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44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6F4F3-46C0-4DC6-95AC-B30C63170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A292D-3369-4506-979D-A07C66555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502A78-7F69-447B-B951-91D92CC7A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09D22F-72F6-49D6-8664-61A51521A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1D5255-3612-4922-BC97-B9D36FCDD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2031B5-B5D3-4F89-A55B-015E2C870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588D34-EC90-4D1C-9176-86C7C53C2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60F09A-BF93-4434-B08C-253C70323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838788-DD3D-4534-AB4C-7E27A8046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494A6-9AA1-4B28-B233-E3F06B39E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422F04-D3F9-46B1-963B-915609992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file:///D:\qq&#25991;&#20214;\712321467\Image\C2C\Image2\%7b75232B38-A165-1FB7-499C-2E1C792CACB5%7d.png" TargetMode="External" /><Relationship Id="rId3" Type="http://schemas.openxmlformats.org/officeDocument/2006/relationships/image" Target="../media/image1.png" /><Relationship Id="rId4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 title=""/>
          <p:cNvPicPr>
            <a:picLocks noChangeAspect="1"/>
          </p:cNvPicPr>
          <p:nvPr/>
        </p:nvPicPr>
        <p:blipFill>
          <a:blip r:embed="rId3" r:link="rId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781685" rtl="0" eaLnBrk="1" latinLnBrk="0" hangingPunct="1">
        <a:lnSpc>
          <a:spcPct val="90000"/>
        </a:lnSpc>
        <a:spcBef>
          <a:spcPct val="0"/>
        </a:spcBef>
        <a:buNone/>
        <a:defRPr sz="376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95580" indent="-195580" algn="l" defTabSz="781685" rtl="0" eaLnBrk="1" latinLnBrk="0" hangingPunct="1">
        <a:lnSpc>
          <a:spcPct val="90000"/>
        </a:lnSpc>
        <a:spcBef>
          <a:spcPts val="855"/>
        </a:spcBef>
        <a:buFont typeface="Arial" pitchFamily="34" charset="0"/>
        <a:buChar char="•"/>
        <a:defRPr sz="2395" kern="1200">
          <a:solidFill>
            <a:schemeClr val="tx1"/>
          </a:solidFill>
          <a:latin typeface="+mn-lt"/>
          <a:ea typeface="+mn-ea"/>
          <a:cs typeface="+mn-cs"/>
        </a:defRPr>
      </a:lvl1pPr>
      <a:lvl2pPr marL="586740" indent="-195580" algn="l" defTabSz="781685" rtl="0" eaLnBrk="1" latinLnBrk="0" hangingPunct="1">
        <a:lnSpc>
          <a:spcPct val="90000"/>
        </a:lnSpc>
        <a:spcBef>
          <a:spcPct val="86000"/>
        </a:spcBef>
        <a:buFont typeface="Arial" pitchFamily="34" charset="0"/>
        <a:buChar char="•"/>
        <a:defRPr sz="2050" kern="1200">
          <a:solidFill>
            <a:schemeClr val="tx1"/>
          </a:solidFill>
          <a:latin typeface="+mn-lt"/>
          <a:ea typeface="+mn-ea"/>
          <a:cs typeface="+mn-cs"/>
        </a:defRPr>
      </a:lvl2pPr>
      <a:lvl3pPr marL="977265" indent="-195580" algn="l" defTabSz="781685" rtl="0" eaLnBrk="1" latinLnBrk="0" hangingPunct="1">
        <a:lnSpc>
          <a:spcPct val="90000"/>
        </a:lnSpc>
        <a:spcBef>
          <a:spcPct val="86000"/>
        </a:spcBef>
        <a:buFont typeface="Arial" pitchFamily="34" charset="0"/>
        <a:buChar char="•"/>
        <a:defRPr sz="1710" kern="1200">
          <a:solidFill>
            <a:schemeClr val="tx1"/>
          </a:solidFill>
          <a:latin typeface="+mn-lt"/>
          <a:ea typeface="+mn-ea"/>
          <a:cs typeface="+mn-cs"/>
        </a:defRPr>
      </a:lvl3pPr>
      <a:lvl4pPr marL="1368425" indent="-195580" algn="l" defTabSz="781685" rtl="0" eaLnBrk="1" latinLnBrk="0" hangingPunct="1">
        <a:lnSpc>
          <a:spcPct val="90000"/>
        </a:lnSpc>
        <a:spcBef>
          <a:spcPct val="86000"/>
        </a:spcBef>
        <a:buFont typeface="Arial" pitchFamily="34" charset="0"/>
        <a:buChar char="•"/>
        <a:defRPr sz="1540" kern="1200">
          <a:solidFill>
            <a:schemeClr val="tx1"/>
          </a:solidFill>
          <a:latin typeface="+mn-lt"/>
          <a:ea typeface="+mn-ea"/>
          <a:cs typeface="+mn-cs"/>
        </a:defRPr>
      </a:lvl4pPr>
      <a:lvl5pPr marL="1759585" indent="-195580" algn="l" defTabSz="781685" rtl="0" eaLnBrk="1" latinLnBrk="0" hangingPunct="1">
        <a:lnSpc>
          <a:spcPct val="90000"/>
        </a:lnSpc>
        <a:spcBef>
          <a:spcPct val="86000"/>
        </a:spcBef>
        <a:buFont typeface="Arial" pitchFamily="34" charset="0"/>
        <a:buChar char="•"/>
        <a:defRPr sz="1540" kern="1200">
          <a:solidFill>
            <a:schemeClr val="tx1"/>
          </a:solidFill>
          <a:latin typeface="+mn-lt"/>
          <a:ea typeface="+mn-ea"/>
          <a:cs typeface="+mn-cs"/>
        </a:defRPr>
      </a:lvl5pPr>
      <a:lvl6pPr marL="2150110" indent="-195580" algn="l" defTabSz="781685" rtl="0" eaLnBrk="1" latinLnBrk="0" hangingPunct="1">
        <a:lnSpc>
          <a:spcPct val="90000"/>
        </a:lnSpc>
        <a:spcBef>
          <a:spcPct val="86000"/>
        </a:spcBef>
        <a:buFont typeface="Arial" pitchFamily="34" charset="0"/>
        <a:buChar char="•"/>
        <a:defRPr sz="1540" kern="1200">
          <a:solidFill>
            <a:schemeClr val="tx1"/>
          </a:solidFill>
          <a:latin typeface="+mn-lt"/>
          <a:ea typeface="+mn-ea"/>
          <a:cs typeface="+mn-cs"/>
        </a:defRPr>
      </a:lvl6pPr>
      <a:lvl7pPr marL="2541270" indent="-195580" algn="l" defTabSz="781685" rtl="0" eaLnBrk="1" latinLnBrk="0" hangingPunct="1">
        <a:lnSpc>
          <a:spcPct val="90000"/>
        </a:lnSpc>
        <a:spcBef>
          <a:spcPct val="86000"/>
        </a:spcBef>
        <a:buFont typeface="Arial" pitchFamily="34" charset="0"/>
        <a:buChar char="•"/>
        <a:defRPr sz="1540" kern="1200">
          <a:solidFill>
            <a:schemeClr val="tx1"/>
          </a:solidFill>
          <a:latin typeface="+mn-lt"/>
          <a:ea typeface="+mn-ea"/>
          <a:cs typeface="+mn-cs"/>
        </a:defRPr>
      </a:lvl7pPr>
      <a:lvl8pPr marL="2932430" indent="-195580" algn="l" defTabSz="781685" rtl="0" eaLnBrk="1" latinLnBrk="0" hangingPunct="1">
        <a:lnSpc>
          <a:spcPct val="90000"/>
        </a:lnSpc>
        <a:spcBef>
          <a:spcPct val="86000"/>
        </a:spcBef>
        <a:buFont typeface="Arial" pitchFamily="34" charset="0"/>
        <a:buChar char="•"/>
        <a:defRPr sz="1540" kern="1200">
          <a:solidFill>
            <a:schemeClr val="tx1"/>
          </a:solidFill>
          <a:latin typeface="+mn-lt"/>
          <a:ea typeface="+mn-ea"/>
          <a:cs typeface="+mn-cs"/>
        </a:defRPr>
      </a:lvl8pPr>
      <a:lvl9pPr marL="3322955" indent="-195580" algn="l" defTabSz="781685" rtl="0" eaLnBrk="1" latinLnBrk="0" hangingPunct="1">
        <a:lnSpc>
          <a:spcPct val="90000"/>
        </a:lnSpc>
        <a:spcBef>
          <a:spcPct val="86000"/>
        </a:spcBef>
        <a:buFont typeface="Arial" pitchFamily="34" charset="0"/>
        <a:buChar char="•"/>
        <a:defRPr sz="154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781685" rtl="0" eaLnBrk="1" latinLnBrk="0" hangingPunct="1">
        <a:defRPr sz="1540" kern="1200">
          <a:solidFill>
            <a:schemeClr val="tx1"/>
          </a:solidFill>
          <a:latin typeface="+mn-lt"/>
          <a:ea typeface="+mn-ea"/>
          <a:cs typeface="+mn-cs"/>
        </a:defRPr>
      </a:lvl1pPr>
      <a:lvl2pPr marL="391160" algn="l" defTabSz="781685" rtl="0" eaLnBrk="1" latinLnBrk="0" hangingPunct="1">
        <a:defRPr sz="1540" kern="1200">
          <a:solidFill>
            <a:schemeClr val="tx1"/>
          </a:solidFill>
          <a:latin typeface="+mn-lt"/>
          <a:ea typeface="+mn-ea"/>
          <a:cs typeface="+mn-cs"/>
        </a:defRPr>
      </a:lvl2pPr>
      <a:lvl3pPr marL="781685" algn="l" defTabSz="781685" rtl="0" eaLnBrk="1" latinLnBrk="0" hangingPunct="1">
        <a:defRPr sz="1540" kern="1200">
          <a:solidFill>
            <a:schemeClr val="tx1"/>
          </a:solidFill>
          <a:latin typeface="+mn-lt"/>
          <a:ea typeface="+mn-ea"/>
          <a:cs typeface="+mn-cs"/>
        </a:defRPr>
      </a:lvl3pPr>
      <a:lvl4pPr marL="1172845" algn="l" defTabSz="781685" rtl="0" eaLnBrk="1" latinLnBrk="0" hangingPunct="1">
        <a:defRPr sz="1540" kern="1200">
          <a:solidFill>
            <a:schemeClr val="tx1"/>
          </a:solidFill>
          <a:latin typeface="+mn-lt"/>
          <a:ea typeface="+mn-ea"/>
          <a:cs typeface="+mn-cs"/>
        </a:defRPr>
      </a:lvl4pPr>
      <a:lvl5pPr marL="1564005" algn="l" defTabSz="781685" rtl="0" eaLnBrk="1" latinLnBrk="0" hangingPunct="1">
        <a:defRPr sz="1540" kern="1200">
          <a:solidFill>
            <a:schemeClr val="tx1"/>
          </a:solidFill>
          <a:latin typeface="+mn-lt"/>
          <a:ea typeface="+mn-ea"/>
          <a:cs typeface="+mn-cs"/>
        </a:defRPr>
      </a:lvl5pPr>
      <a:lvl6pPr marL="1954530" algn="l" defTabSz="781685" rtl="0" eaLnBrk="1" latinLnBrk="0" hangingPunct="1">
        <a:defRPr sz="1540" kern="1200">
          <a:solidFill>
            <a:schemeClr val="tx1"/>
          </a:solidFill>
          <a:latin typeface="+mn-lt"/>
          <a:ea typeface="+mn-ea"/>
          <a:cs typeface="+mn-cs"/>
        </a:defRPr>
      </a:lvl6pPr>
      <a:lvl7pPr marL="2345690" algn="l" defTabSz="781685" rtl="0" eaLnBrk="1" latinLnBrk="0" hangingPunct="1">
        <a:defRPr sz="1540" kern="1200">
          <a:solidFill>
            <a:schemeClr val="tx1"/>
          </a:solidFill>
          <a:latin typeface="+mn-lt"/>
          <a:ea typeface="+mn-ea"/>
          <a:cs typeface="+mn-cs"/>
        </a:defRPr>
      </a:lvl7pPr>
      <a:lvl8pPr marL="2736850" algn="l" defTabSz="781685" rtl="0" eaLnBrk="1" latinLnBrk="0" hangingPunct="1">
        <a:defRPr sz="1540" kern="1200">
          <a:solidFill>
            <a:schemeClr val="tx1"/>
          </a:solidFill>
          <a:latin typeface="+mn-lt"/>
          <a:ea typeface="+mn-ea"/>
          <a:cs typeface="+mn-cs"/>
        </a:defRPr>
      </a:lvl8pPr>
      <a:lvl9pPr marL="3127375" algn="l" defTabSz="781685" rtl="0" eaLnBrk="1" latinLnBrk="0" hangingPunct="1">
        <a:defRPr sz="154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18.jpeg" /><Relationship Id="rId7" Type="http://schemas.openxmlformats.org/officeDocument/2006/relationships/image" Target="../media/image1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106060104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textbox 22" title=""/>
          <p:cNvSpPr/>
          <p:nvPr/>
        </p:nvSpPr>
        <p:spPr>
          <a:xfrm>
            <a:off x="2946414" y="1831340"/>
            <a:ext cx="3254375" cy="2068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644525" algn="l" rtl="0" eaLnBrk="0">
              <a:lnSpc>
                <a:spcPct val="97000"/>
              </a:lnSpc>
            </a:pPr>
            <a:r>
              <a:rPr sz="1700" b="1" kern="0" spc="-14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第六课</a:t>
            </a:r>
            <a:r>
              <a:rPr sz="1700" kern="0" spc="-14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  <a:r>
              <a:rPr sz="1700" b="1" kern="0" spc="-14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“我”和“我们”</a:t>
            </a:r>
            <a:endParaRPr lang="en-US" altLang="en-US" sz="1700"/>
          </a:p>
          <a:p>
            <a:pPr algn="l" rtl="0" eaLnBrk="0">
              <a:lnSpc>
                <a:spcPct val="109000"/>
              </a:lnSpc>
            </a:pPr>
            <a:endParaRPr lang="en-US" altLang="en-US" sz="1000"/>
          </a:p>
          <a:p>
            <a:pPr algn="l" rtl="0" eaLnBrk="0">
              <a:lnSpc>
                <a:spcPct val="109000"/>
              </a:lnSpc>
            </a:pPr>
            <a:endParaRPr lang="en-US" altLang="en-US" sz="1000"/>
          </a:p>
          <a:p>
            <a:pPr marL="818515" algn="l" rtl="0" eaLnBrk="0">
              <a:lnSpc>
                <a:spcPct val="97000"/>
              </a:lnSpc>
              <a:spcBef>
                <a:spcPts val="1060"/>
              </a:spcBef>
            </a:pPr>
            <a:r>
              <a:rPr sz="35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第2课时</a:t>
            </a:r>
            <a:endParaRPr lang="en-US" altLang="en-US" sz="3500"/>
          </a:p>
          <a:p>
            <a:pPr algn="l" rtl="0" eaLnBrk="0">
              <a:lnSpc>
                <a:spcPct val="102000"/>
              </a:lnSpc>
            </a:pPr>
            <a:endParaRPr lang="en-US" altLang="en-US" sz="1000"/>
          </a:p>
          <a:p>
            <a:pPr algn="l" rtl="0" eaLnBrk="0">
              <a:lnSpc>
                <a:spcPct val="109000"/>
              </a:lnSpc>
            </a:pPr>
            <a:endParaRPr lang="en-US" altLang="en-US" sz="800"/>
          </a:p>
          <a:p>
            <a:pPr marL="12700" algn="l" rtl="0" eaLnBrk="0">
              <a:lnSpc>
                <a:spcPct val="97000"/>
              </a:lnSpc>
              <a:spcBef>
                <a:spcPts val="5"/>
              </a:spcBef>
            </a:pPr>
            <a:r>
              <a:rPr sz="35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集体生活成就我</a:t>
            </a:r>
            <a:endParaRPr lang="en-US" altLang="en-US" sz="35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 title=""/>
          <p:cNvGrpSpPr/>
          <p:nvPr/>
        </p:nvGrpSpPr>
        <p:grpSpPr>
          <a:xfrm rot="21600000">
            <a:off x="895395" y="2886063"/>
            <a:ext cx="7734213" cy="571524"/>
            <a:chExt cx="7734213" cy="571524"/>
          </a:xfrm>
        </p:grpSpPr>
        <p:pic>
          <p:nvPicPr>
            <p:cNvPr id="24" name="picture 2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177723" y="0"/>
              <a:ext cx="7556490" cy="546113"/>
            </a:xfrm>
            <a:prstGeom prst="rect">
              <a:avLst/>
            </a:prstGeom>
          </p:spPr>
        </p:pic>
        <p:sp>
          <p:nvSpPr>
            <p:cNvPr id="26" name="textbox 26"/>
            <p:cNvSpPr/>
            <p:nvPr/>
          </p:nvSpPr>
          <p:spPr>
            <a:xfrm>
              <a:off x="-12700" y="-12700"/>
              <a:ext cx="7759700" cy="64325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7000"/>
                </a:lnSpc>
              </a:pPr>
              <a:endParaRPr lang="en-US" altLang="en-US" sz="1000"/>
            </a:p>
            <a:p>
              <a:pPr marL="100965" algn="l" rtl="0" eaLnBrk="0">
                <a:lnSpc>
                  <a:spcPct val="98000"/>
                </a:lnSpc>
                <a:spcBef>
                  <a:spcPts val="5"/>
                </a:spcBef>
              </a:pPr>
              <a:r>
                <a:rPr sz="2300" u="sng" kern="0" spc="100" baseline="-9000">
                  <a:solidFill>
                    <a:srgbClr val="00B3D7">
                      <a:alpha val="100000"/>
                    </a:srgbClr>
                  </a:solidFill>
                  <a:uFill>
                    <a:solidFill>
                      <a:srgbClr val="00FFFF"/>
                    </a:solidFill>
                  </a:u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2</a:t>
              </a:r>
              <a:r>
                <a:rPr sz="1400" u="sng" kern="0" spc="660">
                  <a:solidFill>
                    <a:srgbClr val="00B3D7">
                      <a:alpha val="100000"/>
                    </a:srgbClr>
                  </a:solidFill>
                  <a:uFill>
                    <a:solidFill>
                      <a:srgbClr val="00FFFF"/>
                    </a:solidFill>
                  </a:u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 </a:t>
              </a:r>
              <a:r>
                <a:rPr sz="1400" kern="0" spc="380">
                  <a:solidFill>
                    <a:srgbClr val="00B3D7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 </a:t>
              </a:r>
              <a:r>
                <a:rPr sz="2000" b="1" kern="0" spc="100">
                  <a:solidFill>
                    <a:srgbClr val="FE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集体生活如何涵养我们的品格</a:t>
              </a:r>
              <a:r>
                <a:rPr sz="2000" kern="0" spc="100">
                  <a:solidFill>
                    <a:srgbClr val="FA0008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? </a:t>
              </a:r>
              <a:r>
                <a:rPr sz="2000" kern="0" spc="100">
                  <a:solidFill>
                    <a:srgbClr val="B0CC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(</a:t>
              </a:r>
              <a:r>
                <a:rPr sz="2000" kern="0" spc="-330">
                  <a:solidFill>
                    <a:srgbClr val="B0CC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2000" kern="0" spc="100">
                  <a:solidFill>
                    <a:srgbClr val="B0CC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重</a:t>
              </a:r>
              <a:r>
                <a:rPr sz="2000" kern="0" spc="-360">
                  <a:solidFill>
                    <a:srgbClr val="B0CC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2000" kern="0" spc="100">
                  <a:solidFill>
                    <a:srgbClr val="B0CC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点</a:t>
              </a:r>
              <a:r>
                <a:rPr sz="2000" kern="0" spc="-420">
                  <a:solidFill>
                    <a:srgbClr val="B0CC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2000" kern="0" spc="100">
                  <a:solidFill>
                    <a:srgbClr val="B0CC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)</a:t>
              </a:r>
              <a:endParaRPr lang="en-US" altLang="en-US" sz="2000"/>
            </a:p>
          </p:txBody>
        </p:sp>
      </p:grpSp>
      <p:pic>
        <p:nvPicPr>
          <p:cNvPr id="28" name="picture 28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123913" y="4816480"/>
            <a:ext cx="7480354" cy="482585"/>
          </a:xfrm>
          <a:prstGeom prst="rect">
            <a:avLst/>
          </a:prstGeom>
        </p:spPr>
      </p:pic>
      <p:sp>
        <p:nvSpPr>
          <p:cNvPr id="30" name="rect" title=""/>
          <p:cNvSpPr/>
          <p:nvPr/>
        </p:nvSpPr>
        <p:spPr>
          <a:xfrm>
            <a:off x="1219191" y="1997050"/>
            <a:ext cx="7194520" cy="457249"/>
          </a:xfrm>
          <a:prstGeom prst="rect">
            <a:avLst/>
          </a:prstGeom>
          <a:solidFill>
            <a:srgbClr val="017AB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rect" title=""/>
          <p:cNvSpPr/>
          <p:nvPr/>
        </p:nvSpPr>
        <p:spPr>
          <a:xfrm>
            <a:off x="1200157" y="3927467"/>
            <a:ext cx="7251729" cy="438191"/>
          </a:xfrm>
          <a:prstGeom prst="rect">
            <a:avLst/>
          </a:prstGeom>
          <a:solidFill>
            <a:srgbClr val="5988B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" name="textbox 34" title=""/>
          <p:cNvSpPr/>
          <p:nvPr/>
        </p:nvSpPr>
        <p:spPr>
          <a:xfrm>
            <a:off x="844519" y="4681876"/>
            <a:ext cx="4528820" cy="6089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205"/>
              </a:lnSpc>
              <a:tabLst>
                <a:tab pos="361315"/>
              </a:tabLst>
            </a:pPr>
            <a:r>
              <a:rPr sz="1000" u="sng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endParaRPr lang="en-US" altLang="en-US" sz="1000"/>
          </a:p>
          <a:p>
            <a:pPr algn="l" rtl="0" eaLnBrk="0">
              <a:lnSpc>
                <a:spcPct val="110000"/>
              </a:lnSpc>
            </a:pPr>
            <a:endParaRPr lang="en-US" altLang="en-US" sz="700"/>
          </a:p>
          <a:p>
            <a:pPr algn="l" rtl="0" eaLnBrk="0">
              <a:lnSpc>
                <a:spcPct val="6000"/>
              </a:lnSpc>
            </a:pPr>
            <a:endParaRPr lang="en-US" altLang="en-US" sz="100"/>
          </a:p>
          <a:p>
            <a:pPr algn="r" rtl="0" eaLnBrk="0">
              <a:lnSpc>
                <a:spcPct val="98000"/>
              </a:lnSpc>
            </a:pPr>
            <a:r>
              <a:rPr sz="1500" u="sng" kern="0" spc="140">
                <a:solidFill>
                  <a:srgbClr val="0093B9">
                    <a:alpha val="100000"/>
                  </a:srgbClr>
                </a:solidFill>
                <a:uFill>
                  <a:solidFill>
                    <a:srgbClr val="00FFFF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4</a:t>
            </a:r>
            <a:r>
              <a:rPr sz="1500" u="sng" kern="0" spc="480">
                <a:solidFill>
                  <a:srgbClr val="0093B9">
                    <a:alpha val="100000"/>
                  </a:srgbClr>
                </a:solidFill>
                <a:uFill>
                  <a:solidFill>
                    <a:srgbClr val="00FFFF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500" kern="0" spc="380">
                <a:solidFill>
                  <a:srgbClr val="0093B9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000" b="1" kern="0" spc="140">
                <a:solidFill>
                  <a:srgbClr val="FD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如何在集体中发展个性</a:t>
            </a:r>
            <a:r>
              <a:rPr sz="2000" b="1" kern="0" spc="130">
                <a:solidFill>
                  <a:srgbClr val="FD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?</a:t>
            </a:r>
            <a:r>
              <a:rPr sz="2000" b="1" kern="0" spc="130">
                <a:solidFill>
                  <a:srgbClr val="CFE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</a:t>
            </a:r>
            <a:r>
              <a:rPr sz="2000" kern="0" spc="-260">
                <a:solidFill>
                  <a:srgbClr val="CFE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b="1" kern="0" spc="130">
                <a:solidFill>
                  <a:srgbClr val="CFE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难</a:t>
            </a:r>
            <a:r>
              <a:rPr sz="2000" kern="0" spc="-230">
                <a:solidFill>
                  <a:srgbClr val="CFE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b="1" kern="0" spc="130">
                <a:solidFill>
                  <a:srgbClr val="CFE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点</a:t>
            </a:r>
            <a:r>
              <a:rPr sz="2000" kern="0" spc="-290">
                <a:solidFill>
                  <a:srgbClr val="CFE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b="1" kern="0" spc="130">
                <a:solidFill>
                  <a:srgbClr val="CFE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)</a:t>
            </a:r>
            <a:endParaRPr lang="en-US" altLang="en-US" sz="2000"/>
          </a:p>
        </p:txBody>
      </p:sp>
      <p:sp>
        <p:nvSpPr>
          <p:cNvPr id="36" name="textbox 36" title=""/>
          <p:cNvSpPr/>
          <p:nvPr/>
        </p:nvSpPr>
        <p:spPr>
          <a:xfrm>
            <a:off x="876279" y="3805568"/>
            <a:ext cx="4073525" cy="5537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205"/>
              </a:lnSpc>
              <a:tabLst>
                <a:tab pos="368300"/>
              </a:tabLst>
            </a:pPr>
            <a:r>
              <a:rPr sz="1000" u="sng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endParaRPr lang="en-US" altLang="en-US" sz="1000"/>
          </a:p>
          <a:p>
            <a:pPr marL="69850" algn="l" rtl="0" eaLnBrk="0">
              <a:lnSpc>
                <a:spcPct val="106000"/>
              </a:lnSpc>
              <a:spcBef>
                <a:spcPts val="290"/>
              </a:spcBef>
            </a:pPr>
            <a:r>
              <a:rPr sz="3100" u="sng" kern="0" spc="160" baseline="-17000">
                <a:solidFill>
                  <a:srgbClr val="0761A7">
                    <a:alpha val="100000"/>
                  </a:srgbClr>
                </a:solidFill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</a:t>
            </a:r>
            <a:r>
              <a:rPr sz="2000" u="sng" kern="0" spc="390">
                <a:solidFill>
                  <a:srgbClr val="0761A7">
                    <a:alpha val="100000"/>
                  </a:srgbClr>
                </a:solidFill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000" kern="0" spc="630">
                <a:solidFill>
                  <a:srgbClr val="0761A7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000" b="1" kern="0" spc="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为什么要在集体中发展</a:t>
            </a:r>
            <a:r>
              <a:rPr sz="2000" b="1" kern="0" spc="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个性?</a:t>
            </a:r>
            <a:endParaRPr lang="en-US" altLang="en-US" sz="2000"/>
          </a:p>
        </p:txBody>
      </p:sp>
      <p:sp>
        <p:nvSpPr>
          <p:cNvPr id="38" name="textbox 38" title=""/>
          <p:cNvSpPr/>
          <p:nvPr/>
        </p:nvSpPr>
        <p:spPr>
          <a:xfrm>
            <a:off x="1426114" y="2078121"/>
            <a:ext cx="3523615" cy="3232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00"/>
              </a:lnSpc>
            </a:pPr>
            <a:endParaRPr lang="en-US" altLang="en-US" sz="100"/>
          </a:p>
          <a:p>
            <a:pPr marL="12700" algn="l" rtl="0" eaLnBrk="0">
              <a:lnSpc>
                <a:spcPct val="98000"/>
              </a:lnSpc>
            </a:pPr>
            <a:r>
              <a:rPr sz="2000" b="1" kern="0" spc="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在集体中可以涵养哪些品格?</a:t>
            </a:r>
            <a:endParaRPr lang="en-US" altLang="en-US" sz="2000"/>
          </a:p>
        </p:txBody>
      </p:sp>
      <p:grpSp>
        <p:nvGrpSpPr>
          <p:cNvPr id="4" name="group 4" title=""/>
          <p:cNvGrpSpPr/>
          <p:nvPr/>
        </p:nvGrpSpPr>
        <p:grpSpPr>
          <a:xfrm rot="21600000">
            <a:off x="882670" y="2022461"/>
            <a:ext cx="355555" cy="482586"/>
            <a:chExt cx="355555" cy="482586"/>
          </a:xfrm>
        </p:grpSpPr>
        <p:pic>
          <p:nvPicPr>
            <p:cNvPr id="40" name="picture 40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355555" cy="482586"/>
            </a:xfrm>
            <a:prstGeom prst="rect">
              <a:avLst/>
            </a:prstGeom>
          </p:spPr>
        </p:pic>
        <p:sp>
          <p:nvSpPr>
            <p:cNvPr id="42" name="textbox 42"/>
            <p:cNvSpPr/>
            <p:nvPr/>
          </p:nvSpPr>
          <p:spPr>
            <a:xfrm>
              <a:off x="-12700" y="-12700"/>
              <a:ext cx="381000" cy="54101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62000"/>
                </a:lnSpc>
              </a:pPr>
              <a:endParaRPr lang="en-US" altLang="en-US" sz="1000"/>
            </a:p>
            <a:p>
              <a:pPr algn="l" rtl="0" eaLnBrk="0">
                <a:lnSpc>
                  <a:spcPct val="9000"/>
                </a:lnSpc>
              </a:pPr>
              <a:endParaRPr lang="en-US" altLang="en-US" sz="100"/>
            </a:p>
            <a:p>
              <a:pPr marL="113665" algn="l" rtl="0" eaLnBrk="0">
                <a:lnSpc>
                  <a:spcPct val="82000"/>
                </a:lnSpc>
              </a:pPr>
              <a:r>
                <a:rPr sz="1000" kern="0" spc="-10">
                  <a:solidFill>
                    <a:srgbClr val="0072CA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1</a:t>
              </a:r>
              <a:endParaRPr lang="en-US" altLang="en-US" sz="1000"/>
            </a:p>
          </p:txBody>
        </p:sp>
      </p:grpSp>
      <p:sp>
        <p:nvSpPr>
          <p:cNvPr id="44" name="rect" title=""/>
          <p:cNvSpPr/>
          <p:nvPr/>
        </p:nvSpPr>
        <p:spPr>
          <a:xfrm>
            <a:off x="876254" y="4816480"/>
            <a:ext cx="6416" cy="507996"/>
          </a:xfrm>
          <a:prstGeom prst="rect">
            <a:avLst/>
          </a:prstGeom>
          <a:solidFill>
            <a:srgbClr val="00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6" name="rect" title=""/>
          <p:cNvSpPr/>
          <p:nvPr/>
        </p:nvSpPr>
        <p:spPr>
          <a:xfrm>
            <a:off x="914429" y="2949591"/>
            <a:ext cx="6309" cy="514350"/>
          </a:xfrm>
          <a:prstGeom prst="rect">
            <a:avLst/>
          </a:prstGeom>
          <a:solidFill>
            <a:srgbClr val="00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" name="rect" title=""/>
          <p:cNvSpPr/>
          <p:nvPr/>
        </p:nvSpPr>
        <p:spPr>
          <a:xfrm>
            <a:off x="895395" y="3933819"/>
            <a:ext cx="6309" cy="463527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textbox 50" title=""/>
          <p:cNvSpPr/>
          <p:nvPr/>
        </p:nvSpPr>
        <p:spPr>
          <a:xfrm>
            <a:off x="1988310" y="2607990"/>
            <a:ext cx="5434965" cy="16744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000"/>
              </a:lnSpc>
            </a:pPr>
            <a:endParaRPr lang="en-US" altLang="en-US" sz="100"/>
          </a:p>
          <a:p>
            <a:pPr marL="1776730" algn="l" rtl="0" eaLnBrk="0">
              <a:lnSpc>
                <a:spcPct val="81000"/>
              </a:lnSpc>
            </a:pPr>
            <a:r>
              <a:rPr sz="3900" b="1" kern="0" spc="-1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Part</a:t>
            </a:r>
            <a:r>
              <a:rPr sz="3900" b="1" kern="0" spc="16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3900" b="1" kern="0" spc="-1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  <a:endParaRPr lang="en-US" altLang="en-US" sz="3900"/>
          </a:p>
          <a:p>
            <a:pPr algn="l" rtl="0" eaLnBrk="0">
              <a:lnSpc>
                <a:spcPct val="149000"/>
              </a:lnSpc>
            </a:pPr>
            <a:endParaRPr lang="en-US" altLang="en-US" sz="1000"/>
          </a:p>
          <a:p>
            <a:pPr algn="l" rtl="0" eaLnBrk="0">
              <a:lnSpc>
                <a:spcPct val="149000"/>
              </a:lnSpc>
            </a:pPr>
            <a:endParaRPr lang="en-US" altLang="en-US" sz="1000"/>
          </a:p>
          <a:p>
            <a:pPr algn="l" rtl="0" eaLnBrk="0">
              <a:lnSpc>
                <a:spcPct val="109000"/>
              </a:lnSpc>
            </a:pPr>
            <a:endParaRPr lang="en-US" altLang="en-US" sz="900"/>
          </a:p>
          <a:p>
            <a:pPr marL="12700" algn="l" rtl="0" eaLnBrk="0">
              <a:lnSpc>
                <a:spcPct val="95000"/>
              </a:lnSpc>
              <a:spcBef>
                <a:spcPts val="5"/>
              </a:spcBef>
            </a:pPr>
            <a:r>
              <a:rPr sz="3900" b="1" kern="0" spc="2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</a:t>
            </a:r>
            <a:r>
              <a:rPr sz="3900" kern="0" spc="-7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900" b="1" kern="0" spc="2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、在集体中涵养品格</a:t>
            </a:r>
            <a:endParaRPr lang="en-US" altLang="en-US" sz="39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2" name="picture 5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01664" y="2232028"/>
            <a:ext cx="730252" cy="2622569"/>
          </a:xfrm>
          <a:prstGeom prst="rect">
            <a:avLst/>
          </a:prstGeom>
        </p:spPr>
      </p:pic>
      <p:graphicFrame>
        <p:nvGraphicFramePr>
          <p:cNvPr id="54" name="table 54" title=""/>
          <p:cNvGraphicFramePr>
            <a:graphicFrameLocks noGrp="1"/>
          </p:cNvGraphicFramePr>
          <p:nvPr/>
        </p:nvGraphicFramePr>
        <p:xfrm>
          <a:off x="450870" y="2232028"/>
          <a:ext cx="6807200" cy="2628900"/>
        </p:xfrm>
        <a:graphic>
          <a:graphicData uri="http://schemas.openxmlformats.org/drawingml/2006/table">
            <a:tbl>
              <a:tblPr/>
              <a:tblGrid>
                <a:gridCol w="50800"/>
                <a:gridCol w="730250"/>
                <a:gridCol w="6026150"/>
              </a:tblGrid>
              <a:tr h="0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eaVert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en-US" altLang="en-US" sz="1000"/>
                    </a:p>
                    <a:p>
                      <a:pPr marL="179705" algn="l" rtl="0" eaLnBrk="0">
                        <a:lnSpc>
                          <a:spcPct val="94000"/>
                        </a:lnSpc>
                        <a:spcBef>
                          <a:spcPts val="5"/>
                        </a:spcBef>
                      </a:pPr>
                      <a:r>
                        <a:rPr sz="2900" kern="0" spc="6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我的职责墙</a:t>
                      </a:r>
                      <a:endParaRPr lang="en-US" altLang="en-US" sz="2900"/>
                    </a:p>
                  </a:txBody>
                  <a:tcPr marL="0" marR="0" marT="0" marB="0" vert="eaVert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625"/>
                        </a:lnSpc>
                      </a:pPr>
                      <a:endParaRPr lang="en-US" altLang="en-US" sz="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43175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eaVert" wrap="square"/>
                    <a:lstStyle/>
                    <a:p/>
                  </a:txBody>
                  <a:tcPr marL="0" marR="0" marT="0" marB="0" vert="eaVert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marL="177800" algn="l" rtl="0" eaLnBrk="0">
                        <a:lnSpc>
                          <a:spcPct val="94000"/>
                        </a:lnSpc>
                        <a:spcBef>
                          <a:spcPts val="5"/>
                        </a:spcBef>
                      </a:pPr>
                      <a:r>
                        <a:rPr sz="2400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我是班长，我的职责是…</a:t>
                      </a:r>
                      <a:r>
                        <a:rPr sz="2400" kern="0" spc="-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…</a:t>
                      </a:r>
                      <a:endParaRPr lang="en-US" altLang="en-US" sz="2400"/>
                    </a:p>
                    <a:p>
                      <a:pPr marL="177800" algn="l" rtl="0" eaLnBrk="0">
                        <a:lnSpc>
                          <a:spcPct val="86000"/>
                        </a:lnSpc>
                        <a:spcBef>
                          <a:spcPts val="915"/>
                        </a:spcBef>
                      </a:pPr>
                      <a:r>
                        <a:rPr sz="24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我是学习委员，我的职责是……</a:t>
                      </a:r>
                      <a:endParaRPr lang="en-US" altLang="en-US" sz="2400"/>
                    </a:p>
                    <a:p>
                      <a:pPr marL="177800" algn="l" rtl="0" eaLnBrk="0">
                        <a:lnSpc>
                          <a:spcPts val="3600"/>
                        </a:lnSpc>
                      </a:pPr>
                      <a:r>
                        <a:rPr sz="24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我是体育委员，我的职责是……</a:t>
                      </a:r>
                      <a:endParaRPr lang="en-US" altLang="en-US" sz="2400"/>
                    </a:p>
                    <a:p>
                      <a:pPr marL="177800" algn="l" rtl="0" eaLnBrk="0">
                        <a:lnSpc>
                          <a:spcPts val="3600"/>
                        </a:lnSpc>
                      </a:pPr>
                      <a:r>
                        <a:rPr sz="24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我是课代表，我的职责是……</a:t>
                      </a:r>
                      <a:endParaRPr lang="en-US" altLang="en-US" sz="24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en-US" altLang="en-US" sz="900"/>
                    </a:p>
                    <a:p>
                      <a:pPr marL="177800" algn="l" rtl="0" eaLnBrk="0">
                        <a:lnSpc>
                          <a:spcPct val="94000"/>
                        </a:lnSpc>
                        <a:spcBef>
                          <a:spcPct val="0"/>
                        </a:spcBef>
                      </a:pPr>
                      <a:r>
                        <a:rPr sz="24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我作为班集体的一员，</a:t>
                      </a:r>
                      <a:r>
                        <a:rPr sz="24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我的职责是……</a:t>
                      </a:r>
                      <a:endParaRPr lang="en-US" altLang="en-US" sz="2400"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6" name="table 56" title=""/>
          <p:cNvGraphicFramePr>
            <a:graphicFrameLocks noGrp="1"/>
          </p:cNvGraphicFramePr>
          <p:nvPr/>
        </p:nvGraphicFramePr>
        <p:xfrm>
          <a:off x="400076" y="5000636"/>
          <a:ext cx="7193915" cy="571500"/>
        </p:xfrm>
        <a:graphic>
          <a:graphicData uri="http://schemas.openxmlformats.org/drawingml/2006/table">
            <a:tbl>
              <a:tblPr/>
              <a:tblGrid>
                <a:gridCol w="7193915"/>
              </a:tblGrid>
              <a:tr h="5715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en-US" altLang="en-US" sz="700"/>
                    </a:p>
                    <a:p>
                      <a:pPr marL="137160" algn="l" rtl="0" eaLnBrk="0">
                        <a:lnSpc>
                          <a:spcPct val="97000"/>
                        </a:lnSpc>
                        <a:spcBef>
                          <a:spcPts val="5"/>
                        </a:spcBef>
                      </a:pPr>
                      <a:r>
                        <a:rPr sz="2100" b="1" kern="0" spc="-50">
                          <a:solidFill>
                            <a:srgbClr val="FB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思</a:t>
                      </a:r>
                      <a:r>
                        <a:rPr sz="2100" kern="0" spc="500">
                          <a:solidFill>
                            <a:srgbClr val="FB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2100" b="1" kern="0" spc="-50">
                          <a:solidFill>
                            <a:srgbClr val="FB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考</a:t>
                      </a:r>
                      <a:r>
                        <a:rPr sz="2100" kern="0" spc="430">
                          <a:solidFill>
                            <a:srgbClr val="FB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2100" b="1" kern="0" spc="-50">
                          <a:solidFill>
                            <a:srgbClr val="FB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：</a:t>
                      </a:r>
                      <a:r>
                        <a:rPr sz="2100" b="1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你在班集体中承担了什么责任?又有些什么收获</a:t>
                      </a:r>
                      <a:r>
                        <a:rPr sz="2100" b="1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?</a:t>
                      </a:r>
                      <a:endParaRPr lang="en-US" altLang="en-US" sz="2100"/>
                    </a:p>
                  </a:txBody>
                  <a:tcPr marL="0" marR="0" marT="0" marB="0">
                    <a:lnL w="63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8" name="textbox 58" title=""/>
          <p:cNvSpPr/>
          <p:nvPr/>
        </p:nvSpPr>
        <p:spPr>
          <a:xfrm>
            <a:off x="3124245" y="1553994"/>
            <a:ext cx="2338704" cy="463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00"/>
              </a:lnSpc>
            </a:pPr>
            <a:endParaRPr lang="en-US" altLang="en-US" sz="100"/>
          </a:p>
          <a:p>
            <a:pPr algn="r" rtl="0" eaLnBrk="0">
              <a:lnSpc>
                <a:spcPct val="96000"/>
              </a:lnSpc>
            </a:pPr>
            <a:r>
              <a:rPr sz="3000" kern="0" spc="-50">
                <a:solidFill>
                  <a:srgbClr val="FC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L</a:t>
            </a:r>
            <a:r>
              <a:rPr sz="3000" kern="0" spc="490">
                <a:solidFill>
                  <a:srgbClr val="FC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3000" kern="0" spc="-50">
                <a:solidFill>
                  <a:srgbClr val="00B45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畅所欲言</a:t>
            </a:r>
            <a:r>
              <a:rPr sz="3000" kern="0" spc="-50">
                <a:solidFill>
                  <a:srgbClr val="FC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了</a:t>
            </a:r>
            <a:endParaRPr lang="en-US" altLang="en-US" sz="30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60" name="table 60" title=""/>
          <p:cNvGraphicFramePr>
            <a:graphicFrameLocks noGrp="1"/>
          </p:cNvGraphicFramePr>
          <p:nvPr/>
        </p:nvGraphicFramePr>
        <p:xfrm>
          <a:off x="2495555" y="1584345"/>
          <a:ext cx="6228080" cy="1447165"/>
        </p:xfrm>
        <a:graphic>
          <a:graphicData uri="http://schemas.openxmlformats.org/drawingml/2006/table">
            <a:tbl>
              <a:tblPr/>
              <a:tblGrid>
                <a:gridCol w="6228080"/>
              </a:tblGrid>
              <a:tr h="14471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en-US" altLang="en-US" sz="800"/>
                    </a:p>
                    <a:p>
                      <a:pPr algn="l" rtl="0" eaLnBrk="0">
                        <a:lnSpc>
                          <a:spcPct val="8000"/>
                        </a:lnSpc>
                      </a:pPr>
                      <a:endParaRPr lang="en-US" altLang="en-US" sz="100"/>
                    </a:p>
                    <a:p>
                      <a:pPr marL="657225" algn="l" rtl="0" eaLnBrk="0">
                        <a:lnSpc>
                          <a:spcPct val="85000"/>
                        </a:lnSpc>
                      </a:pPr>
                      <a:r>
                        <a:rPr sz="2100" b="1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在集体中，</a:t>
                      </a:r>
                      <a:r>
                        <a:rPr sz="2100" kern="0" spc="-2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2100" b="1" kern="0" spc="-70">
                          <a:solidFill>
                            <a:srgbClr val="FD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每个人有不同的角色，承担不同的</a:t>
                      </a:r>
                      <a:endParaRPr lang="en-US" altLang="en-US" sz="2100"/>
                    </a:p>
                    <a:p>
                      <a:pPr marL="98425" indent="12065" algn="l" rtl="0" eaLnBrk="0">
                        <a:lnSpc>
                          <a:spcPct val="126000"/>
                        </a:lnSpc>
                        <a:spcBef>
                          <a:spcPts val="35"/>
                        </a:spcBef>
                      </a:pPr>
                      <a:r>
                        <a:rPr sz="2100" b="1" kern="0" spc="-130">
                          <a:solidFill>
                            <a:srgbClr val="FD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职</a:t>
                      </a:r>
                      <a:r>
                        <a:rPr sz="2100" kern="0" spc="-270">
                          <a:solidFill>
                            <a:srgbClr val="FD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2100" b="1" kern="0" spc="-130">
                          <a:solidFill>
                            <a:srgbClr val="FD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责</a:t>
                      </a:r>
                      <a:r>
                        <a:rPr sz="2100" kern="0" spc="-470">
                          <a:solidFill>
                            <a:srgbClr val="FD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2100" b="1" kern="0" spc="-130">
                          <a:solidFill>
                            <a:srgbClr val="FD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；</a:t>
                      </a:r>
                      <a:r>
                        <a:rPr sz="2100" b="1" kern="0" spc="-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我们在认真做事的过程中体现自己的价值，</a:t>
                      </a:r>
                      <a:r>
                        <a:rPr sz="21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   </a:t>
                      </a:r>
                      <a:r>
                        <a:rPr sz="2100" b="1" kern="0" spc="-60">
                          <a:solidFill>
                            <a:srgbClr val="FD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体验责任感，做有担当的人</a:t>
                      </a:r>
                      <a:r>
                        <a:rPr sz="2100" b="1" kern="0" spc="-70">
                          <a:solidFill>
                            <a:srgbClr val="FD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。</a:t>
                      </a:r>
                      <a:endParaRPr lang="en-US" altLang="en-US" sz="2100"/>
                    </a:p>
                  </a:txBody>
                  <a:tcPr marL="0" marR="0" marT="0" marB="0">
                    <a:lnL w="3175" cap="flat" cmpd="sng" algn="ctr">
                      <a:solidFill>
                        <a:srgbClr val="008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8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8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8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2" name="picture 6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57179" y="1774853"/>
            <a:ext cx="1828785" cy="3479742"/>
          </a:xfrm>
          <a:prstGeom prst="rect">
            <a:avLst/>
          </a:prstGeom>
        </p:spPr>
      </p:pic>
      <p:sp>
        <p:nvSpPr>
          <p:cNvPr id="64" name="textbox 64" title=""/>
          <p:cNvSpPr/>
          <p:nvPr/>
        </p:nvSpPr>
        <p:spPr>
          <a:xfrm>
            <a:off x="2501864" y="4378289"/>
            <a:ext cx="6210300" cy="972185"/>
          </a:xfrm>
          <a:prstGeom prst="rect">
            <a:avLst/>
          </a:prstGeom>
          <a:solidFill>
            <a:srgbClr val="F6B7A7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8000"/>
              </a:lnSpc>
            </a:pPr>
            <a:endParaRPr lang="en-US" altLang="en-US" sz="900"/>
          </a:p>
          <a:p>
            <a:pPr marL="806450" algn="l" rtl="0" eaLnBrk="0">
              <a:lnSpc>
                <a:spcPct val="85000"/>
              </a:lnSpc>
              <a:spcBef>
                <a:spcPct val="0"/>
              </a:spcBef>
            </a:pPr>
            <a:r>
              <a:rPr sz="24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集体生活可以培养我们负责任的态度和</a:t>
            </a:r>
            <a:endParaRPr lang="en-US" altLang="en-US" sz="2400"/>
          </a:p>
          <a:p>
            <a:pPr marL="171450" algn="l" rtl="0" eaLnBrk="0">
              <a:lnSpc>
                <a:spcPts val="3610"/>
              </a:lnSpc>
            </a:pPr>
            <a:r>
              <a:rPr sz="2200" kern="0" spc="-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能力。</a:t>
            </a:r>
            <a:endParaRPr lang="en-US" altLang="en-US" sz="22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66" name="table 66" title=""/>
          <p:cNvGraphicFramePr>
            <a:graphicFrameLocks noGrp="1"/>
          </p:cNvGraphicFramePr>
          <p:nvPr/>
        </p:nvGraphicFramePr>
        <p:xfrm>
          <a:off x="406386" y="2270144"/>
          <a:ext cx="6788150" cy="2132965"/>
        </p:xfrm>
        <a:graphic>
          <a:graphicData uri="http://schemas.openxmlformats.org/drawingml/2006/table">
            <a:tbl>
              <a:tblPr/>
              <a:tblGrid>
                <a:gridCol w="6788150"/>
              </a:tblGrid>
              <a:tr h="21329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9000"/>
                        </a:lnSpc>
                      </a:pPr>
                      <a:endParaRPr lang="en-US" altLang="en-US" sz="1000"/>
                    </a:p>
                    <a:p>
                      <a:pPr marL="889000" algn="l" rtl="0" eaLnBrk="0">
                        <a:lnSpc>
                          <a:spcPct val="85000"/>
                        </a:lnSpc>
                        <a:spcBef>
                          <a:spcPct val="0"/>
                        </a:spcBef>
                      </a:pPr>
                      <a:r>
                        <a:rPr sz="21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步入初中的李想同学与班里同学交往时总爱给别</a:t>
                      </a:r>
                      <a:endParaRPr lang="en-US" altLang="en-US" sz="2100"/>
                    </a:p>
                    <a:p>
                      <a:pPr marL="196850" algn="l" rtl="0" eaLnBrk="0">
                        <a:lnSpc>
                          <a:spcPct val="146000"/>
                        </a:lnSpc>
                        <a:spcBef>
                          <a:spcPts val="5"/>
                        </a:spcBef>
                      </a:pPr>
                      <a:r>
                        <a:rPr sz="21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人起绰号，总瞧不起向他</a:t>
                      </a:r>
                      <a:r>
                        <a:rPr sz="21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人请教问题的同学，总是对和  </a:t>
                      </a:r>
                      <a:r>
                        <a:rPr sz="21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自己意见不一致的同学冷嘲热讽，常因一些小事和同学  </a:t>
                      </a:r>
                      <a:r>
                        <a:rPr sz="21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斤斤计较，慢慢地同学们都不愿</a:t>
                      </a:r>
                      <a:r>
                        <a:rPr sz="21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意和他来往了……</a:t>
                      </a:r>
                      <a:endParaRPr lang="en-US" altLang="en-US" sz="2100"/>
                    </a:p>
                  </a:txBody>
                  <a:tcPr marL="0" marR="0" marT="0" marB="0">
                    <a:lnL w="31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pSp>
        <p:nvGrpSpPr>
          <p:cNvPr id="6" name="group 6" title=""/>
          <p:cNvGrpSpPr/>
          <p:nvPr/>
        </p:nvGrpSpPr>
        <p:grpSpPr>
          <a:xfrm rot="21600000">
            <a:off x="406386" y="4873656"/>
            <a:ext cx="6350062" cy="609565"/>
            <a:chExt cx="6350062" cy="609565"/>
          </a:xfrm>
        </p:grpSpPr>
        <p:pic>
          <p:nvPicPr>
            <p:cNvPr id="68" name="picture 68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6350062" cy="609565"/>
            </a:xfrm>
            <a:prstGeom prst="rect">
              <a:avLst/>
            </a:prstGeom>
          </p:spPr>
        </p:pic>
        <p:sp>
          <p:nvSpPr>
            <p:cNvPr id="70" name="textbox 70"/>
            <p:cNvSpPr/>
            <p:nvPr/>
          </p:nvSpPr>
          <p:spPr>
            <a:xfrm>
              <a:off x="-12700" y="-12700"/>
              <a:ext cx="6376034" cy="6699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2000"/>
                </a:lnSpc>
              </a:pPr>
              <a:endParaRPr lang="en-US" altLang="en-US" sz="1000"/>
            </a:p>
            <a:p>
              <a:pPr marL="162560" algn="l" rtl="0" eaLnBrk="0">
                <a:lnSpc>
                  <a:spcPct val="95000"/>
                </a:lnSpc>
                <a:spcBef>
                  <a:spcPts val="5"/>
                </a:spcBef>
              </a:pPr>
              <a:r>
                <a:rPr sz="2100" b="1" kern="0" spc="-60">
                  <a:solidFill>
                    <a:srgbClr val="FE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思</a:t>
              </a:r>
              <a:r>
                <a:rPr sz="2100" kern="0" spc="710">
                  <a:solidFill>
                    <a:srgbClr val="FE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2100" b="1" kern="0" spc="-60">
                  <a:solidFill>
                    <a:srgbClr val="FE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考</a:t>
              </a:r>
              <a:r>
                <a:rPr sz="2100" kern="0" spc="630">
                  <a:solidFill>
                    <a:srgbClr val="FE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2100" b="1" kern="0" spc="-60">
                  <a:solidFill>
                    <a:srgbClr val="FE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：</a:t>
              </a:r>
              <a:r>
                <a:rPr sz="2100" b="1" kern="0" spc="-6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李想在与同学的交往中存在什么问题?</a:t>
              </a:r>
              <a:endParaRPr lang="en-US" altLang="en-US" sz="2100"/>
            </a:p>
          </p:txBody>
        </p:sp>
      </p:grpSp>
      <p:pic>
        <p:nvPicPr>
          <p:cNvPr id="72" name="picture 72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372387" y="2308261"/>
            <a:ext cx="1238189" cy="1981163"/>
          </a:xfrm>
          <a:prstGeom prst="rect">
            <a:avLst/>
          </a:prstGeom>
        </p:spPr>
      </p:pic>
      <p:sp>
        <p:nvSpPr>
          <p:cNvPr id="74" name="textbox 74" title=""/>
          <p:cNvSpPr/>
          <p:nvPr/>
        </p:nvSpPr>
        <p:spPr>
          <a:xfrm>
            <a:off x="3663262" y="1542487"/>
            <a:ext cx="1918970" cy="4781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00"/>
              </a:lnSpc>
            </a:pPr>
            <a:endParaRPr lang="en-US" altLang="en-US" sz="100"/>
          </a:p>
          <a:p>
            <a:pPr algn="r" rtl="0" eaLnBrk="0">
              <a:lnSpc>
                <a:spcPct val="96000"/>
              </a:lnSpc>
            </a:pPr>
            <a:r>
              <a:rPr sz="3100" b="1" kern="0" spc="-140">
                <a:solidFill>
                  <a:srgbClr val="FB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探</a:t>
            </a:r>
            <a:r>
              <a:rPr sz="3100" b="1" kern="0" spc="-140">
                <a:solidFill>
                  <a:srgbClr val="00B45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究活动</a:t>
            </a:r>
            <a:r>
              <a:rPr sz="3100" kern="0" spc="-140">
                <a:solidFill>
                  <a:srgbClr val="FB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了</a:t>
            </a:r>
            <a:endParaRPr lang="en-US" altLang="en-US" sz="3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textbox 76" title=""/>
          <p:cNvSpPr/>
          <p:nvPr/>
        </p:nvSpPr>
        <p:spPr>
          <a:xfrm>
            <a:off x="5422631" y="-242993"/>
            <a:ext cx="915669" cy="3227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000"/>
              </a:lnSpc>
            </a:pPr>
            <a:endParaRPr lang="en-US" altLang="en-US" sz="100"/>
          </a:p>
          <a:p>
            <a:pPr marL="278765" algn="l" rtl="0" eaLnBrk="0">
              <a:lnSpc>
                <a:spcPct val="94000"/>
              </a:lnSpc>
            </a:pPr>
            <a:r>
              <a:rPr sz="1600" b="1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磐剛體</a:t>
            </a:r>
            <a:endParaRPr lang="en-US" altLang="en-US" sz="1600"/>
          </a:p>
          <a:p>
            <a:pPr algn="l" rtl="0" eaLnBrk="0">
              <a:lnSpc>
                <a:spcPct val="101000"/>
              </a:lnSpc>
            </a:pPr>
            <a:endParaRPr lang="en-US" altLang="en-US" sz="1000"/>
          </a:p>
          <a:p>
            <a:pPr algn="l" rtl="0" eaLnBrk="0">
              <a:lnSpc>
                <a:spcPct val="101000"/>
              </a:lnSpc>
            </a:pPr>
            <a:endParaRPr lang="en-US" altLang="en-US" sz="1000"/>
          </a:p>
          <a:p>
            <a:pPr algn="l" rtl="0" eaLnBrk="0">
              <a:lnSpc>
                <a:spcPct val="101000"/>
              </a:lnSpc>
            </a:pPr>
            <a:endParaRPr lang="en-US" altLang="en-US" sz="1000"/>
          </a:p>
          <a:p>
            <a:pPr algn="l" rtl="0" eaLnBrk="0">
              <a:lnSpc>
                <a:spcPct val="101000"/>
              </a:lnSpc>
            </a:pPr>
            <a:endParaRPr lang="en-US" altLang="en-US" sz="1000"/>
          </a:p>
          <a:p>
            <a:pPr algn="l" rtl="0" eaLnBrk="0">
              <a:lnSpc>
                <a:spcPct val="101000"/>
              </a:lnSpc>
            </a:pPr>
            <a:endParaRPr lang="en-US" altLang="en-US" sz="1000"/>
          </a:p>
          <a:p>
            <a:pPr algn="l" rtl="0" eaLnBrk="0">
              <a:lnSpc>
                <a:spcPct val="102000"/>
              </a:lnSpc>
            </a:pPr>
            <a:endParaRPr lang="en-US" altLang="en-US" sz="1000"/>
          </a:p>
          <a:p>
            <a:pPr algn="l" rtl="0" eaLnBrk="0">
              <a:lnSpc>
                <a:spcPct val="102000"/>
              </a:lnSpc>
            </a:pPr>
            <a:endParaRPr lang="en-US" altLang="en-US" sz="1000"/>
          </a:p>
          <a:p>
            <a:pPr algn="l" rtl="0" eaLnBrk="0">
              <a:lnSpc>
                <a:spcPct val="102000"/>
              </a:lnSpc>
            </a:pPr>
            <a:endParaRPr lang="en-US" altLang="en-US" sz="1000"/>
          </a:p>
          <a:p>
            <a:pPr algn="l" rtl="0" eaLnBrk="0">
              <a:lnSpc>
                <a:spcPct val="102000"/>
              </a:lnSpc>
            </a:pPr>
            <a:endParaRPr lang="en-US" altLang="en-US" sz="1000"/>
          </a:p>
          <a:p>
            <a:pPr algn="r" rtl="0" eaLnBrk="0">
              <a:lnSpc>
                <a:spcPct val="96000"/>
              </a:lnSpc>
              <a:spcBef>
                <a:spcPts val="490"/>
              </a:spcBef>
            </a:pPr>
            <a:r>
              <a:rPr sz="16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整挪删</a:t>
            </a:r>
            <a:endParaRPr lang="en-US" altLang="en-US" sz="1600"/>
          </a:p>
          <a:p>
            <a:pPr algn="l" rtl="0" eaLnBrk="0">
              <a:lnSpc>
                <a:spcPct val="107000"/>
              </a:lnSpc>
            </a:pPr>
            <a:endParaRPr lang="en-US" altLang="en-US" sz="1000"/>
          </a:p>
          <a:p>
            <a:pPr algn="l" rtl="0" eaLnBrk="0">
              <a:lnSpc>
                <a:spcPct val="107000"/>
              </a:lnSpc>
            </a:pPr>
            <a:endParaRPr lang="en-US" altLang="en-US" sz="1000"/>
          </a:p>
          <a:p>
            <a:pPr algn="l" rtl="0" eaLnBrk="0">
              <a:lnSpc>
                <a:spcPct val="108000"/>
              </a:lnSpc>
            </a:pPr>
            <a:endParaRPr lang="en-US" altLang="en-US" sz="1000"/>
          </a:p>
          <a:p>
            <a:pPr algn="l" rtl="0" eaLnBrk="0">
              <a:lnSpc>
                <a:spcPct val="108000"/>
              </a:lnSpc>
            </a:pPr>
            <a:endParaRPr lang="en-US" altLang="en-US" sz="1000"/>
          </a:p>
          <a:p>
            <a:pPr algn="l" rtl="0" eaLnBrk="0">
              <a:lnSpc>
                <a:spcPct val="108000"/>
              </a:lnSpc>
            </a:pPr>
            <a:endParaRPr lang="en-US" altLang="en-US" sz="1000"/>
          </a:p>
          <a:p>
            <a:pPr algn="l" rtl="0" eaLnBrk="0">
              <a:lnSpc>
                <a:spcPct val="108000"/>
              </a:lnSpc>
            </a:pPr>
            <a:endParaRPr lang="en-US" altLang="en-US" sz="1000"/>
          </a:p>
          <a:p>
            <a:pPr algn="l" rtl="0" eaLnBrk="0">
              <a:lnSpc>
                <a:spcPct val="100000"/>
              </a:lnSpc>
            </a:pPr>
            <a:endParaRPr lang="en-US" altLang="en-US" sz="400"/>
          </a:p>
          <a:p>
            <a:pPr marL="12700" algn="l" rtl="0" eaLnBrk="0">
              <a:lnSpc>
                <a:spcPct val="98000"/>
              </a:lnSpc>
              <a:spcBef>
                <a:spcPct val="0"/>
              </a:spcBef>
            </a:pPr>
            <a:r>
              <a:rPr sz="1600" b="1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整幽品</a:t>
            </a:r>
            <a:endParaRPr lang="en-US" altLang="en-US" sz="1600"/>
          </a:p>
        </p:txBody>
      </p:sp>
      <p:sp>
        <p:nvSpPr>
          <p:cNvPr id="78" name="textbox 78" title=""/>
          <p:cNvSpPr/>
          <p:nvPr/>
        </p:nvSpPr>
        <p:spPr>
          <a:xfrm rot="16200000">
            <a:off x="327553" y="3439324"/>
            <a:ext cx="6950709" cy="3949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5000"/>
              </a:lnSpc>
            </a:pPr>
            <a:endParaRPr lang="en-US" altLang="en-US" sz="200"/>
          </a:p>
          <a:p>
            <a:pPr marL="12700" algn="l" rtl="0" eaLnBrk="0">
              <a:lnSpc>
                <a:spcPct val="94000"/>
              </a:lnSpc>
            </a:pPr>
            <a:r>
              <a:rPr sz="24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在集体生活中，与他人交往时，你最在意的是什么?</a:t>
            </a:r>
            <a:endParaRPr lang="en-US" altLang="en-US" sz="2400"/>
          </a:p>
        </p:txBody>
      </p:sp>
      <p:pic>
        <p:nvPicPr>
          <p:cNvPr id="80" name="picture 80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644758" y="4806951"/>
            <a:ext cx="838190" cy="2565346"/>
          </a:xfrm>
          <a:prstGeom prst="rect">
            <a:avLst/>
          </a:prstGeom>
        </p:spPr>
      </p:pic>
      <p:sp>
        <p:nvSpPr>
          <p:cNvPr id="82" name="textbox 82" title=""/>
          <p:cNvSpPr/>
          <p:nvPr/>
        </p:nvSpPr>
        <p:spPr>
          <a:xfrm>
            <a:off x="4565836" y="348932"/>
            <a:ext cx="592455" cy="3516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00"/>
              </a:lnSpc>
            </a:pPr>
            <a:endParaRPr lang="en-US" altLang="en-US" sz="100"/>
          </a:p>
          <a:p>
            <a:pPr marL="57150" algn="l" rtl="0" eaLnBrk="0">
              <a:lnSpc>
                <a:spcPct val="98000"/>
              </a:lnSpc>
            </a:pPr>
            <a:r>
              <a:rPr sz="1800" b="1" kern="0" spc="2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删瞄</a:t>
            </a:r>
            <a:endParaRPr lang="en-US" altLang="en-US" sz="1800"/>
          </a:p>
          <a:p>
            <a:pPr algn="l" rtl="0" eaLnBrk="0">
              <a:lnSpc>
                <a:spcPct val="106000"/>
              </a:lnSpc>
            </a:pPr>
            <a:endParaRPr lang="en-US" altLang="en-US" sz="1000"/>
          </a:p>
          <a:p>
            <a:pPr algn="l" rtl="0" eaLnBrk="0">
              <a:lnSpc>
                <a:spcPct val="106000"/>
              </a:lnSpc>
            </a:pPr>
            <a:endParaRPr lang="en-US" altLang="en-US" sz="1000"/>
          </a:p>
          <a:p>
            <a:pPr algn="l" rtl="0" eaLnBrk="0">
              <a:lnSpc>
                <a:spcPct val="106000"/>
              </a:lnSpc>
            </a:pPr>
            <a:endParaRPr lang="en-US" altLang="en-US" sz="1000"/>
          </a:p>
          <a:p>
            <a:pPr algn="l" rtl="0" eaLnBrk="0">
              <a:lnSpc>
                <a:spcPct val="106000"/>
              </a:lnSpc>
            </a:pPr>
            <a:endParaRPr lang="en-US" altLang="en-US" sz="1000"/>
          </a:p>
          <a:p>
            <a:pPr algn="l" rtl="0" eaLnBrk="0">
              <a:lnSpc>
                <a:spcPct val="106000"/>
              </a:lnSpc>
            </a:pPr>
            <a:endParaRPr lang="en-US" altLang="en-US" sz="1000"/>
          </a:p>
          <a:p>
            <a:pPr algn="l" rtl="0" eaLnBrk="0">
              <a:lnSpc>
                <a:spcPct val="106000"/>
              </a:lnSpc>
            </a:pPr>
            <a:endParaRPr lang="en-US" altLang="en-US" sz="1000"/>
          </a:p>
          <a:p>
            <a:pPr algn="l" rtl="0" eaLnBrk="0">
              <a:lnSpc>
                <a:spcPct val="106000"/>
              </a:lnSpc>
            </a:pPr>
            <a:endParaRPr lang="en-US" altLang="en-US" sz="1000"/>
          </a:p>
          <a:p>
            <a:pPr algn="l" rtl="0" eaLnBrk="0">
              <a:lnSpc>
                <a:spcPct val="107000"/>
              </a:lnSpc>
            </a:pPr>
            <a:endParaRPr lang="en-US" altLang="en-US" sz="1000"/>
          </a:p>
          <a:p>
            <a:pPr marL="40640" algn="l" rtl="0" eaLnBrk="0">
              <a:lnSpc>
                <a:spcPct val="98000"/>
              </a:lnSpc>
              <a:spcBef>
                <a:spcPts val="630"/>
              </a:spcBef>
            </a:pPr>
            <a:r>
              <a:rPr sz="2100" kern="0" spc="-1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柳</a:t>
            </a:r>
            <a:endParaRPr lang="en-US" altLang="en-US" sz="2100"/>
          </a:p>
          <a:p>
            <a:pPr algn="l" rtl="0" eaLnBrk="0">
              <a:lnSpc>
                <a:spcPct val="112000"/>
              </a:lnSpc>
            </a:pPr>
            <a:endParaRPr lang="en-US" altLang="en-US" sz="1000"/>
          </a:p>
          <a:p>
            <a:pPr algn="l" rtl="0" eaLnBrk="0">
              <a:lnSpc>
                <a:spcPct val="112000"/>
              </a:lnSpc>
            </a:pPr>
            <a:endParaRPr lang="en-US" altLang="en-US" sz="1000"/>
          </a:p>
          <a:p>
            <a:pPr algn="l" rtl="0" eaLnBrk="0">
              <a:lnSpc>
                <a:spcPct val="112000"/>
              </a:lnSpc>
            </a:pPr>
            <a:endParaRPr lang="en-US" altLang="en-US" sz="1000"/>
          </a:p>
          <a:p>
            <a:pPr algn="l" rtl="0" eaLnBrk="0">
              <a:lnSpc>
                <a:spcPct val="112000"/>
              </a:lnSpc>
            </a:pPr>
            <a:endParaRPr lang="en-US" altLang="en-US" sz="1000"/>
          </a:p>
          <a:p>
            <a:pPr algn="l" rtl="0" eaLnBrk="0">
              <a:lnSpc>
                <a:spcPct val="112000"/>
              </a:lnSpc>
            </a:pPr>
            <a:endParaRPr lang="en-US" altLang="en-US" sz="1000"/>
          </a:p>
          <a:p>
            <a:pPr algn="l" rtl="0" eaLnBrk="0">
              <a:lnSpc>
                <a:spcPct val="112000"/>
              </a:lnSpc>
            </a:pPr>
            <a:endParaRPr lang="en-US" altLang="en-US" sz="1000"/>
          </a:p>
          <a:p>
            <a:pPr algn="l" rtl="0" eaLnBrk="0">
              <a:lnSpc>
                <a:spcPct val="112000"/>
              </a:lnSpc>
            </a:pPr>
            <a:endParaRPr lang="en-US" altLang="en-US" sz="1000"/>
          </a:p>
          <a:p>
            <a:pPr algn="l" rtl="0" eaLnBrk="0">
              <a:lnSpc>
                <a:spcPct val="114000"/>
              </a:lnSpc>
            </a:pPr>
            <a:endParaRPr lang="en-US" altLang="en-US" sz="400"/>
          </a:p>
          <a:p>
            <a:pPr marL="12700" algn="l" rtl="0" eaLnBrk="0">
              <a:lnSpc>
                <a:spcPct val="98000"/>
              </a:lnSpc>
              <a:spcBef>
                <a:spcPct val="0"/>
              </a:spcBef>
            </a:pPr>
            <a:r>
              <a:rPr sz="18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燃景</a:t>
            </a:r>
            <a:endParaRPr lang="en-US" altLang="en-US" sz="1800"/>
          </a:p>
        </p:txBody>
      </p:sp>
      <p:sp>
        <p:nvSpPr>
          <p:cNvPr id="84" name="textbox 84" title=""/>
          <p:cNvSpPr/>
          <p:nvPr/>
        </p:nvSpPr>
        <p:spPr>
          <a:xfrm>
            <a:off x="5153059" y="3889119"/>
            <a:ext cx="1541144" cy="11690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/>
          </a:p>
          <a:p>
            <a:pPr algn="r" rtl="0" eaLnBrk="0">
              <a:lnSpc>
                <a:spcPct val="98000"/>
              </a:lnSpc>
            </a:pPr>
            <a:r>
              <a:rPr sz="1600" b="1" kern="0" spc="2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整回幽</a:t>
            </a:r>
            <a:endParaRPr lang="en-US" altLang="en-US" sz="1600"/>
          </a:p>
          <a:p>
            <a:pPr algn="l" rtl="0" eaLnBrk="0">
              <a:lnSpc>
                <a:spcPct val="109000"/>
              </a:lnSpc>
            </a:pPr>
            <a:endParaRPr lang="en-US" altLang="en-US" sz="1000"/>
          </a:p>
          <a:p>
            <a:pPr algn="l" rtl="0" eaLnBrk="0">
              <a:lnSpc>
                <a:spcPct val="109000"/>
              </a:lnSpc>
            </a:pPr>
            <a:endParaRPr lang="en-US" altLang="en-US" sz="1000"/>
          </a:p>
          <a:p>
            <a:pPr algn="l" rtl="0" eaLnBrk="0">
              <a:lnSpc>
                <a:spcPct val="110000"/>
              </a:lnSpc>
            </a:pPr>
            <a:endParaRPr lang="en-US" altLang="en-US" sz="1000"/>
          </a:p>
          <a:p>
            <a:pPr algn="l" rtl="0" eaLnBrk="0">
              <a:lnSpc>
                <a:spcPct val="105000"/>
              </a:lnSpc>
            </a:pPr>
            <a:endParaRPr lang="en-US" altLang="en-US" sz="500"/>
          </a:p>
          <a:p>
            <a:pPr marL="12700" algn="l" rtl="0" eaLnBrk="0">
              <a:lnSpc>
                <a:spcPts val="2555"/>
              </a:lnSpc>
              <a:spcBef>
                <a:spcPts val="5"/>
              </a:spcBef>
            </a:pPr>
            <a:r>
              <a:rPr sz="2100" kern="0" spc="-1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团</a:t>
            </a:r>
            <a:endParaRPr lang="en-US" altLang="en-US" sz="2100"/>
          </a:p>
        </p:txBody>
      </p:sp>
      <p:sp>
        <p:nvSpPr>
          <p:cNvPr id="86" name="textbox 86" title=""/>
          <p:cNvSpPr/>
          <p:nvPr/>
        </p:nvSpPr>
        <p:spPr>
          <a:xfrm rot="16200000">
            <a:off x="4930688" y="6096958"/>
            <a:ext cx="798830" cy="368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4000"/>
              </a:lnSpc>
            </a:pPr>
            <a:endParaRPr lang="en-US" altLang="en-US" sz="300"/>
          </a:p>
          <a:p>
            <a:pPr marL="12700" algn="l" rtl="0" eaLnBrk="0">
              <a:lnSpc>
                <a:spcPct val="96000"/>
              </a:lnSpc>
              <a:spcBef>
                <a:spcPts val="5"/>
              </a:spcBef>
            </a:pPr>
            <a:r>
              <a:rPr sz="2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大家都</a:t>
            </a:r>
            <a:endParaRPr lang="en-US" altLang="en-US" sz="2100"/>
          </a:p>
        </p:txBody>
      </p:sp>
      <p:sp>
        <p:nvSpPr>
          <p:cNvPr id="88" name="textbox 88" title=""/>
          <p:cNvSpPr/>
          <p:nvPr/>
        </p:nvSpPr>
        <p:spPr>
          <a:xfrm rot="16200000">
            <a:off x="5359965" y="6092637"/>
            <a:ext cx="564515" cy="3702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9000"/>
              </a:lnSpc>
            </a:pPr>
            <a:endParaRPr lang="en-US" altLang="en-US" sz="300"/>
          </a:p>
          <a:p>
            <a:pPr marL="12700" algn="l" rtl="0" eaLnBrk="0">
              <a:lnSpc>
                <a:spcPct val="96000"/>
              </a:lnSpc>
              <a:spcBef>
                <a:spcPct val="0"/>
              </a:spcBef>
            </a:pPr>
            <a:r>
              <a:rPr sz="21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在意</a:t>
            </a:r>
            <a:endParaRPr lang="en-US" altLang="en-US" sz="2100"/>
          </a:p>
        </p:txBody>
      </p:sp>
      <p:pic>
        <p:nvPicPr>
          <p:cNvPr id="90" name="picture 90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168747" y="-800134"/>
            <a:ext cx="12706" cy="8102602"/>
          </a:xfrm>
          <a:prstGeom prst="rect">
            <a:avLst/>
          </a:prstGeom>
        </p:spPr>
      </p:pic>
      <p:sp>
        <p:nvSpPr>
          <p:cNvPr id="92" name="rect" title=""/>
          <p:cNvSpPr/>
          <p:nvPr/>
        </p:nvSpPr>
        <p:spPr>
          <a:xfrm>
            <a:off x="3489301" y="-787408"/>
            <a:ext cx="12705" cy="8089879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4" name="rect" title=""/>
          <p:cNvSpPr/>
          <p:nvPr/>
        </p:nvSpPr>
        <p:spPr>
          <a:xfrm>
            <a:off x="4962545" y="5206990"/>
            <a:ext cx="6352" cy="2114513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" name="textbox 96" title=""/>
          <p:cNvSpPr/>
          <p:nvPr/>
        </p:nvSpPr>
        <p:spPr>
          <a:xfrm>
            <a:off x="469904" y="4251308"/>
            <a:ext cx="6204584" cy="1086485"/>
          </a:xfrm>
          <a:prstGeom prst="rect">
            <a:avLst/>
          </a:prstGeom>
          <a:solidFill>
            <a:srgbClr val="F7B7A8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0000"/>
              </a:lnSpc>
            </a:pPr>
            <a:endParaRPr lang="en-US" altLang="en-US" sz="900"/>
          </a:p>
          <a:p>
            <a:pPr marL="825500" algn="l" rtl="0" eaLnBrk="0">
              <a:lnSpc>
                <a:spcPct val="86000"/>
              </a:lnSpc>
              <a:spcBef>
                <a:spcPct val="0"/>
              </a:spcBef>
            </a:pPr>
            <a:r>
              <a:rPr sz="23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集体生活可以培养人际交往的基本态度</a:t>
            </a:r>
            <a:endParaRPr lang="en-US" altLang="en-US" sz="2300"/>
          </a:p>
          <a:p>
            <a:pPr marL="189865" algn="l" rtl="0" eaLnBrk="0">
              <a:lnSpc>
                <a:spcPts val="3660"/>
              </a:lnSpc>
            </a:pPr>
            <a:r>
              <a:rPr sz="2200" kern="0" spc="-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和能力。</a:t>
            </a:r>
            <a:endParaRPr lang="en-US" altLang="en-US" sz="2200"/>
          </a:p>
        </p:txBody>
      </p:sp>
      <p:sp>
        <p:nvSpPr>
          <p:cNvPr id="98" name="textbox 98" title=""/>
          <p:cNvSpPr/>
          <p:nvPr/>
        </p:nvSpPr>
        <p:spPr>
          <a:xfrm>
            <a:off x="518110" y="1558777"/>
            <a:ext cx="5910579" cy="11074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00"/>
              </a:lnSpc>
            </a:pPr>
            <a:endParaRPr lang="en-US" altLang="en-US" sz="100"/>
          </a:p>
          <a:p>
            <a:pPr algn="r" rtl="0" eaLnBrk="0">
              <a:lnSpc>
                <a:spcPct val="85000"/>
              </a:lnSpc>
            </a:pPr>
            <a:r>
              <a:rPr sz="21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在集体中，每个人来自不同的家庭，有不同的</a:t>
            </a:r>
            <a:endParaRPr lang="en-US" altLang="en-US" sz="2100"/>
          </a:p>
          <a:p>
            <a:pPr marL="12700" algn="l" rtl="0" eaLnBrk="0">
              <a:lnSpc>
                <a:spcPct val="126000"/>
              </a:lnSpc>
              <a:spcBef>
                <a:spcPts val="35"/>
              </a:spcBef>
            </a:pPr>
            <a:r>
              <a:rPr sz="21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生活经历和性格特点，我们在交往中可</a:t>
            </a:r>
            <a:r>
              <a:rPr sz="21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以学会彼此</a:t>
            </a:r>
            <a:r>
              <a:rPr sz="21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100" b="1" kern="0" spc="-40">
                <a:solidFill>
                  <a:srgbClr val="FB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接纳</a:t>
            </a:r>
            <a:r>
              <a:rPr sz="21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、</a:t>
            </a:r>
            <a:r>
              <a:rPr sz="2100" b="1" kern="0" spc="-40">
                <a:solidFill>
                  <a:srgbClr val="FB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尊重</a:t>
            </a:r>
            <a:r>
              <a:rPr sz="21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、</a:t>
            </a:r>
            <a:r>
              <a:rPr sz="2100" b="1" kern="0" spc="-40">
                <a:solidFill>
                  <a:srgbClr val="FB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理解</a:t>
            </a:r>
            <a:r>
              <a:rPr sz="21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</a:t>
            </a:r>
            <a:r>
              <a:rPr sz="2100" b="1" kern="0" spc="-40">
                <a:solidFill>
                  <a:srgbClr val="FB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包容</a:t>
            </a:r>
            <a:r>
              <a:rPr sz="2100" b="1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，学会友好相处。</a:t>
            </a:r>
            <a:endParaRPr lang="en-US" altLang="en-US" sz="2100"/>
          </a:p>
        </p:txBody>
      </p:sp>
      <p:pic>
        <p:nvPicPr>
          <p:cNvPr id="100" name="picture 100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521406" y="1438306"/>
            <a:ext cx="1708163" cy="3511506"/>
          </a:xfrm>
          <a:prstGeom prst="rect">
            <a:avLst/>
          </a:prstGeom>
        </p:spPr>
      </p:pic>
      <p:pic>
        <p:nvPicPr>
          <p:cNvPr id="102" name="picture 102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25420" y="2847945"/>
            <a:ext cx="6153195" cy="6352"/>
          </a:xfrm>
          <a:prstGeom prst="rect">
            <a:avLst/>
          </a:prstGeom>
        </p:spPr>
      </p:pic>
      <p:pic>
        <p:nvPicPr>
          <p:cNvPr id="104" name="picture 104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31836" y="1463641"/>
            <a:ext cx="6146779" cy="6352"/>
          </a:xfrm>
          <a:prstGeom prst="rect">
            <a:avLst/>
          </a:prstGeom>
        </p:spPr>
      </p:pic>
      <p:sp>
        <p:nvSpPr>
          <p:cNvPr id="106" name="rect" title=""/>
          <p:cNvSpPr/>
          <p:nvPr/>
        </p:nvSpPr>
        <p:spPr>
          <a:xfrm>
            <a:off x="444454" y="1451012"/>
            <a:ext cx="6416" cy="1415992"/>
          </a:xfrm>
          <a:prstGeom prst="rect">
            <a:avLst/>
          </a:prstGeom>
          <a:solidFill>
            <a:srgbClr val="008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8" name="picture 108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96942" y="2473358"/>
            <a:ext cx="1339775" cy="2813001"/>
          </a:xfrm>
          <a:prstGeom prst="rect">
            <a:avLst/>
          </a:prstGeom>
        </p:spPr>
      </p:pic>
      <p:sp>
        <p:nvSpPr>
          <p:cNvPr id="110" name="textbox 110" title=""/>
          <p:cNvSpPr/>
          <p:nvPr/>
        </p:nvSpPr>
        <p:spPr>
          <a:xfrm>
            <a:off x="480597" y="1557869"/>
            <a:ext cx="6637019" cy="3619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0"/>
              </a:lnSpc>
            </a:pPr>
            <a:endParaRPr lang="en-US" altLang="en-US" sz="100"/>
          </a:p>
          <a:p>
            <a:pPr marL="12700" algn="l" rtl="0" eaLnBrk="0">
              <a:lnSpc>
                <a:spcPct val="92000"/>
              </a:lnSpc>
            </a:pPr>
            <a:r>
              <a:rPr sz="2400" b="1" kern="0" spc="10">
                <a:solidFill>
                  <a:srgbClr val="0000D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在集体生活中，遇到以下情况，我们应</a:t>
            </a:r>
            <a:r>
              <a:rPr sz="2400" b="1" kern="0" spc="0">
                <a:solidFill>
                  <a:srgbClr val="0000D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该怎么做?</a:t>
            </a:r>
            <a:endParaRPr lang="en-US" altLang="en-US" sz="2400"/>
          </a:p>
        </p:txBody>
      </p:sp>
      <p:grpSp>
        <p:nvGrpSpPr>
          <p:cNvPr id="8" name="group 8" title=""/>
          <p:cNvGrpSpPr/>
          <p:nvPr/>
        </p:nvGrpSpPr>
        <p:grpSpPr>
          <a:xfrm rot="21600000">
            <a:off x="2451070" y="4289425"/>
            <a:ext cx="4984728" cy="406427"/>
            <a:chExt cx="4984728" cy="406427"/>
          </a:xfrm>
        </p:grpSpPr>
        <p:pic>
          <p:nvPicPr>
            <p:cNvPr id="112" name="picture 11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50793" y="0"/>
              <a:ext cx="4908591" cy="381016"/>
            </a:xfrm>
            <a:prstGeom prst="rect">
              <a:avLst/>
            </a:prstGeom>
          </p:spPr>
        </p:pic>
        <p:sp>
          <p:nvSpPr>
            <p:cNvPr id="114" name="textbox 114"/>
            <p:cNvSpPr/>
            <p:nvPr/>
          </p:nvSpPr>
          <p:spPr>
            <a:xfrm>
              <a:off x="137004" y="70027"/>
              <a:ext cx="4589145" cy="30607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1000"/>
                </a:lnSpc>
              </a:pPr>
              <a:endParaRPr lang="en-US" altLang="en-US" sz="100"/>
            </a:p>
            <a:p>
              <a:pPr marL="12700" algn="l" rtl="0" eaLnBrk="0">
                <a:lnSpc>
                  <a:spcPct val="92000"/>
                </a:lnSpc>
              </a:pPr>
              <a:r>
                <a:rPr sz="2000" b="1" kern="0" spc="-20">
                  <a:solidFill>
                    <a:srgbClr val="FB0008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接纳和包容，但也要提醒他不要影响学习</a:t>
              </a:r>
              <a:endParaRPr lang="en-US" altLang="en-US" sz="2000"/>
            </a:p>
          </p:txBody>
        </p:sp>
        <p:pic>
          <p:nvPicPr>
            <p:cNvPr id="116" name="picture 116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400074"/>
              <a:ext cx="4984728" cy="6352"/>
            </a:xfrm>
            <a:prstGeom prst="rect">
              <a:avLst/>
            </a:prstGeom>
          </p:spPr>
        </p:pic>
      </p:grpSp>
      <p:sp>
        <p:nvSpPr>
          <p:cNvPr id="118" name="textbox 118" title=""/>
          <p:cNvSpPr/>
          <p:nvPr/>
        </p:nvSpPr>
        <p:spPr>
          <a:xfrm>
            <a:off x="2060997" y="2149664"/>
            <a:ext cx="6641465" cy="306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0"/>
              </a:lnSpc>
            </a:pPr>
            <a:endParaRPr lang="en-US" altLang="en-US" sz="100"/>
          </a:p>
          <a:p>
            <a:pPr marL="12700" algn="l" rtl="0" eaLnBrk="0">
              <a:lnSpc>
                <a:spcPct val="92000"/>
              </a:lnSpc>
            </a:pPr>
            <a:r>
              <a:rPr sz="20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(1)在宿舍里，小慧喜欢晚睡晚起，而小丽喜欢早睡早起。</a:t>
            </a:r>
            <a:endParaRPr lang="en-US" altLang="en-US" sz="2000"/>
          </a:p>
        </p:txBody>
      </p:sp>
      <p:sp>
        <p:nvSpPr>
          <p:cNvPr id="120" name="textbox 120" title=""/>
          <p:cNvSpPr/>
          <p:nvPr/>
        </p:nvSpPr>
        <p:spPr>
          <a:xfrm>
            <a:off x="2060997" y="3940319"/>
            <a:ext cx="5625465" cy="306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0"/>
              </a:lnSpc>
            </a:pPr>
            <a:endParaRPr lang="en-US" altLang="en-US" sz="100"/>
          </a:p>
          <a:p>
            <a:pPr marL="12700" algn="l" rtl="0" eaLnBrk="0">
              <a:lnSpc>
                <a:spcPct val="92000"/>
              </a:lnSpc>
            </a:pPr>
            <a:r>
              <a:rPr sz="20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(3)小刚学习差，爱搞怪，我不喜欢与他做同桌。</a:t>
            </a:r>
            <a:endParaRPr lang="en-US" altLang="en-US" sz="2000"/>
          </a:p>
        </p:txBody>
      </p:sp>
      <p:sp>
        <p:nvSpPr>
          <p:cNvPr id="122" name="textbox 122" title=""/>
          <p:cNvSpPr/>
          <p:nvPr/>
        </p:nvSpPr>
        <p:spPr>
          <a:xfrm>
            <a:off x="2060997" y="3152951"/>
            <a:ext cx="5606415" cy="306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0"/>
              </a:lnSpc>
            </a:pPr>
            <a:endParaRPr lang="en-US" altLang="en-US" sz="100"/>
          </a:p>
          <a:p>
            <a:pPr marL="12700" algn="l" rtl="0" eaLnBrk="0">
              <a:lnSpc>
                <a:spcPct val="92000"/>
              </a:lnSpc>
            </a:pPr>
            <a:r>
              <a:rPr sz="20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(2)王军是一位数学怪</a:t>
            </a:r>
            <a:r>
              <a:rPr sz="20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才，而其他科目一塌糊涂。</a:t>
            </a:r>
            <a:endParaRPr lang="en-US" altLang="en-US" sz="2000"/>
          </a:p>
        </p:txBody>
      </p:sp>
      <p:sp>
        <p:nvSpPr>
          <p:cNvPr id="124" name="textbox 124" title=""/>
          <p:cNvSpPr/>
          <p:nvPr/>
        </p:nvSpPr>
        <p:spPr>
          <a:xfrm>
            <a:off x="2060997" y="4764096"/>
            <a:ext cx="5104765" cy="3168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000"/>
              </a:lnSpc>
            </a:pPr>
            <a:endParaRPr lang="en-US" altLang="en-US" sz="100"/>
          </a:p>
          <a:p>
            <a:pPr marL="12700" algn="l" rtl="0" eaLnBrk="0">
              <a:lnSpc>
                <a:spcPct val="95000"/>
              </a:lnSpc>
            </a:pPr>
            <a:r>
              <a:rPr sz="20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(4)同桌丽丽不小心把我的书</a:t>
            </a:r>
            <a:r>
              <a:rPr sz="20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包拉链弄坏了。</a:t>
            </a:r>
            <a:endParaRPr lang="en-US" altLang="en-US" sz="2000"/>
          </a:p>
        </p:txBody>
      </p:sp>
      <p:grpSp>
        <p:nvGrpSpPr>
          <p:cNvPr id="10" name="group 10" title=""/>
          <p:cNvGrpSpPr/>
          <p:nvPr/>
        </p:nvGrpSpPr>
        <p:grpSpPr>
          <a:xfrm rot="21600000">
            <a:off x="2501864" y="5165732"/>
            <a:ext cx="3181393" cy="393721"/>
            <a:chExt cx="3181393" cy="393721"/>
          </a:xfrm>
        </p:grpSpPr>
        <p:pic>
          <p:nvPicPr>
            <p:cNvPr id="126" name="picture 126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3181393" cy="393721"/>
            </a:xfrm>
            <a:prstGeom prst="rect">
              <a:avLst/>
            </a:prstGeom>
          </p:spPr>
        </p:pic>
        <p:sp>
          <p:nvSpPr>
            <p:cNvPr id="128" name="textbox 128"/>
            <p:cNvSpPr/>
            <p:nvPr/>
          </p:nvSpPr>
          <p:spPr>
            <a:xfrm>
              <a:off x="-12700" y="-12700"/>
              <a:ext cx="3207385" cy="44195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4000"/>
                </a:lnSpc>
              </a:pPr>
              <a:endParaRPr lang="en-US" altLang="en-US" sz="600"/>
            </a:p>
            <a:p>
              <a:pPr marL="111125" algn="l" rtl="0" eaLnBrk="0">
                <a:lnSpc>
                  <a:spcPct val="92000"/>
                </a:lnSpc>
              </a:pPr>
              <a:r>
                <a:rPr sz="2000" b="1" kern="0" spc="-30">
                  <a:solidFill>
                    <a:srgbClr val="FC0008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宽容，说一声“没关系”</a:t>
              </a:r>
              <a:endParaRPr lang="en-US" altLang="en-US" sz="2000"/>
            </a:p>
          </p:txBody>
        </p:sp>
      </p:grpSp>
      <p:grpSp>
        <p:nvGrpSpPr>
          <p:cNvPr id="12" name="group 12" title=""/>
          <p:cNvGrpSpPr/>
          <p:nvPr/>
        </p:nvGrpSpPr>
        <p:grpSpPr>
          <a:xfrm rot="21600000">
            <a:off x="2501864" y="3470293"/>
            <a:ext cx="2298760" cy="393646"/>
            <a:chExt cx="2298760" cy="393646"/>
          </a:xfrm>
        </p:grpSpPr>
        <p:pic>
          <p:nvPicPr>
            <p:cNvPr id="130" name="picture 130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600000">
              <a:off x="0" y="0"/>
              <a:ext cx="2298760" cy="393646"/>
            </a:xfrm>
            <a:prstGeom prst="rect">
              <a:avLst/>
            </a:prstGeom>
          </p:spPr>
        </p:pic>
        <p:sp>
          <p:nvSpPr>
            <p:cNvPr id="132" name="textbox 132"/>
            <p:cNvSpPr/>
            <p:nvPr/>
          </p:nvSpPr>
          <p:spPr>
            <a:xfrm>
              <a:off x="-12700" y="-12700"/>
              <a:ext cx="2324735" cy="45465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1000"/>
                </a:lnSpc>
              </a:pPr>
              <a:endParaRPr lang="en-US" altLang="en-US" sz="600"/>
            </a:p>
            <a:p>
              <a:pPr marL="161925" algn="l" rtl="0" eaLnBrk="0">
                <a:lnSpc>
                  <a:spcPct val="96000"/>
                </a:lnSpc>
                <a:spcBef>
                  <a:spcPts val="5"/>
                </a:spcBef>
              </a:pPr>
              <a:r>
                <a:rPr sz="2000" b="1" kern="0" spc="-30">
                  <a:solidFill>
                    <a:srgbClr val="FB0008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尊重、理解和接纳</a:t>
              </a:r>
              <a:endParaRPr lang="en-US" altLang="en-US" sz="2000"/>
            </a:p>
          </p:txBody>
        </p:sp>
      </p:grpSp>
      <p:grpSp>
        <p:nvGrpSpPr>
          <p:cNvPr id="14" name="group 14" title=""/>
          <p:cNvGrpSpPr/>
          <p:nvPr/>
        </p:nvGrpSpPr>
        <p:grpSpPr>
          <a:xfrm rot="21600000">
            <a:off x="2501864" y="2574927"/>
            <a:ext cx="2139963" cy="393722"/>
            <a:chExt cx="2139963" cy="393722"/>
          </a:xfrm>
        </p:grpSpPr>
        <p:pic>
          <p:nvPicPr>
            <p:cNvPr id="134" name="picture 134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 rot="21600000">
              <a:off x="0" y="0"/>
              <a:ext cx="2139963" cy="393722"/>
            </a:xfrm>
            <a:prstGeom prst="rect">
              <a:avLst/>
            </a:prstGeom>
          </p:spPr>
        </p:pic>
        <p:sp>
          <p:nvSpPr>
            <p:cNvPr id="136" name="textbox 136"/>
            <p:cNvSpPr/>
            <p:nvPr/>
          </p:nvSpPr>
          <p:spPr>
            <a:xfrm>
              <a:off x="-12700" y="-12700"/>
              <a:ext cx="2165985" cy="45339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2000"/>
                </a:lnSpc>
              </a:pPr>
              <a:endParaRPr lang="en-US" altLang="en-US" sz="600"/>
            </a:p>
            <a:p>
              <a:pPr marL="111125" algn="l" rtl="0" eaLnBrk="0">
                <a:lnSpc>
                  <a:spcPct val="96000"/>
                </a:lnSpc>
                <a:spcBef>
                  <a:spcPts val="5"/>
                </a:spcBef>
              </a:pPr>
              <a:r>
                <a:rPr sz="2000" b="1" kern="0" spc="-30">
                  <a:solidFill>
                    <a:srgbClr val="FB0008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表示理解和尊重</a:t>
              </a:r>
              <a:endParaRPr lang="en-US" altLang="en-US" sz="2000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38" name="table 138" title=""/>
          <p:cNvGraphicFramePr>
            <a:graphicFrameLocks noGrp="1"/>
          </p:cNvGraphicFramePr>
          <p:nvPr/>
        </p:nvGraphicFramePr>
        <p:xfrm>
          <a:off x="482630" y="2333596"/>
          <a:ext cx="5231765" cy="2413000"/>
        </p:xfrm>
        <a:graphic>
          <a:graphicData uri="http://schemas.openxmlformats.org/drawingml/2006/table">
            <a:tbl>
              <a:tblPr/>
              <a:tblGrid>
                <a:gridCol w="5231765"/>
              </a:tblGrid>
              <a:tr h="24130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8000"/>
                        </a:lnSpc>
                      </a:pPr>
                      <a:endParaRPr lang="en-US" altLang="en-US" sz="1000"/>
                    </a:p>
                    <a:p>
                      <a:pPr marL="151765" algn="l" rtl="0" eaLnBrk="0">
                        <a:lnSpc>
                          <a:spcPct val="85000"/>
                        </a:lnSpc>
                        <a:spcBef>
                          <a:spcPct val="0"/>
                        </a:spcBef>
                      </a:pPr>
                      <a:r>
                        <a:rPr sz="24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(1)集体生活可以</a:t>
                      </a:r>
                      <a:r>
                        <a:rPr sz="24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培养我们</a:t>
                      </a:r>
                      <a:r>
                        <a:rPr sz="2400" kern="0" spc="90">
                          <a:solidFill>
                            <a:srgbClr val="EF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负责任</a:t>
                      </a:r>
                      <a:r>
                        <a:rPr sz="24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的</a:t>
                      </a:r>
                      <a:endParaRPr lang="en-US" altLang="en-US" sz="2400"/>
                    </a:p>
                    <a:p>
                      <a:pPr marL="31750" algn="l" rtl="0" eaLnBrk="0">
                        <a:lnSpc>
                          <a:spcPts val="4310"/>
                        </a:lnSpc>
                      </a:pPr>
                      <a:r>
                        <a:rPr sz="2300" kern="0" spc="-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态度和能力。</a:t>
                      </a:r>
                      <a:endParaRPr lang="en-US" altLang="en-US" sz="2300"/>
                    </a:p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en-US" altLang="en-US" sz="1000"/>
                    </a:p>
                    <a:p>
                      <a:pPr marL="158115" algn="l" rtl="0" eaLnBrk="0">
                        <a:lnSpc>
                          <a:spcPct val="85000"/>
                        </a:lnSpc>
                        <a:spcBef>
                          <a:spcPts val="730"/>
                        </a:spcBef>
                      </a:pPr>
                      <a:r>
                        <a:rPr sz="24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(2)集体生活可以培养</a:t>
                      </a:r>
                      <a:r>
                        <a:rPr sz="2400" kern="0" spc="90">
                          <a:solidFill>
                            <a:srgbClr val="EF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人际交往</a:t>
                      </a:r>
                      <a:r>
                        <a:rPr sz="24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的基</a:t>
                      </a:r>
                      <a:endParaRPr lang="en-US" altLang="en-US" sz="2400"/>
                    </a:p>
                    <a:p>
                      <a:pPr marL="43815" algn="l" rtl="0" eaLnBrk="0">
                        <a:lnSpc>
                          <a:spcPts val="4360"/>
                        </a:lnSpc>
                      </a:pPr>
                      <a:r>
                        <a:rPr sz="2300" kern="0" spc="-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本态度和能力。</a:t>
                      </a:r>
                      <a:endParaRPr lang="en-US" altLang="en-US" sz="2300"/>
                    </a:p>
                  </a:txBody>
                  <a:tcPr marL="0" marR="0" marT="0" marB="0">
                    <a:lnL w="31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40" name="picture 140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892848" y="2295556"/>
            <a:ext cx="2654208" cy="2463749"/>
          </a:xfrm>
          <a:prstGeom prst="rect">
            <a:avLst/>
          </a:prstGeom>
        </p:spPr>
      </p:pic>
      <p:grpSp>
        <p:nvGrpSpPr>
          <p:cNvPr id="16" name="group 16" title=""/>
          <p:cNvGrpSpPr/>
          <p:nvPr/>
        </p:nvGrpSpPr>
        <p:grpSpPr>
          <a:xfrm rot="21600000">
            <a:off x="330249" y="1387484"/>
            <a:ext cx="4857691" cy="457173"/>
            <a:chExt cx="4857691" cy="457173"/>
          </a:xfrm>
        </p:grpSpPr>
        <p:pic>
          <p:nvPicPr>
            <p:cNvPr id="142" name="picture 14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4857691" cy="457173"/>
            </a:xfrm>
            <a:prstGeom prst="rect">
              <a:avLst/>
            </a:prstGeom>
          </p:spPr>
        </p:pic>
        <p:sp>
          <p:nvSpPr>
            <p:cNvPr id="144" name="textbox 144"/>
            <p:cNvSpPr/>
            <p:nvPr/>
          </p:nvSpPr>
          <p:spPr>
            <a:xfrm>
              <a:off x="-12700" y="-12700"/>
              <a:ext cx="4883150" cy="52260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8000"/>
                </a:lnSpc>
              </a:pPr>
              <a:endParaRPr lang="en-US" altLang="en-US" sz="700"/>
            </a:p>
            <a:p>
              <a:pPr marL="111760" algn="l" rtl="0" eaLnBrk="0">
                <a:lnSpc>
                  <a:spcPct val="95000"/>
                </a:lnSpc>
                <a:spcBef>
                  <a:spcPct val="0"/>
                </a:spcBef>
              </a:pPr>
              <a:r>
                <a:rPr sz="2400" b="1" kern="0" spc="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1、</a:t>
              </a:r>
              <a:r>
                <a:rPr sz="2400" kern="0" spc="-70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2400" b="1" kern="0" spc="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在集体中可以涵养哪些品格?</a:t>
              </a:r>
              <a:endParaRPr lang="en-US" altLang="en-US" sz="2400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46" name="table 146" title=""/>
          <p:cNvGraphicFramePr>
            <a:graphicFrameLocks noGrp="1"/>
          </p:cNvGraphicFramePr>
          <p:nvPr/>
        </p:nvGraphicFramePr>
        <p:xfrm>
          <a:off x="387351" y="2212968"/>
          <a:ext cx="8407400" cy="3340100"/>
        </p:xfrm>
        <a:graphic>
          <a:graphicData uri="http://schemas.openxmlformats.org/drawingml/2006/table">
            <a:tbl>
              <a:tblPr/>
              <a:tblGrid>
                <a:gridCol w="8407400"/>
              </a:tblGrid>
              <a:tr h="33401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6000"/>
                        </a:lnSpc>
                      </a:pPr>
                      <a:endParaRPr lang="en-US" altLang="en-US" sz="1000"/>
                    </a:p>
                    <a:p>
                      <a:pPr algn="r" rtl="0" eaLnBrk="0">
                        <a:lnSpc>
                          <a:spcPct val="86000"/>
                        </a:lnSpc>
                        <a:spcBef>
                          <a:spcPts val="5"/>
                        </a:spcBef>
                      </a:pPr>
                      <a:r>
                        <a:rPr sz="24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(1)在集体中，</a:t>
                      </a:r>
                      <a:r>
                        <a:rPr sz="2400" kern="0" spc="10">
                          <a:solidFill>
                            <a:srgbClr val="F9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每个人有不同的角色，承担不同的职责</a:t>
                      </a:r>
                      <a:r>
                        <a:rPr sz="24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；</a:t>
                      </a:r>
                      <a:endParaRPr lang="en-US" altLang="en-US" sz="2400"/>
                    </a:p>
                    <a:p>
                      <a:pPr marL="12700" algn="l" rtl="0" eaLnBrk="0">
                        <a:lnSpc>
                          <a:spcPts val="4050"/>
                        </a:lnSpc>
                      </a:pPr>
                      <a:r>
                        <a:rPr sz="2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我们在认真做事的过程中</a:t>
                      </a:r>
                      <a:r>
                        <a:rPr sz="2400" kern="0" spc="0">
                          <a:solidFill>
                            <a:srgbClr val="F9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体现自己的价值，体验</a:t>
                      </a:r>
                      <a:r>
                        <a:rPr sz="2400" kern="0" spc="-10">
                          <a:solidFill>
                            <a:srgbClr val="F9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责任感，做有</a:t>
                      </a:r>
                      <a:endParaRPr lang="en-US" altLang="en-US" sz="2400"/>
                    </a:p>
                    <a:p>
                      <a:pPr marL="12700" algn="l" rtl="0" eaLnBrk="0">
                        <a:lnSpc>
                          <a:spcPts val="2805"/>
                        </a:lnSpc>
                        <a:spcBef>
                          <a:spcPts val="1685"/>
                        </a:spcBef>
                      </a:pPr>
                      <a:r>
                        <a:rPr sz="2300" kern="0" spc="-190">
                          <a:solidFill>
                            <a:srgbClr val="FC0008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担当的人。</a:t>
                      </a:r>
                      <a:endParaRPr lang="en-US" altLang="en-US" sz="2300"/>
                    </a:p>
                    <a:p>
                      <a:pPr marL="748665" algn="l" rtl="0" eaLnBrk="0">
                        <a:lnSpc>
                          <a:spcPct val="85000"/>
                        </a:lnSpc>
                        <a:spcBef>
                          <a:spcPts val="1310"/>
                        </a:spcBef>
                      </a:pPr>
                      <a:r>
                        <a:rPr sz="25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(2)在集体中，每个人来自不同的家庭，有不同的生活</a:t>
                      </a:r>
                      <a:endParaRPr lang="en-US" altLang="en-US" sz="2500"/>
                    </a:p>
                    <a:p>
                      <a:pPr marL="12700" algn="l" rtl="0" eaLnBrk="0">
                        <a:lnSpc>
                          <a:spcPct val="143000"/>
                        </a:lnSpc>
                        <a:spcBef>
                          <a:spcPts val="40"/>
                        </a:spcBef>
                      </a:pPr>
                      <a:r>
                        <a:rPr sz="2500" kern="0" spc="-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经历和性格特点，我们</a:t>
                      </a:r>
                      <a:r>
                        <a:rPr sz="2500" kern="0" spc="-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在交往中学会彼此</a:t>
                      </a:r>
                      <a:r>
                        <a:rPr sz="2500" kern="0" spc="-110">
                          <a:solidFill>
                            <a:srgbClr val="F9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接纳、尊重、理解和</a:t>
                      </a:r>
                      <a:r>
                        <a:rPr sz="2500" kern="0" spc="0">
                          <a:solidFill>
                            <a:srgbClr val="F9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 </a:t>
                      </a:r>
                      <a:r>
                        <a:rPr sz="2500" kern="0" spc="-170">
                          <a:solidFill>
                            <a:srgbClr val="F9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包容</a:t>
                      </a:r>
                      <a:r>
                        <a:rPr sz="2500" kern="0" spc="-1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，学会友好相处。</a:t>
                      </a:r>
                      <a:endParaRPr lang="en-US" altLang="en-US" sz="2500"/>
                    </a:p>
                  </a:txBody>
                  <a:tcPr marL="0" marR="0" marT="0" marB="0">
                    <a:lnL w="635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pSp>
        <p:nvGrpSpPr>
          <p:cNvPr id="18" name="group 18" title=""/>
          <p:cNvGrpSpPr/>
          <p:nvPr/>
        </p:nvGrpSpPr>
        <p:grpSpPr>
          <a:xfrm rot="21600000">
            <a:off x="412802" y="1476348"/>
            <a:ext cx="5079899" cy="450896"/>
            <a:chExt cx="5079899" cy="450896"/>
          </a:xfrm>
        </p:grpSpPr>
        <p:pic>
          <p:nvPicPr>
            <p:cNvPr id="148" name="picture 148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5079899" cy="450896"/>
            </a:xfrm>
            <a:prstGeom prst="rect">
              <a:avLst/>
            </a:prstGeom>
          </p:spPr>
        </p:pic>
        <p:sp>
          <p:nvSpPr>
            <p:cNvPr id="150" name="textbox 150"/>
            <p:cNvSpPr/>
            <p:nvPr/>
          </p:nvSpPr>
          <p:spPr>
            <a:xfrm>
              <a:off x="-12700" y="-12700"/>
              <a:ext cx="5105400" cy="51815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2000"/>
                </a:lnSpc>
              </a:pPr>
              <a:endParaRPr lang="en-US" altLang="en-US" sz="600"/>
            </a:p>
            <a:p>
              <a:pPr marL="112395" algn="l" rtl="0" eaLnBrk="0">
                <a:lnSpc>
                  <a:spcPct val="95000"/>
                </a:lnSpc>
                <a:spcBef>
                  <a:spcPts val="5"/>
                </a:spcBef>
              </a:pPr>
              <a:r>
                <a:rPr sz="2500" b="1" kern="0" spc="-6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2、集体生活如何涵养我们</a:t>
              </a:r>
              <a:r>
                <a:rPr sz="2500" b="1" kern="0" spc="-7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的品格?</a:t>
              </a:r>
              <a:endParaRPr lang="en-US" altLang="en-US" sz="2500"/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textbox 152" title=""/>
          <p:cNvSpPr/>
          <p:nvPr/>
        </p:nvSpPr>
        <p:spPr>
          <a:xfrm>
            <a:off x="2819376" y="2603285"/>
            <a:ext cx="4290695" cy="19831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5000"/>
              </a:lnSpc>
            </a:pPr>
            <a:endParaRPr lang="en-US" altLang="en-US" sz="100"/>
          </a:p>
          <a:p>
            <a:pPr marL="945515" algn="l" rtl="0" eaLnBrk="0">
              <a:lnSpc>
                <a:spcPct val="82000"/>
              </a:lnSpc>
            </a:pPr>
            <a:r>
              <a:rPr sz="3900" b="1" kern="0" spc="-1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Part</a:t>
            </a:r>
            <a:r>
              <a:rPr sz="3900" b="1" kern="0" spc="18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3900" b="1" kern="0" spc="-1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  <a:endParaRPr lang="en-US" altLang="en-US" sz="3900"/>
          </a:p>
          <a:p>
            <a:pPr algn="l" rtl="0" eaLnBrk="0">
              <a:lnSpc>
                <a:spcPct val="102000"/>
              </a:lnSpc>
            </a:pPr>
            <a:endParaRPr lang="en-US" altLang="en-US" sz="1900"/>
          </a:p>
          <a:p>
            <a:pPr algn="l" rtl="0" eaLnBrk="0">
              <a:lnSpc>
                <a:spcPct val="7000"/>
              </a:lnSpc>
            </a:pPr>
            <a:endParaRPr lang="en-US" altLang="en-US" sz="100"/>
          </a:p>
          <a:p>
            <a:pPr marL="1638300" indent="-1625600" algn="l" rtl="0" eaLnBrk="0">
              <a:lnSpc>
                <a:spcPct val="99000"/>
              </a:lnSpc>
            </a:pPr>
            <a:r>
              <a:rPr sz="39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二、</a:t>
            </a:r>
            <a:r>
              <a:rPr sz="3900" kern="0" spc="-4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9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在集体中发展</a:t>
            </a:r>
            <a:r>
              <a:rPr sz="3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900" kern="0" spc="2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个性</a:t>
            </a:r>
            <a:endParaRPr lang="en-US" altLang="en-US" sz="39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https://d.book118.com/248106060104006047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宋体</vt:lpstr>
      <vt:lpstr>SimHei</vt:lpstr>
      <vt:lpstr>YouYuan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2024-09-28T23:55:53.408</cp:lastPrinted>
  <dcterms:created xsi:type="dcterms:W3CDTF">2024-09-28T15:55:53Z</dcterms:created>
  <dcterms:modified xsi:type="dcterms:W3CDTF">2024-09-28T15:55:54Z</dcterms:modified>
</cp:coreProperties>
</file>