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2B92FEF-F2AF-4A1C-986D-E550CBA665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E02A6E-5FF1-49B3-840B-F241602889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0590EAD-E5AA-40F1-A88B-FC96D0334D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10E5FF9-808F-4399-ABF2-1892345560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6B1DD9A-D6C3-42AD-B614-D9E947B221A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51AE182-0B1A-4ABF-B0A0-EE60DD1067B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EC77466-43E4-430A-818A-BC198413170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758953-D1C1-492D-882C-D1F34B68640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0D98B8-F0B5-49C4-9B53-A4DB147D4A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FD23BB-41C6-44F7-9C20-10315B5EC8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A3FEB0D-354D-4B0F-B59A-07C74FB06D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8111015062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443552" y="5298017"/>
            <a:ext cx="309880" cy="4603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311557" y="3754267"/>
            <a:ext cx="9379662" cy="0"/>
          </a:xfrm>
          <a:prstGeom prst="line">
            <a:avLst/>
          </a:prstGeom>
          <a:ln w="28575">
            <a:solidFill>
              <a:srgbClr val="FFFFFF">
                <a:alpha val="100000"/>
              </a:srgbClr>
            </a:solidFill>
            <a:prstDash val="solid"/>
          </a:ln>
        </p:spPr>
      </p:cxnSp>
      <p:sp>
        <p:nvSpPr>
          <p:cNvPr id="4" name="AutoShape 4"/>
          <p:cNvSpPr/>
          <p:nvPr/>
        </p:nvSpPr>
        <p:spPr>
          <a:xfrm>
            <a:off x="1311557" y="1950146"/>
            <a:ext cx="9400476" cy="1714909"/>
          </a:xfrm>
          <a:prstGeom prst="rect">
            <a:avLst/>
          </a:prstGeom>
          <a:solidFill>
            <a:srgbClr val="FFFFFF">
              <a:alpha val="1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11557" y="2075454"/>
            <a:ext cx="9400476" cy="146429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950" b="1">
                <a:solidFill>
                  <a:srgbClr val="FFFDFD">
                    <a:alpha val="100000"/>
                  </a:srgbClr>
                </a:solidFill>
                <a:latin typeface="Microsoft Yahei"/>
                <a:ea typeface="Microsoft Yahei"/>
                <a:cs typeface="Microsoft Yahei"/>
              </a:rPr>
              <a:t>心理危机评估在心理教育中的作用</a:t>
            </a:r>
          </a:p>
        </p:txBody>
      </p:sp>
      <p:cxnSp>
        <p:nvCxnSpPr>
          <p:cNvPr id="6" name="Connector 6"/>
          <p:cNvCxnSpPr/>
          <p:nvPr/>
        </p:nvCxnSpPr>
        <p:spPr>
          <a:xfrm>
            <a:off x="1311557" y="1848443"/>
            <a:ext cx="9379662" cy="0"/>
          </a:xfrm>
          <a:prstGeom prst="line">
            <a:avLst/>
          </a:prstGeom>
          <a:ln w="28575">
            <a:solidFill>
              <a:srgbClr val="FFFFFF">
                <a:alpha val="100000"/>
              </a:srgbClr>
            </a:solidFill>
            <a:prstDash val="solid"/>
          </a:ln>
        </p:spPr>
      </p:cxnSp>
      <p:sp>
        <p:nvSpPr>
          <p:cNvPr id="7" name="TextBox 7"/>
          <p:cNvSpPr txBox="1"/>
          <p:nvPr/>
        </p:nvSpPr>
        <p:spPr>
          <a:xfrm>
            <a:off x="3399708"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rgbClr val="FFFFFF">
                    <a:alpha val="100000"/>
                  </a:srgbClr>
                </a:solidFill>
                <a:latin typeface="Microsoft Yahei"/>
                <a:ea typeface="Microsoft Yahei"/>
                <a:cs typeface="Microsoft Yahei"/>
              </a:rPr>
              <a:t>汇报人：XX</a:t>
            </a:r>
          </a:p>
        </p:txBody>
      </p:sp>
      <p:sp>
        <p:nvSpPr>
          <p:cNvPr id="8" name="TextBox 8"/>
          <p:cNvSpPr txBox="1"/>
          <p:nvPr/>
        </p:nvSpPr>
        <p:spPr>
          <a:xfrm>
            <a:off x="6155002"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rgbClr val="FFFFFF">
                    <a:alpha val="100000"/>
                  </a:srgbClr>
                </a:solidFill>
                <a:latin typeface="Microsoft Yahei"/>
                <a:ea typeface="Microsoft Yahei"/>
                <a:cs typeface="Microsoft Yahei"/>
              </a:rPr>
              <a:t>2024-01-07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p:spPr>
        <p:txBody>
          <a:bodyPr vert="horz" wrap="non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800" b="1">
                <a:solidFill>
                  <a:srgbClr val="FFFFFF">
                    <a:alpha val="100000"/>
                  </a:srgbClr>
                </a:solidFill>
                <a:latin typeface="Microsoft Yahei"/>
                <a:ea typeface="Microsoft Yahei"/>
                <a:cs typeface="Microsoft Yahei"/>
              </a:rPr>
              <a:t>Contents</a:t>
            </a:r>
            <a:endParaRPr lang="en-US" sz="1100"/>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rgbClr val="FFFFFF">
                    <a:alpha val="100000"/>
                  </a:srgbClr>
                </a:solidFill>
                <a:latin typeface="微软雅黑"/>
                <a:ea typeface="微软雅黑"/>
                <a:cs typeface="微软雅黑"/>
              </a:rPr>
              <a:t>目录</a:t>
            </a: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心理危机评估概述</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心理危机评估在心理教育中的角色</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心理危机评估的实践应用</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心理危机评估的挑战与对策</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心理危机评估与心理教育的互动关系</a:t>
            </a: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心理危机评估概述</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01</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心理危机评估定义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心理危机评估是指通过专业手段和方法，对个体在心理、情感和行为等方面出现的严重困扰和问题进行全面、系统和深入的评估，以判断其是否存在心理危机及危机的性质和程度。</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心理危机背景</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随着社会压力的增加和心理问题的日益突出，心理危机已经成为影响个体和社会健康的重要因素。心理危机评估作为心理健康服务的重要组成部分，对于及时发现和解决心理危机具有重要意义。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9496" r="949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评估目的</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心理危机评估的主要目的是识别个体是否存在心理危机，了解危机的性质、程度和影响因素，为制定针对性的干预措施提供依据。</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评估意义</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心理危机评估，可以及时发现和处理个体的心理问题，防止危机进一步恶化，促进个体的心理健康和全面发展。同时，心理危机评估还可以为心理健康教育和心理咨询工作提供科学依据，推动心理健康服务的专业化和规范化。</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评估原则</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理危机评估应遵循科学性、客观性、保密性和尊重性原则。科学性原则要求评估过程和方法应具有科学性和可靠性；客观性原则要求评估结果应客观真实，避免主观臆断；保密性原则要求保护被评估者的隐私和权益；尊重性原则要求尊重被评估者的意愿和尊严。</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评估方法</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理危机评估的方法主要包括观察法、访谈法、心理测验法和案例分析法等。观察法是通过观察被评估者的言行举止和情绪表现来了解其心理状态；访谈法是通过与被评估者进行面对面的交谈来了解其心理问题和需求；心理测验法是通过使用标准化的心理测验工具来评估被评估者的心理特征；案例分析法是通过对类似案例的分析来提供参考和借鉴。</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评估原则与方法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心理危机评估在心理教育中的角色</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02</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041" r="3104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499" r="3149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674" r="31674"/>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通过心理测评、观察、访谈等手段，发现学生可能存在的心理问题或潜在危机。</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早期预警</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对学生的心理状态、行为表现等进行综合分析，判断是否存在心理危机及其类型。</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问题诊断</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识别潜在危机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评估危机程度</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危机分级</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根据心理危机的严重程度和影响范围，对学生进行危机分级，以便制定相应的干预措施。</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风险评估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评估学生心理危机可能带来的风险，如自伤、自杀、暴力倾向等。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个性化方案</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针对学生的具体情况，制定个性化的心理危机干预方案，包括心理咨询、心理治疗、紧急救助等措施。</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多方协作</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与学生、家长、学校等多方进行沟通协作，共同实施心理危机干预方案。</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0031" r="2003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制定干预措施</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对心理危机干预的效果进行评估，了解学生的心理状态变化及干预措施的有效性。</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持续改进</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根据效果评估结果，对心理危机干预方案进行持续改进和优化，提高心理教育的针对性和实效性。</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效果评估</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监测与反馈</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Microsoft Yahei"/>
                <a:ea typeface="Microsoft Yahei"/>
                <a:cs typeface="Microsoft Yahei"/>
              </a:rPr>
              <a:t>心理危机评估的实践应用</a:t>
            </a:r>
          </a:p>
        </p:txBody>
      </p:sp>
      <p:grpSp>
        <p:nvGrpSpPr>
          <p:cNvPr id="4" name="Group 4"/>
          <p:cNvGrpSpPr/>
          <p:nvPr/>
        </p:nvGrpSpPr>
        <p:grpSpPr>
          <a:xfrm>
            <a:off x="1290034" y="2474335"/>
            <a:ext cx="3067716" cy="1714909"/>
            <a:chOff x="1290034" y="2474335"/>
            <a:chExt cx="3067716" cy="1714909"/>
          </a:xfrm>
        </p:grpSpPr>
        <p:sp>
          <p:nvSpPr>
            <p:cNvPr id="5" name="TextBox 5"/>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9600" b="1">
                  <a:solidFill>
                    <a:srgbClr val="FFFFFF">
                      <a:alpha val="100000"/>
                    </a:srgbClr>
                  </a:solidFill>
                  <a:latin typeface="Microsoft Yahei"/>
                  <a:ea typeface="Microsoft Yahei"/>
                  <a:cs typeface="Microsoft Yahei"/>
                </a:rPr>
                <a:t>03</a:t>
              </a:r>
            </a:p>
          </p:txBody>
        </p:sp>
      </p:grpSp>
      <p:cxnSp>
        <p:nvCxnSpPr>
          <p:cNvPr id="6" name="Connector 6"/>
          <p:cNvCxnSpPr/>
          <p:nvPr/>
        </p:nvCxnSpPr>
        <p:spPr>
          <a:xfrm>
            <a:off x="1310956" y="2387805"/>
            <a:ext cx="9520123" cy="0"/>
          </a:xfrm>
          <a:prstGeom prst="line">
            <a:avLst/>
          </a:prstGeom>
          <a:ln w="19050">
            <a:solidFill>
              <a:srgbClr val="FFFFFF">
                <a:alpha val="100000"/>
              </a:srgbClr>
            </a:solidFill>
            <a:prstDash val="solid"/>
          </a:ln>
        </p:spPr>
      </p:cxnSp>
      <p:cxnSp>
        <p:nvCxnSpPr>
          <p:cNvPr id="7" name="Connector 7"/>
          <p:cNvCxnSpPr/>
          <p:nvPr/>
        </p:nvCxnSpPr>
        <p:spPr>
          <a:xfrm>
            <a:off x="1310956" y="4280471"/>
            <a:ext cx="9520123" cy="0"/>
          </a:xfrm>
          <a:prstGeom prst="line">
            <a:avLst/>
          </a:prstGeom>
          <a:ln w="19050">
            <a:solidFill>
              <a:srgbClr val="FFFFFF">
                <a:alpha val="100000"/>
              </a:srgbClr>
            </a:solidFill>
            <a:prstDash val="solid"/>
          </a:ln>
        </p:spPr>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制定个性化教育方案</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根据评估结果，学校可以针对不同学生的心理问题，制定个性化的教育方案，提供必要的心理支持和辅导。</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预防校园心理危机事件</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通过定期的心理危机评估，学校可以及时发现潜在的心理危机事件，采取有效措施进行预防和干预，保障学生的心理健康。</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识别学生心理问题</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通过心理危机评估，学校可以及时发现学生存在的心理问题，如抑郁、焦虑、自杀倾向等，从而采取相应的干预措施。</a:t>
            </a:r>
          </a:p>
        </p:txBody>
      </p:sp>
      <p:pic>
        <p:nvPicPr>
          <p:cNvPr id="10" name="Picture 10"/>
          <p:cNvPicPr>
            <a:picLocks noChangeAspect="1"/>
          </p:cNvPicPr>
          <p:nvPr/>
        </p:nvPicPr>
        <p:blipFill>
          <a:blip r:embed="rId2"/>
          <a:srcRect l="10000" r="10000"/>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学校心理教育中的应用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3125" r="131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提供家庭支持</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根据评估结果，家长可以为孩子提供必要的家庭支持和帮助，如寻求专业心理咨询或治疗等。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了解孩子心理状况</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家庭心理教育中的心理危机评估可以帮助家长及时了解孩子的心理状况，发现孩子可能存在的心理问题。</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促进亲子沟通</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评估结果可以为家长提供与孩子沟通的依据和话题，增进亲子之间的了解和信任。</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家庭心理教育中的应用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https://d.book118.com/248111015062006026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2024-09-03T18:11:37.917</cp:lastPrinted>
  <dcterms:created xsi:type="dcterms:W3CDTF">2024-09-03T10:11:37Z</dcterms:created>
  <dcterms:modified xsi:type="dcterms:W3CDTF">2024-09-03T10:11:40Z</dcterms:modified>
</cp:coreProperties>
</file>