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emf" ContentType="image/x-emf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3A62A0-2486-4952-9AC0-A169F63101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EF58E5-73C3-441B-9EB8-38F089978A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17239C-CDFB-466C-8DA8-B1861EC51E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3AC8BCE-E055-4CF2-9FA2-06A78E6FD8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B0E6B83-9C2F-4A7E-8114-90B72A5A18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A3C0BFA-3727-4DCF-8A52-C626F22E54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69DE9B3-A946-4554-929A-4C699FF5D7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0E02BB0-FA68-429F-A7B2-F51BC51374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6F99655-5926-4765-9D63-EEDAE0B9DE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928A5E-A35B-4B9B-B34F-FAB10CF5E3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2ECA3C-C2F1-4AE8-9D29-387BE21BB5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571500" y="2658731"/>
            <a:ext cx="4608954" cy="1006429"/>
          </a:xfrm>
        </p:spPr>
        <p:txBody>
          <a:bodyPr wrap="none" anchor="t">
            <a:spAutoFit/>
          </a:bodyPr>
          <a:lstStyle>
            <a:lvl1pPr algn="l">
              <a:defRPr sz="6600" b="1" i="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71500" y="3908901"/>
            <a:ext cx="2377574" cy="313932"/>
          </a:xfrm>
        </p:spPr>
        <p:txBody>
          <a:bodyPr vert="horz" wrap="none" lIns="91440" tIns="45720" rIns="91440" bIns="45720" rtlCol="0">
            <a:spAutoFit/>
          </a:bodyPr>
          <a:lstStyle>
            <a:lvl1pPr>
              <a:defRPr kumimoji="1" lang="zh-CN" altLang="en-US" sz="1600" spc="300"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571500" y="1849635"/>
            <a:ext cx="3454792" cy="757130"/>
          </a:xfrm>
        </p:spPr>
        <p:txBody>
          <a:bodyPr wrap="none" anchor="b">
            <a:spAutoFit/>
          </a:bodyPr>
          <a:lstStyle>
            <a:lvl1pPr marL="0" indent="0">
              <a:buNone/>
              <a:defRPr sz="4800" b="0" i="0" spc="300">
                <a:solidFill>
                  <a:schemeClr val="tx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5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9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0">
                <a:schemeClr val="bg1"/>
              </a:gs>
              <a:gs pos="79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3" name=""/>
        <p:cNvGrpSpPr/>
        <p:nvPr/>
      </p:nvGrpSpPr>
      <p:grpSpPr>
        <a:xfrm>
          <a:off x="0" y="0"/>
          <a:ext cx="0" cy="0"/>
        </a:xfrm>
      </p:grpSpPr>
      <p:sp>
        <p:nvSpPr>
          <p:cNvPr id="24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2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6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pic>
        <p:nvPicPr>
          <p:cNvPr id="28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>
  <p:cSld name="1_仅标题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30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D8950-B778-354B-9DD9-533C0A0C7F06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3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F5F5A-ED15-1745-BDEC-B6FFB76270A8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emf" /><Relationship Id="rId3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48115130042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桡骨骨折护理讲课PPT\n## 1.桡骨骨折概述及病因\n### 1.1桡骨骨折的定义与部位\n### 1.2桡骨骨折的常见病因\n### 1.3桡骨骨折的分类及临床表现\n## 2.桡骨骨折的诊断与治疗\n### 2.1桡骨骨折的诊断方法\n### 2.2桡骨骨折的治疗原则\n### 2.3桡骨骨折的康复与功能锻炼\n## 3.桡骨骨折的护理评估\n### 3.1桡骨骨折患者的一般评估\n### 3.2桡骨骨折患者的心理评估\n### 3.3桡骨骨折患者的生活质量评估\n## 4.桡骨骨折的护理措施\n### 4.1桡骨骨折患者的基本护理\n### 4.2桡骨骨折患者的疼痛护理\n### 4.3桡骨骨折患者的并发症预防与护理\n## 5.桡骨骨折患者的健康教育\n### 5.1桡骨骨折患者的功能锻炼指导\n### 5.2桡骨骨折患者的饮食指导\n### 5.3桡骨骨折患者的心理调适指导\n## 6.桡骨骨折护理的案例分析\n### 6.1桡骨骨折典型病例介绍\n### 6.2桡骨骨折护理过程中的问题及解决方法\n### 6.3桡骨骨折护理的经验与教训总结\n&quot;,&quot;templateId&quot;:&quot;rmag5z4xstrt3qh7pqi4i7zhzr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571500" y="2658731"/>
            <a:ext cx="11055350" cy="9969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6600"/>
              <a:t>桡骨骨折护理讲课PPT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71500" y="3908901"/>
            <a:ext cx="4368800" cy="311150"/>
          </a:xfr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US"/>
              <a:t>TENCENT DOCS SMART CREATE</a:t>
            </a:r>
            <a:endParaRPr lang="zh-CN" sz="1600">
              <a:solidFill>
                <a:schemeClr val="tx1">
                  <a:alpha val="40000"/>
                </a:schemeClr>
              </a:solidFill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571499" y="6170237"/>
            <a:ext cx="1758815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tx1">
                    <a:lumMod val="50000"/>
                    <a:lumOff val="50000"/>
                  </a:schemeClr>
                </a:solidFill>
              </a:rPr>
              <a:t>CREATE TOGETHER</a:t>
            </a:r>
            <a:endParaRPr/>
          </a:p>
        </p:txBody>
      </p:sp>
      <p:sp>
        <p:nvSpPr>
          <p:cNvPr id="5" name="文本占位符 20"/>
          <p:cNvSpPr txBox="1"/>
          <p:nvPr/>
        </p:nvSpPr>
        <p:spPr>
          <a:xfrm>
            <a:off x="10136120" y="6170237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tx1">
                    <a:lumMod val="50000"/>
                    <a:lumOff val="50000"/>
                  </a:schemeClr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tx1">
                    <a:lumMod val="50000"/>
                    <a:lumOff val="50000"/>
                  </a:schemeClr>
                </a:solidFill>
                <a:effectLst/>
              </a:rPr>
              <a:t> </a:t>
            </a:r>
            <a:r>
              <a:rPr lang="en-US" altLang="zh-CN" spc="80">
                <a:solidFill>
                  <a:schemeClr val="tx1">
                    <a:lumMod val="50000"/>
                    <a:lumOff val="50000"/>
                  </a:schemeClr>
                </a:solidFill>
                <a:effectLst/>
              </a:rPr>
              <a:t>DOCS</a:t>
            </a:r>
            <a:endParaRPr kumimoji="1" lang="en-US" altLang="zh-CN" spc="8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6" name="直线连接符 7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4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55" name="Tencent" descr="{&quot;isTemplate&quot;:true,&quot;type&quot;:&quot;title&quot;,&quot;canOmit&quot;:false,&quot;range&quot;:0}"/>
          <p:cNvSpPr txBox="1"/>
          <p:nvPr/>
        </p:nvSpPr>
        <p:spPr>
          <a:xfrm>
            <a:off x="660400" y="3200400"/>
            <a:ext cx="10909300" cy="749300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zh-CN" sz="4800" b="1">
                <a:latin typeface="微软雅黑"/>
                <a:ea typeface="微软雅黑"/>
              </a:rPr>
              <a:t>桡骨骨折概述及病因</a:t>
            </a:r>
            <a:endParaRPr/>
          </a:p>
        </p:txBody>
      </p:sp>
      <p:sp>
        <p:nvSpPr>
          <p:cNvPr id="56" name="Tencent"/>
          <p:cNvSpPr txBox="1"/>
          <p:nvPr/>
        </p:nvSpPr>
        <p:spPr>
          <a:xfrm>
            <a:off x="660400" y="2110871"/>
            <a:ext cx="1268296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 b="0">
                <a:solidFill>
                  <a:schemeClr val="accent1"/>
                </a:solidFill>
                <a:latin typeface="+mj-ea"/>
                <a:cs typeface="+mn-cs"/>
              </a:rPr>
              <a:t>01</a:t>
            </a:r>
            <a:endParaRPr lang="en-GB" sz="7200" b="0">
              <a:solidFill>
                <a:schemeClr val="accent1"/>
              </a:solidFill>
              <a:latin typeface="+mj-ea"/>
            </a:endParaRPr>
          </a:p>
        </p:txBody>
      </p:sp>
      <p:cxnSp>
        <p:nvCxnSpPr>
          <p:cNvPr id="57" name="直线连接符 8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0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0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0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0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桡骨骨折是指桡骨发生骨折的病症</a:t>
                </a:r>
                <a:endParaRPr/>
              </a:p>
            </p:txBody>
          </p:sp>
          <p:sp>
            <p:nvSpPr>
              <p:cNvPr id="10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桡骨位于前臂，分为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上端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下端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上端与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肱骨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相连，下端与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掌骨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相连</a:t>
                </a:r>
                <a:endParaRPr/>
              </a:p>
            </p:txBody>
          </p:sp>
          <p:sp>
            <p:nvSpPr>
              <p:cNvPr id="10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0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0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1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桡骨骨折可发生在上端、下端或中部</a:t>
                </a:r>
                <a:endParaRPr/>
              </a:p>
            </p:txBody>
          </p:sp>
          <p:sp>
            <p:nvSpPr>
              <p:cNvPr id="11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上端骨折常见于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肱骨小头骨折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下端骨折常见于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掌骨基底骨折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中部骨折常见于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桡骨远端骨折</a:t>
                </a:r>
                <a:endParaRPr/>
              </a:p>
            </p:txBody>
          </p:sp>
          <p:sp>
            <p:nvSpPr>
              <p:cNvPr id="11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1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1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1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1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桡骨骨折的定义与部位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8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4106722"/>
            <a:ext cx="436880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桡骨骨折的常见病因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19" name="Tencent" descr="{&quot;isTemplate&quot;:true,&quot;type&quot;:&quot;content&quot;,&quot;canOmit&quot;:true,&quot;range&quot;:0}"/>
          <p:cNvSpPr txBox="1"/>
          <p:nvPr/>
        </p:nvSpPr>
        <p:spPr>
          <a:xfrm>
            <a:off x="4936236" y="4099560"/>
            <a:ext cx="6480000" cy="2159524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桡骨骨折的病因多种多样，主要包括以下几点：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外伤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：如跌倒、撞击、扭伤等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骨质疏松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：随着年龄的增长，骨密度逐渐减少，容易导致骨折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疾病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：如风湿性关节炎、骨折等疾病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过度使用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：长时间进行同一动作，导致肌肉疲劳，使骨头承受过大的压力</a:t>
            </a:r>
            <a:endParaRPr/>
          </a:p>
        </p:txBody>
      </p:sp>
      <p:pic>
        <p:nvPicPr>
          <p:cNvPr id="120" name="图片 2" descr="{&quot;isTemplate&quot;:true,&quot;type&quot;:&quot;image&quot;,&quot;canOmit&quot;:false}"/>
          <p:cNvPicPr>
            <a:picLocks noChangeAspect="1"/>
          </p:cNvPicPr>
          <p:nvPr/>
        </p:nvPicPr>
        <p:blipFill>
          <a:blip r:embed="rId2"/>
          <a:srcRect t="25000" b="25000"/>
          <a:stretch>
            <a:fillRect/>
          </a:stretch>
        </p:blipFill>
        <p:spPr>
          <a:xfrm>
            <a:off x="0" y="0"/>
            <a:ext cx="12192000" cy="3429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2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桡骨骨折的分类及临床表现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23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24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2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2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桡骨骨折的分类主要有以下几种：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2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根据骨折部位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：上端骨折、下端骨折、中部骨折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根据骨折类型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：横骨折、斜骨折、螺旋骨折、粉碎性骨折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根据骨折稳定性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：稳定性骨折、不稳定性骨折</a:t>
                </a:r>
                <a:endParaRPr/>
              </a:p>
            </p:txBody>
          </p:sp>
          <p:pic>
            <p:nvPicPr>
              <p:cNvPr id="12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29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3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3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桡骨骨折的临床表现主要包括：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3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疼痛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：骨折部位出现剧烈疼痛，活动受限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肿胀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：骨折部位周围出现肿胀、瘀血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活动受限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：骨折部位活动受限，不能正常活动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畸形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：骨折部位出现畸形，如缩短、角度改变等</a:t>
                </a:r>
                <a:endParaRPr/>
              </a:p>
            </p:txBody>
          </p:sp>
          <p:pic>
            <p:nvPicPr>
              <p:cNvPr id="13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4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5" name="Tencent" descr="{&quot;isTemplate&quot;:true,&quot;type&quot;:&quot;title&quot;,&quot;canOmit&quot;:false,&quot;range&quot;:0}"/>
          <p:cNvSpPr txBox="1"/>
          <p:nvPr/>
        </p:nvSpPr>
        <p:spPr>
          <a:xfrm>
            <a:off x="660400" y="3200400"/>
            <a:ext cx="10909300" cy="749300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zh-CN" sz="4800" b="1">
                <a:latin typeface="微软雅黑"/>
                <a:ea typeface="微软雅黑"/>
              </a:rPr>
              <a:t>桡骨骨折的诊断与治疗</a:t>
            </a:r>
            <a:endParaRPr/>
          </a:p>
        </p:txBody>
      </p:sp>
      <p:sp>
        <p:nvSpPr>
          <p:cNvPr id="136" name="Tencent"/>
          <p:cNvSpPr txBox="1"/>
          <p:nvPr/>
        </p:nvSpPr>
        <p:spPr>
          <a:xfrm>
            <a:off x="660400" y="2110871"/>
            <a:ext cx="1268296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 b="0">
                <a:solidFill>
                  <a:schemeClr val="accent1"/>
                </a:solidFill>
                <a:latin typeface="+mj-ea"/>
                <a:cs typeface="+mn-cs"/>
              </a:rPr>
              <a:t>02</a:t>
            </a:r>
            <a:endParaRPr lang="en-GB" sz="7200" b="0">
              <a:solidFill>
                <a:schemeClr val="accent1"/>
              </a:solidFill>
              <a:latin typeface="+mj-ea"/>
            </a:endParaRPr>
          </a:p>
        </p:txBody>
      </p:sp>
      <p:cxnSp>
        <p:nvCxnSpPr>
          <p:cNvPr id="137" name="直线连接符 8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8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39" name="矩形 6"/>
          <p:cNvSpPr/>
          <p:nvPr/>
        </p:nvSpPr>
        <p:spPr>
          <a:xfrm>
            <a:off x="0" y="0"/>
            <a:ext cx="4680000" cy="6858000"/>
          </a:xfrm>
          <a:prstGeom prst="rect">
            <a:avLst/>
          </a:prstGeom>
          <a:blipFill dpi="0" rotWithShape="1">
            <a:blip r:embed="rId2"/>
            <a:tile tx="0" ty="0" sx="100000" sy="100000" flip="none" algn="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40" name="Tencent" descr="{&quot;isTemplate&quot;:true,&quot;type&quot;:&quot;title&quot;,&quot;canOmit&quot;:false,&quot;range&quot;:0}"/>
          <p:cNvSpPr txBox="1"/>
          <p:nvPr/>
        </p:nvSpPr>
        <p:spPr>
          <a:xfrm>
            <a:off x="5192268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桡骨骨折的诊断方法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41" name="Tencent" descr="{&quot;isTemplate&quot;:true,&quot;type&quot;:&quot;content&quot;,&quot;canOmit&quot;:true,&quot;range&quot;:0}"/>
          <p:cNvSpPr txBox="1"/>
          <p:nvPr/>
        </p:nvSpPr>
        <p:spPr>
          <a:xfrm>
            <a:off x="5192268" y="3429000"/>
            <a:ext cx="6480000" cy="3147007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桡骨骨折的诊断方法主要包括：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病史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：了解患者的外伤史、疾病史等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体格检查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：检查骨折部位是否有肿胀、疼痛、活动受限等症状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影像学检查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：如X光、CT、MRI等，了解骨折的具体情况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实验室检查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：如血常规、生化检查等，了解患者的全身状况</a:t>
            </a:r>
            <a:endParaRPr/>
          </a:p>
        </p:txBody>
      </p:sp>
      <p:cxnSp>
        <p:nvCxnSpPr>
          <p:cNvPr id="142" name="直线连接符 9"/>
          <p:cNvCxnSpPr/>
          <p:nvPr/>
        </p:nvCxnSpPr>
        <p:spPr>
          <a:xfrm>
            <a:off x="5281168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3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3"/>
          <a:srcRect l="30807" r="30807"/>
          <a:stretch>
            <a:fillRect/>
          </a:stretch>
        </p:blipFill>
        <p:spPr>
          <a:xfrm>
            <a:off x="0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4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45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桡骨骨折的治疗原则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46" name="Tencent" descr="{&quot;isTemplate&quot;:true,&quot;type&quot;:&quot;content&quot;,&quot;canOmit&quot;:true,&quot;range&quot;:0}"/>
          <p:cNvSpPr txBox="1"/>
          <p:nvPr/>
        </p:nvSpPr>
        <p:spPr>
          <a:xfrm>
            <a:off x="571500" y="3429000"/>
            <a:ext cx="6480000" cy="3069432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桡骨骨折的治疗原则主要包括：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保守治疗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：对于稳定性骨折，可采用手法复位、石膏固定等方法治疗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手术治疗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：对于不稳定性骨折，可采用手术切开复位、内固定等方法治疗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康复治疗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：在骨折愈合后，进行康复锻炼，恢复关节功能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药物治疗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：根据患者的病情，给予药物治疗，缓解疼痛、消炎、促进愈合</a:t>
            </a:r>
            <a:endParaRPr/>
          </a:p>
        </p:txBody>
      </p:sp>
      <p:cxnSp>
        <p:nvCxnSpPr>
          <p:cNvPr id="147" name="直线连接符 9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8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30807" r="30807"/>
          <a:stretch>
            <a:fillRect/>
          </a:stretch>
        </p:blipFill>
        <p:spPr>
          <a:xfrm>
            <a:off x="7512001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50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961186"/>
            <a:ext cx="436880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桡骨骨折的康复与功能锻炼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51" name="Tencent" descr="{&quot;isTemplate&quot;:true,&quot;type&quot;:&quot;content&quot;,&quot;canOmit&quot;:true,&quot;range&quot;:0}"/>
          <p:cNvSpPr txBox="1"/>
          <p:nvPr/>
        </p:nvSpPr>
        <p:spPr>
          <a:xfrm>
            <a:off x="4936236" y="954024"/>
            <a:ext cx="6480000" cy="2142684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桡骨骨折的康复与功能锻炼主要包括：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早期康复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：在骨折愈合过程中，进行轻度的关节活动，防止关节僵硬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中期康复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：在骨折愈合后，进行逐渐增加的力量锻炼，恢复肌肉力量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晚期康复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：在骨折愈合后，进行全面的关节功能锻炼，恢复关节活动度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康复指导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：在康复过程中，由专业康复师进行指导，确保康复效果</a:t>
            </a:r>
            <a:endParaRPr/>
          </a:p>
        </p:txBody>
      </p:sp>
      <p:cxnSp>
        <p:nvCxnSpPr>
          <p:cNvPr id="152" name="直线连接符 1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3" name="图片 6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t="25000" b="25000"/>
          <a:stretch>
            <a:fillRect/>
          </a:stretch>
        </p:blipFill>
        <p:spPr>
          <a:xfrm>
            <a:off x="0" y="3429000"/>
            <a:ext cx="12192000" cy="3429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Tencent" descr="{&quot;isTemplate&quot;:true,&quot;type&quot;:&quot;title&quot;,&quot;canOmit&quot;:false,&quot;range&quot;:0}"/>
          <p:cNvSpPr txBox="1"/>
          <p:nvPr/>
        </p:nvSpPr>
        <p:spPr>
          <a:xfrm>
            <a:off x="660400" y="3200400"/>
            <a:ext cx="10909300" cy="749300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zh-CN" sz="4800" b="1">
                <a:latin typeface="微软雅黑"/>
                <a:ea typeface="微软雅黑"/>
              </a:rPr>
              <a:t>桡骨骨折的护理评估</a:t>
            </a:r>
            <a:endParaRPr/>
          </a:p>
        </p:txBody>
      </p:sp>
      <p:sp>
        <p:nvSpPr>
          <p:cNvPr id="9" name="Tencent"/>
          <p:cNvSpPr txBox="1"/>
          <p:nvPr/>
        </p:nvSpPr>
        <p:spPr>
          <a:xfrm>
            <a:off x="660400" y="2110871"/>
            <a:ext cx="1268296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 b="0">
                <a:solidFill>
                  <a:schemeClr val="accent1"/>
                </a:solidFill>
                <a:latin typeface="+mj-ea"/>
                <a:cs typeface="+mn-cs"/>
              </a:rPr>
              <a:t>03</a:t>
            </a:r>
            <a:endParaRPr lang="en-GB" sz="7200" b="0">
              <a:solidFill>
                <a:schemeClr val="accent1"/>
              </a:solidFill>
              <a:latin typeface="+mj-ea"/>
            </a:endParaRPr>
          </a:p>
        </p:txBody>
      </p:sp>
      <p:cxnSp>
        <p:nvCxnSpPr>
          <p:cNvPr id="10" name="直线连接符 8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2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961186"/>
            <a:ext cx="436880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桡骨骨折患者的一般评估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3" name="Tencent" descr="{&quot;isTemplate&quot;:true,&quot;type&quot;:&quot;content&quot;,&quot;canOmit&quot;:true,&quot;range&quot;:0}"/>
          <p:cNvSpPr txBox="1"/>
          <p:nvPr/>
        </p:nvSpPr>
        <p:spPr>
          <a:xfrm>
            <a:off x="4936236" y="954024"/>
            <a:ext cx="6480000" cy="2142684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对桡骨骨折患者的一般评估主要包括：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生命体征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：如心率、血压、呼吸等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疼痛评估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：评估患者的疼痛程度，给予相应的止痛措施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肿胀评估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：评估患者的肿胀程度，给予相应的消肿措施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活动受限评估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：评估患者的活动受限程度，给予相应的康复指导</a:t>
            </a:r>
            <a:endParaRPr/>
          </a:p>
        </p:txBody>
      </p:sp>
      <p:cxnSp>
        <p:nvCxnSpPr>
          <p:cNvPr id="14" name="直线连接符 1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图片 6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t="25000" b="25000"/>
          <a:stretch>
            <a:fillRect/>
          </a:stretch>
        </p:blipFill>
        <p:spPr>
          <a:xfrm>
            <a:off x="0" y="3429000"/>
            <a:ext cx="12192000" cy="3429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7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桡骨骨折患者的心理评估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8" name="Tencent" descr="{&quot;isTemplate&quot;:true,&quot;type&quot;:&quot;content&quot;,&quot;canOmit&quot;:true,&quot;range&quot;:0}"/>
          <p:cNvSpPr txBox="1"/>
          <p:nvPr/>
        </p:nvSpPr>
        <p:spPr>
          <a:xfrm>
            <a:off x="571500" y="3429000"/>
            <a:ext cx="6480000" cy="3069432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对桡骨骨折患者的心理评估主要包括：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心理状态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：了解患者是否出现焦虑、抑郁等心理问题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应对能力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：了解患者在面对疼痛、康复过程中的应对能力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心理需求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：了解患者在治疗、康复过程中的心理需求，给予相应的心理支持</a:t>
            </a:r>
            <a:endParaRPr/>
          </a:p>
        </p:txBody>
      </p:sp>
      <p:cxnSp>
        <p:nvCxnSpPr>
          <p:cNvPr id="19" name="直线连接符 9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30807" r="30807"/>
          <a:stretch>
            <a:fillRect/>
          </a:stretch>
        </p:blipFill>
        <p:spPr>
          <a:xfrm>
            <a:off x="7512001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2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4106722"/>
            <a:ext cx="436880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桡骨骨折患者的生活质量评估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23" name="Tencent" descr="{&quot;isTemplate&quot;:true,&quot;type&quot;:&quot;content&quot;,&quot;canOmit&quot;:true,&quot;range&quot;:0}"/>
          <p:cNvSpPr txBox="1"/>
          <p:nvPr/>
        </p:nvSpPr>
        <p:spPr>
          <a:xfrm>
            <a:off x="4936236" y="4099560"/>
            <a:ext cx="6480000" cy="2159524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对桡骨骨折患者的生活质量评估主要包括：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生活自理能力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：评估患者在日常生活中的自理能力，给予相应的护理措施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社会支持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：评估患者的社会支持情况，如家庭、朋友、同事等的支持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生活质量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：评估患者的生活质量，如睡眠、饮食、活动等方面的状况</a:t>
            </a:r>
            <a:endParaRPr/>
          </a:p>
        </p:txBody>
      </p:sp>
      <p:pic>
        <p:nvPicPr>
          <p:cNvPr id="24" name="图片 2" descr="{&quot;isTemplate&quot;:true,&quot;type&quot;:&quot;image&quot;,&quot;canOmit&quot;:false}"/>
          <p:cNvPicPr>
            <a:picLocks noChangeAspect="1"/>
          </p:cNvPicPr>
          <p:nvPr/>
        </p:nvPicPr>
        <p:blipFill>
          <a:blip r:embed="rId2"/>
          <a:srcRect t="25000" b="25000"/>
          <a:stretch>
            <a:fillRect/>
          </a:stretch>
        </p:blipFill>
        <p:spPr>
          <a:xfrm>
            <a:off x="0" y="0"/>
            <a:ext cx="12192000" cy="3429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https://d.book118.com/248115130042006037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simple_geometry_blue">
      <a:dk1>
        <a:srgbClr val="000000"/>
      </a:dk1>
      <a:lt1>
        <a:srgbClr val="FFFFFF"/>
      </a:lt1>
      <a:dk2>
        <a:srgbClr val="262C32"/>
      </a:dk2>
      <a:lt2>
        <a:srgbClr val="EAF3FF"/>
      </a:lt2>
      <a:accent1>
        <a:srgbClr val="1D6EFC"/>
      </a:accent1>
      <a:accent2>
        <a:srgbClr val="7FADFE"/>
      </a:accent2>
      <a:accent3>
        <a:srgbClr val="4186FF"/>
      </a:accent3>
      <a:accent4>
        <a:srgbClr val="1555DB"/>
      </a:accent4>
      <a:accent5>
        <a:srgbClr val="3BBEFE"/>
      </a:accent5>
      <a:accent6>
        <a:srgbClr val="536DF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桡骨骨折护理讲课PPT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2024-09-17T01:09:05.563</cp:lastPrinted>
  <dcterms:created xsi:type="dcterms:W3CDTF">2024-09-16T17:09:05Z</dcterms:created>
  <dcterms:modified xsi:type="dcterms:W3CDTF">2024-09-16T17:09:07Z</dcterms:modified>
</cp:coreProperties>
</file>