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70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C13D-D929-4261-B8F5-C559A2912C0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C13D-D929-4261-B8F5-C559A2912C0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C13D-D929-4261-B8F5-C559A2912C0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C13D-D929-4261-B8F5-C559A2912C0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C13D-D929-4261-B8F5-C559A2912C0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C13D-D929-4261-B8F5-C559A2912C0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18BFDE-D3E1-43A8-8B0F-EE08A2C01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4DFCC-C5BD-4446-BAF7-3DAB70BDA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9D748-91CF-4BE0-8BA9-12B19B2E3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DE6E2-1BB3-4C52-B665-FA374DB32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E1FE96-E990-4297-8399-F16952B15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FBB95D-3CD8-4698-8939-46FBDB478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1FC111-8955-4F73-94F0-0D1201692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97BDB-3203-4AAB-B41C-DBF0FEA3F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70424-2CAF-4C99-B2CE-25CB0C8F6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E296B-8C40-4618-818E-68281A293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E410C-D7E4-4DB5-921B-6E4667B62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.png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2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Relationship Id="rId4" Type="http://schemas.openxmlformats.org/officeDocument/2006/relationships/tags" Target="../tags/tag6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jpeg" /><Relationship Id="rId4" Type="http://schemas.openxmlformats.org/officeDocument/2006/relationships/tags" Target="../tags/tag6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png" /><Relationship Id="rId3" Type="http://schemas.microsoft.com/office/2007/relationships/hdphoto" Target="../media/image7.wdp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1513207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文本框 81" title=""/>
          <p:cNvSpPr txBox="1"/>
          <p:nvPr>
            <p:custDataLst>
              <p:tags r:id="rId3"/>
            </p:custDataLst>
          </p:nvPr>
        </p:nvSpPr>
        <p:spPr>
          <a:xfrm>
            <a:off x="1481667" y="2288540"/>
            <a:ext cx="977222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1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.黑体-韩语" panose="02000500000000000000" pitchFamily="2" charset="-122"/>
                <a:sym typeface="+mn-lt"/>
              </a:rPr>
              <a:t>《</a:t>
            </a:r>
            <a:r>
              <a:rPr lang="en-US" altLang="zh-CN" sz="7200" b="1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.黑体-韩语" panose="02000500000000000000" pitchFamily="2" charset="-122"/>
                <a:sym typeface="+mn-ea"/>
              </a:rPr>
              <a:t>习作：形形色色的人</a:t>
            </a:r>
            <a:r>
              <a:rPr lang="en-US" altLang="zh-CN" sz="7200" b="1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.黑体-韩语" panose="02000500000000000000" pitchFamily="2" charset="-122"/>
                <a:sym typeface="+mn-lt"/>
              </a:rPr>
              <a:t>》</a:t>
            </a:r>
            <a:endParaRPr lang="en-US" altLang="zh-CN" sz="7200" b="1" smtClean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.黑体-韩语" panose="02000500000000000000" pitchFamily="2" charset="-122"/>
              <a:sym typeface="+mn-lt"/>
            </a:endParaRPr>
          </a:p>
        </p:txBody>
      </p:sp>
      <p:sp>
        <p:nvSpPr>
          <p:cNvPr id="84" name="文本框 83" title=""/>
          <p:cNvSpPr txBox="1"/>
          <p:nvPr/>
        </p:nvSpPr>
        <p:spPr>
          <a:xfrm>
            <a:off x="970280" y="452120"/>
            <a:ext cx="11126047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135" b="1" spc="45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微软雅黑" panose="020b0503020204020204" charset="-122"/>
              </a:rPr>
              <a:t>五年级下册 第五单元  </a:t>
            </a:r>
            <a:endParaRPr lang="zh-CN" altLang="en-US" sz="2135" b="1" spc="45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 title=""/>
          <p:cNvSpPr txBox="1"/>
          <p:nvPr/>
        </p:nvSpPr>
        <p:spPr>
          <a:xfrm flipH="1">
            <a:off x="3208867" y="637540"/>
            <a:ext cx="3832013" cy="5227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sym typeface="inpin heiti" pitchFamily="2" charset="-122"/>
              </a:rPr>
              <a:t>爱穿紧身衣，眼睛像鸭蛋，喜欢打怪兽，一直相信光。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sym typeface="inpin heiti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4265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147" y="590973"/>
            <a:ext cx="3467100" cy="52738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 title=""/>
          <p:cNvSpPr txBox="1"/>
          <p:nvPr/>
        </p:nvSpPr>
        <p:spPr>
          <a:xfrm flipH="1">
            <a:off x="2878667" y="1039707"/>
            <a:ext cx="4440767" cy="5227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sym typeface="inpin heiti" pitchFamily="2" charset="-122"/>
              </a:rPr>
              <a:t>   长嘴大耳，圆身肥肚，穿一件青不青、蓝不蓝的梭布衣服，提一柄九齿钉耙。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sym typeface="inpin heiti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4265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title="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9433" y="833120"/>
            <a:ext cx="4294293" cy="479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 title=""/>
          <p:cNvSpPr txBox="1"/>
          <p:nvPr/>
        </p:nvSpPr>
        <p:spPr>
          <a:xfrm flipH="1">
            <a:off x="2617047" y="1039707"/>
            <a:ext cx="4417907" cy="45897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sym typeface="inpin heiti" pitchFamily="2" charset="-122"/>
              </a:rPr>
              <a:t>红绫经常披身上，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sym typeface="inpin heiti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sym typeface="inpin heiti" pitchFamily="2" charset="-122"/>
              </a:rPr>
              <a:t>脚下呼呼冒火光，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sym typeface="inpin heiti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sym typeface="inpin heiti" pitchFamily="2" charset="-122"/>
              </a:rPr>
              <a:t>三头六臂两条腿，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sym typeface="inpin heiti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sym typeface="inpin heiti" pitchFamily="2" charset="-122"/>
              </a:rPr>
              <a:t>手中拿着火尖枪。</a:t>
            </a:r>
            <a:endParaRPr lang="en-US" altLang="zh-CN" sz="4265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title="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0187" y="918633"/>
            <a:ext cx="3778673" cy="42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 title=""/>
          <p:cNvSpPr/>
          <p:nvPr/>
        </p:nvSpPr>
        <p:spPr>
          <a:xfrm>
            <a:off x="1434669" y="681164"/>
            <a:ext cx="2573412" cy="8330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小嘎子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 title=""/>
          <p:cNvSpPr/>
          <p:nvPr/>
        </p:nvSpPr>
        <p:spPr>
          <a:xfrm>
            <a:off x="5977872" y="651356"/>
            <a:ext cx="2082336" cy="8330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机灵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 title=""/>
          <p:cNvSpPr/>
          <p:nvPr/>
        </p:nvSpPr>
        <p:spPr>
          <a:xfrm>
            <a:off x="1434669" y="3334809"/>
            <a:ext cx="2573412" cy="9732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严监生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 title=""/>
          <p:cNvSpPr/>
          <p:nvPr/>
        </p:nvSpPr>
        <p:spPr>
          <a:xfrm>
            <a:off x="1434669" y="1926477"/>
            <a:ext cx="2573412" cy="9732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祥 子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 title=""/>
          <p:cNvSpPr/>
          <p:nvPr/>
        </p:nvSpPr>
        <p:spPr>
          <a:xfrm>
            <a:off x="1434669" y="4911168"/>
            <a:ext cx="2573412" cy="977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刷子李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 7" title=""/>
          <p:cNvSpPr/>
          <p:nvPr/>
        </p:nvSpPr>
        <p:spPr>
          <a:xfrm>
            <a:off x="5803279" y="1926477"/>
            <a:ext cx="4687127" cy="9732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健壮，有活力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8" title=""/>
          <p:cNvSpPr/>
          <p:nvPr/>
        </p:nvSpPr>
        <p:spPr>
          <a:xfrm>
            <a:off x="5903639" y="3334809"/>
            <a:ext cx="2082336" cy="9732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吝啬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9" title=""/>
          <p:cNvSpPr/>
          <p:nvPr/>
        </p:nvSpPr>
        <p:spPr>
          <a:xfrm>
            <a:off x="5488980" y="4911167"/>
            <a:ext cx="3335357" cy="977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32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技艺高超</a:t>
            </a:r>
            <a:endParaRPr lang="zh-CN" altLang="en-US" sz="532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右箭头 10" title=""/>
          <p:cNvSpPr/>
          <p:nvPr/>
        </p:nvSpPr>
        <p:spPr>
          <a:xfrm>
            <a:off x="4008081" y="1021963"/>
            <a:ext cx="1795196" cy="278177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5325"/>
          </a:p>
        </p:txBody>
      </p:sp>
      <p:sp>
        <p:nvSpPr>
          <p:cNvPr id="12" name="右箭头 11" title=""/>
          <p:cNvSpPr/>
          <p:nvPr/>
        </p:nvSpPr>
        <p:spPr>
          <a:xfrm>
            <a:off x="4040200" y="3680800"/>
            <a:ext cx="1887779" cy="344411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5325"/>
          </a:p>
        </p:txBody>
      </p:sp>
      <p:sp>
        <p:nvSpPr>
          <p:cNvPr id="13" name="右箭头 12" title=""/>
          <p:cNvSpPr/>
          <p:nvPr/>
        </p:nvSpPr>
        <p:spPr>
          <a:xfrm>
            <a:off x="4006583" y="5212540"/>
            <a:ext cx="1482397" cy="342603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5325"/>
          </a:p>
        </p:txBody>
      </p:sp>
      <p:sp>
        <p:nvSpPr>
          <p:cNvPr id="14" name="右箭头 13" title=""/>
          <p:cNvSpPr/>
          <p:nvPr/>
        </p:nvSpPr>
        <p:spPr>
          <a:xfrm>
            <a:off x="4068860" y="2335627"/>
            <a:ext cx="1734419" cy="340797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5325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 title=""/>
          <p:cNvSpPr txBox="1"/>
          <p:nvPr/>
        </p:nvSpPr>
        <p:spPr>
          <a:xfrm flipH="1">
            <a:off x="1044787" y="784013"/>
            <a:ext cx="10960947" cy="6375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</a:pPr>
            <a:r>
              <a:rPr lang="en-US" altLang="zh-CN" sz="3735" b="1">
                <a:latin typeface="宋体" panose="02010600030101010101" pitchFamily="2" charset="-122"/>
                <a:sym typeface="+mn-ea"/>
              </a:rPr>
              <a:t>  </a:t>
            </a:r>
            <a:r>
              <a:rPr lang="en-US" altLang="zh-CN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我们每天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都会接触到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形形色色的人：小区里锻炼身体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的爷爷奶奶，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学校里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的老师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、同学，还有上学时遇到的公交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车司机，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维持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秩序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交通警察</a:t>
            </a:r>
            <a:r>
              <a:rPr lang="en-US" altLang="zh-CN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选择一个人</a:t>
            </a:r>
            <a:r>
              <a:rPr lang="zh-CN" altLang="en-US" sz="3735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，写下来，运用本单元学过的描写人物的方法，具体地表现人物的特点，题目自拟。</a:t>
            </a:r>
            <a:endParaRPr lang="zh-CN" altLang="en-US" sz="3735" smtClean="0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3" name="文本框 52" title=""/>
          <p:cNvSpPr txBox="1"/>
          <p:nvPr/>
        </p:nvSpPr>
        <p:spPr>
          <a:xfrm>
            <a:off x="452120" y="170180"/>
            <a:ext cx="342307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审题指导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98213" y="247227"/>
            <a:ext cx="11909213" cy="8068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b="1" smtClean="0">
                <a:solidFill>
                  <a:srgbClr val="000000"/>
                </a:solidFill>
                <a:latin typeface="微软雅黑" panose="020b0503020204020204" charset="-122"/>
                <a:ea typeface="微软雅黑"/>
                <a:sym typeface="+mn-ea"/>
              </a:rPr>
              <a:t>可以选取最典型的事例来表现他的特点。如：</a:t>
            </a:r>
            <a:endParaRPr lang="zh-CN" altLang="en-US" sz="4800" b="1" smtClean="0">
              <a:solidFill>
                <a:srgbClr val="000000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pic>
        <p:nvPicPr>
          <p:cNvPr id="1028" name="Picture 4" title="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b="100000" l="3683" r="100000" t="1862">
                        <a14:foregroundMark x1="55241" x2="55241" y1="27128" y2="27128"/>
                        <a14:foregroundMark x1="49858" x2="49858" y1="25532" y2="25532"/>
                        <a14:foregroundMark x1="47309" x2="47309" y1="24468" y2="24468"/>
                        <a14:foregroundMark x1="46176" x2="46176" y1="23936" y2="23936"/>
                        <a14:foregroundMark x1="39943" x2="39943" y1="23670" y2="23670"/>
                        <a14:foregroundMark x1="38244" x2="38244" y1="23670" y2="23670"/>
                        <a14:foregroundMark x1="47309" x2="47309" y1="19681" y2="19681"/>
                        <a14:foregroundMark x1="55241" x2="55241" y1="16223" y2="16223"/>
                        <a14:foregroundMark x1="65439" x2="65439" y1="18085" y2="18085"/>
                        <a14:foregroundMark x1="63173" x2="63173" y1="16489" y2="16489"/>
                        <a14:foregroundMark x1="71105" x2="71105" y1="24468" y2="24468"/>
                        <a14:foregroundMark x1="71955" x2="71955" y1="31915" y2="31915"/>
                        <a14:foregroundMark x1="70822" x2="70822" y1="40691" y2="40691"/>
                        <a14:foregroundMark x1="63173" x2="63173" y1="46543" y2="46543"/>
                        <a14:foregroundMark x1="55807" x2="55807" y1="45213" y2="45213"/>
                        <a14:foregroundMark x1="55524" x2="55524" y1="47606" y2="47606"/>
                        <a14:foregroundMark x1="55524" x2="55524" y1="51330" y2="51330"/>
                        <a14:foregroundMark x1="45609" x2="45609" y1="45745" y2="45745"/>
                        <a14:foregroundMark x1="39943" x2="39943" y1="40957" y2="40957"/>
                        <a14:foregroundMark x1="37960" x2="37960" y1="31915" y2="319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9585" y="2171693"/>
            <a:ext cx="1520448" cy="161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 title=""/>
          <p:cNvSpPr txBox="1"/>
          <p:nvPr/>
        </p:nvSpPr>
        <p:spPr>
          <a:xfrm>
            <a:off x="5117253" y="891540"/>
            <a:ext cx="2258060" cy="1183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叔叔记忆力超群</a:t>
            </a:r>
            <a:endParaRPr lang="zh-CN" altLang="en-US" sz="3735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 title=""/>
          <p:cNvSpPr/>
          <p:nvPr>
            <p:custDataLst>
              <p:tags r:id="rId4"/>
            </p:custDataLst>
          </p:nvPr>
        </p:nvSpPr>
        <p:spPr>
          <a:xfrm>
            <a:off x="1085585" y="1412776"/>
            <a:ext cx="3936437" cy="12481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6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事例</a:t>
            </a:r>
            <a:r>
              <a:rPr lang="en-US" altLang="zh-CN" sz="26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665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：他读完一本故事书，能把所有的细节都记住。</a:t>
            </a:r>
            <a:endParaRPr lang="zh-CN" altLang="en-US" sz="2665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 title=""/>
          <p:cNvSpPr/>
          <p:nvPr>
            <p:custDataLst>
              <p:tags r:id="rId5"/>
            </p:custDataLst>
          </p:nvPr>
        </p:nvSpPr>
        <p:spPr>
          <a:xfrm>
            <a:off x="7274560" y="1413087"/>
            <a:ext cx="4158827" cy="12479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事例</a:t>
            </a:r>
            <a:r>
              <a:rPr lang="en-US" altLang="zh-CN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：他记住了我昨天说过的一句话。</a:t>
            </a:r>
            <a:endParaRPr lang="zh-CN" altLang="en-US" sz="32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 12" title=""/>
          <p:cNvSpPr/>
          <p:nvPr>
            <p:custDataLst>
              <p:tags r:id="rId6"/>
            </p:custDataLst>
          </p:nvPr>
        </p:nvSpPr>
        <p:spPr>
          <a:xfrm>
            <a:off x="1199727" y="2756747"/>
            <a:ext cx="3744807" cy="134450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事例</a:t>
            </a:r>
            <a:r>
              <a:rPr lang="en-US" altLang="zh-CN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：他能记住我的生日。</a:t>
            </a:r>
            <a:endParaRPr lang="zh-CN" altLang="en-US" sz="32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圆角矩形 13" title=""/>
          <p:cNvSpPr/>
          <p:nvPr>
            <p:custDataLst>
              <p:tags r:id="rId7"/>
            </p:custDataLst>
          </p:nvPr>
        </p:nvSpPr>
        <p:spPr>
          <a:xfrm>
            <a:off x="7180580" y="2868507"/>
            <a:ext cx="4389120" cy="12073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6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事例</a:t>
            </a:r>
            <a:r>
              <a:rPr lang="en-US" altLang="zh-CN" sz="26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665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：那幅地图他只看了一遍，就能一点儿不差地画下来。</a:t>
            </a:r>
            <a:endParaRPr lang="zh-CN" altLang="en-US" sz="2665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334433" y="4196927"/>
            <a:ext cx="10328487" cy="177461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265" b="1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 title=""/>
          <p:cNvSpPr txBox="1"/>
          <p:nvPr/>
        </p:nvSpPr>
        <p:spPr>
          <a:xfrm>
            <a:off x="3067473" y="5265420"/>
            <a:ext cx="5810673" cy="79840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选取最典型的事例。</a:t>
            </a:r>
            <a:endParaRPr lang="zh-CN" altLang="en-US" sz="4265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2" grpId="0"/>
      <p:bldP spid="3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/>
        </p:nvSpPr>
        <p:spPr>
          <a:xfrm>
            <a:off x="909533" y="884025"/>
            <a:ext cx="10093369" cy="5204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zh-CN" altLang="en-US" sz="4260" b="1">
                <a:latin typeface="楷体" panose="02010609060101010101" pitchFamily="49" charset="-122"/>
                <a:ea typeface="楷体" panose="02010609060101010101" pitchFamily="49" charset="-122"/>
              </a:rPr>
              <a:t>①事例的起因、经过和结果要完整</a:t>
            </a:r>
            <a:r>
              <a:rPr lang="zh-CN" altLang="en-US" sz="4260" b="1" smtClean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426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4260" b="1" smtClean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4260" b="1">
                <a:latin typeface="楷体" panose="02010609060101010101" pitchFamily="49" charset="-122"/>
                <a:ea typeface="楷体" panose="02010609060101010101" pitchFamily="49" charset="-122"/>
              </a:rPr>
              <a:t>详写最能表现人物特点的事例，不重要的略写。如在</a:t>
            </a:r>
            <a:r>
              <a:rPr lang="en-US" altLang="zh-CN" sz="426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4260" b="1">
                <a:latin typeface="楷体" panose="02010609060101010101" pitchFamily="49" charset="-122"/>
                <a:ea typeface="楷体" panose="02010609060101010101" pitchFamily="49" charset="-122"/>
              </a:rPr>
              <a:t>我的朋友容容</a:t>
            </a:r>
            <a:r>
              <a:rPr lang="en-US" altLang="zh-CN" sz="426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4260" b="1">
                <a:latin typeface="楷体" panose="02010609060101010101" pitchFamily="49" charset="-122"/>
                <a:ea typeface="楷体" panose="02010609060101010101" pitchFamily="49" charset="-122"/>
              </a:rPr>
              <a:t>中，作者选择了两个典型事例，第一个事例略写，突出容容的忠于职守，第二个事例详写，突出容容的天真可爱、好奇心强</a:t>
            </a:r>
            <a:r>
              <a:rPr lang="zh-CN" altLang="en-US" sz="426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6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 title=""/>
          <p:cNvSpPr txBox="1"/>
          <p:nvPr/>
        </p:nvSpPr>
        <p:spPr>
          <a:xfrm flipH="1">
            <a:off x="982980" y="2200487"/>
            <a:ext cx="9774767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/>
            <a:r>
              <a:rPr lang="en-US" altLang="zh-CN" sz="4800" b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/>
                <a:sym typeface="+mn-ea"/>
              </a:rPr>
              <a:t>   </a:t>
            </a:r>
            <a:r>
              <a:rPr lang="zh-CN" altLang="en-US" sz="4800" b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/>
                <a:sym typeface="+mn-ea"/>
              </a:rPr>
              <a:t>如何选取最典型的事例来表现人物的特点呢？</a:t>
            </a:r>
            <a:endParaRPr lang="zh-CN" altLang="en-US" sz="4800" b="1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 title=""/>
          <p:cNvGrpSpPr/>
          <p:nvPr/>
        </p:nvGrpSpPr>
        <p:grpSpPr>
          <a:xfrm>
            <a:off x="4146204" y="2785468"/>
            <a:ext cx="3417600" cy="1929036"/>
            <a:chOff x="3110020" y="2053514"/>
            <a:chExt cx="2565415" cy="1448027"/>
          </a:xfrm>
        </p:grpSpPr>
        <p:sp>
          <p:nvSpPr>
            <p:cNvPr id="83" name="Oval 2"/>
            <p:cNvSpPr>
              <a:spLocks noChangeArrowheads="1"/>
            </p:cNvSpPr>
            <p:nvPr/>
          </p:nvSpPr>
          <p:spPr bwMode="gray">
            <a:xfrm>
              <a:off x="3470778" y="2137706"/>
              <a:ext cx="2022482" cy="1290016"/>
            </a:xfrm>
            <a:prstGeom prst="ellipse">
              <a:avLst/>
            </a:prstGeom>
            <a:gradFill rotWithShape="1">
              <a:gsLst>
                <a:gs pos="0">
                  <a:srgbClr val="E6E6E6"/>
                </a:gs>
                <a:gs pos="14999">
                  <a:srgbClr val="7D8496"/>
                </a:gs>
                <a:gs pos="53000">
                  <a:srgbClr val="E6E6E6"/>
                </a:gs>
                <a:gs pos="67999">
                  <a:srgbClr val="7D8496"/>
                </a:gs>
                <a:gs pos="92999">
                  <a:srgbClr val="E6E6E6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355">
                <a:ea typeface="微软雅黑"/>
              </a:endParaRPr>
            </a:p>
          </p:txBody>
        </p:sp>
        <p:sp>
          <p:nvSpPr>
            <p:cNvPr id="84" name="Oval 3"/>
            <p:cNvSpPr>
              <a:spLocks noChangeArrowheads="1"/>
            </p:cNvSpPr>
            <p:nvPr/>
          </p:nvSpPr>
          <p:spPr bwMode="gray">
            <a:xfrm>
              <a:off x="3702950" y="2320198"/>
              <a:ext cx="1485283" cy="945600"/>
            </a:xfrm>
            <a:prstGeom prst="ellipse">
              <a:avLst/>
            </a:prstGeom>
            <a:gradFill rotWithShape="1">
              <a:gsLst>
                <a:gs pos="0">
                  <a:srgbClr val="A1A1A1"/>
                </a:gs>
                <a:gs pos="50000">
                  <a:srgbClr val="FFFFFF"/>
                </a:gs>
                <a:gs pos="100000">
                  <a:srgbClr val="A1A1A1"/>
                </a:gs>
              </a:gsLst>
              <a:lin ang="2700000" scaled="1"/>
            </a:gradFill>
            <a:ln>
              <a:noFill/>
            </a:ln>
            <a:effectLst>
              <a:prstShdw prst="shdw17" dist="17961" dir="27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355">
                <a:ea typeface="微软雅黑"/>
              </a:endParaRPr>
            </a:p>
          </p:txBody>
        </p:sp>
        <p:sp>
          <p:nvSpPr>
            <p:cNvPr id="89" name="Oval 9"/>
            <p:cNvSpPr>
              <a:spLocks noChangeArrowheads="1"/>
            </p:cNvSpPr>
            <p:nvPr/>
          </p:nvSpPr>
          <p:spPr bwMode="gray">
            <a:xfrm>
              <a:off x="3363622" y="2053514"/>
              <a:ext cx="2269304" cy="1448027"/>
            </a:xfrm>
            <a:prstGeom prst="ellips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355">
                <a:ea typeface="微软雅黑"/>
              </a:endParaRPr>
            </a:p>
          </p:txBody>
        </p:sp>
        <p:sp>
          <p:nvSpPr>
            <p:cNvPr id="90" name="Line 10"/>
            <p:cNvSpPr>
              <a:spLocks noChangeShapeType="1"/>
            </p:cNvSpPr>
            <p:nvPr/>
          </p:nvSpPr>
          <p:spPr bwMode="gray">
            <a:xfrm flipV="1">
              <a:off x="3173122" y="3204716"/>
              <a:ext cx="445730" cy="17776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91" name="Line 11"/>
            <p:cNvSpPr>
              <a:spLocks noChangeShapeType="1"/>
            </p:cNvSpPr>
            <p:nvPr/>
          </p:nvSpPr>
          <p:spPr bwMode="gray">
            <a:xfrm flipV="1">
              <a:off x="3110020" y="3120181"/>
              <a:ext cx="444278" cy="17776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92" name="Line 12"/>
            <p:cNvSpPr>
              <a:spLocks noChangeShapeType="1"/>
            </p:cNvSpPr>
            <p:nvPr/>
          </p:nvSpPr>
          <p:spPr bwMode="gray">
            <a:xfrm flipV="1">
              <a:off x="5098363" y="2283172"/>
              <a:ext cx="445730" cy="17776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93" name="Line 13"/>
            <p:cNvSpPr>
              <a:spLocks noChangeShapeType="1"/>
            </p:cNvSpPr>
            <p:nvPr/>
          </p:nvSpPr>
          <p:spPr bwMode="gray">
            <a:xfrm flipV="1">
              <a:off x="5034069" y="2197447"/>
              <a:ext cx="447182" cy="17776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105" name="Line 28"/>
            <p:cNvSpPr>
              <a:spLocks noChangeShapeType="1"/>
            </p:cNvSpPr>
            <p:nvPr/>
          </p:nvSpPr>
          <p:spPr bwMode="gray">
            <a:xfrm>
              <a:off x="5161466" y="3043192"/>
              <a:ext cx="513969" cy="19998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106" name="Line 29"/>
            <p:cNvSpPr>
              <a:spLocks noChangeShapeType="1"/>
            </p:cNvSpPr>
            <p:nvPr/>
          </p:nvSpPr>
          <p:spPr bwMode="gray">
            <a:xfrm>
              <a:off x="5097172" y="3125346"/>
              <a:ext cx="515421" cy="19998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107" name="矩形 34"/>
            <p:cNvSpPr>
              <a:spLocks noChangeArrowheads="1"/>
            </p:cNvSpPr>
            <p:nvPr/>
          </p:nvSpPr>
          <p:spPr bwMode="auto">
            <a:xfrm>
              <a:off x="3793830" y="2231067"/>
              <a:ext cx="1260740" cy="105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426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人物描写</a:t>
              </a:r>
              <a:endParaRPr lang="zh-CN" altLang="en-US" sz="426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5" name="组合 4" title=""/>
          <p:cNvGrpSpPr/>
          <p:nvPr/>
        </p:nvGrpSpPr>
        <p:grpSpPr>
          <a:xfrm>
            <a:off x="2238533" y="1859341"/>
            <a:ext cx="2482273" cy="1679148"/>
            <a:chOff x="1676400" y="1395711"/>
            <a:chExt cx="1863314" cy="1260449"/>
          </a:xfrm>
        </p:grpSpPr>
        <p:sp>
          <p:nvSpPr>
            <p:cNvPr id="97" name="Oval 18"/>
            <p:cNvSpPr>
              <a:spLocks noChangeArrowheads="1"/>
            </p:cNvSpPr>
            <p:nvPr/>
          </p:nvSpPr>
          <p:spPr bwMode="gray">
            <a:xfrm>
              <a:off x="1676400" y="1395711"/>
              <a:ext cx="1663443" cy="1260449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B050">
                  <a:alpha val="79999"/>
                </a:srgb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355">
                <a:ea typeface="微软雅黑"/>
              </a:endParaRPr>
            </a:p>
          </p:txBody>
        </p:sp>
        <p:sp>
          <p:nvSpPr>
            <p:cNvPr id="100" name="Line 22"/>
            <p:cNvSpPr>
              <a:spLocks noChangeShapeType="1"/>
            </p:cNvSpPr>
            <p:nvPr/>
          </p:nvSpPr>
          <p:spPr bwMode="gray">
            <a:xfrm>
              <a:off x="3005244" y="2259178"/>
              <a:ext cx="513969" cy="19998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101" name="Line 23"/>
            <p:cNvSpPr>
              <a:spLocks noChangeShapeType="1"/>
            </p:cNvSpPr>
            <p:nvPr/>
          </p:nvSpPr>
          <p:spPr bwMode="gray">
            <a:xfrm>
              <a:off x="3024294" y="2302624"/>
              <a:ext cx="515420" cy="199983"/>
            </a:xfrm>
            <a:prstGeom prst="line">
              <a:avLst/>
            </a:prstGeom>
            <a:noFill/>
            <a:ln w="127000">
              <a:solidFill>
                <a:srgbClr val="EAEAEA">
                  <a:alpha val="79999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5"/>
            </a:p>
          </p:txBody>
        </p:sp>
        <p:sp>
          <p:nvSpPr>
            <p:cNvPr id="108" name="矩形 35"/>
            <p:cNvSpPr>
              <a:spLocks noChangeArrowheads="1"/>
            </p:cNvSpPr>
            <p:nvPr/>
          </p:nvSpPr>
          <p:spPr bwMode="auto">
            <a:xfrm>
              <a:off x="1911718" y="1487691"/>
              <a:ext cx="1277608" cy="1052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 </a:t>
              </a:r>
              <a:r>
                <a:rPr lang="zh-CN" altLang="en-US" sz="4260" b="1">
                  <a:latin typeface="楷体" panose="02010609060101010101" pitchFamily="49" charset="-122"/>
                  <a:ea typeface="楷体" panose="02010609060101010101" pitchFamily="49" charset="-122"/>
                </a:rPr>
                <a:t>外貌描写</a:t>
              </a:r>
              <a:endParaRPr lang="zh-CN" altLang="en-US" sz="426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 title=""/>
          <p:cNvGrpSpPr/>
          <p:nvPr/>
        </p:nvGrpSpPr>
        <p:grpSpPr>
          <a:xfrm>
            <a:off x="7255463" y="2108164"/>
            <a:ext cx="2715280" cy="1430325"/>
            <a:chOff x="5442349" y="1582489"/>
            <a:chExt cx="2038220" cy="1073671"/>
          </a:xfrm>
        </p:grpSpPr>
        <p:sp>
          <p:nvSpPr>
            <p:cNvPr id="102" name="Oval 24"/>
            <p:cNvSpPr>
              <a:spLocks noChangeArrowheads="1"/>
            </p:cNvSpPr>
            <p:nvPr/>
          </p:nvSpPr>
          <p:spPr bwMode="gray">
            <a:xfrm>
              <a:off x="5442349" y="1608410"/>
              <a:ext cx="2038220" cy="104775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B050">
                  <a:alpha val="80000"/>
                </a:srgbClr>
              </a:solidFill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  <a:defRPr/>
              </a:pPr>
              <a:endParaRPr lang="zh-CN" altLang="en-US" sz="1355">
                <a:latin typeface="Arial" pitchFamily="34" charset="0"/>
                <a:ea typeface="微软雅黑"/>
              </a:endParaRPr>
            </a:p>
          </p:txBody>
        </p:sp>
        <p:sp>
          <p:nvSpPr>
            <p:cNvPr id="109" name="矩形 36"/>
            <p:cNvSpPr>
              <a:spLocks noChangeArrowheads="1"/>
            </p:cNvSpPr>
            <p:nvPr/>
          </p:nvSpPr>
          <p:spPr bwMode="auto">
            <a:xfrm>
              <a:off x="5979449" y="1582489"/>
              <a:ext cx="1276824" cy="105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260" b="1">
                  <a:latin typeface="楷体" panose="02010609060101010101" pitchFamily="49" charset="-122"/>
                  <a:ea typeface="楷体" panose="02010609060101010101" pitchFamily="49" charset="-122"/>
                </a:rPr>
                <a:t>语言描写</a:t>
              </a:r>
              <a:endParaRPr lang="zh-CN" altLang="en-US" sz="426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组合 5" title=""/>
          <p:cNvGrpSpPr/>
          <p:nvPr/>
        </p:nvGrpSpPr>
        <p:grpSpPr>
          <a:xfrm>
            <a:off x="2024824" y="3952049"/>
            <a:ext cx="2488752" cy="1508241"/>
            <a:chOff x="1515979" y="2966599"/>
            <a:chExt cx="1868177" cy="1132159"/>
          </a:xfrm>
        </p:grpSpPr>
        <p:sp>
          <p:nvSpPr>
            <p:cNvPr id="94" name="Oval 14"/>
            <p:cNvSpPr>
              <a:spLocks noChangeArrowheads="1"/>
            </p:cNvSpPr>
            <p:nvPr/>
          </p:nvSpPr>
          <p:spPr bwMode="gray">
            <a:xfrm>
              <a:off x="1515979" y="2966599"/>
              <a:ext cx="1868177" cy="1132159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B050">
                  <a:alpha val="80000"/>
                </a:srgbClr>
              </a:solidFill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  <a:defRPr/>
              </a:pPr>
              <a:endParaRPr lang="zh-CN" altLang="en-US" sz="1355">
                <a:latin typeface="Arial" pitchFamily="34" charset="0"/>
                <a:ea typeface="微软雅黑"/>
              </a:endParaRPr>
            </a:p>
          </p:txBody>
        </p:sp>
        <p:sp>
          <p:nvSpPr>
            <p:cNvPr id="110" name="矩形 37"/>
            <p:cNvSpPr>
              <a:spLocks noChangeArrowheads="1"/>
            </p:cNvSpPr>
            <p:nvPr/>
          </p:nvSpPr>
          <p:spPr bwMode="auto">
            <a:xfrm>
              <a:off x="1956352" y="2966599"/>
              <a:ext cx="1288422" cy="105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260" b="1">
                  <a:latin typeface="楷体" panose="02010609060101010101" pitchFamily="49" charset="-122"/>
                  <a:ea typeface="楷体" panose="02010609060101010101" pitchFamily="49" charset="-122"/>
                </a:rPr>
                <a:t>动作描写</a:t>
              </a:r>
              <a:endParaRPr lang="zh-CN" altLang="en-US" sz="426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 title=""/>
          <p:cNvGrpSpPr/>
          <p:nvPr/>
        </p:nvGrpSpPr>
        <p:grpSpPr>
          <a:xfrm>
            <a:off x="7565976" y="4131448"/>
            <a:ext cx="2488752" cy="1597593"/>
            <a:chOff x="5675435" y="3101264"/>
            <a:chExt cx="1868177" cy="1199230"/>
          </a:xfrm>
        </p:grpSpPr>
        <p:sp>
          <p:nvSpPr>
            <p:cNvPr id="85" name="Oval 5"/>
            <p:cNvSpPr>
              <a:spLocks noChangeArrowheads="1"/>
            </p:cNvSpPr>
            <p:nvPr/>
          </p:nvSpPr>
          <p:spPr bwMode="gray">
            <a:xfrm>
              <a:off x="5675435" y="3101264"/>
              <a:ext cx="1868177" cy="119923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B050">
                  <a:alpha val="80000"/>
                </a:srgbClr>
              </a:solidFill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  <a:defRPr/>
              </a:pPr>
              <a:endParaRPr lang="zh-CN" altLang="en-US" sz="1355">
                <a:latin typeface="Arial" pitchFamily="34" charset="0"/>
                <a:ea typeface="微软雅黑"/>
              </a:endParaRPr>
            </a:p>
          </p:txBody>
        </p:sp>
        <p:sp>
          <p:nvSpPr>
            <p:cNvPr id="111" name="矩形 38"/>
            <p:cNvSpPr>
              <a:spLocks noChangeArrowheads="1"/>
            </p:cNvSpPr>
            <p:nvPr/>
          </p:nvSpPr>
          <p:spPr bwMode="auto">
            <a:xfrm>
              <a:off x="6073537" y="3162270"/>
              <a:ext cx="1276824" cy="1052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260" b="1">
                  <a:latin typeface="楷体" panose="02010609060101010101" pitchFamily="49" charset="-122"/>
                  <a:ea typeface="楷体" panose="02010609060101010101" pitchFamily="49" charset="-122"/>
                </a:rPr>
                <a:t>心理描写</a:t>
              </a:r>
              <a:endParaRPr lang="zh-CN" altLang="en-US" sz="426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 title=""/>
          <p:cNvSpPr txBox="1"/>
          <p:nvPr/>
        </p:nvSpPr>
        <p:spPr>
          <a:xfrm>
            <a:off x="1864256" y="3756344"/>
            <a:ext cx="3549651" cy="5835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多种方法描写人物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 title=""/>
          <p:cNvSpPr/>
          <p:nvPr/>
        </p:nvSpPr>
        <p:spPr>
          <a:xfrm>
            <a:off x="6276236" y="4111944"/>
            <a:ext cx="3281045" cy="583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神态刻画细微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矩形 6" title=""/>
          <p:cNvSpPr/>
          <p:nvPr/>
        </p:nvSpPr>
        <p:spPr>
          <a:xfrm>
            <a:off x="6276236" y="2652713"/>
            <a:ext cx="3281045" cy="583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2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外貌抓住特征</a:t>
            </a:r>
            <a:endParaRPr lang="zh-CN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 title=""/>
          <p:cNvSpPr/>
          <p:nvPr/>
        </p:nvSpPr>
        <p:spPr>
          <a:xfrm>
            <a:off x="6276236" y="3372804"/>
            <a:ext cx="3281045" cy="583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2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语言凸显个性</a:t>
            </a:r>
            <a:endParaRPr lang="zh-CN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 title=""/>
          <p:cNvSpPr/>
          <p:nvPr/>
        </p:nvSpPr>
        <p:spPr>
          <a:xfrm>
            <a:off x="6276236" y="4851719"/>
            <a:ext cx="3281045" cy="583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2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动作注意分解</a:t>
            </a:r>
            <a:endParaRPr lang="zh-CN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左大括号 15" title=""/>
          <p:cNvSpPr/>
          <p:nvPr/>
        </p:nvSpPr>
        <p:spPr>
          <a:xfrm>
            <a:off x="5632345" y="2865439"/>
            <a:ext cx="341631" cy="247904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7" grpId="0"/>
      <p:bldP spid="13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https://d.book118.com/248115132076006045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1452,&quot;width&quot;:11542}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4">
      <vt:lpstr>Arial</vt:lpstr>
      <vt:lpstr>Calibri</vt:lpstr>
      <vt:lpstr>微软雅黑</vt:lpstr>
      <vt:lpstr>Wingdings</vt:lpstr>
      <vt:lpstr>黑体</vt:lpstr>
      <vt:lpstr>.黑体-韩语</vt:lpstr>
      <vt:lpstr>Calibri Light</vt:lpstr>
      <vt:lpstr>楷体</vt:lpstr>
      <vt:lpstr>inpin heiti</vt:lpstr>
      <vt:lpstr>宋体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2024-09-26T03:57:11.923</cp:lastPrinted>
  <dcterms:created xsi:type="dcterms:W3CDTF">2024-09-25T19:57:11Z</dcterms:created>
  <dcterms:modified xsi:type="dcterms:W3CDTF">2024-09-25T19:57:14Z</dcterms:modified>
</cp:coreProperties>
</file>