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BAB06B-8B8E-4CE2-959A-48BB7776F7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45A320-C8E7-4999-8309-36528652EE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E807B2-321C-4342-9A7F-1339D997B5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31FAAB-B6EE-4102-94AE-DCA1ED1319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A7D0CA6-36DC-46F8-8784-961FDEE433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0E9BD79-DF51-4B83-B244-8E6125117B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BE9896E-FE94-4F56-A787-D6A9D4BEA7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5AB9AA-3B8B-48A2-8F49-FBDD4F0831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C64185-3E2A-40A3-AA39-EEDBD01EFC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2C0032-93EF-4D57-9C3D-A0DB5A2C98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0F20B6-DC8C-4D52-AA60-FB599474AF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342682" y="1846430"/>
            <a:ext cx="5506636" cy="1200329"/>
          </a:xfrm>
        </p:spPr>
        <p:txBody>
          <a:bodyPr wrap="none" anchor="t">
            <a:spAutoFit/>
          </a:bodyPr>
          <a:lstStyle>
            <a:lvl1pPr algn="ctr">
              <a:defRPr sz="8000" b="1" i="0" spc="3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022629" y="3142768"/>
            <a:ext cx="2146742" cy="286232"/>
          </a:xfrm>
        </p:spPr>
        <p:txBody>
          <a:bodyPr wrap="none">
            <a:spAutoFit/>
          </a:bodyPr>
          <a:lstStyle>
            <a:lvl1pPr marL="0" indent="0" algn="ctr">
              <a:buNone/>
              <a:defRPr sz="14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009803" y="1270290"/>
            <a:ext cx="2172390" cy="480131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2800" b="1" i="0" spc="30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/>
        </a:solidFill>
        <a:effectLst/>
      </p:bgPr>
    </p:bg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/>
        </a:soli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bg1">
                <a:alpha val="60000"/>
                <a:lumMod val="95000"/>
                <a:lumOff val="5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rcRect t="31862" b="18138"/>
          <a:stretch>
            <a:fillRect/>
          </a:stretch>
        </p:blipFill>
        <p:spPr>
          <a:xfrm flipH="1">
            <a:off x="0" y="-1"/>
            <a:ext cx="12192000" cy="3429001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  <a:lumOff val="5000"/>
                </a:schemeClr>
              </a:gs>
              <a:gs pos="100000">
                <a:schemeClr val="bg1">
                  <a:alpha val="60000"/>
                  <a:lumMod val="95000"/>
                  <a:lumOff val="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/>
        </a:solidFill>
        <a:effectLst/>
      </p:bgPr>
    </p:bg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1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>
          <p15:clr>
            <a:srgbClr val="FBAE40"/>
          </p15:clr>
        </p15:guide>
        <p15:guide id="4" pos="3840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8115134042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子宫肌瘤循证护理案例\n## 1.子宫肌瘤概述及发病原因\n### 1.1子宫肌瘤的定义与分类\n### 1.2子宫肌瘤的发病原因及危险因素\n### 1.3子宫肌瘤的临床表现及诊断\n## 2.循证护理在子宫肌瘤治疗中的应用\n### 2.1循证护理的概念与实践\n### 2.2循证护理在子宫肌瘤治疗中的重要性\n### 2.3循证护理在子宫肌瘤护理中的具体措施\n## 3.子宫肌瘤的保守治疗及护理\n### 3.1药物治疗子宫肌瘤的护理\n### 3.2介入治疗子宫肌瘤的护理\n### 3.3保守治疗过程中的心理护理与健康教育\n## 4.子宫肌瘤的手术治疗及护理\n### 4.1开腹手术与腹腔镜手术的比较\n### 4.2手术前后的护理措施\n### 4.3手术后并发症的预防与护理\n## 5.子宫肌瘤患者的康复指导\n### 5.1子宫肌瘤患者的饮食指导\n### 5.2子宫肌瘤患者的运动指导\n### 5.3子宫肌瘤患者的心理康复指导\n## 6.子宫肌瘤循证护理案例分享\n### 6.1案例一：药物治疗子宫肌瘤的循证护理\n### 6.2案例二：介入治疗子宫肌瘤的循证护理\n### 6.3案例三：手术治疗子宫肌瘤的循证护理\n&quot;,&quot;templateId&quot;:&quot;gmkecq1xcbgpbesf4w4jrcmz4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46865" y="1846430"/>
            <a:ext cx="11518900" cy="9144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6000"/>
              <a:t>子宫肌瘤循证护理案例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60648" y="1270290"/>
            <a:ext cx="6870700" cy="4826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b="1"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n-lt"/>
              </a:rPr>
              <a:t>CREATE TOGETHER</a:t>
            </a:r>
            <a:endParaRPr kumimoji="1" lang="en-US" altLang="zh-CN" spc="80"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effectLst/>
              </a:rPr>
              <a:t>TENCENT</a:t>
            </a:r>
            <a:r>
              <a:rPr lang="zh-CN" altLang="en-US" spc="80">
                <a:effectLst/>
              </a:rPr>
              <a:t> </a:t>
            </a:r>
            <a:r>
              <a:rPr lang="en-US" altLang="zh-CN" spc="80">
                <a:effectLst/>
              </a:rPr>
              <a:t>DOCS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0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01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21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子宫肌瘤概述及发病原因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子宫肌瘤是一种良性肿瘤</a:t>
                </a:r>
                <a:endParaRPr/>
              </a:p>
            </p:txBody>
          </p:sp>
          <p:sp>
            <p:nvSpPr>
              <p:cNvPr id="2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发生在子宫平滑肌组织中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是女性最常见的生殖系统肿瘤之一</a:t>
                </a:r>
                <a:endParaRPr/>
              </a:p>
            </p:txBody>
          </p:sp>
          <p:sp>
            <p:nvSpPr>
              <p:cNvPr id="2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根据生长部位和肌瘤与子宫肌壁的关系分类</a:t>
                </a:r>
                <a:endParaRPr/>
              </a:p>
            </p:txBody>
          </p:sp>
          <p:sp>
            <p:nvSpPr>
              <p:cNvPr id="2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浆膜下肌瘤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：生长在子宫浆膜层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肌壁间肌瘤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：生长在子宫肌壁内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黏膜下肌瘤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：生长在子宫内膜下</a:t>
                </a:r>
                <a:endParaRPr/>
              </a:p>
            </p:txBody>
          </p:sp>
          <p:sp>
            <p:nvSpPr>
              <p:cNvPr id="2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子宫肌瘤的定义与分类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9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4106722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子宫肌瘤的发病原因及危险因素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30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4099560"/>
            <a:ext cx="6480000" cy="215952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发病原因尚不明确，可能与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激素水平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遗传因素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免疫系统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等因素有关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危险因素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年龄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：40-50岁女性发病率高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家族史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：有家族史的女性发病风险增加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肥胖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：肥胖女性发病风险增加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生育史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：未生育或生育少的女性发病风险增加</a:t>
            </a:r>
            <a:endParaRPr/>
          </a:p>
        </p:txBody>
      </p:sp>
      <p:pic>
        <p:nvPicPr>
          <p:cNvPr id="231" name="图片 2" descr="{&quot;isTemplate&quot;:true,&quot;type&quot;:&quot;image&quot;,&quot;canOmit&quot;:false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子宫肌瘤的临床表现及诊断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临床表现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月经量增多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：月经量增多，持续时间延长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腹部包块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：可触及腹部包块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压迫症状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：如尿频、便秘等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疼痛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：月经期疼痛，严重时可导致贫血</a:t>
                </a:r>
                <a:endParaRPr/>
              </a:p>
            </p:txBody>
          </p:sp>
          <p:pic>
            <p:nvPicPr>
              <p:cNvPr id="23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诊断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妇科检查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：可触及腹部包块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影像学检查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：如B超、MRI等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实验室检查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：如血清激素水平检测</a:t>
                </a:r>
                <a:endParaRPr/>
              </a:p>
            </p:txBody>
          </p:sp>
          <p:pic>
            <p:nvPicPr>
              <p:cNvPr id="24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46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02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247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循证护理在子宫肌瘤治疗中的应用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循证护理是一种以证据为基础的护理</a:t>
                </a:r>
                <a:endParaRPr/>
              </a:p>
            </p:txBody>
          </p:sp>
          <p:sp>
            <p:nvSpPr>
              <p:cNvPr id="25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结合临床护理经验和最佳证据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为患者提供个性化、高质量的护理服务</a:t>
                </a:r>
                <a:endParaRPr/>
              </a:p>
            </p:txBody>
          </p:sp>
          <p:sp>
            <p:nvSpPr>
              <p:cNvPr id="25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循证护理的实践</a:t>
                </a:r>
                <a:endParaRPr/>
              </a:p>
            </p:txBody>
          </p:sp>
          <p:sp>
            <p:nvSpPr>
              <p:cNvPr id="26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提出问题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：针对患者的具体问题提出护理问题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寻找证据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：检索相关文献和资料，寻找最佳证据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评价证据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：评价证据的可靠性和适用性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应用证据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：将最佳证据应用于护理实践中</a:t>
                </a:r>
                <a:endParaRPr/>
              </a:p>
            </p:txBody>
          </p:sp>
          <p:sp>
            <p:nvSpPr>
              <p:cNvPr id="26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循证护理的概念与实践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7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68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69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270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1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提高护理质量</a:t>
                </a:r>
                <a:endParaRPr/>
              </a:p>
            </p:txBody>
          </p:sp>
          <p:sp>
            <p:nvSpPr>
              <p:cNvPr id="272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有助于制定更合理的护理计划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提高患者治疗效果和满意度</a:t>
                </a:r>
                <a:endParaRPr/>
              </a:p>
            </p:txBody>
          </p:sp>
        </p:grpSp>
        <p:grpSp>
          <p:nvGrpSpPr>
            <p:cNvPr id="273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274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5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促进患者康复</a:t>
                </a:r>
                <a:endParaRPr/>
              </a:p>
            </p:txBody>
          </p:sp>
          <p:sp>
            <p:nvSpPr>
              <p:cNvPr id="276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有助于患者了解疾病和治疗方法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提高患者的自我管理能力</a:t>
                </a:r>
                <a:endParaRPr/>
              </a:p>
            </p:txBody>
          </p:sp>
        </p:grpSp>
        <p:grpSp>
          <p:nvGrpSpPr>
            <p:cNvPr id="277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78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9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减少医疗资源浪费</a:t>
                </a:r>
                <a:endParaRPr/>
              </a:p>
            </p:txBody>
          </p:sp>
          <p:sp>
            <p:nvSpPr>
              <p:cNvPr id="280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有助于合理分配医疗资源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降低医疗费用</a:t>
                </a:r>
                <a:endParaRPr/>
              </a:p>
            </p:txBody>
          </p:sp>
        </p:grpSp>
      </p:grpSp>
      <p:sp>
        <p:nvSpPr>
          <p:cNvPr id="28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循证护理在子宫肌瘤治疗中的重要性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84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85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86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药物治疗护理</a:t>
                </a:r>
                <a:endParaRPr/>
              </a:p>
            </p:txBody>
          </p:sp>
          <p:sp>
            <p:nvSpPr>
              <p:cNvPr id="287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观察药物疗效和副作用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定期评估病情和调整药物剂量</a:t>
                </a:r>
                <a:endParaRPr/>
              </a:p>
            </p:txBody>
          </p:sp>
        </p:grpSp>
        <p:grpSp>
          <p:nvGrpSpPr>
            <p:cNvPr id="288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8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介入治疗护理</a:t>
                </a:r>
                <a:endParaRPr/>
              </a:p>
            </p:txBody>
          </p:sp>
          <p:sp>
            <p:nvSpPr>
              <p:cNvPr id="29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术后观察穿刺部位出血和感染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定期复查和评估治疗效果</a:t>
                </a:r>
                <a:endParaRPr/>
              </a:p>
            </p:txBody>
          </p:sp>
        </p:grpSp>
        <p:grpSp>
          <p:nvGrpSpPr>
            <p:cNvPr id="291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92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保守治疗过程中的心理护理与健康教育</a:t>
                </a:r>
                <a:endParaRPr/>
              </a:p>
            </p:txBody>
          </p:sp>
          <p:sp>
            <p:nvSpPr>
              <p:cNvPr id="293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提供心理支持和安慰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讲解疾病知识和治疗方法</a:t>
                </a:r>
                <a:endParaRPr/>
              </a:p>
            </p:txBody>
          </p:sp>
        </p:grpSp>
      </p:grpSp>
      <p:sp>
        <p:nvSpPr>
          <p:cNvPr id="29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循证护理在子宫肌瘤护理中的具体措施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03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子宫肌瘤的保守治疗及护理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药物治疗子宫肌瘤的护理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药物治疗适应症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子宫肌瘤症状较轻，无需手术治疗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接近绝经期的女性</a:t>
                </a:r>
                <a:endParaRPr/>
              </a:p>
            </p:txBody>
          </p:sp>
          <p:pic>
            <p:nvPicPr>
              <p:cNvPr id="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药物治疗护理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观察药物疗效和副作用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定期评估病情和调整药物剂量</a:t>
                </a:r>
                <a:endParaRPr/>
              </a:p>
            </p:txBody>
          </p:sp>
          <p:pic>
            <p:nvPicPr>
              <p:cNvPr id="2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介入治疗子宫肌瘤的护理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介入治疗适应症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子宫肌瘤较大，药物治疗效果不佳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有严重症状，需保留子宫的患者</a:t>
                </a:r>
                <a:endParaRPr/>
              </a:p>
            </p:txBody>
          </p:sp>
          <p:pic>
            <p:nvPicPr>
              <p:cNvPr id="2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介入治疗护理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术后观察穿刺部位出血和感染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定期复查和评估治疗效果</a:t>
                </a:r>
                <a:endParaRPr/>
              </a:p>
            </p:txBody>
          </p:sp>
          <p:pic>
            <p:nvPicPr>
              <p:cNvPr id="3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心理护理</a:t>
                </a:r>
                <a:endParaRPr/>
              </a:p>
            </p:txBody>
          </p:sp>
          <p:sp>
            <p:nvSpPr>
              <p:cNvPr id="4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提供心理支持和安慰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帮助患者调整心态，积极面对疾病</a:t>
                </a:r>
                <a:endParaRPr/>
              </a:p>
            </p:txBody>
          </p:sp>
          <p:sp>
            <p:nvSpPr>
              <p:cNvPr id="4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4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4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健康教育</a:t>
                </a:r>
                <a:endParaRPr/>
              </a:p>
            </p:txBody>
          </p:sp>
          <p:sp>
            <p:nvSpPr>
              <p:cNvPr id="4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讲解疾病知识和治疗方法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教会患者自我管理和预防并发症</a:t>
                </a:r>
                <a:endParaRPr/>
              </a:p>
            </p:txBody>
          </p:sp>
          <p:sp>
            <p:nvSpPr>
              <p:cNvPr id="4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保守治疗过程中的心理护理与健康教育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https://d.book118.com/248115134042006037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darkgold">
      <a:dk1>
        <a:srgbClr val="FEFFFF"/>
      </a:dk1>
      <a:lt1>
        <a:srgbClr val="000000"/>
      </a:lt1>
      <a:dk2>
        <a:srgbClr val="FDF5E1"/>
      </a:dk2>
      <a:lt2>
        <a:srgbClr val="160908"/>
      </a:lt2>
      <a:accent1>
        <a:srgbClr val="FEB74E"/>
      </a:accent1>
      <a:accent2>
        <a:srgbClr val="FB7F3D"/>
      </a:accent2>
      <a:accent3>
        <a:srgbClr val="E15C3D"/>
      </a:accent3>
      <a:accent4>
        <a:srgbClr val="9F463B"/>
      </a:accent4>
      <a:accent5>
        <a:srgbClr val="515865"/>
      </a:accent5>
      <a:accent6>
        <a:srgbClr val="333A46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子宫肌瘤循证护理案例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2024-09-17T01:09:07.359</cp:lastPrinted>
  <dcterms:created xsi:type="dcterms:W3CDTF">2024-09-16T17:09:07Z</dcterms:created>
  <dcterms:modified xsi:type="dcterms:W3CDTF">2024-09-16T17:09:09Z</dcterms:modified>
</cp:coreProperties>
</file>