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F6A706A-2417-4E7E-888A-FD6837E15B0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E2F4B7C-F47D-425C-9919-DD0057D3D23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D2932A3-300E-46D2-B141-4D86E4EE693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D4BCE42-F775-4BDC-8959-244909ABCC3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289DC99-D0B2-40A0-8987-056B2ADC8E1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553179E-6824-44BE-A1D3-1BF2C490FC4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BE0C07A-AF83-4ABE-A5C2-608A59C289E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C36B297-D664-4815-B881-3CC2F04DC79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0D6D8CB-5162-4714-8F89-62BA91B9F88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1C3BB3D-F5DD-46AC-BD66-384239AA0D8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0482191-DCC2-4954-B0D6-F788C5DA58D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7.jpeg" /><Relationship Id="rId6"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4812007206000603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4" name="TextBox 4"/>
          <p:cNvSpPr txBox="1"/>
          <p:nvPr/>
        </p:nvSpPr>
        <p:spPr>
          <a:xfrm>
            <a:off x="2555329" y="2833333"/>
            <a:ext cx="7082543" cy="7772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050" b="1">
                <a:solidFill>
                  <a:schemeClr val="accent1">
                    <a:alpha val="100000"/>
                  </a:schemeClr>
                </a:solidFill>
                <a:latin typeface="Microsoft Yahei"/>
                <a:ea typeface="Microsoft Yahei"/>
                <a:cs typeface="Microsoft Yahei"/>
              </a:rPr>
              <a:t>学前儿童社会教育的研究对象与方法</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464298" y="2626609"/>
            <a:ext cx="2243613" cy="2243613"/>
          </a:xfrm>
          <a:prstGeom prst="ellipse">
            <a:avLst/>
          </a:prstGeom>
          <a:solidFill>
            <a:schemeClr val="accent1">
              <a:lumMod val="20000"/>
              <a:lumOff val="80000"/>
              <a:alpha val="4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46965" y="1811983"/>
            <a:ext cx="1478280" cy="38728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8400" b="1">
                <a:solidFill>
                  <a:schemeClr val="accent1">
                    <a:alpha val="100000"/>
                  </a:schemeClr>
                </a:solidFill>
                <a:latin typeface="Microsoft Yahei"/>
                <a:ea typeface="Microsoft Yahei"/>
                <a:cs typeface="Microsoft Yahei"/>
              </a:rPr>
              <a:t>目</a:t>
            </a:r>
          </a:p>
          <a:p>
            <a:pPr algn="ctr">
              <a:lnSpc>
                <a:spcPct val="140000"/>
              </a:lnSpc>
              <a:spcBef>
                <a:spcPts val="375"/>
              </a:spcBef>
            </a:pPr>
            <a:r>
              <a:rPr lang="en-US" sz="8400" b="1">
                <a:solidFill>
                  <a:schemeClr val="accent1">
                    <a:alpha val="100000"/>
                  </a:schemeClr>
                </a:solidFill>
                <a:latin typeface="Microsoft Yahei"/>
                <a:ea typeface="Microsoft Yahei"/>
                <a:cs typeface="Microsoft Yahei"/>
              </a:rPr>
              <a:t>录</a:t>
            </a:r>
          </a:p>
        </p:txBody>
      </p:sp>
      <p:sp>
        <p:nvSpPr>
          <p:cNvPr id="5" name="TextBox 5"/>
          <p:cNvSpPr txBox="1"/>
          <p:nvPr/>
        </p:nvSpPr>
        <p:spPr>
          <a:xfrm>
            <a:off x="1582772" y="3569345"/>
            <a:ext cx="2049780" cy="60579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a:solidFill>
                  <a:schemeClr val="accent1">
                    <a:lumMod val="40000"/>
                    <a:lumOff val="60000"/>
                    <a:alpha val="100000"/>
                  </a:schemeClr>
                </a:solidFill>
                <a:latin typeface="Microsoft Yahei"/>
                <a:ea typeface="Microsoft Yahei"/>
                <a:cs typeface="Microsoft Yahei"/>
              </a:rPr>
              <a:t>CONTENCT</a:t>
            </a:r>
          </a:p>
        </p:txBody>
      </p:sp>
      <p:sp>
        <p:nvSpPr>
          <p:cNvPr id="6" name="AutoShape 6"/>
          <p:cNvSpPr/>
          <p:nvPr/>
        </p:nvSpPr>
        <p:spPr>
          <a:xfrm>
            <a:off x="5638202" y="1238250"/>
            <a:ext cx="5117446" cy="5118431"/>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defRPr/>
            </a:pPr>
            <a:r>
              <a:rPr lang="en-US" sz="2400" b="1">
                <a:solidFill>
                  <a:schemeClr val="accent1">
                    <a:alpha val="100000"/>
                  </a:schemeClr>
                </a:solidFill>
                <a:latin typeface="Microsoft Yahei"/>
                <a:ea typeface="Microsoft Yahei"/>
                <a:cs typeface="Microsoft Yahei"/>
              </a:rPr>
              <a:t>引言</a:t>
            </a:r>
            <a:endParaRPr lang="en-US" sz="1100"/>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学前儿童社会教育的研究对象</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学前儿童社会教育的研究方法</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学前儿童社会教育的实施策略</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学前儿童社会教育的评价指标体系</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学前儿童社会教育的挑战与对策</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01</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7266" b="17266"/>
          <a:stretch>
            <a:fillRect/>
          </a:stretch>
        </p:blipFill>
        <p:spPr>
          <a:xfrm>
            <a:off x="4793038" y="1852985"/>
            <a:ext cx="6129450" cy="4573004"/>
          </a:xfrm>
          <a:prstGeom prst="rect">
            <a:avLst/>
          </a:prstGeom>
        </p:spPr>
      </p:pic>
      <p:sp>
        <p:nvSpPr>
          <p:cNvPr id="3" name="TextBox 3"/>
          <p:cNvSpPr txBox="1"/>
          <p:nvPr/>
        </p:nvSpPr>
        <p:spPr>
          <a:xfrm>
            <a:off x="539110" y="1852985"/>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社会化进程加速</a:t>
            </a:r>
          </a:p>
        </p:txBody>
      </p:sp>
      <p:sp>
        <p:nvSpPr>
          <p:cNvPr id="4" name="TextBox 4"/>
          <p:cNvSpPr txBox="1"/>
          <p:nvPr/>
        </p:nvSpPr>
        <p:spPr>
          <a:xfrm>
            <a:off x="539110" y="3443352"/>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教育改革推动</a:t>
            </a:r>
          </a:p>
        </p:txBody>
      </p:sp>
      <p:sp>
        <p:nvSpPr>
          <p:cNvPr id="5" name="TextBox 5"/>
          <p:cNvSpPr txBox="1"/>
          <p:nvPr/>
        </p:nvSpPr>
        <p:spPr>
          <a:xfrm>
            <a:off x="539110" y="5135911"/>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儿童全面发展需求</a:t>
            </a:r>
          </a:p>
        </p:txBody>
      </p:sp>
      <p:sp>
        <p:nvSpPr>
          <p:cNvPr id="6" name="TextBox 6"/>
          <p:cNvSpPr txBox="1"/>
          <p:nvPr/>
        </p:nvSpPr>
        <p:spPr>
          <a:xfrm>
            <a:off x="539110" y="2187220"/>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随着社会发展，儿童早期社会化进程逐渐加速，学前儿童社会教育的重要性日益凸显。</a:t>
            </a:r>
          </a:p>
        </p:txBody>
      </p:sp>
      <p:sp>
        <p:nvSpPr>
          <p:cNvPr id="7" name="TextBox 7"/>
          <p:cNvSpPr txBox="1"/>
          <p:nvPr/>
        </p:nvSpPr>
        <p:spPr>
          <a:xfrm>
            <a:off x="539110" y="3804338"/>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全球范围内教育改革浪潮涌动，学前儿童社会教育作为教育改革的重要组成部分，受到广泛关注。</a:t>
            </a:r>
          </a:p>
        </p:txBody>
      </p:sp>
      <p:sp>
        <p:nvSpPr>
          <p:cNvPr id="8" name="TextBox 8"/>
          <p:cNvSpPr txBox="1"/>
          <p:nvPr/>
        </p:nvSpPr>
        <p:spPr>
          <a:xfrm>
            <a:off x="539110" y="5477922"/>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学前儿童处于身心发展的关键时期，良好的社会教育有助于促进儿童在认知、情感、态度、技能等方面的全面发展。</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研究背景与意义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207034" y="3414098"/>
            <a:ext cx="2139982" cy="2139982"/>
            <a:chOff x="1207034" y="3414098"/>
            <a:chExt cx="2139982" cy="2139982"/>
          </a:xfrm>
        </p:grpSpPr>
        <p:sp>
          <p:nvSpPr>
            <p:cNvPr id="3" name="Freeform 3"/>
            <p:cNvSpPr/>
            <p:nvPr/>
          </p:nvSpPr>
          <p:spPr>
            <a:xfrm rot="13500000">
              <a:off x="1207034" y="3414098"/>
              <a:ext cx="2139982" cy="2139982"/>
            </a:xfrm>
            <a:custGeom>
              <a:rect l="l" t="t"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894644" y="4362026"/>
              <a:ext cx="744855" cy="235839"/>
            </a:xfrm>
            <a:custGeom>
              <a:rect l="l" t="t" r="r" b="b"/>
              <a:pathLst>
                <a:path w="723" h="226">
                  <a:moveTo>
                    <a:pt x="618" y="132"/>
                  </a:moveTo>
                  <a:cubicBezTo>
                    <a:pt x="616" y="126"/>
                    <a:pt x="613" y="120"/>
                    <a:pt x="611" y="115"/>
                  </a:cubicBezTo>
                  <a:cubicBezTo>
                    <a:pt x="560" y="21"/>
                    <a:pt x="560" y="21"/>
                    <a:pt x="560" y="21"/>
                  </a:cubicBezTo>
                  <a:cubicBezTo>
                    <a:pt x="553" y="9"/>
                    <a:pt x="540" y="1"/>
                    <a:pt x="526" y="1"/>
                  </a:cubicBezTo>
                  <a:cubicBezTo>
                    <a:pt x="526" y="1"/>
                    <a:pt x="503" y="0"/>
                    <a:pt x="491" y="0"/>
                  </a:cubicBezTo>
                  <a:cubicBezTo>
                    <a:pt x="476" y="0"/>
                    <a:pt x="463" y="8"/>
                    <a:pt x="456" y="21"/>
                  </a:cubicBezTo>
                  <a:cubicBezTo>
                    <a:pt x="439" y="52"/>
                    <a:pt x="439" y="52"/>
                    <a:pt x="439" y="52"/>
                  </a:cubicBezTo>
                  <a:cubicBezTo>
                    <a:pt x="445" y="61"/>
                    <a:pt x="445" y="61"/>
                    <a:pt x="445" y="61"/>
                  </a:cubicBezTo>
                  <a:cubicBezTo>
                    <a:pt x="464" y="25"/>
                    <a:pt x="464" y="25"/>
                    <a:pt x="464" y="25"/>
                  </a:cubicBezTo>
                  <a:cubicBezTo>
                    <a:pt x="470" y="15"/>
                    <a:pt x="480" y="8"/>
                    <a:pt x="491" y="8"/>
                  </a:cubicBezTo>
                  <a:cubicBezTo>
                    <a:pt x="502" y="8"/>
                    <a:pt x="512" y="15"/>
                    <a:pt x="517" y="25"/>
                  </a:cubicBezTo>
                  <a:cubicBezTo>
                    <a:pt x="568" y="118"/>
                    <a:pt x="568" y="118"/>
                    <a:pt x="568" y="118"/>
                  </a:cubicBezTo>
                  <a:cubicBezTo>
                    <a:pt x="574" y="129"/>
                    <a:pt x="580" y="144"/>
                    <a:pt x="572" y="156"/>
                  </a:cubicBezTo>
                  <a:cubicBezTo>
                    <a:pt x="564" y="168"/>
                    <a:pt x="548" y="169"/>
                    <a:pt x="542" y="169"/>
                  </a:cubicBezTo>
                  <a:cubicBezTo>
                    <a:pt x="457" y="169"/>
                    <a:pt x="457" y="169"/>
                    <a:pt x="457" y="169"/>
                  </a:cubicBezTo>
                  <a:cubicBezTo>
                    <a:pt x="461" y="166"/>
                    <a:pt x="465" y="163"/>
                    <a:pt x="467" y="159"/>
                  </a:cubicBezTo>
                  <a:cubicBezTo>
                    <a:pt x="478" y="144"/>
                    <a:pt x="470" y="127"/>
                    <a:pt x="464" y="115"/>
                  </a:cubicBezTo>
                  <a:cubicBezTo>
                    <a:pt x="428" y="48"/>
                    <a:pt x="428" y="48"/>
                    <a:pt x="428" y="48"/>
                  </a:cubicBezTo>
                  <a:cubicBezTo>
                    <a:pt x="413" y="21"/>
                    <a:pt x="413" y="21"/>
                    <a:pt x="413" y="21"/>
                  </a:cubicBezTo>
                  <a:cubicBezTo>
                    <a:pt x="406" y="9"/>
                    <a:pt x="393" y="1"/>
                    <a:pt x="379" y="1"/>
                  </a:cubicBezTo>
                  <a:cubicBezTo>
                    <a:pt x="379" y="1"/>
                    <a:pt x="347" y="0"/>
                    <a:pt x="344" y="0"/>
                  </a:cubicBezTo>
                  <a:cubicBezTo>
                    <a:pt x="330" y="0"/>
                    <a:pt x="317" y="8"/>
                    <a:pt x="310" y="21"/>
                  </a:cubicBezTo>
                  <a:cubicBezTo>
                    <a:pt x="293" y="51"/>
                    <a:pt x="293" y="51"/>
                    <a:pt x="293" y="51"/>
                  </a:cubicBezTo>
                  <a:cubicBezTo>
                    <a:pt x="298" y="61"/>
                    <a:pt x="298" y="61"/>
                    <a:pt x="298" y="61"/>
                  </a:cubicBezTo>
                  <a:cubicBezTo>
                    <a:pt x="318" y="25"/>
                    <a:pt x="318" y="25"/>
                    <a:pt x="318" y="25"/>
                  </a:cubicBezTo>
                  <a:cubicBezTo>
                    <a:pt x="323" y="15"/>
                    <a:pt x="333" y="8"/>
                    <a:pt x="344" y="8"/>
                  </a:cubicBezTo>
                  <a:cubicBezTo>
                    <a:pt x="355" y="8"/>
                    <a:pt x="365" y="15"/>
                    <a:pt x="371" y="25"/>
                  </a:cubicBezTo>
                  <a:cubicBezTo>
                    <a:pt x="422" y="118"/>
                    <a:pt x="422" y="118"/>
                    <a:pt x="422" y="118"/>
                  </a:cubicBezTo>
                  <a:cubicBezTo>
                    <a:pt x="427" y="129"/>
                    <a:pt x="434" y="144"/>
                    <a:pt x="425" y="156"/>
                  </a:cubicBezTo>
                  <a:cubicBezTo>
                    <a:pt x="417" y="168"/>
                    <a:pt x="402" y="169"/>
                    <a:pt x="395" y="169"/>
                  </a:cubicBezTo>
                  <a:cubicBezTo>
                    <a:pt x="311" y="169"/>
                    <a:pt x="311" y="169"/>
                    <a:pt x="311" y="169"/>
                  </a:cubicBezTo>
                  <a:cubicBezTo>
                    <a:pt x="315" y="166"/>
                    <a:pt x="318" y="163"/>
                    <a:pt x="321" y="159"/>
                  </a:cubicBezTo>
                  <a:cubicBezTo>
                    <a:pt x="331" y="144"/>
                    <a:pt x="324" y="127"/>
                    <a:pt x="317" y="115"/>
                  </a:cubicBezTo>
                  <a:cubicBezTo>
                    <a:pt x="266" y="21"/>
                    <a:pt x="266" y="21"/>
                    <a:pt x="266" y="21"/>
                  </a:cubicBezTo>
                  <a:cubicBezTo>
                    <a:pt x="260" y="9"/>
                    <a:pt x="246" y="1"/>
                    <a:pt x="232" y="1"/>
                  </a:cubicBezTo>
                  <a:cubicBezTo>
                    <a:pt x="232" y="1"/>
                    <a:pt x="200" y="0"/>
                    <a:pt x="198" y="0"/>
                  </a:cubicBezTo>
                  <a:cubicBezTo>
                    <a:pt x="183" y="0"/>
                    <a:pt x="170" y="8"/>
                    <a:pt x="163" y="21"/>
                  </a:cubicBezTo>
                  <a:cubicBezTo>
                    <a:pt x="112" y="115"/>
                    <a:pt x="112" y="115"/>
                    <a:pt x="112" y="115"/>
                  </a:cubicBezTo>
                  <a:cubicBezTo>
                    <a:pt x="111" y="117"/>
                    <a:pt x="109" y="119"/>
                    <a:pt x="108" y="122"/>
                  </a:cubicBezTo>
                  <a:cubicBezTo>
                    <a:pt x="111" y="121"/>
                    <a:pt x="115" y="121"/>
                    <a:pt x="119" y="120"/>
                  </a:cubicBezTo>
                  <a:cubicBezTo>
                    <a:pt x="119" y="120"/>
                    <a:pt x="120" y="119"/>
                    <a:pt x="120" y="118"/>
                  </a:cubicBezTo>
                  <a:cubicBezTo>
                    <a:pt x="171" y="25"/>
                    <a:pt x="171" y="25"/>
                    <a:pt x="171" y="25"/>
                  </a:cubicBezTo>
                  <a:cubicBezTo>
                    <a:pt x="177" y="15"/>
                    <a:pt x="187" y="8"/>
                    <a:pt x="198" y="8"/>
                  </a:cubicBezTo>
                  <a:cubicBezTo>
                    <a:pt x="208" y="8"/>
                    <a:pt x="219" y="15"/>
                    <a:pt x="224" y="25"/>
                  </a:cubicBezTo>
                  <a:cubicBezTo>
                    <a:pt x="275" y="118"/>
                    <a:pt x="275" y="118"/>
                    <a:pt x="275" y="118"/>
                  </a:cubicBezTo>
                  <a:cubicBezTo>
                    <a:pt x="281" y="129"/>
                    <a:pt x="287" y="144"/>
                    <a:pt x="279" y="156"/>
                  </a:cubicBezTo>
                  <a:cubicBezTo>
                    <a:pt x="270" y="168"/>
                    <a:pt x="255" y="169"/>
                    <a:pt x="249" y="169"/>
                  </a:cubicBezTo>
                  <a:cubicBezTo>
                    <a:pt x="147" y="169"/>
                    <a:pt x="147" y="169"/>
                    <a:pt x="147" y="169"/>
                  </a:cubicBezTo>
                  <a:cubicBezTo>
                    <a:pt x="140" y="169"/>
                    <a:pt x="125" y="168"/>
                    <a:pt x="116" y="156"/>
                  </a:cubicBezTo>
                  <a:cubicBezTo>
                    <a:pt x="111" y="147"/>
                    <a:pt x="112" y="138"/>
                    <a:pt x="115" y="130"/>
                  </a:cubicBezTo>
                  <a:cubicBezTo>
                    <a:pt x="112" y="130"/>
                    <a:pt x="106" y="132"/>
                    <a:pt x="105" y="132"/>
                  </a:cubicBezTo>
                  <a:cubicBezTo>
                    <a:pt x="42" y="151"/>
                    <a:pt x="0" y="177"/>
                    <a:pt x="0" y="177"/>
                  </a:cubicBezTo>
                  <a:cubicBezTo>
                    <a:pt x="0" y="177"/>
                    <a:pt x="107" y="227"/>
                    <a:pt x="238" y="227"/>
                  </a:cubicBezTo>
                  <a:cubicBezTo>
                    <a:pt x="485" y="227"/>
                    <a:pt x="485" y="227"/>
                    <a:pt x="485" y="227"/>
                  </a:cubicBezTo>
                  <a:cubicBezTo>
                    <a:pt x="617" y="227"/>
                    <a:pt x="723" y="177"/>
                    <a:pt x="723" y="177"/>
                  </a:cubicBezTo>
                  <a:cubicBezTo>
                    <a:pt x="723" y="177"/>
                    <a:pt x="681" y="151"/>
                    <a:pt x="618" y="132"/>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1474591" y="3601169"/>
            <a:ext cx="492347" cy="492347"/>
            <a:chOff x="1474591" y="3601169"/>
            <a:chExt cx="492347" cy="492347"/>
          </a:xfrm>
        </p:grpSpPr>
        <p:sp>
          <p:nvSpPr>
            <p:cNvPr id="6" name="AutoShape 6"/>
            <p:cNvSpPr/>
            <p:nvPr/>
          </p:nvSpPr>
          <p:spPr>
            <a:xfrm rot="2700000">
              <a:off x="1474591" y="3601169"/>
              <a:ext cx="492347" cy="492347"/>
            </a:xfrm>
            <a:prstGeom prst="ellipse">
              <a:avLst/>
            </a:prstGeom>
            <a:solidFill>
              <a:schemeClr val="lt1">
                <a:alpha val="100000"/>
              </a:schemeClr>
            </a:solidFill>
            <a:ln w="100012">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grpSp>
      <p:grpSp>
        <p:nvGrpSpPr>
          <p:cNvPr id="7" name="Group 7"/>
          <p:cNvGrpSpPr/>
          <p:nvPr/>
        </p:nvGrpSpPr>
        <p:grpSpPr>
          <a:xfrm>
            <a:off x="2372036" y="2275003"/>
            <a:ext cx="2139982" cy="2139982"/>
            <a:chOff x="2372036" y="2275003"/>
            <a:chExt cx="2139982" cy="2139982"/>
          </a:xfrm>
        </p:grpSpPr>
        <p:sp>
          <p:nvSpPr>
            <p:cNvPr id="8" name="Freeform 8"/>
            <p:cNvSpPr/>
            <p:nvPr/>
          </p:nvSpPr>
          <p:spPr>
            <a:xfrm rot="2700000">
              <a:off x="2372036" y="2275003"/>
              <a:ext cx="2139982" cy="2139982"/>
            </a:xfrm>
            <a:custGeom>
              <a:rect l="l" t="t"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3274244" y="3123014"/>
            <a:ext cx="330613" cy="588550"/>
            <a:chOff x="3274244" y="3123014"/>
            <a:chExt cx="330613" cy="588550"/>
          </a:xfrm>
        </p:grpSpPr>
        <p:sp>
          <p:nvSpPr>
            <p:cNvPr id="10" name="Freeform 10"/>
            <p:cNvSpPr/>
            <p:nvPr/>
          </p:nvSpPr>
          <p:spPr>
            <a:xfrm>
              <a:off x="3274244" y="3123014"/>
              <a:ext cx="330613" cy="588550"/>
            </a:xfrm>
            <a:custGeom>
              <a:rect l="l" t="t" r="r" b="b"/>
              <a:pathLst>
                <a:path w="421" h="751">
                  <a:moveTo>
                    <a:pt x="421" y="509"/>
                  </a:moveTo>
                  <a:cubicBezTo>
                    <a:pt x="421" y="509"/>
                    <a:pt x="400" y="323"/>
                    <a:pt x="359" y="306"/>
                  </a:cubicBezTo>
                  <a:cubicBezTo>
                    <a:pt x="391" y="250"/>
                    <a:pt x="338" y="0"/>
                    <a:pt x="338" y="0"/>
                  </a:cubicBezTo>
                  <a:cubicBezTo>
                    <a:pt x="338" y="0"/>
                    <a:pt x="355" y="183"/>
                    <a:pt x="307" y="216"/>
                  </a:cubicBezTo>
                  <a:cubicBezTo>
                    <a:pt x="307" y="215"/>
                    <a:pt x="307" y="215"/>
                    <a:pt x="307" y="214"/>
                  </a:cubicBezTo>
                  <a:cubicBezTo>
                    <a:pt x="307" y="211"/>
                    <a:pt x="307" y="207"/>
                    <a:pt x="307" y="204"/>
                  </a:cubicBezTo>
                  <a:cubicBezTo>
                    <a:pt x="288" y="204"/>
                    <a:pt x="288" y="204"/>
                    <a:pt x="288" y="204"/>
                  </a:cubicBezTo>
                  <a:cubicBezTo>
                    <a:pt x="288" y="213"/>
                    <a:pt x="288" y="222"/>
                    <a:pt x="288" y="230"/>
                  </a:cubicBezTo>
                  <a:cubicBezTo>
                    <a:pt x="285" y="233"/>
                    <a:pt x="281" y="236"/>
                    <a:pt x="279" y="238"/>
                  </a:cubicBezTo>
                  <a:cubicBezTo>
                    <a:pt x="279" y="227"/>
                    <a:pt x="278" y="216"/>
                    <a:pt x="278" y="204"/>
                  </a:cubicBezTo>
                  <a:cubicBezTo>
                    <a:pt x="219" y="204"/>
                    <a:pt x="219" y="204"/>
                    <a:pt x="219" y="204"/>
                  </a:cubicBezTo>
                  <a:cubicBezTo>
                    <a:pt x="219" y="243"/>
                    <a:pt x="219" y="243"/>
                    <a:pt x="219" y="243"/>
                  </a:cubicBezTo>
                  <a:cubicBezTo>
                    <a:pt x="274" y="243"/>
                    <a:pt x="274" y="243"/>
                    <a:pt x="274" y="243"/>
                  </a:cubicBezTo>
                  <a:cubicBezTo>
                    <a:pt x="272" y="244"/>
                    <a:pt x="271" y="246"/>
                    <a:pt x="270" y="247"/>
                  </a:cubicBezTo>
                  <a:cubicBezTo>
                    <a:pt x="268" y="250"/>
                    <a:pt x="266" y="252"/>
                    <a:pt x="264" y="254"/>
                  </a:cubicBezTo>
                  <a:cubicBezTo>
                    <a:pt x="219" y="254"/>
                    <a:pt x="219" y="254"/>
                    <a:pt x="219" y="254"/>
                  </a:cubicBezTo>
                  <a:cubicBezTo>
                    <a:pt x="219" y="291"/>
                    <a:pt x="219" y="291"/>
                    <a:pt x="219" y="291"/>
                  </a:cubicBezTo>
                  <a:cubicBezTo>
                    <a:pt x="233" y="291"/>
                    <a:pt x="233" y="291"/>
                    <a:pt x="233" y="291"/>
                  </a:cubicBezTo>
                  <a:cubicBezTo>
                    <a:pt x="227" y="294"/>
                    <a:pt x="223" y="296"/>
                    <a:pt x="219" y="300"/>
                  </a:cubicBezTo>
                  <a:cubicBezTo>
                    <a:pt x="219" y="291"/>
                    <a:pt x="219" y="291"/>
                    <a:pt x="219" y="291"/>
                  </a:cubicBezTo>
                  <a:cubicBezTo>
                    <a:pt x="210" y="291"/>
                    <a:pt x="210" y="291"/>
                    <a:pt x="210" y="291"/>
                  </a:cubicBezTo>
                  <a:cubicBezTo>
                    <a:pt x="210" y="302"/>
                    <a:pt x="210" y="302"/>
                    <a:pt x="210" y="302"/>
                  </a:cubicBezTo>
                  <a:cubicBezTo>
                    <a:pt x="217" y="302"/>
                    <a:pt x="217" y="302"/>
                    <a:pt x="217" y="302"/>
                  </a:cubicBezTo>
                  <a:cubicBezTo>
                    <a:pt x="215" y="304"/>
                    <a:pt x="214" y="305"/>
                    <a:pt x="213" y="306"/>
                  </a:cubicBezTo>
                  <a:cubicBezTo>
                    <a:pt x="212" y="305"/>
                    <a:pt x="211" y="304"/>
                    <a:pt x="210" y="303"/>
                  </a:cubicBezTo>
                  <a:cubicBezTo>
                    <a:pt x="210" y="302"/>
                    <a:pt x="210" y="302"/>
                    <a:pt x="210" y="302"/>
                  </a:cubicBezTo>
                  <a:cubicBezTo>
                    <a:pt x="209" y="302"/>
                    <a:pt x="209" y="302"/>
                    <a:pt x="209" y="302"/>
                  </a:cubicBezTo>
                  <a:cubicBezTo>
                    <a:pt x="203" y="297"/>
                    <a:pt x="195" y="294"/>
                    <a:pt x="185" y="291"/>
                  </a:cubicBezTo>
                  <a:cubicBezTo>
                    <a:pt x="185" y="291"/>
                    <a:pt x="185" y="291"/>
                    <a:pt x="185" y="291"/>
                  </a:cubicBezTo>
                  <a:cubicBezTo>
                    <a:pt x="210" y="291"/>
                    <a:pt x="210" y="291"/>
                    <a:pt x="210" y="291"/>
                  </a:cubicBezTo>
                  <a:cubicBezTo>
                    <a:pt x="210" y="254"/>
                    <a:pt x="210" y="254"/>
                    <a:pt x="210" y="254"/>
                  </a:cubicBezTo>
                  <a:cubicBezTo>
                    <a:pt x="162" y="254"/>
                    <a:pt x="162" y="254"/>
                    <a:pt x="162" y="254"/>
                  </a:cubicBezTo>
                  <a:cubicBezTo>
                    <a:pt x="162" y="253"/>
                    <a:pt x="161" y="253"/>
                    <a:pt x="161" y="252"/>
                  </a:cubicBezTo>
                  <a:cubicBezTo>
                    <a:pt x="158" y="249"/>
                    <a:pt x="156" y="246"/>
                    <a:pt x="153" y="244"/>
                  </a:cubicBezTo>
                  <a:cubicBezTo>
                    <a:pt x="153" y="243"/>
                    <a:pt x="153" y="243"/>
                    <a:pt x="153" y="243"/>
                  </a:cubicBezTo>
                  <a:cubicBezTo>
                    <a:pt x="152" y="243"/>
                    <a:pt x="152" y="243"/>
                    <a:pt x="152" y="243"/>
                  </a:cubicBezTo>
                  <a:cubicBezTo>
                    <a:pt x="149" y="240"/>
                    <a:pt x="146" y="238"/>
                    <a:pt x="143" y="235"/>
                  </a:cubicBezTo>
                  <a:cubicBezTo>
                    <a:pt x="143" y="225"/>
                    <a:pt x="144" y="215"/>
                    <a:pt x="144" y="204"/>
                  </a:cubicBezTo>
                  <a:cubicBezTo>
                    <a:pt x="122" y="204"/>
                    <a:pt x="122" y="204"/>
                    <a:pt x="122" y="204"/>
                  </a:cubicBezTo>
                  <a:cubicBezTo>
                    <a:pt x="122" y="208"/>
                    <a:pt x="122" y="211"/>
                    <a:pt x="122" y="214"/>
                  </a:cubicBezTo>
                  <a:cubicBezTo>
                    <a:pt x="122" y="216"/>
                    <a:pt x="122" y="217"/>
                    <a:pt x="122" y="219"/>
                  </a:cubicBezTo>
                  <a:cubicBezTo>
                    <a:pt x="74" y="187"/>
                    <a:pt x="71" y="0"/>
                    <a:pt x="71" y="0"/>
                  </a:cubicBezTo>
                  <a:cubicBezTo>
                    <a:pt x="71" y="0"/>
                    <a:pt x="39" y="254"/>
                    <a:pt x="71" y="310"/>
                  </a:cubicBezTo>
                  <a:cubicBezTo>
                    <a:pt x="30" y="327"/>
                    <a:pt x="0" y="503"/>
                    <a:pt x="0" y="503"/>
                  </a:cubicBezTo>
                  <a:cubicBezTo>
                    <a:pt x="0" y="503"/>
                    <a:pt x="75" y="431"/>
                    <a:pt x="131" y="412"/>
                  </a:cubicBezTo>
                  <a:cubicBezTo>
                    <a:pt x="151" y="500"/>
                    <a:pt x="219" y="751"/>
                    <a:pt x="301" y="409"/>
                  </a:cubicBezTo>
                  <a:cubicBezTo>
                    <a:pt x="354" y="432"/>
                    <a:pt x="421" y="509"/>
                    <a:pt x="421" y="509"/>
                  </a:cubicBezTo>
                  <a:close/>
                  <a:moveTo>
                    <a:pt x="218" y="384"/>
                  </a:moveTo>
                  <a:cubicBezTo>
                    <a:pt x="217" y="384"/>
                    <a:pt x="217" y="384"/>
                    <a:pt x="217" y="384"/>
                  </a:cubicBezTo>
                  <a:cubicBezTo>
                    <a:pt x="217" y="384"/>
                    <a:pt x="217" y="384"/>
                    <a:pt x="217" y="384"/>
                  </a:cubicBezTo>
                  <a:cubicBezTo>
                    <a:pt x="217" y="384"/>
                    <a:pt x="217" y="384"/>
                    <a:pt x="218" y="384"/>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3370066" y="3021001"/>
            <a:ext cx="145256" cy="300799"/>
            <a:chOff x="3370066" y="3021001"/>
            <a:chExt cx="145256" cy="300799"/>
          </a:xfrm>
        </p:grpSpPr>
        <p:sp>
          <p:nvSpPr>
            <p:cNvPr id="12" name="Freeform 12"/>
            <p:cNvSpPr/>
            <p:nvPr/>
          </p:nvSpPr>
          <p:spPr>
            <a:xfrm>
              <a:off x="3446361" y="3211596"/>
              <a:ext cx="44577" cy="25146"/>
            </a:xfrm>
            <a:custGeom>
              <a:rect l="l" t="t" r="r" b="b"/>
              <a:pathLst>
                <a:path w="57" h="32">
                  <a:moveTo>
                    <a:pt x="0" y="32"/>
                  </a:moveTo>
                  <a:cubicBezTo>
                    <a:pt x="57" y="32"/>
                    <a:pt x="57" y="32"/>
                    <a:pt x="57" y="32"/>
                  </a:cubicBezTo>
                  <a:cubicBezTo>
                    <a:pt x="56" y="21"/>
                    <a:pt x="55" y="11"/>
                    <a:pt x="54" y="0"/>
                  </a:cubicBezTo>
                  <a:cubicBezTo>
                    <a:pt x="0" y="0"/>
                    <a:pt x="0" y="0"/>
                    <a:pt x="0" y="0"/>
                  </a:cubicBezTo>
                  <a:lnTo>
                    <a:pt x="0" y="32"/>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3487319" y="3131586"/>
              <a:ext cx="15526" cy="33718"/>
            </a:xfrm>
            <a:custGeom>
              <a:rect l="l" t="t" r="r" b="b"/>
              <a:pathLst>
                <a:path w="20" h="43">
                  <a:moveTo>
                    <a:pt x="20" y="43"/>
                  </a:moveTo>
                  <a:cubicBezTo>
                    <a:pt x="18" y="28"/>
                    <a:pt x="15" y="14"/>
                    <a:pt x="12" y="0"/>
                  </a:cubicBezTo>
                  <a:cubicBezTo>
                    <a:pt x="0" y="0"/>
                    <a:pt x="0" y="0"/>
                    <a:pt x="0" y="0"/>
                  </a:cubicBezTo>
                  <a:cubicBezTo>
                    <a:pt x="2" y="15"/>
                    <a:pt x="4" y="29"/>
                    <a:pt x="6" y="43"/>
                  </a:cubicBezTo>
                  <a:lnTo>
                    <a:pt x="20" y="4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3446361" y="3173877"/>
              <a:ext cx="41624" cy="29051"/>
            </a:xfrm>
            <a:custGeom>
              <a:rect l="l" t="t" r="r" b="b"/>
              <a:pathLst>
                <a:path w="52" h="37">
                  <a:moveTo>
                    <a:pt x="0" y="37"/>
                  </a:moveTo>
                  <a:cubicBezTo>
                    <a:pt x="53" y="37"/>
                    <a:pt x="53" y="37"/>
                    <a:pt x="53" y="37"/>
                  </a:cubicBezTo>
                  <a:cubicBezTo>
                    <a:pt x="52" y="25"/>
                    <a:pt x="51" y="13"/>
                    <a:pt x="50" y="0"/>
                  </a:cubicBezTo>
                  <a:cubicBezTo>
                    <a:pt x="0" y="0"/>
                    <a:pt x="0" y="0"/>
                    <a:pt x="0" y="0"/>
                  </a:cubicBezTo>
                  <a:lnTo>
                    <a:pt x="0"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3492557" y="3173877"/>
              <a:ext cx="16478" cy="29051"/>
            </a:xfrm>
            <a:custGeom>
              <a:rect l="l" t="t" r="r" b="b"/>
              <a:pathLst>
                <a:path w="21" h="37">
                  <a:moveTo>
                    <a:pt x="21" y="37"/>
                  </a:moveTo>
                  <a:cubicBezTo>
                    <a:pt x="19" y="25"/>
                    <a:pt x="17" y="12"/>
                    <a:pt x="15" y="0"/>
                  </a:cubicBezTo>
                  <a:cubicBezTo>
                    <a:pt x="0" y="0"/>
                    <a:pt x="0" y="0"/>
                    <a:pt x="0" y="0"/>
                  </a:cubicBezTo>
                  <a:cubicBezTo>
                    <a:pt x="2" y="13"/>
                    <a:pt x="3" y="25"/>
                    <a:pt x="4" y="37"/>
                  </a:cubicBezTo>
                  <a:lnTo>
                    <a:pt x="21"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3474365" y="3060339"/>
              <a:ext cx="11239" cy="27432"/>
            </a:xfrm>
            <a:custGeom>
              <a:rect l="l" t="t" r="r" b="b"/>
              <a:pathLst>
                <a:path w="14" h="35">
                  <a:moveTo>
                    <a:pt x="14" y="35"/>
                  </a:moveTo>
                  <a:cubicBezTo>
                    <a:pt x="10" y="23"/>
                    <a:pt x="6" y="11"/>
                    <a:pt x="1" y="0"/>
                  </a:cubicBezTo>
                  <a:cubicBezTo>
                    <a:pt x="0" y="0"/>
                    <a:pt x="0" y="0"/>
                    <a:pt x="0" y="0"/>
                  </a:cubicBezTo>
                  <a:cubicBezTo>
                    <a:pt x="2" y="12"/>
                    <a:pt x="5" y="24"/>
                    <a:pt x="7" y="35"/>
                  </a:cubicBezTo>
                  <a:lnTo>
                    <a:pt x="14" y="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3481699" y="3096915"/>
              <a:ext cx="12573" cy="26099"/>
            </a:xfrm>
            <a:custGeom>
              <a:rect l="l" t="t" r="r" b="b"/>
              <a:pathLst>
                <a:path w="16" h="33">
                  <a:moveTo>
                    <a:pt x="16" y="33"/>
                  </a:moveTo>
                  <a:cubicBezTo>
                    <a:pt x="14" y="21"/>
                    <a:pt x="11" y="10"/>
                    <a:pt x="8" y="0"/>
                  </a:cubicBezTo>
                  <a:cubicBezTo>
                    <a:pt x="0" y="0"/>
                    <a:pt x="0" y="0"/>
                    <a:pt x="0" y="0"/>
                  </a:cubicBezTo>
                  <a:cubicBezTo>
                    <a:pt x="2" y="11"/>
                    <a:pt x="4" y="22"/>
                    <a:pt x="5" y="33"/>
                  </a:cubicBezTo>
                  <a:lnTo>
                    <a:pt x="16" y="3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3372352" y="3211596"/>
              <a:ext cx="18860" cy="25146"/>
            </a:xfrm>
            <a:custGeom>
              <a:rect l="l" t="t" r="r" b="b"/>
              <a:pathLst>
                <a:path w="24" h="32">
                  <a:moveTo>
                    <a:pt x="4" y="0"/>
                  </a:moveTo>
                  <a:cubicBezTo>
                    <a:pt x="2" y="11"/>
                    <a:pt x="1" y="21"/>
                    <a:pt x="0" y="32"/>
                  </a:cubicBezTo>
                  <a:cubicBezTo>
                    <a:pt x="21" y="32"/>
                    <a:pt x="21" y="32"/>
                    <a:pt x="21" y="32"/>
                  </a:cubicBezTo>
                  <a:cubicBezTo>
                    <a:pt x="22" y="21"/>
                    <a:pt x="23" y="11"/>
                    <a:pt x="24" y="0"/>
                  </a:cubicBezTo>
                  <a:lnTo>
                    <a:pt x="4"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390545" y="3096915"/>
              <a:ext cx="14859" cy="26099"/>
            </a:xfrm>
            <a:custGeom>
              <a:rect l="l" t="t" r="r" b="b"/>
              <a:pathLst>
                <a:path w="19" h="33">
                  <a:moveTo>
                    <a:pt x="9" y="0"/>
                  </a:moveTo>
                  <a:cubicBezTo>
                    <a:pt x="6" y="10"/>
                    <a:pt x="3" y="21"/>
                    <a:pt x="0" y="33"/>
                  </a:cubicBezTo>
                  <a:cubicBezTo>
                    <a:pt x="14" y="33"/>
                    <a:pt x="14" y="33"/>
                    <a:pt x="14" y="33"/>
                  </a:cubicBezTo>
                  <a:cubicBezTo>
                    <a:pt x="16" y="22"/>
                    <a:pt x="17" y="11"/>
                    <a:pt x="19" y="0"/>
                  </a:cubicBezTo>
                  <a:lnTo>
                    <a:pt x="9"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76352" y="3173877"/>
              <a:ext cx="18193" cy="29051"/>
            </a:xfrm>
            <a:custGeom>
              <a:rect l="l" t="t" r="r" b="b"/>
              <a:pathLst>
                <a:path w="23" h="37">
                  <a:moveTo>
                    <a:pt x="6" y="0"/>
                  </a:moveTo>
                  <a:cubicBezTo>
                    <a:pt x="4" y="12"/>
                    <a:pt x="2" y="25"/>
                    <a:pt x="0" y="37"/>
                  </a:cubicBezTo>
                  <a:cubicBezTo>
                    <a:pt x="19" y="37"/>
                    <a:pt x="19" y="37"/>
                    <a:pt x="19" y="37"/>
                  </a:cubicBezTo>
                  <a:cubicBezTo>
                    <a:pt x="21" y="25"/>
                    <a:pt x="22" y="13"/>
                    <a:pt x="23" y="0"/>
                  </a:cubicBezTo>
                  <a:lnTo>
                    <a:pt x="6"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3421882" y="3021001"/>
              <a:ext cx="17145" cy="30671"/>
            </a:xfrm>
            <a:custGeom>
              <a:rect l="l" t="t" r="r" b="b"/>
              <a:pathLst>
                <a:path w="22" h="39">
                  <a:moveTo>
                    <a:pt x="22" y="0"/>
                  </a:moveTo>
                  <a:cubicBezTo>
                    <a:pt x="14" y="2"/>
                    <a:pt x="7" y="9"/>
                    <a:pt x="0" y="19"/>
                  </a:cubicBezTo>
                  <a:cubicBezTo>
                    <a:pt x="5" y="21"/>
                    <a:pt x="5" y="21"/>
                    <a:pt x="5" y="21"/>
                  </a:cubicBezTo>
                  <a:cubicBezTo>
                    <a:pt x="3" y="27"/>
                    <a:pt x="2" y="33"/>
                    <a:pt x="1" y="39"/>
                  </a:cubicBezTo>
                  <a:cubicBezTo>
                    <a:pt x="22" y="39"/>
                    <a:pt x="22" y="39"/>
                    <a:pt x="22" y="39"/>
                  </a:cubicBezTo>
                  <a:lnTo>
                    <a:pt x="2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3446361" y="3021001"/>
              <a:ext cx="18860" cy="30671"/>
            </a:xfrm>
            <a:custGeom>
              <a:rect l="l" t="t" r="r" b="b"/>
              <a:pathLst>
                <a:path w="24" h="39">
                  <a:moveTo>
                    <a:pt x="20" y="21"/>
                  </a:moveTo>
                  <a:cubicBezTo>
                    <a:pt x="22" y="20"/>
                    <a:pt x="22" y="20"/>
                    <a:pt x="22" y="20"/>
                  </a:cubicBezTo>
                  <a:cubicBezTo>
                    <a:pt x="15" y="9"/>
                    <a:pt x="8" y="2"/>
                    <a:pt x="0" y="0"/>
                  </a:cubicBezTo>
                  <a:cubicBezTo>
                    <a:pt x="0" y="39"/>
                    <a:pt x="0" y="39"/>
                    <a:pt x="0" y="39"/>
                  </a:cubicBezTo>
                  <a:cubicBezTo>
                    <a:pt x="24" y="39"/>
                    <a:pt x="24" y="39"/>
                    <a:pt x="24" y="39"/>
                  </a:cubicBezTo>
                  <a:cubicBezTo>
                    <a:pt x="22" y="33"/>
                    <a:pt x="21" y="27"/>
                    <a:pt x="20" y="2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3413309" y="3047099"/>
              <a:ext cx="2286" cy="4667"/>
            </a:xfrm>
            <a:custGeom>
              <a:rect l="l" t="t" r="r" b="b"/>
              <a:pathLst>
                <a:path w="3" h="6">
                  <a:moveTo>
                    <a:pt x="0" y="6"/>
                  </a:moveTo>
                  <a:cubicBezTo>
                    <a:pt x="2" y="6"/>
                    <a:pt x="2" y="6"/>
                    <a:pt x="2" y="6"/>
                  </a:cubicBezTo>
                  <a:cubicBezTo>
                    <a:pt x="2" y="4"/>
                    <a:pt x="3" y="2"/>
                    <a:pt x="3" y="0"/>
                  </a:cubicBezTo>
                  <a:cubicBezTo>
                    <a:pt x="2" y="2"/>
                    <a:pt x="1" y="4"/>
                    <a:pt x="0" y="6"/>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3399784" y="3060339"/>
              <a:ext cx="12859" cy="27432"/>
            </a:xfrm>
            <a:custGeom>
              <a:rect l="l" t="t" r="r" b="b"/>
              <a:pathLst>
                <a:path w="16" h="35">
                  <a:moveTo>
                    <a:pt x="12" y="0"/>
                  </a:moveTo>
                  <a:cubicBezTo>
                    <a:pt x="8" y="11"/>
                    <a:pt x="4" y="23"/>
                    <a:pt x="0" y="35"/>
                  </a:cubicBezTo>
                  <a:cubicBezTo>
                    <a:pt x="9" y="35"/>
                    <a:pt x="9" y="35"/>
                    <a:pt x="9" y="35"/>
                  </a:cubicBezTo>
                  <a:cubicBezTo>
                    <a:pt x="12" y="24"/>
                    <a:pt x="14" y="12"/>
                    <a:pt x="16" y="0"/>
                  </a:cubicBezTo>
                  <a:lnTo>
                    <a:pt x="1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3382639" y="3131586"/>
              <a:ext cx="17145" cy="33718"/>
            </a:xfrm>
            <a:custGeom>
              <a:rect l="l" t="t" r="r" b="b"/>
              <a:pathLst>
                <a:path w="22" h="43">
                  <a:moveTo>
                    <a:pt x="8" y="0"/>
                  </a:moveTo>
                  <a:cubicBezTo>
                    <a:pt x="5" y="14"/>
                    <a:pt x="2" y="28"/>
                    <a:pt x="0" y="43"/>
                  </a:cubicBezTo>
                  <a:cubicBezTo>
                    <a:pt x="16" y="43"/>
                    <a:pt x="16" y="43"/>
                    <a:pt x="16" y="43"/>
                  </a:cubicBezTo>
                  <a:cubicBezTo>
                    <a:pt x="18" y="29"/>
                    <a:pt x="20" y="15"/>
                    <a:pt x="22" y="0"/>
                  </a:cubicBezTo>
                  <a:lnTo>
                    <a:pt x="8"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3446361" y="3245220"/>
              <a:ext cx="46196" cy="29051"/>
            </a:xfrm>
            <a:custGeom>
              <a:rect l="l" t="t" r="r" b="b"/>
              <a:pathLst>
                <a:path w="59" h="37">
                  <a:moveTo>
                    <a:pt x="0" y="37"/>
                  </a:moveTo>
                  <a:cubicBezTo>
                    <a:pt x="59" y="37"/>
                    <a:pt x="59" y="37"/>
                    <a:pt x="59" y="37"/>
                  </a:cubicBezTo>
                  <a:cubicBezTo>
                    <a:pt x="58" y="25"/>
                    <a:pt x="58" y="13"/>
                    <a:pt x="57" y="0"/>
                  </a:cubicBezTo>
                  <a:cubicBezTo>
                    <a:pt x="0" y="0"/>
                    <a:pt x="0" y="0"/>
                    <a:pt x="0" y="0"/>
                  </a:cubicBezTo>
                  <a:lnTo>
                    <a:pt x="0"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3403023" y="3131586"/>
              <a:ext cx="36004" cy="33718"/>
            </a:xfrm>
            <a:custGeom>
              <a:rect l="l" t="t" r="r" b="b"/>
              <a:pathLst>
                <a:path w="46" h="43">
                  <a:moveTo>
                    <a:pt x="46" y="0"/>
                  </a:moveTo>
                  <a:cubicBezTo>
                    <a:pt x="6" y="0"/>
                    <a:pt x="6" y="0"/>
                    <a:pt x="6" y="0"/>
                  </a:cubicBezTo>
                  <a:cubicBezTo>
                    <a:pt x="4" y="15"/>
                    <a:pt x="2" y="29"/>
                    <a:pt x="0" y="43"/>
                  </a:cubicBezTo>
                  <a:cubicBezTo>
                    <a:pt x="46" y="43"/>
                    <a:pt x="46" y="43"/>
                    <a:pt x="46" y="43"/>
                  </a:cubicBezTo>
                  <a:lnTo>
                    <a:pt x="46"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3414929" y="3060339"/>
              <a:ext cx="24098" cy="27432"/>
            </a:xfrm>
            <a:custGeom>
              <a:rect l="l" t="t" r="r" b="b"/>
              <a:pathLst>
                <a:path w="31" h="35">
                  <a:moveTo>
                    <a:pt x="31" y="0"/>
                  </a:moveTo>
                  <a:cubicBezTo>
                    <a:pt x="7" y="0"/>
                    <a:pt x="7" y="0"/>
                    <a:pt x="7" y="0"/>
                  </a:cubicBezTo>
                  <a:cubicBezTo>
                    <a:pt x="5" y="12"/>
                    <a:pt x="2" y="24"/>
                    <a:pt x="0" y="35"/>
                  </a:cubicBezTo>
                  <a:cubicBezTo>
                    <a:pt x="31" y="35"/>
                    <a:pt x="31" y="35"/>
                    <a:pt x="31" y="35"/>
                  </a:cubicBezTo>
                  <a:cubicBezTo>
                    <a:pt x="31" y="0"/>
                    <a:pt x="31" y="0"/>
                    <a:pt x="3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3399117" y="3173877"/>
              <a:ext cx="40005" cy="29051"/>
            </a:xfrm>
            <a:custGeom>
              <a:rect l="l" t="t" r="r" b="b"/>
              <a:pathLst>
                <a:path w="51" h="37">
                  <a:moveTo>
                    <a:pt x="51" y="0"/>
                  </a:moveTo>
                  <a:cubicBezTo>
                    <a:pt x="4" y="0"/>
                    <a:pt x="4" y="0"/>
                    <a:pt x="4" y="0"/>
                  </a:cubicBezTo>
                  <a:cubicBezTo>
                    <a:pt x="2" y="13"/>
                    <a:pt x="1" y="25"/>
                    <a:pt x="0" y="37"/>
                  </a:cubicBezTo>
                  <a:cubicBezTo>
                    <a:pt x="51" y="37"/>
                    <a:pt x="51" y="37"/>
                    <a:pt x="51" y="37"/>
                  </a:cubicBezTo>
                  <a:lnTo>
                    <a:pt x="51"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3446361" y="3131586"/>
              <a:ext cx="37624" cy="33718"/>
            </a:xfrm>
            <a:custGeom>
              <a:rect l="l" t="t" r="r" b="b"/>
              <a:pathLst>
                <a:path w="48" h="43">
                  <a:moveTo>
                    <a:pt x="0" y="43"/>
                  </a:moveTo>
                  <a:cubicBezTo>
                    <a:pt x="48" y="43"/>
                    <a:pt x="48" y="43"/>
                    <a:pt x="48" y="43"/>
                  </a:cubicBezTo>
                  <a:cubicBezTo>
                    <a:pt x="47" y="29"/>
                    <a:pt x="45" y="15"/>
                    <a:pt x="43" y="0"/>
                  </a:cubicBezTo>
                  <a:cubicBezTo>
                    <a:pt x="0" y="0"/>
                    <a:pt x="0" y="0"/>
                    <a:pt x="0" y="0"/>
                  </a:cubicBezTo>
                  <a:lnTo>
                    <a:pt x="0" y="4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3446361" y="3060339"/>
              <a:ext cx="25718" cy="27432"/>
            </a:xfrm>
            <a:custGeom>
              <a:rect l="l" t="t" r="r" b="b"/>
              <a:pathLst>
                <a:path w="33" h="35">
                  <a:moveTo>
                    <a:pt x="33" y="35"/>
                  </a:moveTo>
                  <a:cubicBezTo>
                    <a:pt x="31" y="24"/>
                    <a:pt x="29" y="12"/>
                    <a:pt x="26" y="0"/>
                  </a:cubicBezTo>
                  <a:cubicBezTo>
                    <a:pt x="0" y="0"/>
                    <a:pt x="0" y="0"/>
                    <a:pt x="0" y="0"/>
                  </a:cubicBezTo>
                  <a:cubicBezTo>
                    <a:pt x="0" y="35"/>
                    <a:pt x="0" y="35"/>
                    <a:pt x="0" y="35"/>
                  </a:cubicBezTo>
                  <a:lnTo>
                    <a:pt x="33" y="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3446361" y="3096915"/>
              <a:ext cx="32004" cy="26099"/>
            </a:xfrm>
            <a:custGeom>
              <a:rect l="l" t="t" r="r" b="b"/>
              <a:pathLst>
                <a:path w="41" h="33">
                  <a:moveTo>
                    <a:pt x="0" y="33"/>
                  </a:moveTo>
                  <a:cubicBezTo>
                    <a:pt x="41" y="33"/>
                    <a:pt x="41" y="33"/>
                    <a:pt x="41" y="33"/>
                  </a:cubicBezTo>
                  <a:cubicBezTo>
                    <a:pt x="39" y="22"/>
                    <a:pt x="37" y="11"/>
                    <a:pt x="35" y="0"/>
                  </a:cubicBezTo>
                  <a:cubicBezTo>
                    <a:pt x="0" y="0"/>
                    <a:pt x="0" y="0"/>
                    <a:pt x="0" y="0"/>
                  </a:cubicBezTo>
                  <a:lnTo>
                    <a:pt x="0" y="3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3409309" y="3096915"/>
              <a:ext cx="29718" cy="26099"/>
            </a:xfrm>
            <a:custGeom>
              <a:rect l="l" t="t" r="r" b="b"/>
              <a:pathLst>
                <a:path w="38" h="33">
                  <a:moveTo>
                    <a:pt x="38" y="0"/>
                  </a:moveTo>
                  <a:cubicBezTo>
                    <a:pt x="5" y="0"/>
                    <a:pt x="5" y="0"/>
                    <a:pt x="5" y="0"/>
                  </a:cubicBezTo>
                  <a:cubicBezTo>
                    <a:pt x="3" y="11"/>
                    <a:pt x="1" y="22"/>
                    <a:pt x="0" y="33"/>
                  </a:cubicBezTo>
                  <a:cubicBezTo>
                    <a:pt x="38" y="33"/>
                    <a:pt x="38" y="33"/>
                    <a:pt x="38" y="33"/>
                  </a:cubicBezTo>
                  <a:lnTo>
                    <a:pt x="38"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3394450" y="3282843"/>
              <a:ext cx="44577" cy="30385"/>
            </a:xfrm>
            <a:custGeom>
              <a:rect l="l" t="t" r="r" b="b"/>
              <a:pathLst>
                <a:path w="57" h="39">
                  <a:moveTo>
                    <a:pt x="57" y="0"/>
                  </a:moveTo>
                  <a:cubicBezTo>
                    <a:pt x="0" y="0"/>
                    <a:pt x="0" y="0"/>
                    <a:pt x="0" y="0"/>
                  </a:cubicBezTo>
                  <a:cubicBezTo>
                    <a:pt x="0" y="14"/>
                    <a:pt x="0" y="27"/>
                    <a:pt x="0" y="39"/>
                  </a:cubicBezTo>
                  <a:cubicBezTo>
                    <a:pt x="57" y="39"/>
                    <a:pt x="57" y="39"/>
                    <a:pt x="57" y="39"/>
                  </a:cubicBezTo>
                  <a:lnTo>
                    <a:pt x="57"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3396831" y="3211596"/>
              <a:ext cx="42291" cy="25146"/>
            </a:xfrm>
            <a:custGeom>
              <a:rect l="l" t="t" r="r" b="b"/>
              <a:pathLst>
                <a:path w="54" h="32">
                  <a:moveTo>
                    <a:pt x="54" y="0"/>
                  </a:moveTo>
                  <a:cubicBezTo>
                    <a:pt x="2" y="0"/>
                    <a:pt x="2" y="0"/>
                    <a:pt x="2" y="0"/>
                  </a:cubicBezTo>
                  <a:cubicBezTo>
                    <a:pt x="1" y="11"/>
                    <a:pt x="0" y="21"/>
                    <a:pt x="0" y="32"/>
                  </a:cubicBezTo>
                  <a:cubicBezTo>
                    <a:pt x="54" y="32"/>
                    <a:pt x="54" y="32"/>
                    <a:pt x="54" y="32"/>
                  </a:cubicBezTo>
                  <a:cubicBezTo>
                    <a:pt x="54" y="0"/>
                    <a:pt x="54" y="0"/>
                    <a:pt x="54"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3395117" y="3245220"/>
              <a:ext cx="43910" cy="29051"/>
            </a:xfrm>
            <a:custGeom>
              <a:rect l="l" t="t" r="r" b="b"/>
              <a:pathLst>
                <a:path w="56" h="37">
                  <a:moveTo>
                    <a:pt x="56" y="0"/>
                  </a:moveTo>
                  <a:cubicBezTo>
                    <a:pt x="1" y="0"/>
                    <a:pt x="1" y="0"/>
                    <a:pt x="1" y="0"/>
                  </a:cubicBezTo>
                  <a:cubicBezTo>
                    <a:pt x="0" y="13"/>
                    <a:pt x="0" y="25"/>
                    <a:pt x="0" y="37"/>
                  </a:cubicBezTo>
                  <a:cubicBezTo>
                    <a:pt x="56" y="37"/>
                    <a:pt x="56" y="37"/>
                    <a:pt x="56" y="37"/>
                  </a:cubicBezTo>
                  <a:cubicBezTo>
                    <a:pt x="56" y="0"/>
                    <a:pt x="56" y="0"/>
                    <a:pt x="56"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3370066" y="3245220"/>
              <a:ext cx="18860" cy="29051"/>
            </a:xfrm>
            <a:custGeom>
              <a:rect l="l" t="t" r="r" b="b"/>
              <a:pathLst>
                <a:path w="24" h="37">
                  <a:moveTo>
                    <a:pt x="2" y="0"/>
                  </a:moveTo>
                  <a:cubicBezTo>
                    <a:pt x="1" y="13"/>
                    <a:pt x="1" y="25"/>
                    <a:pt x="0" y="37"/>
                  </a:cubicBezTo>
                  <a:cubicBezTo>
                    <a:pt x="22" y="37"/>
                    <a:pt x="22" y="37"/>
                    <a:pt x="22" y="37"/>
                  </a:cubicBezTo>
                  <a:cubicBezTo>
                    <a:pt x="22" y="25"/>
                    <a:pt x="23" y="13"/>
                    <a:pt x="24" y="0"/>
                  </a:cubicBezTo>
                  <a:lnTo>
                    <a:pt x="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3498844" y="3245220"/>
              <a:ext cx="16478" cy="29051"/>
            </a:xfrm>
            <a:custGeom>
              <a:rect l="l" t="t" r="r" b="b"/>
              <a:pathLst>
                <a:path w="21" h="37">
                  <a:moveTo>
                    <a:pt x="21" y="37"/>
                  </a:moveTo>
                  <a:cubicBezTo>
                    <a:pt x="20" y="25"/>
                    <a:pt x="19" y="13"/>
                    <a:pt x="18" y="0"/>
                  </a:cubicBezTo>
                  <a:cubicBezTo>
                    <a:pt x="0" y="0"/>
                    <a:pt x="0" y="0"/>
                    <a:pt x="0" y="0"/>
                  </a:cubicBezTo>
                  <a:cubicBezTo>
                    <a:pt x="0" y="13"/>
                    <a:pt x="1" y="25"/>
                    <a:pt x="1" y="37"/>
                  </a:cubicBezTo>
                  <a:lnTo>
                    <a:pt x="21"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3496558" y="3211596"/>
              <a:ext cx="15811" cy="25146"/>
            </a:xfrm>
            <a:custGeom>
              <a:rect l="l" t="t" r="r" b="b"/>
              <a:pathLst>
                <a:path w="20" h="32">
                  <a:moveTo>
                    <a:pt x="20" y="32"/>
                  </a:moveTo>
                  <a:cubicBezTo>
                    <a:pt x="19" y="21"/>
                    <a:pt x="18" y="11"/>
                    <a:pt x="17" y="0"/>
                  </a:cubicBezTo>
                  <a:cubicBezTo>
                    <a:pt x="0" y="0"/>
                    <a:pt x="0" y="0"/>
                    <a:pt x="0" y="0"/>
                  </a:cubicBezTo>
                  <a:cubicBezTo>
                    <a:pt x="1" y="11"/>
                    <a:pt x="1" y="21"/>
                    <a:pt x="2" y="32"/>
                  </a:cubicBezTo>
                  <a:lnTo>
                    <a:pt x="20" y="32"/>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3412643" y="3051672"/>
              <a:ext cx="9906" cy="8572"/>
            </a:xfrm>
            <a:custGeom>
              <a:rect l="l" t="t" r="r" b="b"/>
              <a:pathLst>
                <a:path w="13" h="11">
                  <a:moveTo>
                    <a:pt x="13" y="0"/>
                  </a:moveTo>
                  <a:cubicBezTo>
                    <a:pt x="3" y="0"/>
                    <a:pt x="3" y="0"/>
                    <a:pt x="3" y="0"/>
                  </a:cubicBezTo>
                  <a:cubicBezTo>
                    <a:pt x="2" y="4"/>
                    <a:pt x="1" y="8"/>
                    <a:pt x="0" y="11"/>
                  </a:cubicBezTo>
                  <a:cubicBezTo>
                    <a:pt x="10" y="11"/>
                    <a:pt x="10" y="11"/>
                    <a:pt x="10" y="11"/>
                  </a:cubicBezTo>
                  <a:cubicBezTo>
                    <a:pt x="11" y="8"/>
                    <a:pt x="12" y="4"/>
                    <a:pt x="13"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3465125" y="3051672"/>
              <a:ext cx="9239" cy="8572"/>
            </a:xfrm>
            <a:custGeom>
              <a:rect l="l" t="t" r="r" b="b"/>
              <a:pathLst>
                <a:path w="12" h="11">
                  <a:moveTo>
                    <a:pt x="12" y="11"/>
                  </a:moveTo>
                  <a:cubicBezTo>
                    <a:pt x="12" y="9"/>
                    <a:pt x="11" y="7"/>
                    <a:pt x="11" y="5"/>
                  </a:cubicBezTo>
                  <a:cubicBezTo>
                    <a:pt x="10" y="3"/>
                    <a:pt x="9" y="2"/>
                    <a:pt x="9" y="0"/>
                  </a:cubicBezTo>
                  <a:cubicBezTo>
                    <a:pt x="0" y="0"/>
                    <a:pt x="0" y="0"/>
                    <a:pt x="0" y="0"/>
                  </a:cubicBezTo>
                  <a:cubicBezTo>
                    <a:pt x="1" y="4"/>
                    <a:pt x="1" y="8"/>
                    <a:pt x="2" y="11"/>
                  </a:cubicBezTo>
                  <a:lnTo>
                    <a:pt x="12" y="11"/>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3439027" y="3051672"/>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Freeform 43"/>
            <p:cNvSpPr/>
            <p:nvPr/>
          </p:nvSpPr>
          <p:spPr>
            <a:xfrm>
              <a:off x="3405404" y="3087676"/>
              <a:ext cx="9620" cy="9239"/>
            </a:xfrm>
            <a:custGeom>
              <a:rect l="l" t="t" r="r" b="b"/>
              <a:pathLst>
                <a:path w="12" h="12">
                  <a:moveTo>
                    <a:pt x="12" y="0"/>
                  </a:moveTo>
                  <a:cubicBezTo>
                    <a:pt x="2" y="0"/>
                    <a:pt x="2" y="0"/>
                    <a:pt x="2" y="0"/>
                  </a:cubicBezTo>
                  <a:cubicBezTo>
                    <a:pt x="2" y="4"/>
                    <a:pt x="1" y="8"/>
                    <a:pt x="0" y="12"/>
                  </a:cubicBezTo>
                  <a:cubicBezTo>
                    <a:pt x="10" y="12"/>
                    <a:pt x="10" y="12"/>
                    <a:pt x="10" y="12"/>
                  </a:cubicBezTo>
                  <a:cubicBezTo>
                    <a:pt x="11" y="8"/>
                    <a:pt x="12" y="4"/>
                    <a:pt x="12"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3472079" y="3087676"/>
              <a:ext cx="9620" cy="9239"/>
            </a:xfrm>
            <a:custGeom>
              <a:rect l="l" t="t" r="r" b="b"/>
              <a:pathLst>
                <a:path w="12" h="12">
                  <a:moveTo>
                    <a:pt x="2" y="12"/>
                  </a:moveTo>
                  <a:cubicBezTo>
                    <a:pt x="12" y="12"/>
                    <a:pt x="12" y="12"/>
                    <a:pt x="12" y="12"/>
                  </a:cubicBezTo>
                  <a:cubicBezTo>
                    <a:pt x="11" y="8"/>
                    <a:pt x="11" y="4"/>
                    <a:pt x="10" y="0"/>
                  </a:cubicBezTo>
                  <a:cubicBezTo>
                    <a:pt x="0" y="0"/>
                    <a:pt x="0" y="0"/>
                    <a:pt x="0" y="0"/>
                  </a:cubicBezTo>
                  <a:cubicBezTo>
                    <a:pt x="1" y="4"/>
                    <a:pt x="2" y="8"/>
                    <a:pt x="2" y="12"/>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3439027" y="3087676"/>
              <a:ext cx="7239" cy="923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Freeform 46"/>
            <p:cNvSpPr/>
            <p:nvPr/>
          </p:nvSpPr>
          <p:spPr>
            <a:xfrm>
              <a:off x="3399784" y="3123014"/>
              <a:ext cx="9620" cy="8572"/>
            </a:xfrm>
            <a:custGeom>
              <a:rect l="l" t="t" r="r" b="b"/>
              <a:pathLst>
                <a:path w="12" h="11">
                  <a:moveTo>
                    <a:pt x="12" y="0"/>
                  </a:moveTo>
                  <a:cubicBezTo>
                    <a:pt x="2" y="0"/>
                    <a:pt x="2" y="0"/>
                    <a:pt x="2" y="0"/>
                  </a:cubicBezTo>
                  <a:cubicBezTo>
                    <a:pt x="1" y="4"/>
                    <a:pt x="1" y="7"/>
                    <a:pt x="0" y="11"/>
                  </a:cubicBezTo>
                  <a:cubicBezTo>
                    <a:pt x="10" y="11"/>
                    <a:pt x="10" y="11"/>
                    <a:pt x="10" y="11"/>
                  </a:cubicBezTo>
                  <a:cubicBezTo>
                    <a:pt x="10" y="7"/>
                    <a:pt x="11" y="4"/>
                    <a:pt x="12"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3478365" y="3123014"/>
              <a:ext cx="8953" cy="8572"/>
            </a:xfrm>
            <a:custGeom>
              <a:rect l="l" t="t" r="r" b="b"/>
              <a:pathLst>
                <a:path w="11" h="11">
                  <a:moveTo>
                    <a:pt x="2" y="11"/>
                  </a:moveTo>
                  <a:cubicBezTo>
                    <a:pt x="11" y="11"/>
                    <a:pt x="11" y="11"/>
                    <a:pt x="11" y="11"/>
                  </a:cubicBezTo>
                  <a:cubicBezTo>
                    <a:pt x="11" y="7"/>
                    <a:pt x="10" y="4"/>
                    <a:pt x="9" y="0"/>
                  </a:cubicBezTo>
                  <a:cubicBezTo>
                    <a:pt x="0" y="0"/>
                    <a:pt x="0" y="0"/>
                    <a:pt x="0" y="0"/>
                  </a:cubicBezTo>
                  <a:cubicBezTo>
                    <a:pt x="0" y="4"/>
                    <a:pt x="1" y="7"/>
                    <a:pt x="2"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3439027" y="3123014"/>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3394450" y="3165305"/>
              <a:ext cx="8572" cy="8572"/>
            </a:xfrm>
            <a:custGeom>
              <a:rect l="l" t="t" r="r" b="b"/>
              <a:pathLst>
                <a:path w="11" h="11">
                  <a:moveTo>
                    <a:pt x="11" y="0"/>
                  </a:moveTo>
                  <a:cubicBezTo>
                    <a:pt x="1" y="0"/>
                    <a:pt x="1" y="0"/>
                    <a:pt x="1" y="0"/>
                  </a:cubicBezTo>
                  <a:cubicBezTo>
                    <a:pt x="1" y="3"/>
                    <a:pt x="1" y="7"/>
                    <a:pt x="0" y="11"/>
                  </a:cubicBezTo>
                  <a:cubicBezTo>
                    <a:pt x="10" y="11"/>
                    <a:pt x="10" y="11"/>
                    <a:pt x="10" y="11"/>
                  </a:cubicBezTo>
                  <a:cubicBezTo>
                    <a:pt x="10" y="7"/>
                    <a:pt x="11" y="3"/>
                    <a:pt x="1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3483985" y="3165305"/>
              <a:ext cx="8572" cy="8572"/>
            </a:xfrm>
            <a:custGeom>
              <a:rect l="l" t="t" r="r" b="b"/>
              <a:pathLst>
                <a:path w="11" h="11">
                  <a:moveTo>
                    <a:pt x="2" y="11"/>
                  </a:moveTo>
                  <a:cubicBezTo>
                    <a:pt x="11" y="11"/>
                    <a:pt x="11" y="11"/>
                    <a:pt x="11" y="11"/>
                  </a:cubicBezTo>
                  <a:cubicBezTo>
                    <a:pt x="11" y="7"/>
                    <a:pt x="10" y="3"/>
                    <a:pt x="10" y="0"/>
                  </a:cubicBezTo>
                  <a:cubicBezTo>
                    <a:pt x="0" y="0"/>
                    <a:pt x="0" y="0"/>
                    <a:pt x="0" y="0"/>
                  </a:cubicBezTo>
                  <a:cubicBezTo>
                    <a:pt x="1" y="3"/>
                    <a:pt x="1" y="7"/>
                    <a:pt x="2"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3439027" y="3165305"/>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3390545" y="3202929"/>
              <a:ext cx="8572" cy="8572"/>
            </a:xfrm>
            <a:custGeom>
              <a:rect l="l" t="t" r="r" b="b"/>
              <a:pathLst>
                <a:path w="11" h="11">
                  <a:moveTo>
                    <a:pt x="11" y="0"/>
                  </a:moveTo>
                  <a:cubicBezTo>
                    <a:pt x="1" y="0"/>
                    <a:pt x="1" y="0"/>
                    <a:pt x="1" y="0"/>
                  </a:cubicBezTo>
                  <a:cubicBezTo>
                    <a:pt x="1" y="4"/>
                    <a:pt x="1" y="7"/>
                    <a:pt x="0" y="11"/>
                  </a:cubicBezTo>
                  <a:cubicBezTo>
                    <a:pt x="10" y="11"/>
                    <a:pt x="10" y="11"/>
                    <a:pt x="10" y="11"/>
                  </a:cubicBezTo>
                  <a:cubicBezTo>
                    <a:pt x="10" y="7"/>
                    <a:pt x="11" y="4"/>
                    <a:pt x="1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3487985" y="3202929"/>
              <a:ext cx="8572" cy="8572"/>
            </a:xfrm>
            <a:custGeom>
              <a:rect l="l" t="t" r="r" b="b"/>
              <a:pathLst>
                <a:path w="11" h="11">
                  <a:moveTo>
                    <a:pt x="1" y="11"/>
                  </a:moveTo>
                  <a:cubicBezTo>
                    <a:pt x="11" y="11"/>
                    <a:pt x="11" y="11"/>
                    <a:pt x="11" y="11"/>
                  </a:cubicBezTo>
                  <a:cubicBezTo>
                    <a:pt x="11" y="7"/>
                    <a:pt x="10" y="4"/>
                    <a:pt x="10" y="0"/>
                  </a:cubicBezTo>
                  <a:cubicBezTo>
                    <a:pt x="0" y="0"/>
                    <a:pt x="0" y="0"/>
                    <a:pt x="0" y="0"/>
                  </a:cubicBezTo>
                  <a:cubicBezTo>
                    <a:pt x="1" y="4"/>
                    <a:pt x="1" y="7"/>
                    <a:pt x="1"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3439027" y="3202929"/>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3388830" y="3236647"/>
              <a:ext cx="7906" cy="8572"/>
            </a:xfrm>
            <a:custGeom>
              <a:rect l="l" t="t" r="r" b="b"/>
              <a:pathLst>
                <a:path w="10" h="11">
                  <a:moveTo>
                    <a:pt x="10" y="0"/>
                  </a:moveTo>
                  <a:cubicBezTo>
                    <a:pt x="0" y="0"/>
                    <a:pt x="0" y="0"/>
                    <a:pt x="0" y="0"/>
                  </a:cubicBezTo>
                  <a:cubicBezTo>
                    <a:pt x="0" y="3"/>
                    <a:pt x="0" y="7"/>
                    <a:pt x="0" y="11"/>
                  </a:cubicBezTo>
                  <a:cubicBezTo>
                    <a:pt x="9" y="11"/>
                    <a:pt x="9" y="11"/>
                    <a:pt x="9" y="11"/>
                  </a:cubicBezTo>
                  <a:cubicBezTo>
                    <a:pt x="9" y="7"/>
                    <a:pt x="10" y="3"/>
                    <a:pt x="10"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3490938" y="3236647"/>
              <a:ext cx="7906" cy="8572"/>
            </a:xfrm>
            <a:custGeom>
              <a:rect l="l" t="t" r="r" b="b"/>
              <a:pathLst>
                <a:path w="10" h="11">
                  <a:moveTo>
                    <a:pt x="0" y="11"/>
                  </a:moveTo>
                  <a:cubicBezTo>
                    <a:pt x="10" y="11"/>
                    <a:pt x="10" y="11"/>
                    <a:pt x="10" y="11"/>
                  </a:cubicBezTo>
                  <a:cubicBezTo>
                    <a:pt x="10" y="7"/>
                    <a:pt x="9" y="3"/>
                    <a:pt x="9" y="0"/>
                  </a:cubicBezTo>
                  <a:cubicBezTo>
                    <a:pt x="0" y="0"/>
                    <a:pt x="0" y="0"/>
                    <a:pt x="0" y="0"/>
                  </a:cubicBezTo>
                  <a:cubicBezTo>
                    <a:pt x="0" y="3"/>
                    <a:pt x="0" y="7"/>
                    <a:pt x="0"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3439027" y="3236647"/>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Freeform 58"/>
            <p:cNvSpPr/>
            <p:nvPr/>
          </p:nvSpPr>
          <p:spPr>
            <a:xfrm>
              <a:off x="3387211" y="3274271"/>
              <a:ext cx="7239" cy="8572"/>
            </a:xfrm>
            <a:custGeom>
              <a:rect l="l" t="t" r="r" b="b"/>
              <a:pathLst>
                <a:path w="9" h="11">
                  <a:moveTo>
                    <a:pt x="9" y="0"/>
                  </a:moveTo>
                  <a:cubicBezTo>
                    <a:pt x="0" y="0"/>
                    <a:pt x="0" y="0"/>
                    <a:pt x="0" y="0"/>
                  </a:cubicBezTo>
                  <a:cubicBezTo>
                    <a:pt x="0" y="4"/>
                    <a:pt x="0" y="7"/>
                    <a:pt x="0" y="11"/>
                  </a:cubicBezTo>
                  <a:cubicBezTo>
                    <a:pt x="9" y="11"/>
                    <a:pt x="9" y="11"/>
                    <a:pt x="9" y="11"/>
                  </a:cubicBezTo>
                  <a:cubicBezTo>
                    <a:pt x="9" y="7"/>
                    <a:pt x="9" y="4"/>
                    <a:pt x="9"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Freeform 59"/>
            <p:cNvSpPr/>
            <p:nvPr/>
          </p:nvSpPr>
          <p:spPr>
            <a:xfrm>
              <a:off x="3492557" y="3274271"/>
              <a:ext cx="7906" cy="8572"/>
            </a:xfrm>
            <a:custGeom>
              <a:rect l="l" t="t" r="r" b="b"/>
              <a:pathLst>
                <a:path w="10" h="11">
                  <a:moveTo>
                    <a:pt x="0" y="11"/>
                  </a:moveTo>
                  <a:cubicBezTo>
                    <a:pt x="10" y="11"/>
                    <a:pt x="10" y="11"/>
                    <a:pt x="10" y="11"/>
                  </a:cubicBezTo>
                  <a:cubicBezTo>
                    <a:pt x="10" y="7"/>
                    <a:pt x="9" y="4"/>
                    <a:pt x="9" y="0"/>
                  </a:cubicBezTo>
                  <a:cubicBezTo>
                    <a:pt x="0" y="0"/>
                    <a:pt x="0" y="0"/>
                    <a:pt x="0" y="0"/>
                  </a:cubicBezTo>
                  <a:cubicBezTo>
                    <a:pt x="0" y="4"/>
                    <a:pt x="0" y="7"/>
                    <a:pt x="0"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3439027" y="3274271"/>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3439027" y="3313228"/>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2" name="Group 62"/>
          <p:cNvGrpSpPr/>
          <p:nvPr/>
        </p:nvGrpSpPr>
        <p:grpSpPr>
          <a:xfrm>
            <a:off x="3195854" y="2092028"/>
            <a:ext cx="492347" cy="492347"/>
            <a:chOff x="3195854" y="2092028"/>
            <a:chExt cx="492347" cy="492347"/>
          </a:xfrm>
        </p:grpSpPr>
        <p:sp>
          <p:nvSpPr>
            <p:cNvPr id="63" name="AutoShape 63"/>
            <p:cNvSpPr/>
            <p:nvPr/>
          </p:nvSpPr>
          <p:spPr>
            <a:xfrm rot="2700000">
              <a:off x="3195854" y="2092028"/>
              <a:ext cx="492347" cy="492347"/>
            </a:xfrm>
            <a:prstGeom prst="ellipse">
              <a:avLst/>
            </a:prstGeom>
            <a:solidFill>
              <a:schemeClr val="lt1">
                <a:alpha val="100000"/>
              </a:schemeClr>
            </a:solidFill>
            <a:ln w="100012">
              <a:solidFill>
                <a:schemeClr val="accent2">
                  <a:alpha val="10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grpSp>
      <p:grpSp>
        <p:nvGrpSpPr>
          <p:cNvPr id="64" name="Group 64"/>
          <p:cNvGrpSpPr/>
          <p:nvPr/>
        </p:nvGrpSpPr>
        <p:grpSpPr>
          <a:xfrm>
            <a:off x="3543612" y="3414098"/>
            <a:ext cx="2139982" cy="2139982"/>
            <a:chOff x="3543612" y="3414098"/>
            <a:chExt cx="2139982" cy="2139982"/>
          </a:xfrm>
        </p:grpSpPr>
        <p:sp>
          <p:nvSpPr>
            <p:cNvPr id="65" name="Freeform 65"/>
            <p:cNvSpPr/>
            <p:nvPr/>
          </p:nvSpPr>
          <p:spPr>
            <a:xfrm rot="13500000">
              <a:off x="3543612" y="3414098"/>
              <a:ext cx="2139982" cy="2139982"/>
            </a:xfrm>
            <a:custGeom>
              <a:rect l="l" t="t"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Freeform 66"/>
            <p:cNvSpPr/>
            <p:nvPr/>
          </p:nvSpPr>
          <p:spPr>
            <a:xfrm>
              <a:off x="4422579" y="4332117"/>
              <a:ext cx="414052" cy="295751"/>
            </a:xfrm>
            <a:custGeom>
              <a:rect l="l" t="t" r="r" b="b"/>
              <a:pathLst>
                <a:path w="21600" h="2160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7" name="Group 67"/>
          <p:cNvGrpSpPr/>
          <p:nvPr/>
        </p:nvGrpSpPr>
        <p:grpSpPr>
          <a:xfrm>
            <a:off x="4948930" y="3611741"/>
            <a:ext cx="492347" cy="492347"/>
            <a:chOff x="4948930" y="3611741"/>
            <a:chExt cx="492347" cy="492347"/>
          </a:xfrm>
        </p:grpSpPr>
        <p:sp>
          <p:nvSpPr>
            <p:cNvPr id="68" name="AutoShape 68"/>
            <p:cNvSpPr/>
            <p:nvPr/>
          </p:nvSpPr>
          <p:spPr>
            <a:xfrm rot="2700000">
              <a:off x="4948930" y="3611741"/>
              <a:ext cx="492347" cy="492347"/>
            </a:xfrm>
            <a:prstGeom prst="ellipse">
              <a:avLst/>
            </a:prstGeom>
            <a:solidFill>
              <a:schemeClr val="lt1">
                <a:alpha val="100000"/>
              </a:schemeClr>
            </a:solidFill>
            <a:ln w="100012">
              <a:solidFill>
                <a:schemeClr val="accent3">
                  <a:alpha val="100000"/>
                </a:schemeClr>
              </a:solidFill>
              <a:prstDash val="solid"/>
            </a:ln>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grpSp>
      <p:sp>
        <p:nvSpPr>
          <p:cNvPr id="69" name="AutoShape 69"/>
          <p:cNvSpPr/>
          <p:nvPr/>
        </p:nvSpPr>
        <p:spPr>
          <a:xfrm>
            <a:off x="1428725" y="3672826"/>
            <a:ext cx="599097" cy="33070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875" b="1">
                <a:solidFill>
                  <a:schemeClr val="dk1">
                    <a:alpha val="100000"/>
                  </a:schemeClr>
                </a:solidFill>
                <a:latin typeface="Microsoft Yahei"/>
                <a:ea typeface="Microsoft Yahei"/>
                <a:cs typeface="Microsoft Yahei"/>
              </a:rPr>
              <a:t>01</a:t>
            </a:r>
            <a:endParaRPr lang="en-US" sz="1100"/>
          </a:p>
        </p:txBody>
      </p:sp>
      <p:sp>
        <p:nvSpPr>
          <p:cNvPr id="70" name="AutoShape 70"/>
          <p:cNvSpPr/>
          <p:nvPr/>
        </p:nvSpPr>
        <p:spPr>
          <a:xfrm>
            <a:off x="3138709" y="2155516"/>
            <a:ext cx="599097" cy="27799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875" b="1">
                <a:solidFill>
                  <a:schemeClr val="dk1">
                    <a:alpha val="100000"/>
                  </a:schemeClr>
                </a:solidFill>
                <a:latin typeface="Microsoft Yahei"/>
                <a:ea typeface="Microsoft Yahei"/>
                <a:cs typeface="Microsoft Yahei"/>
              </a:rPr>
              <a:t>02</a:t>
            </a:r>
            <a:endParaRPr lang="en-US" sz="1100"/>
          </a:p>
        </p:txBody>
      </p:sp>
      <p:sp>
        <p:nvSpPr>
          <p:cNvPr id="71" name="AutoShape 71"/>
          <p:cNvSpPr/>
          <p:nvPr/>
        </p:nvSpPr>
        <p:spPr>
          <a:xfrm>
            <a:off x="4890841" y="3681858"/>
            <a:ext cx="599097" cy="24839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875" b="1">
                <a:solidFill>
                  <a:schemeClr val="dk1">
                    <a:alpha val="100000"/>
                  </a:schemeClr>
                </a:solidFill>
                <a:latin typeface="Microsoft Yahei"/>
                <a:ea typeface="Microsoft Yahei"/>
                <a:cs typeface="Microsoft Yahei"/>
              </a:rPr>
              <a:t>03</a:t>
            </a:r>
            <a:endParaRPr lang="en-US" sz="1100"/>
          </a:p>
        </p:txBody>
      </p:sp>
      <p:grpSp>
        <p:nvGrpSpPr>
          <p:cNvPr id="72" name="Group 72"/>
          <p:cNvGrpSpPr/>
          <p:nvPr/>
        </p:nvGrpSpPr>
        <p:grpSpPr>
          <a:xfrm>
            <a:off x="6649402" y="2138986"/>
            <a:ext cx="587026" cy="585597"/>
            <a:chOff x="6649402" y="2138986"/>
            <a:chExt cx="587026" cy="585597"/>
          </a:xfrm>
        </p:grpSpPr>
        <p:sp>
          <p:nvSpPr>
            <p:cNvPr id="73" name="AutoShape 73"/>
            <p:cNvSpPr/>
            <p:nvPr/>
          </p:nvSpPr>
          <p:spPr>
            <a:xfrm>
              <a:off x="6649402" y="2138986"/>
              <a:ext cx="587026" cy="58559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Freeform 74"/>
            <p:cNvSpPr/>
            <p:nvPr/>
          </p:nvSpPr>
          <p:spPr>
            <a:xfrm>
              <a:off x="6731888" y="2359775"/>
              <a:ext cx="409003" cy="129159"/>
            </a:xfrm>
            <a:custGeom>
              <a:rect l="l" t="t" r="r" b="b"/>
              <a:pathLst>
                <a:path w="723" h="226">
                  <a:moveTo>
                    <a:pt x="618" y="132"/>
                  </a:moveTo>
                  <a:cubicBezTo>
                    <a:pt x="616" y="126"/>
                    <a:pt x="613" y="120"/>
                    <a:pt x="611" y="115"/>
                  </a:cubicBezTo>
                  <a:cubicBezTo>
                    <a:pt x="560" y="21"/>
                    <a:pt x="560" y="21"/>
                    <a:pt x="560" y="21"/>
                  </a:cubicBezTo>
                  <a:cubicBezTo>
                    <a:pt x="553" y="9"/>
                    <a:pt x="540" y="1"/>
                    <a:pt x="526" y="1"/>
                  </a:cubicBezTo>
                  <a:cubicBezTo>
                    <a:pt x="526" y="1"/>
                    <a:pt x="503" y="0"/>
                    <a:pt x="491" y="0"/>
                  </a:cubicBezTo>
                  <a:cubicBezTo>
                    <a:pt x="476" y="0"/>
                    <a:pt x="463" y="8"/>
                    <a:pt x="456" y="21"/>
                  </a:cubicBezTo>
                  <a:cubicBezTo>
                    <a:pt x="439" y="52"/>
                    <a:pt x="439" y="52"/>
                    <a:pt x="439" y="52"/>
                  </a:cubicBezTo>
                  <a:cubicBezTo>
                    <a:pt x="445" y="61"/>
                    <a:pt x="445" y="61"/>
                    <a:pt x="445" y="61"/>
                  </a:cubicBezTo>
                  <a:cubicBezTo>
                    <a:pt x="464" y="25"/>
                    <a:pt x="464" y="25"/>
                    <a:pt x="464" y="25"/>
                  </a:cubicBezTo>
                  <a:cubicBezTo>
                    <a:pt x="470" y="15"/>
                    <a:pt x="480" y="8"/>
                    <a:pt x="491" y="8"/>
                  </a:cubicBezTo>
                  <a:cubicBezTo>
                    <a:pt x="502" y="8"/>
                    <a:pt x="512" y="15"/>
                    <a:pt x="517" y="25"/>
                  </a:cubicBezTo>
                  <a:cubicBezTo>
                    <a:pt x="568" y="118"/>
                    <a:pt x="568" y="118"/>
                    <a:pt x="568" y="118"/>
                  </a:cubicBezTo>
                  <a:cubicBezTo>
                    <a:pt x="574" y="129"/>
                    <a:pt x="580" y="144"/>
                    <a:pt x="572" y="156"/>
                  </a:cubicBezTo>
                  <a:cubicBezTo>
                    <a:pt x="564" y="168"/>
                    <a:pt x="548" y="169"/>
                    <a:pt x="542" y="169"/>
                  </a:cubicBezTo>
                  <a:cubicBezTo>
                    <a:pt x="457" y="169"/>
                    <a:pt x="457" y="169"/>
                    <a:pt x="457" y="169"/>
                  </a:cubicBezTo>
                  <a:cubicBezTo>
                    <a:pt x="461" y="166"/>
                    <a:pt x="465" y="163"/>
                    <a:pt x="467" y="159"/>
                  </a:cubicBezTo>
                  <a:cubicBezTo>
                    <a:pt x="478" y="144"/>
                    <a:pt x="470" y="127"/>
                    <a:pt x="464" y="115"/>
                  </a:cubicBezTo>
                  <a:cubicBezTo>
                    <a:pt x="428" y="48"/>
                    <a:pt x="428" y="48"/>
                    <a:pt x="428" y="48"/>
                  </a:cubicBezTo>
                  <a:cubicBezTo>
                    <a:pt x="413" y="21"/>
                    <a:pt x="413" y="21"/>
                    <a:pt x="413" y="21"/>
                  </a:cubicBezTo>
                  <a:cubicBezTo>
                    <a:pt x="406" y="9"/>
                    <a:pt x="393" y="1"/>
                    <a:pt x="379" y="1"/>
                  </a:cubicBezTo>
                  <a:cubicBezTo>
                    <a:pt x="379" y="1"/>
                    <a:pt x="347" y="0"/>
                    <a:pt x="344" y="0"/>
                  </a:cubicBezTo>
                  <a:cubicBezTo>
                    <a:pt x="330" y="0"/>
                    <a:pt x="317" y="8"/>
                    <a:pt x="310" y="21"/>
                  </a:cubicBezTo>
                  <a:cubicBezTo>
                    <a:pt x="293" y="51"/>
                    <a:pt x="293" y="51"/>
                    <a:pt x="293" y="51"/>
                  </a:cubicBezTo>
                  <a:cubicBezTo>
                    <a:pt x="298" y="61"/>
                    <a:pt x="298" y="61"/>
                    <a:pt x="298" y="61"/>
                  </a:cubicBezTo>
                  <a:cubicBezTo>
                    <a:pt x="318" y="25"/>
                    <a:pt x="318" y="25"/>
                    <a:pt x="318" y="25"/>
                  </a:cubicBezTo>
                  <a:cubicBezTo>
                    <a:pt x="323" y="15"/>
                    <a:pt x="333" y="8"/>
                    <a:pt x="344" y="8"/>
                  </a:cubicBezTo>
                  <a:cubicBezTo>
                    <a:pt x="355" y="8"/>
                    <a:pt x="365" y="15"/>
                    <a:pt x="371" y="25"/>
                  </a:cubicBezTo>
                  <a:cubicBezTo>
                    <a:pt x="422" y="118"/>
                    <a:pt x="422" y="118"/>
                    <a:pt x="422" y="118"/>
                  </a:cubicBezTo>
                  <a:cubicBezTo>
                    <a:pt x="427" y="129"/>
                    <a:pt x="434" y="144"/>
                    <a:pt x="425" y="156"/>
                  </a:cubicBezTo>
                  <a:cubicBezTo>
                    <a:pt x="417" y="168"/>
                    <a:pt x="402" y="169"/>
                    <a:pt x="395" y="169"/>
                  </a:cubicBezTo>
                  <a:cubicBezTo>
                    <a:pt x="311" y="169"/>
                    <a:pt x="311" y="169"/>
                    <a:pt x="311" y="169"/>
                  </a:cubicBezTo>
                  <a:cubicBezTo>
                    <a:pt x="315" y="166"/>
                    <a:pt x="318" y="163"/>
                    <a:pt x="321" y="159"/>
                  </a:cubicBezTo>
                  <a:cubicBezTo>
                    <a:pt x="331" y="144"/>
                    <a:pt x="324" y="127"/>
                    <a:pt x="317" y="115"/>
                  </a:cubicBezTo>
                  <a:cubicBezTo>
                    <a:pt x="266" y="21"/>
                    <a:pt x="266" y="21"/>
                    <a:pt x="266" y="21"/>
                  </a:cubicBezTo>
                  <a:cubicBezTo>
                    <a:pt x="260" y="9"/>
                    <a:pt x="246" y="1"/>
                    <a:pt x="232" y="1"/>
                  </a:cubicBezTo>
                  <a:cubicBezTo>
                    <a:pt x="232" y="1"/>
                    <a:pt x="200" y="0"/>
                    <a:pt x="198" y="0"/>
                  </a:cubicBezTo>
                  <a:cubicBezTo>
                    <a:pt x="183" y="0"/>
                    <a:pt x="170" y="8"/>
                    <a:pt x="163" y="21"/>
                  </a:cubicBezTo>
                  <a:cubicBezTo>
                    <a:pt x="112" y="115"/>
                    <a:pt x="112" y="115"/>
                    <a:pt x="112" y="115"/>
                  </a:cubicBezTo>
                  <a:cubicBezTo>
                    <a:pt x="111" y="117"/>
                    <a:pt x="109" y="119"/>
                    <a:pt x="108" y="122"/>
                  </a:cubicBezTo>
                  <a:cubicBezTo>
                    <a:pt x="111" y="121"/>
                    <a:pt x="115" y="121"/>
                    <a:pt x="119" y="120"/>
                  </a:cubicBezTo>
                  <a:cubicBezTo>
                    <a:pt x="119" y="120"/>
                    <a:pt x="120" y="119"/>
                    <a:pt x="120" y="118"/>
                  </a:cubicBezTo>
                  <a:cubicBezTo>
                    <a:pt x="171" y="25"/>
                    <a:pt x="171" y="25"/>
                    <a:pt x="171" y="25"/>
                  </a:cubicBezTo>
                  <a:cubicBezTo>
                    <a:pt x="177" y="15"/>
                    <a:pt x="187" y="8"/>
                    <a:pt x="198" y="8"/>
                  </a:cubicBezTo>
                  <a:cubicBezTo>
                    <a:pt x="208" y="8"/>
                    <a:pt x="219" y="15"/>
                    <a:pt x="224" y="25"/>
                  </a:cubicBezTo>
                  <a:cubicBezTo>
                    <a:pt x="275" y="118"/>
                    <a:pt x="275" y="118"/>
                    <a:pt x="275" y="118"/>
                  </a:cubicBezTo>
                  <a:cubicBezTo>
                    <a:pt x="281" y="129"/>
                    <a:pt x="287" y="144"/>
                    <a:pt x="279" y="156"/>
                  </a:cubicBezTo>
                  <a:cubicBezTo>
                    <a:pt x="270" y="168"/>
                    <a:pt x="255" y="169"/>
                    <a:pt x="249" y="169"/>
                  </a:cubicBezTo>
                  <a:cubicBezTo>
                    <a:pt x="147" y="169"/>
                    <a:pt x="147" y="169"/>
                    <a:pt x="147" y="169"/>
                  </a:cubicBezTo>
                  <a:cubicBezTo>
                    <a:pt x="140" y="169"/>
                    <a:pt x="125" y="168"/>
                    <a:pt x="116" y="156"/>
                  </a:cubicBezTo>
                  <a:cubicBezTo>
                    <a:pt x="111" y="147"/>
                    <a:pt x="112" y="138"/>
                    <a:pt x="115" y="130"/>
                  </a:cubicBezTo>
                  <a:cubicBezTo>
                    <a:pt x="112" y="130"/>
                    <a:pt x="106" y="132"/>
                    <a:pt x="105" y="132"/>
                  </a:cubicBezTo>
                  <a:cubicBezTo>
                    <a:pt x="42" y="151"/>
                    <a:pt x="0" y="177"/>
                    <a:pt x="0" y="177"/>
                  </a:cubicBezTo>
                  <a:cubicBezTo>
                    <a:pt x="0" y="177"/>
                    <a:pt x="107" y="227"/>
                    <a:pt x="238" y="227"/>
                  </a:cubicBezTo>
                  <a:cubicBezTo>
                    <a:pt x="485" y="227"/>
                    <a:pt x="485" y="227"/>
                    <a:pt x="485" y="227"/>
                  </a:cubicBezTo>
                  <a:cubicBezTo>
                    <a:pt x="617" y="227"/>
                    <a:pt x="723" y="177"/>
                    <a:pt x="723" y="177"/>
                  </a:cubicBezTo>
                  <a:cubicBezTo>
                    <a:pt x="723" y="177"/>
                    <a:pt x="681" y="151"/>
                    <a:pt x="618" y="132"/>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5" name="Group 75"/>
          <p:cNvGrpSpPr/>
          <p:nvPr/>
        </p:nvGrpSpPr>
        <p:grpSpPr>
          <a:xfrm>
            <a:off x="6649402" y="3402766"/>
            <a:ext cx="587026" cy="585597"/>
            <a:chOff x="6649402" y="3402766"/>
            <a:chExt cx="587026" cy="585597"/>
          </a:xfrm>
        </p:grpSpPr>
        <p:sp>
          <p:nvSpPr>
            <p:cNvPr id="76" name="AutoShape 76"/>
            <p:cNvSpPr/>
            <p:nvPr/>
          </p:nvSpPr>
          <p:spPr>
            <a:xfrm>
              <a:off x="6649402" y="3402766"/>
              <a:ext cx="587026" cy="58559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7" name="Group 77"/>
          <p:cNvGrpSpPr/>
          <p:nvPr/>
        </p:nvGrpSpPr>
        <p:grpSpPr>
          <a:xfrm>
            <a:off x="6833234" y="3535589"/>
            <a:ext cx="224504" cy="467677"/>
            <a:chOff x="6833234" y="3535589"/>
            <a:chExt cx="224504" cy="467677"/>
          </a:xfrm>
        </p:grpSpPr>
        <p:sp>
          <p:nvSpPr>
            <p:cNvPr id="78" name="Freeform 78"/>
            <p:cNvSpPr/>
            <p:nvPr/>
          </p:nvSpPr>
          <p:spPr>
            <a:xfrm>
              <a:off x="6833234" y="3604645"/>
              <a:ext cx="224504" cy="398621"/>
            </a:xfrm>
            <a:custGeom>
              <a:rect l="l" t="t" r="r" b="b"/>
              <a:pathLst>
                <a:path w="421" h="751">
                  <a:moveTo>
                    <a:pt x="421" y="509"/>
                  </a:moveTo>
                  <a:cubicBezTo>
                    <a:pt x="421" y="509"/>
                    <a:pt x="400" y="323"/>
                    <a:pt x="359" y="306"/>
                  </a:cubicBezTo>
                  <a:cubicBezTo>
                    <a:pt x="391" y="250"/>
                    <a:pt x="338" y="0"/>
                    <a:pt x="338" y="0"/>
                  </a:cubicBezTo>
                  <a:cubicBezTo>
                    <a:pt x="338" y="0"/>
                    <a:pt x="355" y="183"/>
                    <a:pt x="307" y="216"/>
                  </a:cubicBezTo>
                  <a:cubicBezTo>
                    <a:pt x="307" y="215"/>
                    <a:pt x="307" y="215"/>
                    <a:pt x="307" y="214"/>
                  </a:cubicBezTo>
                  <a:cubicBezTo>
                    <a:pt x="307" y="211"/>
                    <a:pt x="307" y="207"/>
                    <a:pt x="307" y="204"/>
                  </a:cubicBezTo>
                  <a:cubicBezTo>
                    <a:pt x="288" y="204"/>
                    <a:pt x="288" y="204"/>
                    <a:pt x="288" y="204"/>
                  </a:cubicBezTo>
                  <a:cubicBezTo>
                    <a:pt x="288" y="213"/>
                    <a:pt x="288" y="222"/>
                    <a:pt x="288" y="230"/>
                  </a:cubicBezTo>
                  <a:cubicBezTo>
                    <a:pt x="285" y="233"/>
                    <a:pt x="281" y="236"/>
                    <a:pt x="279" y="238"/>
                  </a:cubicBezTo>
                  <a:cubicBezTo>
                    <a:pt x="279" y="227"/>
                    <a:pt x="278" y="216"/>
                    <a:pt x="278" y="204"/>
                  </a:cubicBezTo>
                  <a:cubicBezTo>
                    <a:pt x="219" y="204"/>
                    <a:pt x="219" y="204"/>
                    <a:pt x="219" y="204"/>
                  </a:cubicBezTo>
                  <a:cubicBezTo>
                    <a:pt x="219" y="243"/>
                    <a:pt x="219" y="243"/>
                    <a:pt x="219" y="243"/>
                  </a:cubicBezTo>
                  <a:cubicBezTo>
                    <a:pt x="274" y="243"/>
                    <a:pt x="274" y="243"/>
                    <a:pt x="274" y="243"/>
                  </a:cubicBezTo>
                  <a:cubicBezTo>
                    <a:pt x="272" y="244"/>
                    <a:pt x="271" y="246"/>
                    <a:pt x="270" y="247"/>
                  </a:cubicBezTo>
                  <a:cubicBezTo>
                    <a:pt x="268" y="250"/>
                    <a:pt x="266" y="252"/>
                    <a:pt x="264" y="254"/>
                  </a:cubicBezTo>
                  <a:cubicBezTo>
                    <a:pt x="219" y="254"/>
                    <a:pt x="219" y="254"/>
                    <a:pt x="219" y="254"/>
                  </a:cubicBezTo>
                  <a:cubicBezTo>
                    <a:pt x="219" y="291"/>
                    <a:pt x="219" y="291"/>
                    <a:pt x="219" y="291"/>
                  </a:cubicBezTo>
                  <a:cubicBezTo>
                    <a:pt x="233" y="291"/>
                    <a:pt x="233" y="291"/>
                    <a:pt x="233" y="291"/>
                  </a:cubicBezTo>
                  <a:cubicBezTo>
                    <a:pt x="227" y="294"/>
                    <a:pt x="223" y="296"/>
                    <a:pt x="219" y="300"/>
                  </a:cubicBezTo>
                  <a:cubicBezTo>
                    <a:pt x="219" y="291"/>
                    <a:pt x="219" y="291"/>
                    <a:pt x="219" y="291"/>
                  </a:cubicBezTo>
                  <a:cubicBezTo>
                    <a:pt x="210" y="291"/>
                    <a:pt x="210" y="291"/>
                    <a:pt x="210" y="291"/>
                  </a:cubicBezTo>
                  <a:cubicBezTo>
                    <a:pt x="210" y="302"/>
                    <a:pt x="210" y="302"/>
                    <a:pt x="210" y="302"/>
                  </a:cubicBezTo>
                  <a:cubicBezTo>
                    <a:pt x="217" y="302"/>
                    <a:pt x="217" y="302"/>
                    <a:pt x="217" y="302"/>
                  </a:cubicBezTo>
                  <a:cubicBezTo>
                    <a:pt x="215" y="304"/>
                    <a:pt x="214" y="305"/>
                    <a:pt x="213" y="306"/>
                  </a:cubicBezTo>
                  <a:cubicBezTo>
                    <a:pt x="212" y="305"/>
                    <a:pt x="211" y="304"/>
                    <a:pt x="210" y="303"/>
                  </a:cubicBezTo>
                  <a:cubicBezTo>
                    <a:pt x="210" y="302"/>
                    <a:pt x="210" y="302"/>
                    <a:pt x="210" y="302"/>
                  </a:cubicBezTo>
                  <a:cubicBezTo>
                    <a:pt x="209" y="302"/>
                    <a:pt x="209" y="302"/>
                    <a:pt x="209" y="302"/>
                  </a:cubicBezTo>
                  <a:cubicBezTo>
                    <a:pt x="203" y="297"/>
                    <a:pt x="195" y="294"/>
                    <a:pt x="185" y="291"/>
                  </a:cubicBezTo>
                  <a:cubicBezTo>
                    <a:pt x="185" y="291"/>
                    <a:pt x="185" y="291"/>
                    <a:pt x="185" y="291"/>
                  </a:cubicBezTo>
                  <a:cubicBezTo>
                    <a:pt x="210" y="291"/>
                    <a:pt x="210" y="291"/>
                    <a:pt x="210" y="291"/>
                  </a:cubicBezTo>
                  <a:cubicBezTo>
                    <a:pt x="210" y="254"/>
                    <a:pt x="210" y="254"/>
                    <a:pt x="210" y="254"/>
                  </a:cubicBezTo>
                  <a:cubicBezTo>
                    <a:pt x="162" y="254"/>
                    <a:pt x="162" y="254"/>
                    <a:pt x="162" y="254"/>
                  </a:cubicBezTo>
                  <a:cubicBezTo>
                    <a:pt x="162" y="253"/>
                    <a:pt x="161" y="253"/>
                    <a:pt x="161" y="252"/>
                  </a:cubicBezTo>
                  <a:cubicBezTo>
                    <a:pt x="158" y="249"/>
                    <a:pt x="156" y="246"/>
                    <a:pt x="153" y="244"/>
                  </a:cubicBezTo>
                  <a:cubicBezTo>
                    <a:pt x="153" y="243"/>
                    <a:pt x="153" y="243"/>
                    <a:pt x="153" y="243"/>
                  </a:cubicBezTo>
                  <a:cubicBezTo>
                    <a:pt x="152" y="243"/>
                    <a:pt x="152" y="243"/>
                    <a:pt x="152" y="243"/>
                  </a:cubicBezTo>
                  <a:cubicBezTo>
                    <a:pt x="149" y="240"/>
                    <a:pt x="146" y="238"/>
                    <a:pt x="143" y="235"/>
                  </a:cubicBezTo>
                  <a:cubicBezTo>
                    <a:pt x="143" y="225"/>
                    <a:pt x="144" y="215"/>
                    <a:pt x="144" y="204"/>
                  </a:cubicBezTo>
                  <a:cubicBezTo>
                    <a:pt x="122" y="204"/>
                    <a:pt x="122" y="204"/>
                    <a:pt x="122" y="204"/>
                  </a:cubicBezTo>
                  <a:cubicBezTo>
                    <a:pt x="122" y="208"/>
                    <a:pt x="122" y="211"/>
                    <a:pt x="122" y="214"/>
                  </a:cubicBezTo>
                  <a:cubicBezTo>
                    <a:pt x="122" y="216"/>
                    <a:pt x="122" y="217"/>
                    <a:pt x="122" y="219"/>
                  </a:cubicBezTo>
                  <a:cubicBezTo>
                    <a:pt x="74" y="187"/>
                    <a:pt x="71" y="0"/>
                    <a:pt x="71" y="0"/>
                  </a:cubicBezTo>
                  <a:cubicBezTo>
                    <a:pt x="71" y="0"/>
                    <a:pt x="39" y="254"/>
                    <a:pt x="71" y="310"/>
                  </a:cubicBezTo>
                  <a:cubicBezTo>
                    <a:pt x="30" y="327"/>
                    <a:pt x="0" y="503"/>
                    <a:pt x="0" y="503"/>
                  </a:cubicBezTo>
                  <a:cubicBezTo>
                    <a:pt x="0" y="503"/>
                    <a:pt x="75" y="431"/>
                    <a:pt x="131" y="412"/>
                  </a:cubicBezTo>
                  <a:cubicBezTo>
                    <a:pt x="151" y="500"/>
                    <a:pt x="219" y="751"/>
                    <a:pt x="301" y="409"/>
                  </a:cubicBezTo>
                  <a:cubicBezTo>
                    <a:pt x="354" y="432"/>
                    <a:pt x="421" y="509"/>
                    <a:pt x="421" y="509"/>
                  </a:cubicBezTo>
                  <a:close/>
                  <a:moveTo>
                    <a:pt x="218" y="384"/>
                  </a:moveTo>
                  <a:cubicBezTo>
                    <a:pt x="217" y="384"/>
                    <a:pt x="217" y="384"/>
                    <a:pt x="217" y="384"/>
                  </a:cubicBezTo>
                  <a:cubicBezTo>
                    <a:pt x="217" y="384"/>
                    <a:pt x="217" y="384"/>
                    <a:pt x="217" y="384"/>
                  </a:cubicBezTo>
                  <a:cubicBezTo>
                    <a:pt x="217" y="384"/>
                    <a:pt x="217" y="384"/>
                    <a:pt x="218" y="384"/>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Freeform 79"/>
            <p:cNvSpPr/>
            <p:nvPr/>
          </p:nvSpPr>
          <p:spPr>
            <a:xfrm>
              <a:off x="6950105" y="3664653"/>
              <a:ext cx="30290" cy="16954"/>
            </a:xfrm>
            <a:custGeom>
              <a:rect l="l" t="t" r="r" b="b"/>
              <a:pathLst>
                <a:path w="57" h="32">
                  <a:moveTo>
                    <a:pt x="0" y="32"/>
                  </a:moveTo>
                  <a:cubicBezTo>
                    <a:pt x="57" y="32"/>
                    <a:pt x="57" y="32"/>
                    <a:pt x="57" y="32"/>
                  </a:cubicBezTo>
                  <a:cubicBezTo>
                    <a:pt x="56" y="21"/>
                    <a:pt x="55" y="11"/>
                    <a:pt x="54" y="0"/>
                  </a:cubicBezTo>
                  <a:cubicBezTo>
                    <a:pt x="0" y="0"/>
                    <a:pt x="0" y="0"/>
                    <a:pt x="0" y="0"/>
                  </a:cubicBezTo>
                  <a:lnTo>
                    <a:pt x="0" y="32"/>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Freeform 80"/>
            <p:cNvSpPr/>
            <p:nvPr/>
          </p:nvSpPr>
          <p:spPr>
            <a:xfrm>
              <a:off x="6977919" y="3610551"/>
              <a:ext cx="10573" cy="22860"/>
            </a:xfrm>
            <a:custGeom>
              <a:rect l="l" t="t" r="r" b="b"/>
              <a:pathLst>
                <a:path w="20" h="43">
                  <a:moveTo>
                    <a:pt x="20" y="43"/>
                  </a:moveTo>
                  <a:cubicBezTo>
                    <a:pt x="18" y="28"/>
                    <a:pt x="15" y="14"/>
                    <a:pt x="12" y="0"/>
                  </a:cubicBezTo>
                  <a:cubicBezTo>
                    <a:pt x="0" y="0"/>
                    <a:pt x="0" y="0"/>
                    <a:pt x="0" y="0"/>
                  </a:cubicBezTo>
                  <a:cubicBezTo>
                    <a:pt x="2" y="15"/>
                    <a:pt x="4" y="29"/>
                    <a:pt x="6" y="43"/>
                  </a:cubicBezTo>
                  <a:lnTo>
                    <a:pt x="20" y="43"/>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Freeform 81"/>
            <p:cNvSpPr/>
            <p:nvPr/>
          </p:nvSpPr>
          <p:spPr>
            <a:xfrm>
              <a:off x="6950105" y="3639126"/>
              <a:ext cx="28289" cy="19717"/>
            </a:xfrm>
            <a:custGeom>
              <a:rect l="l" t="t" r="r" b="b"/>
              <a:pathLst>
                <a:path w="52" h="37">
                  <a:moveTo>
                    <a:pt x="0" y="37"/>
                  </a:moveTo>
                  <a:cubicBezTo>
                    <a:pt x="53" y="37"/>
                    <a:pt x="53" y="37"/>
                    <a:pt x="53" y="37"/>
                  </a:cubicBezTo>
                  <a:cubicBezTo>
                    <a:pt x="52" y="25"/>
                    <a:pt x="51" y="13"/>
                    <a:pt x="50" y="0"/>
                  </a:cubicBezTo>
                  <a:cubicBezTo>
                    <a:pt x="0" y="0"/>
                    <a:pt x="0" y="0"/>
                    <a:pt x="0" y="0"/>
                  </a:cubicBezTo>
                  <a:lnTo>
                    <a:pt x="0" y="37"/>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2" name="Freeform 82"/>
            <p:cNvSpPr/>
            <p:nvPr/>
          </p:nvSpPr>
          <p:spPr>
            <a:xfrm>
              <a:off x="6981538" y="3639126"/>
              <a:ext cx="11239" cy="19717"/>
            </a:xfrm>
            <a:custGeom>
              <a:rect l="l" t="t" r="r" b="b"/>
              <a:pathLst>
                <a:path w="21" h="37">
                  <a:moveTo>
                    <a:pt x="21" y="37"/>
                  </a:moveTo>
                  <a:cubicBezTo>
                    <a:pt x="19" y="25"/>
                    <a:pt x="17" y="12"/>
                    <a:pt x="15" y="0"/>
                  </a:cubicBezTo>
                  <a:cubicBezTo>
                    <a:pt x="0" y="0"/>
                    <a:pt x="0" y="0"/>
                    <a:pt x="0" y="0"/>
                  </a:cubicBezTo>
                  <a:cubicBezTo>
                    <a:pt x="2" y="13"/>
                    <a:pt x="3" y="25"/>
                    <a:pt x="4" y="37"/>
                  </a:cubicBezTo>
                  <a:lnTo>
                    <a:pt x="21" y="37"/>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3" name="Freeform 83"/>
            <p:cNvSpPr/>
            <p:nvPr/>
          </p:nvSpPr>
          <p:spPr>
            <a:xfrm>
              <a:off x="6969155" y="3562164"/>
              <a:ext cx="7620" cy="18574"/>
            </a:xfrm>
            <a:custGeom>
              <a:rect l="l" t="t" r="r" b="b"/>
              <a:pathLst>
                <a:path w="14" h="35">
                  <a:moveTo>
                    <a:pt x="14" y="35"/>
                  </a:moveTo>
                  <a:cubicBezTo>
                    <a:pt x="10" y="23"/>
                    <a:pt x="6" y="11"/>
                    <a:pt x="1" y="0"/>
                  </a:cubicBezTo>
                  <a:cubicBezTo>
                    <a:pt x="0" y="0"/>
                    <a:pt x="0" y="0"/>
                    <a:pt x="0" y="0"/>
                  </a:cubicBezTo>
                  <a:cubicBezTo>
                    <a:pt x="2" y="12"/>
                    <a:pt x="5" y="24"/>
                    <a:pt x="7" y="35"/>
                  </a:cubicBezTo>
                  <a:lnTo>
                    <a:pt x="14" y="35"/>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4" name="Freeform 84"/>
            <p:cNvSpPr/>
            <p:nvPr/>
          </p:nvSpPr>
          <p:spPr>
            <a:xfrm>
              <a:off x="6974109" y="3587024"/>
              <a:ext cx="8477" cy="17717"/>
            </a:xfrm>
            <a:custGeom>
              <a:rect l="l" t="t" r="r" b="b"/>
              <a:pathLst>
                <a:path w="16" h="33">
                  <a:moveTo>
                    <a:pt x="16" y="33"/>
                  </a:moveTo>
                  <a:cubicBezTo>
                    <a:pt x="14" y="21"/>
                    <a:pt x="11" y="10"/>
                    <a:pt x="8" y="0"/>
                  </a:cubicBezTo>
                  <a:cubicBezTo>
                    <a:pt x="0" y="0"/>
                    <a:pt x="0" y="0"/>
                    <a:pt x="0" y="0"/>
                  </a:cubicBezTo>
                  <a:cubicBezTo>
                    <a:pt x="2" y="11"/>
                    <a:pt x="4" y="22"/>
                    <a:pt x="5" y="33"/>
                  </a:cubicBezTo>
                  <a:lnTo>
                    <a:pt x="16" y="33"/>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5" name="Freeform 85"/>
            <p:cNvSpPr/>
            <p:nvPr/>
          </p:nvSpPr>
          <p:spPr>
            <a:xfrm>
              <a:off x="6899909" y="3664653"/>
              <a:ext cx="12764" cy="16954"/>
            </a:xfrm>
            <a:custGeom>
              <a:rect l="l" t="t" r="r" b="b"/>
              <a:pathLst>
                <a:path w="24" h="32">
                  <a:moveTo>
                    <a:pt x="4" y="0"/>
                  </a:moveTo>
                  <a:cubicBezTo>
                    <a:pt x="2" y="11"/>
                    <a:pt x="1" y="21"/>
                    <a:pt x="0" y="32"/>
                  </a:cubicBezTo>
                  <a:cubicBezTo>
                    <a:pt x="21" y="32"/>
                    <a:pt x="21" y="32"/>
                    <a:pt x="21" y="32"/>
                  </a:cubicBezTo>
                  <a:cubicBezTo>
                    <a:pt x="22" y="21"/>
                    <a:pt x="23" y="11"/>
                    <a:pt x="24" y="0"/>
                  </a:cubicBezTo>
                  <a:lnTo>
                    <a:pt x="4"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6" name="Freeform 86"/>
            <p:cNvSpPr/>
            <p:nvPr/>
          </p:nvSpPr>
          <p:spPr>
            <a:xfrm>
              <a:off x="6912196" y="3587024"/>
              <a:ext cx="10096" cy="17717"/>
            </a:xfrm>
            <a:custGeom>
              <a:rect l="l" t="t" r="r" b="b"/>
              <a:pathLst>
                <a:path w="19" h="33">
                  <a:moveTo>
                    <a:pt x="9" y="0"/>
                  </a:moveTo>
                  <a:cubicBezTo>
                    <a:pt x="6" y="10"/>
                    <a:pt x="3" y="21"/>
                    <a:pt x="0" y="33"/>
                  </a:cubicBezTo>
                  <a:cubicBezTo>
                    <a:pt x="14" y="33"/>
                    <a:pt x="14" y="33"/>
                    <a:pt x="14" y="33"/>
                  </a:cubicBezTo>
                  <a:cubicBezTo>
                    <a:pt x="16" y="22"/>
                    <a:pt x="17" y="11"/>
                    <a:pt x="19" y="0"/>
                  </a:cubicBezTo>
                  <a:lnTo>
                    <a:pt x="9"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7" name="Freeform 87"/>
            <p:cNvSpPr/>
            <p:nvPr/>
          </p:nvSpPr>
          <p:spPr>
            <a:xfrm>
              <a:off x="6902576" y="3639126"/>
              <a:ext cx="12382" cy="19717"/>
            </a:xfrm>
            <a:custGeom>
              <a:rect l="l" t="t" r="r" b="b"/>
              <a:pathLst>
                <a:path w="23" h="37">
                  <a:moveTo>
                    <a:pt x="6" y="0"/>
                  </a:moveTo>
                  <a:cubicBezTo>
                    <a:pt x="4" y="12"/>
                    <a:pt x="2" y="25"/>
                    <a:pt x="0" y="37"/>
                  </a:cubicBezTo>
                  <a:cubicBezTo>
                    <a:pt x="19" y="37"/>
                    <a:pt x="19" y="37"/>
                    <a:pt x="19" y="37"/>
                  </a:cubicBezTo>
                  <a:cubicBezTo>
                    <a:pt x="21" y="25"/>
                    <a:pt x="22" y="13"/>
                    <a:pt x="23" y="0"/>
                  </a:cubicBezTo>
                  <a:lnTo>
                    <a:pt x="6"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8" name="Freeform 88"/>
            <p:cNvSpPr/>
            <p:nvPr/>
          </p:nvSpPr>
          <p:spPr>
            <a:xfrm>
              <a:off x="6933532" y="3535589"/>
              <a:ext cx="11621" cy="20765"/>
            </a:xfrm>
            <a:custGeom>
              <a:rect l="l" t="t" r="r" b="b"/>
              <a:pathLst>
                <a:path w="22" h="39">
                  <a:moveTo>
                    <a:pt x="22" y="0"/>
                  </a:moveTo>
                  <a:cubicBezTo>
                    <a:pt x="14" y="2"/>
                    <a:pt x="7" y="9"/>
                    <a:pt x="0" y="19"/>
                  </a:cubicBezTo>
                  <a:cubicBezTo>
                    <a:pt x="5" y="21"/>
                    <a:pt x="5" y="21"/>
                    <a:pt x="5" y="21"/>
                  </a:cubicBezTo>
                  <a:cubicBezTo>
                    <a:pt x="3" y="27"/>
                    <a:pt x="2" y="33"/>
                    <a:pt x="1" y="39"/>
                  </a:cubicBezTo>
                  <a:cubicBezTo>
                    <a:pt x="22" y="39"/>
                    <a:pt x="22" y="39"/>
                    <a:pt x="22" y="39"/>
                  </a:cubicBezTo>
                  <a:lnTo>
                    <a:pt x="22"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9" name="Freeform 89"/>
            <p:cNvSpPr/>
            <p:nvPr/>
          </p:nvSpPr>
          <p:spPr>
            <a:xfrm>
              <a:off x="6950105" y="3535589"/>
              <a:ext cx="12764" cy="20765"/>
            </a:xfrm>
            <a:custGeom>
              <a:rect l="l" t="t" r="r" b="b"/>
              <a:pathLst>
                <a:path w="24" h="39">
                  <a:moveTo>
                    <a:pt x="20" y="21"/>
                  </a:moveTo>
                  <a:cubicBezTo>
                    <a:pt x="22" y="20"/>
                    <a:pt x="22" y="20"/>
                    <a:pt x="22" y="20"/>
                  </a:cubicBezTo>
                  <a:cubicBezTo>
                    <a:pt x="15" y="9"/>
                    <a:pt x="8" y="2"/>
                    <a:pt x="0" y="0"/>
                  </a:cubicBezTo>
                  <a:cubicBezTo>
                    <a:pt x="0" y="39"/>
                    <a:pt x="0" y="39"/>
                    <a:pt x="0" y="39"/>
                  </a:cubicBezTo>
                  <a:cubicBezTo>
                    <a:pt x="24" y="39"/>
                    <a:pt x="24" y="39"/>
                    <a:pt x="24" y="39"/>
                  </a:cubicBezTo>
                  <a:cubicBezTo>
                    <a:pt x="22" y="33"/>
                    <a:pt x="21" y="27"/>
                    <a:pt x="20" y="2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0" name="Freeform 90"/>
            <p:cNvSpPr/>
            <p:nvPr/>
          </p:nvSpPr>
          <p:spPr>
            <a:xfrm>
              <a:off x="6927722" y="3553210"/>
              <a:ext cx="1524" cy="3143"/>
            </a:xfrm>
            <a:custGeom>
              <a:rect l="l" t="t" r="r" b="b"/>
              <a:pathLst>
                <a:path w="3" h="6">
                  <a:moveTo>
                    <a:pt x="0" y="6"/>
                  </a:moveTo>
                  <a:cubicBezTo>
                    <a:pt x="2" y="6"/>
                    <a:pt x="2" y="6"/>
                    <a:pt x="2" y="6"/>
                  </a:cubicBezTo>
                  <a:cubicBezTo>
                    <a:pt x="2" y="4"/>
                    <a:pt x="3" y="2"/>
                    <a:pt x="3" y="0"/>
                  </a:cubicBezTo>
                  <a:cubicBezTo>
                    <a:pt x="2" y="2"/>
                    <a:pt x="1" y="4"/>
                    <a:pt x="0" y="6"/>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1" name="Freeform 91"/>
            <p:cNvSpPr/>
            <p:nvPr/>
          </p:nvSpPr>
          <p:spPr>
            <a:xfrm>
              <a:off x="6918483" y="3562164"/>
              <a:ext cx="8763" cy="18574"/>
            </a:xfrm>
            <a:custGeom>
              <a:rect l="l" t="t" r="r" b="b"/>
              <a:pathLst>
                <a:path w="16" h="35">
                  <a:moveTo>
                    <a:pt x="12" y="0"/>
                  </a:moveTo>
                  <a:cubicBezTo>
                    <a:pt x="8" y="11"/>
                    <a:pt x="4" y="23"/>
                    <a:pt x="0" y="35"/>
                  </a:cubicBezTo>
                  <a:cubicBezTo>
                    <a:pt x="9" y="35"/>
                    <a:pt x="9" y="35"/>
                    <a:pt x="9" y="35"/>
                  </a:cubicBezTo>
                  <a:cubicBezTo>
                    <a:pt x="12" y="24"/>
                    <a:pt x="14" y="12"/>
                    <a:pt x="16" y="0"/>
                  </a:cubicBezTo>
                  <a:lnTo>
                    <a:pt x="12"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2" name="Freeform 92"/>
            <p:cNvSpPr/>
            <p:nvPr/>
          </p:nvSpPr>
          <p:spPr>
            <a:xfrm>
              <a:off x="6906862" y="3610551"/>
              <a:ext cx="11621" cy="22860"/>
            </a:xfrm>
            <a:custGeom>
              <a:rect l="l" t="t" r="r" b="b"/>
              <a:pathLst>
                <a:path w="22" h="43">
                  <a:moveTo>
                    <a:pt x="8" y="0"/>
                  </a:moveTo>
                  <a:cubicBezTo>
                    <a:pt x="5" y="14"/>
                    <a:pt x="2" y="28"/>
                    <a:pt x="0" y="43"/>
                  </a:cubicBezTo>
                  <a:cubicBezTo>
                    <a:pt x="16" y="43"/>
                    <a:pt x="16" y="43"/>
                    <a:pt x="16" y="43"/>
                  </a:cubicBezTo>
                  <a:cubicBezTo>
                    <a:pt x="18" y="29"/>
                    <a:pt x="20" y="15"/>
                    <a:pt x="22" y="0"/>
                  </a:cubicBezTo>
                  <a:lnTo>
                    <a:pt x="8"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3" name="Freeform 93"/>
            <p:cNvSpPr/>
            <p:nvPr/>
          </p:nvSpPr>
          <p:spPr>
            <a:xfrm>
              <a:off x="6950105" y="3687418"/>
              <a:ext cx="31432" cy="19717"/>
            </a:xfrm>
            <a:custGeom>
              <a:rect l="l" t="t" r="r" b="b"/>
              <a:pathLst>
                <a:path w="59" h="37">
                  <a:moveTo>
                    <a:pt x="0" y="37"/>
                  </a:moveTo>
                  <a:cubicBezTo>
                    <a:pt x="59" y="37"/>
                    <a:pt x="59" y="37"/>
                    <a:pt x="59" y="37"/>
                  </a:cubicBezTo>
                  <a:cubicBezTo>
                    <a:pt x="58" y="25"/>
                    <a:pt x="58" y="13"/>
                    <a:pt x="57" y="0"/>
                  </a:cubicBezTo>
                  <a:cubicBezTo>
                    <a:pt x="0" y="0"/>
                    <a:pt x="0" y="0"/>
                    <a:pt x="0" y="0"/>
                  </a:cubicBezTo>
                  <a:lnTo>
                    <a:pt x="0" y="37"/>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4" name="Freeform 94"/>
            <p:cNvSpPr/>
            <p:nvPr/>
          </p:nvSpPr>
          <p:spPr>
            <a:xfrm>
              <a:off x="6920769" y="3610551"/>
              <a:ext cx="24479" cy="22860"/>
            </a:xfrm>
            <a:custGeom>
              <a:rect l="l" t="t" r="r" b="b"/>
              <a:pathLst>
                <a:path w="46" h="43">
                  <a:moveTo>
                    <a:pt x="46" y="0"/>
                  </a:moveTo>
                  <a:cubicBezTo>
                    <a:pt x="6" y="0"/>
                    <a:pt x="6" y="0"/>
                    <a:pt x="6" y="0"/>
                  </a:cubicBezTo>
                  <a:cubicBezTo>
                    <a:pt x="4" y="15"/>
                    <a:pt x="2" y="29"/>
                    <a:pt x="0" y="43"/>
                  </a:cubicBezTo>
                  <a:cubicBezTo>
                    <a:pt x="46" y="43"/>
                    <a:pt x="46" y="43"/>
                    <a:pt x="46" y="43"/>
                  </a:cubicBezTo>
                  <a:lnTo>
                    <a:pt x="46"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5" name="Freeform 95"/>
            <p:cNvSpPr/>
            <p:nvPr/>
          </p:nvSpPr>
          <p:spPr>
            <a:xfrm>
              <a:off x="6928770" y="3562164"/>
              <a:ext cx="16383" cy="18574"/>
            </a:xfrm>
            <a:custGeom>
              <a:rect l="l" t="t" r="r" b="b"/>
              <a:pathLst>
                <a:path w="31" h="35">
                  <a:moveTo>
                    <a:pt x="31" y="0"/>
                  </a:moveTo>
                  <a:cubicBezTo>
                    <a:pt x="7" y="0"/>
                    <a:pt x="7" y="0"/>
                    <a:pt x="7" y="0"/>
                  </a:cubicBezTo>
                  <a:cubicBezTo>
                    <a:pt x="5" y="12"/>
                    <a:pt x="2" y="24"/>
                    <a:pt x="0" y="35"/>
                  </a:cubicBezTo>
                  <a:cubicBezTo>
                    <a:pt x="31" y="35"/>
                    <a:pt x="31" y="35"/>
                    <a:pt x="31" y="35"/>
                  </a:cubicBezTo>
                  <a:cubicBezTo>
                    <a:pt x="31" y="0"/>
                    <a:pt x="31" y="0"/>
                    <a:pt x="31"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6" name="Freeform 96"/>
            <p:cNvSpPr/>
            <p:nvPr/>
          </p:nvSpPr>
          <p:spPr>
            <a:xfrm>
              <a:off x="6918006" y="3639126"/>
              <a:ext cx="27146" cy="19717"/>
            </a:xfrm>
            <a:custGeom>
              <a:rect l="l" t="t" r="r" b="b"/>
              <a:pathLst>
                <a:path w="51" h="37">
                  <a:moveTo>
                    <a:pt x="51" y="0"/>
                  </a:moveTo>
                  <a:cubicBezTo>
                    <a:pt x="4" y="0"/>
                    <a:pt x="4" y="0"/>
                    <a:pt x="4" y="0"/>
                  </a:cubicBezTo>
                  <a:cubicBezTo>
                    <a:pt x="2" y="13"/>
                    <a:pt x="1" y="25"/>
                    <a:pt x="0" y="37"/>
                  </a:cubicBezTo>
                  <a:cubicBezTo>
                    <a:pt x="51" y="37"/>
                    <a:pt x="51" y="37"/>
                    <a:pt x="51" y="37"/>
                  </a:cubicBezTo>
                  <a:lnTo>
                    <a:pt x="51"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7" name="Freeform 97"/>
            <p:cNvSpPr/>
            <p:nvPr/>
          </p:nvSpPr>
          <p:spPr>
            <a:xfrm>
              <a:off x="6950105" y="3610551"/>
              <a:ext cx="25527" cy="22860"/>
            </a:xfrm>
            <a:custGeom>
              <a:rect l="l" t="t" r="r" b="b"/>
              <a:pathLst>
                <a:path w="48" h="43">
                  <a:moveTo>
                    <a:pt x="0" y="43"/>
                  </a:moveTo>
                  <a:cubicBezTo>
                    <a:pt x="48" y="43"/>
                    <a:pt x="48" y="43"/>
                    <a:pt x="48" y="43"/>
                  </a:cubicBezTo>
                  <a:cubicBezTo>
                    <a:pt x="47" y="29"/>
                    <a:pt x="45" y="15"/>
                    <a:pt x="43" y="0"/>
                  </a:cubicBezTo>
                  <a:cubicBezTo>
                    <a:pt x="0" y="0"/>
                    <a:pt x="0" y="0"/>
                    <a:pt x="0" y="0"/>
                  </a:cubicBezTo>
                  <a:lnTo>
                    <a:pt x="0" y="43"/>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8" name="Freeform 98"/>
            <p:cNvSpPr/>
            <p:nvPr/>
          </p:nvSpPr>
          <p:spPr>
            <a:xfrm>
              <a:off x="6950105" y="3562164"/>
              <a:ext cx="17526" cy="18574"/>
            </a:xfrm>
            <a:custGeom>
              <a:rect l="l" t="t" r="r" b="b"/>
              <a:pathLst>
                <a:path w="33" h="35">
                  <a:moveTo>
                    <a:pt x="33" y="35"/>
                  </a:moveTo>
                  <a:cubicBezTo>
                    <a:pt x="31" y="24"/>
                    <a:pt x="29" y="12"/>
                    <a:pt x="26" y="0"/>
                  </a:cubicBezTo>
                  <a:cubicBezTo>
                    <a:pt x="0" y="0"/>
                    <a:pt x="0" y="0"/>
                    <a:pt x="0" y="0"/>
                  </a:cubicBezTo>
                  <a:cubicBezTo>
                    <a:pt x="0" y="35"/>
                    <a:pt x="0" y="35"/>
                    <a:pt x="0" y="35"/>
                  </a:cubicBezTo>
                  <a:lnTo>
                    <a:pt x="33" y="35"/>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9" name="Freeform 99"/>
            <p:cNvSpPr/>
            <p:nvPr/>
          </p:nvSpPr>
          <p:spPr>
            <a:xfrm>
              <a:off x="6950105" y="3587024"/>
              <a:ext cx="21717" cy="17717"/>
            </a:xfrm>
            <a:custGeom>
              <a:rect l="l" t="t" r="r" b="b"/>
              <a:pathLst>
                <a:path w="41" h="33">
                  <a:moveTo>
                    <a:pt x="0" y="33"/>
                  </a:moveTo>
                  <a:cubicBezTo>
                    <a:pt x="41" y="33"/>
                    <a:pt x="41" y="33"/>
                    <a:pt x="41" y="33"/>
                  </a:cubicBezTo>
                  <a:cubicBezTo>
                    <a:pt x="39" y="22"/>
                    <a:pt x="37" y="11"/>
                    <a:pt x="35" y="0"/>
                  </a:cubicBezTo>
                  <a:cubicBezTo>
                    <a:pt x="0" y="0"/>
                    <a:pt x="0" y="0"/>
                    <a:pt x="0" y="0"/>
                  </a:cubicBezTo>
                  <a:lnTo>
                    <a:pt x="0" y="33"/>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0" name="Freeform 100"/>
            <p:cNvSpPr/>
            <p:nvPr/>
          </p:nvSpPr>
          <p:spPr>
            <a:xfrm>
              <a:off x="6924960" y="3587024"/>
              <a:ext cx="20193" cy="17717"/>
            </a:xfrm>
            <a:custGeom>
              <a:rect l="l" t="t" r="r" b="b"/>
              <a:pathLst>
                <a:path w="38" h="33">
                  <a:moveTo>
                    <a:pt x="38" y="0"/>
                  </a:moveTo>
                  <a:cubicBezTo>
                    <a:pt x="5" y="0"/>
                    <a:pt x="5" y="0"/>
                    <a:pt x="5" y="0"/>
                  </a:cubicBezTo>
                  <a:cubicBezTo>
                    <a:pt x="3" y="11"/>
                    <a:pt x="1" y="22"/>
                    <a:pt x="0" y="33"/>
                  </a:cubicBezTo>
                  <a:cubicBezTo>
                    <a:pt x="38" y="33"/>
                    <a:pt x="38" y="33"/>
                    <a:pt x="38" y="33"/>
                  </a:cubicBezTo>
                  <a:lnTo>
                    <a:pt x="38"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1" name="Freeform 101"/>
            <p:cNvSpPr/>
            <p:nvPr/>
          </p:nvSpPr>
          <p:spPr>
            <a:xfrm>
              <a:off x="6914863" y="3712945"/>
              <a:ext cx="30290" cy="20574"/>
            </a:xfrm>
            <a:custGeom>
              <a:rect l="l" t="t" r="r" b="b"/>
              <a:pathLst>
                <a:path w="57" h="39">
                  <a:moveTo>
                    <a:pt x="57" y="0"/>
                  </a:moveTo>
                  <a:cubicBezTo>
                    <a:pt x="0" y="0"/>
                    <a:pt x="0" y="0"/>
                    <a:pt x="0" y="0"/>
                  </a:cubicBezTo>
                  <a:cubicBezTo>
                    <a:pt x="0" y="14"/>
                    <a:pt x="0" y="27"/>
                    <a:pt x="0" y="39"/>
                  </a:cubicBezTo>
                  <a:cubicBezTo>
                    <a:pt x="57" y="39"/>
                    <a:pt x="57" y="39"/>
                    <a:pt x="57" y="39"/>
                  </a:cubicBezTo>
                  <a:lnTo>
                    <a:pt x="57"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2" name="Freeform 102"/>
            <p:cNvSpPr/>
            <p:nvPr/>
          </p:nvSpPr>
          <p:spPr>
            <a:xfrm>
              <a:off x="6916482" y="3664653"/>
              <a:ext cx="28670" cy="16954"/>
            </a:xfrm>
            <a:custGeom>
              <a:rect l="l" t="t" r="r" b="b"/>
              <a:pathLst>
                <a:path w="54" h="32">
                  <a:moveTo>
                    <a:pt x="54" y="0"/>
                  </a:moveTo>
                  <a:cubicBezTo>
                    <a:pt x="2" y="0"/>
                    <a:pt x="2" y="0"/>
                    <a:pt x="2" y="0"/>
                  </a:cubicBezTo>
                  <a:cubicBezTo>
                    <a:pt x="1" y="11"/>
                    <a:pt x="0" y="21"/>
                    <a:pt x="0" y="32"/>
                  </a:cubicBezTo>
                  <a:cubicBezTo>
                    <a:pt x="54" y="32"/>
                    <a:pt x="54" y="32"/>
                    <a:pt x="54" y="32"/>
                  </a:cubicBezTo>
                  <a:cubicBezTo>
                    <a:pt x="54" y="0"/>
                    <a:pt x="54" y="0"/>
                    <a:pt x="54"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3" name="Freeform 103"/>
            <p:cNvSpPr/>
            <p:nvPr/>
          </p:nvSpPr>
          <p:spPr>
            <a:xfrm>
              <a:off x="6915340" y="3687418"/>
              <a:ext cx="29813" cy="19717"/>
            </a:xfrm>
            <a:custGeom>
              <a:rect l="l" t="t" r="r" b="b"/>
              <a:pathLst>
                <a:path w="56" h="37">
                  <a:moveTo>
                    <a:pt x="56" y="0"/>
                  </a:moveTo>
                  <a:cubicBezTo>
                    <a:pt x="1" y="0"/>
                    <a:pt x="1" y="0"/>
                    <a:pt x="1" y="0"/>
                  </a:cubicBezTo>
                  <a:cubicBezTo>
                    <a:pt x="0" y="13"/>
                    <a:pt x="0" y="25"/>
                    <a:pt x="0" y="37"/>
                  </a:cubicBezTo>
                  <a:cubicBezTo>
                    <a:pt x="56" y="37"/>
                    <a:pt x="56" y="37"/>
                    <a:pt x="56" y="37"/>
                  </a:cubicBezTo>
                  <a:cubicBezTo>
                    <a:pt x="56" y="0"/>
                    <a:pt x="56" y="0"/>
                    <a:pt x="56"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4" name="Freeform 104"/>
            <p:cNvSpPr/>
            <p:nvPr/>
          </p:nvSpPr>
          <p:spPr>
            <a:xfrm>
              <a:off x="6898289" y="3687418"/>
              <a:ext cx="12764" cy="19717"/>
            </a:xfrm>
            <a:custGeom>
              <a:rect l="l" t="t" r="r" b="b"/>
              <a:pathLst>
                <a:path w="24" h="37">
                  <a:moveTo>
                    <a:pt x="2" y="0"/>
                  </a:moveTo>
                  <a:cubicBezTo>
                    <a:pt x="1" y="13"/>
                    <a:pt x="1" y="25"/>
                    <a:pt x="0" y="37"/>
                  </a:cubicBezTo>
                  <a:cubicBezTo>
                    <a:pt x="22" y="37"/>
                    <a:pt x="22" y="37"/>
                    <a:pt x="22" y="37"/>
                  </a:cubicBezTo>
                  <a:cubicBezTo>
                    <a:pt x="22" y="25"/>
                    <a:pt x="23" y="13"/>
                    <a:pt x="24" y="0"/>
                  </a:cubicBezTo>
                  <a:lnTo>
                    <a:pt x="2"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5" name="Freeform 105"/>
            <p:cNvSpPr/>
            <p:nvPr/>
          </p:nvSpPr>
          <p:spPr>
            <a:xfrm>
              <a:off x="6985729" y="3687418"/>
              <a:ext cx="11239" cy="19717"/>
            </a:xfrm>
            <a:custGeom>
              <a:rect l="l" t="t" r="r" b="b"/>
              <a:pathLst>
                <a:path w="21" h="37">
                  <a:moveTo>
                    <a:pt x="21" y="37"/>
                  </a:moveTo>
                  <a:cubicBezTo>
                    <a:pt x="20" y="25"/>
                    <a:pt x="19" y="13"/>
                    <a:pt x="18" y="0"/>
                  </a:cubicBezTo>
                  <a:cubicBezTo>
                    <a:pt x="0" y="0"/>
                    <a:pt x="0" y="0"/>
                    <a:pt x="0" y="0"/>
                  </a:cubicBezTo>
                  <a:cubicBezTo>
                    <a:pt x="0" y="13"/>
                    <a:pt x="1" y="25"/>
                    <a:pt x="1" y="37"/>
                  </a:cubicBezTo>
                  <a:lnTo>
                    <a:pt x="21" y="37"/>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6" name="Freeform 106"/>
            <p:cNvSpPr/>
            <p:nvPr/>
          </p:nvSpPr>
          <p:spPr>
            <a:xfrm>
              <a:off x="6984205" y="3664653"/>
              <a:ext cx="10763" cy="16954"/>
            </a:xfrm>
            <a:custGeom>
              <a:rect l="l" t="t" r="r" b="b"/>
              <a:pathLst>
                <a:path w="20" h="32">
                  <a:moveTo>
                    <a:pt x="20" y="32"/>
                  </a:moveTo>
                  <a:cubicBezTo>
                    <a:pt x="19" y="21"/>
                    <a:pt x="18" y="11"/>
                    <a:pt x="17" y="0"/>
                  </a:cubicBezTo>
                  <a:cubicBezTo>
                    <a:pt x="0" y="0"/>
                    <a:pt x="0" y="0"/>
                    <a:pt x="0" y="0"/>
                  </a:cubicBezTo>
                  <a:cubicBezTo>
                    <a:pt x="1" y="11"/>
                    <a:pt x="1" y="21"/>
                    <a:pt x="2" y="32"/>
                  </a:cubicBezTo>
                  <a:lnTo>
                    <a:pt x="20" y="32"/>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7" name="Freeform 107"/>
            <p:cNvSpPr/>
            <p:nvPr/>
          </p:nvSpPr>
          <p:spPr>
            <a:xfrm>
              <a:off x="6927246" y="3556354"/>
              <a:ext cx="6763" cy="5810"/>
            </a:xfrm>
            <a:custGeom>
              <a:rect l="l" t="t" r="r" b="b"/>
              <a:pathLst>
                <a:path w="13" h="11">
                  <a:moveTo>
                    <a:pt x="13" y="0"/>
                  </a:moveTo>
                  <a:cubicBezTo>
                    <a:pt x="3" y="0"/>
                    <a:pt x="3" y="0"/>
                    <a:pt x="3" y="0"/>
                  </a:cubicBezTo>
                  <a:cubicBezTo>
                    <a:pt x="2" y="4"/>
                    <a:pt x="1" y="8"/>
                    <a:pt x="0" y="11"/>
                  </a:cubicBezTo>
                  <a:cubicBezTo>
                    <a:pt x="10" y="11"/>
                    <a:pt x="10" y="11"/>
                    <a:pt x="10" y="11"/>
                  </a:cubicBezTo>
                  <a:cubicBezTo>
                    <a:pt x="11" y="8"/>
                    <a:pt x="12" y="4"/>
                    <a:pt x="13"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8" name="Freeform 108"/>
            <p:cNvSpPr/>
            <p:nvPr/>
          </p:nvSpPr>
          <p:spPr>
            <a:xfrm>
              <a:off x="6962869" y="3556354"/>
              <a:ext cx="6287" cy="5810"/>
            </a:xfrm>
            <a:custGeom>
              <a:rect l="l" t="t" r="r" b="b"/>
              <a:pathLst>
                <a:path w="12" h="11">
                  <a:moveTo>
                    <a:pt x="12" y="11"/>
                  </a:moveTo>
                  <a:cubicBezTo>
                    <a:pt x="12" y="9"/>
                    <a:pt x="11" y="7"/>
                    <a:pt x="11" y="5"/>
                  </a:cubicBezTo>
                  <a:cubicBezTo>
                    <a:pt x="10" y="3"/>
                    <a:pt x="9" y="2"/>
                    <a:pt x="9" y="0"/>
                  </a:cubicBezTo>
                  <a:cubicBezTo>
                    <a:pt x="0" y="0"/>
                    <a:pt x="0" y="0"/>
                    <a:pt x="0" y="0"/>
                  </a:cubicBezTo>
                  <a:cubicBezTo>
                    <a:pt x="1" y="4"/>
                    <a:pt x="1" y="8"/>
                    <a:pt x="2" y="11"/>
                  </a:cubicBezTo>
                  <a:lnTo>
                    <a:pt x="12" y="11"/>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9" name="AutoShape 109"/>
            <p:cNvSpPr/>
            <p:nvPr/>
          </p:nvSpPr>
          <p:spPr>
            <a:xfrm>
              <a:off x="6945153" y="3556354"/>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0" name="Freeform 110"/>
            <p:cNvSpPr/>
            <p:nvPr/>
          </p:nvSpPr>
          <p:spPr>
            <a:xfrm>
              <a:off x="6922293" y="3580738"/>
              <a:ext cx="6477" cy="6287"/>
            </a:xfrm>
            <a:custGeom>
              <a:rect l="l" t="t" r="r" b="b"/>
              <a:pathLst>
                <a:path w="12" h="12">
                  <a:moveTo>
                    <a:pt x="12" y="0"/>
                  </a:moveTo>
                  <a:cubicBezTo>
                    <a:pt x="2" y="0"/>
                    <a:pt x="2" y="0"/>
                    <a:pt x="2" y="0"/>
                  </a:cubicBezTo>
                  <a:cubicBezTo>
                    <a:pt x="2" y="4"/>
                    <a:pt x="1" y="8"/>
                    <a:pt x="0" y="12"/>
                  </a:cubicBezTo>
                  <a:cubicBezTo>
                    <a:pt x="10" y="12"/>
                    <a:pt x="10" y="12"/>
                    <a:pt x="10" y="12"/>
                  </a:cubicBezTo>
                  <a:cubicBezTo>
                    <a:pt x="11" y="8"/>
                    <a:pt x="12" y="4"/>
                    <a:pt x="12"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1" name="Freeform 111"/>
            <p:cNvSpPr/>
            <p:nvPr/>
          </p:nvSpPr>
          <p:spPr>
            <a:xfrm>
              <a:off x="6967632" y="3580738"/>
              <a:ext cx="6477" cy="6287"/>
            </a:xfrm>
            <a:custGeom>
              <a:rect l="l" t="t" r="r" b="b"/>
              <a:pathLst>
                <a:path w="12" h="12">
                  <a:moveTo>
                    <a:pt x="2" y="12"/>
                  </a:moveTo>
                  <a:cubicBezTo>
                    <a:pt x="12" y="12"/>
                    <a:pt x="12" y="12"/>
                    <a:pt x="12" y="12"/>
                  </a:cubicBezTo>
                  <a:cubicBezTo>
                    <a:pt x="11" y="8"/>
                    <a:pt x="11" y="4"/>
                    <a:pt x="10" y="0"/>
                  </a:cubicBezTo>
                  <a:cubicBezTo>
                    <a:pt x="0" y="0"/>
                    <a:pt x="0" y="0"/>
                    <a:pt x="0" y="0"/>
                  </a:cubicBezTo>
                  <a:cubicBezTo>
                    <a:pt x="1" y="4"/>
                    <a:pt x="2" y="8"/>
                    <a:pt x="2" y="12"/>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2" name="AutoShape 112"/>
            <p:cNvSpPr/>
            <p:nvPr/>
          </p:nvSpPr>
          <p:spPr>
            <a:xfrm>
              <a:off x="6945153" y="3580738"/>
              <a:ext cx="4953" cy="6287"/>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3" name="Freeform 113"/>
            <p:cNvSpPr/>
            <p:nvPr/>
          </p:nvSpPr>
          <p:spPr>
            <a:xfrm>
              <a:off x="6918483" y="3604645"/>
              <a:ext cx="6477" cy="5810"/>
            </a:xfrm>
            <a:custGeom>
              <a:rect l="l" t="t" r="r" b="b"/>
              <a:pathLst>
                <a:path w="12" h="11">
                  <a:moveTo>
                    <a:pt x="12" y="0"/>
                  </a:moveTo>
                  <a:cubicBezTo>
                    <a:pt x="2" y="0"/>
                    <a:pt x="2" y="0"/>
                    <a:pt x="2" y="0"/>
                  </a:cubicBezTo>
                  <a:cubicBezTo>
                    <a:pt x="1" y="4"/>
                    <a:pt x="1" y="7"/>
                    <a:pt x="0" y="11"/>
                  </a:cubicBezTo>
                  <a:cubicBezTo>
                    <a:pt x="10" y="11"/>
                    <a:pt x="10" y="11"/>
                    <a:pt x="10" y="11"/>
                  </a:cubicBezTo>
                  <a:cubicBezTo>
                    <a:pt x="10" y="7"/>
                    <a:pt x="11" y="4"/>
                    <a:pt x="12"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4" name="Freeform 114"/>
            <p:cNvSpPr/>
            <p:nvPr/>
          </p:nvSpPr>
          <p:spPr>
            <a:xfrm>
              <a:off x="6971918" y="3604645"/>
              <a:ext cx="6096" cy="5810"/>
            </a:xfrm>
            <a:custGeom>
              <a:rect l="l" t="t" r="r" b="b"/>
              <a:pathLst>
                <a:path w="11" h="11">
                  <a:moveTo>
                    <a:pt x="2" y="11"/>
                  </a:moveTo>
                  <a:cubicBezTo>
                    <a:pt x="11" y="11"/>
                    <a:pt x="11" y="11"/>
                    <a:pt x="11" y="11"/>
                  </a:cubicBezTo>
                  <a:cubicBezTo>
                    <a:pt x="11" y="7"/>
                    <a:pt x="10" y="4"/>
                    <a:pt x="9" y="0"/>
                  </a:cubicBezTo>
                  <a:cubicBezTo>
                    <a:pt x="0" y="0"/>
                    <a:pt x="0" y="0"/>
                    <a:pt x="0" y="0"/>
                  </a:cubicBezTo>
                  <a:cubicBezTo>
                    <a:pt x="0" y="4"/>
                    <a:pt x="1" y="7"/>
                    <a:pt x="2" y="1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5" name="AutoShape 115"/>
            <p:cNvSpPr/>
            <p:nvPr/>
          </p:nvSpPr>
          <p:spPr>
            <a:xfrm>
              <a:off x="6945153" y="3604645"/>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6" name="Freeform 116"/>
            <p:cNvSpPr/>
            <p:nvPr/>
          </p:nvSpPr>
          <p:spPr>
            <a:xfrm>
              <a:off x="6914863" y="3633316"/>
              <a:ext cx="5810" cy="5810"/>
            </a:xfrm>
            <a:custGeom>
              <a:rect l="l" t="t" r="r" b="b"/>
              <a:pathLst>
                <a:path w="11" h="11">
                  <a:moveTo>
                    <a:pt x="11" y="0"/>
                  </a:moveTo>
                  <a:cubicBezTo>
                    <a:pt x="1" y="0"/>
                    <a:pt x="1" y="0"/>
                    <a:pt x="1" y="0"/>
                  </a:cubicBezTo>
                  <a:cubicBezTo>
                    <a:pt x="1" y="3"/>
                    <a:pt x="1" y="7"/>
                    <a:pt x="0" y="11"/>
                  </a:cubicBezTo>
                  <a:cubicBezTo>
                    <a:pt x="10" y="11"/>
                    <a:pt x="10" y="11"/>
                    <a:pt x="10" y="11"/>
                  </a:cubicBezTo>
                  <a:cubicBezTo>
                    <a:pt x="10" y="7"/>
                    <a:pt x="11" y="3"/>
                    <a:pt x="11"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7" name="Freeform 117"/>
            <p:cNvSpPr/>
            <p:nvPr/>
          </p:nvSpPr>
          <p:spPr>
            <a:xfrm>
              <a:off x="6975728" y="3633316"/>
              <a:ext cx="5810" cy="5810"/>
            </a:xfrm>
            <a:custGeom>
              <a:rect l="l" t="t" r="r" b="b"/>
              <a:pathLst>
                <a:path w="11" h="11">
                  <a:moveTo>
                    <a:pt x="2" y="11"/>
                  </a:moveTo>
                  <a:cubicBezTo>
                    <a:pt x="11" y="11"/>
                    <a:pt x="11" y="11"/>
                    <a:pt x="11" y="11"/>
                  </a:cubicBezTo>
                  <a:cubicBezTo>
                    <a:pt x="11" y="7"/>
                    <a:pt x="10" y="3"/>
                    <a:pt x="10" y="0"/>
                  </a:cubicBezTo>
                  <a:cubicBezTo>
                    <a:pt x="0" y="0"/>
                    <a:pt x="0" y="0"/>
                    <a:pt x="0" y="0"/>
                  </a:cubicBezTo>
                  <a:cubicBezTo>
                    <a:pt x="1" y="3"/>
                    <a:pt x="1" y="7"/>
                    <a:pt x="2" y="1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8" name="AutoShape 118"/>
            <p:cNvSpPr/>
            <p:nvPr/>
          </p:nvSpPr>
          <p:spPr>
            <a:xfrm>
              <a:off x="6945153" y="3633316"/>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9" name="Freeform 119"/>
            <p:cNvSpPr/>
            <p:nvPr/>
          </p:nvSpPr>
          <p:spPr>
            <a:xfrm>
              <a:off x="6912196" y="3658843"/>
              <a:ext cx="5810" cy="5810"/>
            </a:xfrm>
            <a:custGeom>
              <a:rect l="l" t="t" r="r" b="b"/>
              <a:pathLst>
                <a:path w="11" h="11">
                  <a:moveTo>
                    <a:pt x="11" y="0"/>
                  </a:moveTo>
                  <a:cubicBezTo>
                    <a:pt x="1" y="0"/>
                    <a:pt x="1" y="0"/>
                    <a:pt x="1" y="0"/>
                  </a:cubicBezTo>
                  <a:cubicBezTo>
                    <a:pt x="1" y="4"/>
                    <a:pt x="1" y="7"/>
                    <a:pt x="0" y="11"/>
                  </a:cubicBezTo>
                  <a:cubicBezTo>
                    <a:pt x="10" y="11"/>
                    <a:pt x="10" y="11"/>
                    <a:pt x="10" y="11"/>
                  </a:cubicBezTo>
                  <a:cubicBezTo>
                    <a:pt x="10" y="7"/>
                    <a:pt x="11" y="4"/>
                    <a:pt x="11"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0" name="Freeform 120"/>
            <p:cNvSpPr/>
            <p:nvPr/>
          </p:nvSpPr>
          <p:spPr>
            <a:xfrm>
              <a:off x="6978395" y="3658843"/>
              <a:ext cx="5810" cy="5810"/>
            </a:xfrm>
            <a:custGeom>
              <a:rect l="l" t="t" r="r" b="b"/>
              <a:pathLst>
                <a:path w="11" h="11">
                  <a:moveTo>
                    <a:pt x="1" y="11"/>
                  </a:moveTo>
                  <a:cubicBezTo>
                    <a:pt x="11" y="11"/>
                    <a:pt x="11" y="11"/>
                    <a:pt x="11" y="11"/>
                  </a:cubicBezTo>
                  <a:cubicBezTo>
                    <a:pt x="11" y="7"/>
                    <a:pt x="10" y="4"/>
                    <a:pt x="10" y="0"/>
                  </a:cubicBezTo>
                  <a:cubicBezTo>
                    <a:pt x="0" y="0"/>
                    <a:pt x="0" y="0"/>
                    <a:pt x="0" y="0"/>
                  </a:cubicBezTo>
                  <a:cubicBezTo>
                    <a:pt x="1" y="4"/>
                    <a:pt x="1" y="7"/>
                    <a:pt x="1" y="1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1" name="AutoShape 121"/>
            <p:cNvSpPr/>
            <p:nvPr/>
          </p:nvSpPr>
          <p:spPr>
            <a:xfrm>
              <a:off x="6945153" y="3658843"/>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2" name="Freeform 122"/>
            <p:cNvSpPr/>
            <p:nvPr/>
          </p:nvSpPr>
          <p:spPr>
            <a:xfrm>
              <a:off x="6911053" y="3681607"/>
              <a:ext cx="5429" cy="5810"/>
            </a:xfrm>
            <a:custGeom>
              <a:rect l="l" t="t" r="r" b="b"/>
              <a:pathLst>
                <a:path w="10" h="11">
                  <a:moveTo>
                    <a:pt x="10" y="0"/>
                  </a:moveTo>
                  <a:cubicBezTo>
                    <a:pt x="0" y="0"/>
                    <a:pt x="0" y="0"/>
                    <a:pt x="0" y="0"/>
                  </a:cubicBezTo>
                  <a:cubicBezTo>
                    <a:pt x="0" y="3"/>
                    <a:pt x="0" y="7"/>
                    <a:pt x="0" y="11"/>
                  </a:cubicBezTo>
                  <a:cubicBezTo>
                    <a:pt x="9" y="11"/>
                    <a:pt x="9" y="11"/>
                    <a:pt x="9" y="11"/>
                  </a:cubicBezTo>
                  <a:cubicBezTo>
                    <a:pt x="9" y="7"/>
                    <a:pt x="10" y="3"/>
                    <a:pt x="10"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3" name="Freeform 123"/>
            <p:cNvSpPr/>
            <p:nvPr/>
          </p:nvSpPr>
          <p:spPr>
            <a:xfrm>
              <a:off x="6980395" y="3681607"/>
              <a:ext cx="5429" cy="5810"/>
            </a:xfrm>
            <a:custGeom>
              <a:rect l="l" t="t" r="r" b="b"/>
              <a:pathLst>
                <a:path w="10" h="11">
                  <a:moveTo>
                    <a:pt x="0" y="11"/>
                  </a:moveTo>
                  <a:cubicBezTo>
                    <a:pt x="10" y="11"/>
                    <a:pt x="10" y="11"/>
                    <a:pt x="10" y="11"/>
                  </a:cubicBezTo>
                  <a:cubicBezTo>
                    <a:pt x="10" y="7"/>
                    <a:pt x="9" y="3"/>
                    <a:pt x="9" y="0"/>
                  </a:cubicBezTo>
                  <a:cubicBezTo>
                    <a:pt x="0" y="0"/>
                    <a:pt x="0" y="0"/>
                    <a:pt x="0" y="0"/>
                  </a:cubicBezTo>
                  <a:cubicBezTo>
                    <a:pt x="0" y="3"/>
                    <a:pt x="0" y="7"/>
                    <a:pt x="0" y="1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4" name="AutoShape 124"/>
            <p:cNvSpPr/>
            <p:nvPr/>
          </p:nvSpPr>
          <p:spPr>
            <a:xfrm>
              <a:off x="6945153" y="3681607"/>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5" name="Freeform 125"/>
            <p:cNvSpPr/>
            <p:nvPr/>
          </p:nvSpPr>
          <p:spPr>
            <a:xfrm>
              <a:off x="6910006" y="3707134"/>
              <a:ext cx="4953" cy="5810"/>
            </a:xfrm>
            <a:custGeom>
              <a:rect l="l" t="t" r="r" b="b"/>
              <a:pathLst>
                <a:path w="9" h="11">
                  <a:moveTo>
                    <a:pt x="9" y="0"/>
                  </a:moveTo>
                  <a:cubicBezTo>
                    <a:pt x="0" y="0"/>
                    <a:pt x="0" y="0"/>
                    <a:pt x="0" y="0"/>
                  </a:cubicBezTo>
                  <a:cubicBezTo>
                    <a:pt x="0" y="4"/>
                    <a:pt x="0" y="7"/>
                    <a:pt x="0" y="11"/>
                  </a:cubicBezTo>
                  <a:cubicBezTo>
                    <a:pt x="9" y="11"/>
                    <a:pt x="9" y="11"/>
                    <a:pt x="9" y="11"/>
                  </a:cubicBezTo>
                  <a:cubicBezTo>
                    <a:pt x="9" y="7"/>
                    <a:pt x="9" y="4"/>
                    <a:pt x="9"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6" name="Freeform 126"/>
            <p:cNvSpPr/>
            <p:nvPr/>
          </p:nvSpPr>
          <p:spPr>
            <a:xfrm>
              <a:off x="6981538" y="3707134"/>
              <a:ext cx="5429" cy="5810"/>
            </a:xfrm>
            <a:custGeom>
              <a:rect l="l" t="t" r="r" b="b"/>
              <a:pathLst>
                <a:path w="10" h="11">
                  <a:moveTo>
                    <a:pt x="0" y="11"/>
                  </a:moveTo>
                  <a:cubicBezTo>
                    <a:pt x="10" y="11"/>
                    <a:pt x="10" y="11"/>
                    <a:pt x="10" y="11"/>
                  </a:cubicBezTo>
                  <a:cubicBezTo>
                    <a:pt x="10" y="7"/>
                    <a:pt x="9" y="4"/>
                    <a:pt x="9" y="0"/>
                  </a:cubicBezTo>
                  <a:cubicBezTo>
                    <a:pt x="0" y="0"/>
                    <a:pt x="0" y="0"/>
                    <a:pt x="0" y="0"/>
                  </a:cubicBezTo>
                  <a:cubicBezTo>
                    <a:pt x="0" y="4"/>
                    <a:pt x="0" y="7"/>
                    <a:pt x="0" y="1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7" name="AutoShape 127"/>
            <p:cNvSpPr/>
            <p:nvPr/>
          </p:nvSpPr>
          <p:spPr>
            <a:xfrm>
              <a:off x="6945153" y="3707134"/>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8" name="AutoShape 128"/>
            <p:cNvSpPr/>
            <p:nvPr/>
          </p:nvSpPr>
          <p:spPr>
            <a:xfrm>
              <a:off x="6945153" y="3733519"/>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9" name="Group 129"/>
          <p:cNvGrpSpPr/>
          <p:nvPr/>
        </p:nvGrpSpPr>
        <p:grpSpPr>
          <a:xfrm>
            <a:off x="6649402" y="4666547"/>
            <a:ext cx="587026" cy="585502"/>
            <a:chOff x="6649402" y="4666547"/>
            <a:chExt cx="587026" cy="585502"/>
          </a:xfrm>
        </p:grpSpPr>
        <p:sp>
          <p:nvSpPr>
            <p:cNvPr id="130" name="AutoShape 130"/>
            <p:cNvSpPr/>
            <p:nvPr/>
          </p:nvSpPr>
          <p:spPr>
            <a:xfrm>
              <a:off x="6649402" y="4666547"/>
              <a:ext cx="587026" cy="585502"/>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1" name="Freeform 131"/>
            <p:cNvSpPr/>
            <p:nvPr/>
          </p:nvSpPr>
          <p:spPr>
            <a:xfrm>
              <a:off x="6793896" y="4847236"/>
              <a:ext cx="301085" cy="213741"/>
            </a:xfrm>
            <a:custGeom>
              <a:rect l="l" t="t" r="r" b="b"/>
              <a:pathLst>
                <a:path w="21600" h="2160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2" name="TextBox 132"/>
          <p:cNvSpPr txBox="1"/>
          <p:nvPr/>
        </p:nvSpPr>
        <p:spPr>
          <a:xfrm>
            <a:off x="7288006" y="2140272"/>
            <a:ext cx="423100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350">
                <a:solidFill>
                  <a:schemeClr val="dk1">
                    <a:alpha val="100000"/>
                  </a:schemeClr>
                </a:solidFill>
                <a:latin typeface="Microsoft Yahei"/>
                <a:ea typeface="Microsoft Yahei"/>
                <a:cs typeface="Microsoft Yahei"/>
              </a:rPr>
              <a:t>研究目的</a:t>
            </a:r>
          </a:p>
        </p:txBody>
      </p:sp>
      <p:sp>
        <p:nvSpPr>
          <p:cNvPr id="133" name="TextBox 133"/>
          <p:cNvSpPr txBox="1"/>
          <p:nvPr/>
        </p:nvSpPr>
        <p:spPr>
          <a:xfrm>
            <a:off x="7288006" y="3387809"/>
            <a:ext cx="423100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350">
                <a:solidFill>
                  <a:schemeClr val="dk1">
                    <a:alpha val="100000"/>
                  </a:schemeClr>
                </a:solidFill>
                <a:latin typeface="Microsoft Yahei"/>
                <a:ea typeface="Microsoft Yahei"/>
                <a:cs typeface="Microsoft Yahei"/>
              </a:rPr>
              <a:t>探讨学前儿童社会教育的内涵、目标、内容与方法。</a:t>
            </a:r>
          </a:p>
        </p:txBody>
      </p:sp>
      <p:sp>
        <p:nvSpPr>
          <p:cNvPr id="134" name="TextBox 134"/>
          <p:cNvSpPr txBox="1"/>
          <p:nvPr/>
        </p:nvSpPr>
        <p:spPr>
          <a:xfrm>
            <a:off x="7288006" y="4658974"/>
            <a:ext cx="423100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350">
                <a:solidFill>
                  <a:schemeClr val="dk1">
                    <a:alpha val="100000"/>
                  </a:schemeClr>
                </a:solidFill>
                <a:latin typeface="Microsoft Yahei"/>
                <a:ea typeface="Microsoft Yahei"/>
                <a:cs typeface="Microsoft Yahei"/>
              </a:rPr>
              <a:t>分析学前儿童社会教育的现状与问题。</a:t>
            </a:r>
          </a:p>
        </p:txBody>
      </p:sp>
      <p:grpSp>
        <p:nvGrpSpPr>
          <p:cNvPr id="135" name="Group 135"/>
          <p:cNvGrpSpPr/>
          <p:nvPr/>
        </p:nvGrpSpPr>
        <p:grpSpPr>
          <a:xfrm>
            <a:off x="454963" y="93878"/>
            <a:ext cx="10641129" cy="914400"/>
            <a:chOff x="454963" y="93878"/>
            <a:chExt cx="10641129" cy="914400"/>
          </a:xfrm>
        </p:grpSpPr>
        <p:sp>
          <p:nvSpPr>
            <p:cNvPr id="136" name="AutoShape 13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7" name="AutoShape 13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8" name="AutoShape 13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9" name="AutoShape 13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0" name="AutoShape 14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1" name="AutoShape 14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2" name="AutoShape 14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3" name="AutoShape 14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4" name="AutoShape 14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5" name="AutoShape 14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6" name="AutoShape 14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7" name="AutoShape 14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8" name="AutoShape 14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9" name="AutoShape 14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0" name="AutoShape 15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1" name="AutoShape 15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2" name="AutoShape 15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3" name="AutoShape 15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4" name="AutoShape 15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5" name="AutoShape 15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6" name="TextBox 15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研究目的与问题</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6895814" y="4807648"/>
            <a:ext cx="1401413" cy="2050351"/>
            <a:chOff x="6895814" y="4807648"/>
            <a:chExt cx="1401413" cy="2050351"/>
          </a:xfrm>
        </p:grpSpPr>
        <p:sp>
          <p:nvSpPr>
            <p:cNvPr id="3" name="Freeform 3"/>
            <p:cNvSpPr/>
            <p:nvPr/>
          </p:nvSpPr>
          <p:spPr>
            <a:xfrm>
              <a:off x="6895814" y="4807648"/>
              <a:ext cx="713994" cy="1408367"/>
            </a:xfrm>
            <a:custGeom>
              <a:rect l="l" t="t" r="r" b="b"/>
              <a:pathLst>
                <a:path w="215" h="422">
                  <a:moveTo>
                    <a:pt x="116" y="317"/>
                  </a:moveTo>
                  <a:cubicBezTo>
                    <a:pt x="186" y="317"/>
                    <a:pt x="200" y="363"/>
                    <a:pt x="200" y="359"/>
                  </a:cubicBezTo>
                  <a:cubicBezTo>
                    <a:pt x="215" y="337"/>
                    <a:pt x="193" y="212"/>
                    <a:pt x="193" y="212"/>
                  </a:cubicBezTo>
                  <a:cubicBezTo>
                    <a:pt x="200" y="226"/>
                    <a:pt x="205" y="239"/>
                    <a:pt x="205" y="252"/>
                  </a:cubicBezTo>
                  <a:cubicBezTo>
                    <a:pt x="205" y="0"/>
                    <a:pt x="205" y="0"/>
                    <a:pt x="205" y="0"/>
                  </a:cubicBezTo>
                  <a:cubicBezTo>
                    <a:pt x="205" y="0"/>
                    <a:pt x="208" y="0"/>
                    <a:pt x="207" y="0"/>
                  </a:cubicBezTo>
                  <a:cubicBezTo>
                    <a:pt x="172" y="103"/>
                    <a:pt x="98" y="187"/>
                    <a:pt x="0" y="232"/>
                  </a:cubicBezTo>
                  <a:cubicBezTo>
                    <a:pt x="10" y="333"/>
                    <a:pt x="91" y="414"/>
                    <a:pt x="193" y="424"/>
                  </a:cubicBezTo>
                  <a:cubicBezTo>
                    <a:pt x="193" y="411"/>
                    <a:pt x="193" y="402"/>
                    <a:pt x="193" y="402"/>
                  </a:cubicBezTo>
                  <a:cubicBezTo>
                    <a:pt x="181" y="358"/>
                    <a:pt x="116" y="317"/>
                    <a:pt x="116" y="31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7576185" y="4807648"/>
              <a:ext cx="721042" cy="1408367"/>
            </a:xfrm>
            <a:custGeom>
              <a:rect l="l" t="t" r="r" b="b"/>
              <a:pathLst>
                <a:path w="216" h="422">
                  <a:moveTo>
                    <a:pt x="217" y="212"/>
                  </a:moveTo>
                  <a:cubicBezTo>
                    <a:pt x="217" y="95"/>
                    <a:pt x="124" y="0"/>
                    <a:pt x="0" y="0"/>
                  </a:cubicBezTo>
                  <a:cubicBezTo>
                    <a:pt x="0" y="252"/>
                    <a:pt x="0" y="252"/>
                    <a:pt x="0" y="252"/>
                  </a:cubicBezTo>
                  <a:cubicBezTo>
                    <a:pt x="28" y="318"/>
                    <a:pt x="24" y="354"/>
                    <a:pt x="24" y="354"/>
                  </a:cubicBezTo>
                  <a:cubicBezTo>
                    <a:pt x="60" y="308"/>
                    <a:pt x="143" y="312"/>
                    <a:pt x="143" y="312"/>
                  </a:cubicBezTo>
                  <a:cubicBezTo>
                    <a:pt x="143" y="312"/>
                    <a:pt x="51" y="344"/>
                    <a:pt x="33" y="409"/>
                  </a:cubicBezTo>
                  <a:cubicBezTo>
                    <a:pt x="33" y="409"/>
                    <a:pt x="31" y="415"/>
                    <a:pt x="31" y="424"/>
                  </a:cubicBezTo>
                  <a:cubicBezTo>
                    <a:pt x="137" y="411"/>
                    <a:pt x="217" y="321"/>
                    <a:pt x="217" y="212"/>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7280148" y="5511736"/>
              <a:ext cx="781336" cy="1346263"/>
            </a:xfrm>
            <a:custGeom>
              <a:rect l="l" t="t" r="r" b="b"/>
              <a:pathLst>
                <a:path w="884237" h="1523516">
                  <a:moveTo>
                    <a:pt x="308543" y="0"/>
                  </a:moveTo>
                  <a:cubicBezTo>
                    <a:pt x="334881" y="52658"/>
                    <a:pt x="353695" y="101555"/>
                    <a:pt x="368746" y="150451"/>
                  </a:cubicBezTo>
                  <a:cubicBezTo>
                    <a:pt x="459051" y="398695"/>
                    <a:pt x="440237" y="534101"/>
                    <a:pt x="440237" y="534101"/>
                  </a:cubicBezTo>
                  <a:cubicBezTo>
                    <a:pt x="579458" y="361082"/>
                    <a:pt x="884237" y="376127"/>
                    <a:pt x="884237" y="376127"/>
                  </a:cubicBezTo>
                  <a:cubicBezTo>
                    <a:pt x="884237" y="376127"/>
                    <a:pt x="530542" y="496488"/>
                    <a:pt x="462814" y="740971"/>
                  </a:cubicBezTo>
                  <a:cubicBezTo>
                    <a:pt x="462814" y="740971"/>
                    <a:pt x="462814" y="763538"/>
                    <a:pt x="462814" y="797390"/>
                  </a:cubicBezTo>
                  <a:cubicBezTo>
                    <a:pt x="469399" y="942199"/>
                    <a:pt x="487506" y="1346183"/>
                    <a:pt x="534782" y="1512949"/>
                  </a:cubicBezTo>
                  <a:lnTo>
                    <a:pt x="538286" y="1523516"/>
                  </a:lnTo>
                  <a:lnTo>
                    <a:pt x="240131" y="1523516"/>
                  </a:lnTo>
                  <a:lnTo>
                    <a:pt x="248684" y="1476747"/>
                  </a:lnTo>
                  <a:cubicBezTo>
                    <a:pt x="281146" y="1263493"/>
                    <a:pt x="290200" y="945490"/>
                    <a:pt x="293492" y="797390"/>
                  </a:cubicBezTo>
                  <a:cubicBezTo>
                    <a:pt x="293492" y="748493"/>
                    <a:pt x="293492" y="714642"/>
                    <a:pt x="293492" y="714642"/>
                  </a:cubicBezTo>
                  <a:cubicBezTo>
                    <a:pt x="244576" y="549146"/>
                    <a:pt x="0" y="394934"/>
                    <a:pt x="0" y="394934"/>
                  </a:cubicBezTo>
                  <a:cubicBezTo>
                    <a:pt x="263390" y="394934"/>
                    <a:pt x="316068" y="567952"/>
                    <a:pt x="316068" y="552907"/>
                  </a:cubicBezTo>
                  <a:cubicBezTo>
                    <a:pt x="372509" y="470159"/>
                    <a:pt x="308543" y="0"/>
                    <a:pt x="308543" y="0"/>
                  </a:cubicBezTo>
                  <a:close/>
                </a:path>
              </a:pathLst>
            </a:custGeom>
            <a:solidFill>
              <a:schemeClr val="l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4025837" y="4254913"/>
            <a:ext cx="1723930" cy="2603087"/>
            <a:chOff x="4025837" y="4254913"/>
            <a:chExt cx="1723930" cy="2603087"/>
          </a:xfrm>
        </p:grpSpPr>
        <p:sp>
          <p:nvSpPr>
            <p:cNvPr id="7" name="Freeform 7"/>
            <p:cNvSpPr/>
            <p:nvPr/>
          </p:nvSpPr>
          <p:spPr>
            <a:xfrm>
              <a:off x="4025837" y="4254913"/>
              <a:ext cx="907542" cy="1808131"/>
            </a:xfrm>
            <a:custGeom>
              <a:rect l="l" t="t" r="r" b="b"/>
              <a:pathLst>
                <a:path w="273" h="544">
                  <a:moveTo>
                    <a:pt x="147" y="408"/>
                  </a:moveTo>
                  <a:cubicBezTo>
                    <a:pt x="237" y="407"/>
                    <a:pt x="253" y="453"/>
                    <a:pt x="253" y="453"/>
                  </a:cubicBezTo>
                  <a:cubicBezTo>
                    <a:pt x="253" y="447"/>
                    <a:pt x="254" y="441"/>
                    <a:pt x="254" y="436"/>
                  </a:cubicBezTo>
                  <a:cubicBezTo>
                    <a:pt x="241" y="349"/>
                    <a:pt x="185" y="323"/>
                    <a:pt x="185" y="323"/>
                  </a:cubicBezTo>
                  <a:cubicBezTo>
                    <a:pt x="238" y="327"/>
                    <a:pt x="258" y="364"/>
                    <a:pt x="265" y="383"/>
                  </a:cubicBezTo>
                  <a:cubicBezTo>
                    <a:pt x="267" y="375"/>
                    <a:pt x="261" y="367"/>
                    <a:pt x="273" y="359"/>
                  </a:cubicBezTo>
                  <a:cubicBezTo>
                    <a:pt x="273" y="0"/>
                    <a:pt x="273" y="0"/>
                    <a:pt x="273" y="0"/>
                  </a:cubicBezTo>
                  <a:cubicBezTo>
                    <a:pt x="113" y="0"/>
                    <a:pt x="0" y="122"/>
                    <a:pt x="0" y="273"/>
                  </a:cubicBezTo>
                  <a:cubicBezTo>
                    <a:pt x="0" y="415"/>
                    <a:pt x="108" y="531"/>
                    <a:pt x="247" y="544"/>
                  </a:cubicBezTo>
                  <a:cubicBezTo>
                    <a:pt x="247" y="527"/>
                    <a:pt x="247" y="517"/>
                    <a:pt x="247" y="517"/>
                  </a:cubicBezTo>
                  <a:cubicBezTo>
                    <a:pt x="231" y="459"/>
                    <a:pt x="147" y="408"/>
                    <a:pt x="147" y="408"/>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4933379" y="4254913"/>
              <a:ext cx="816388" cy="1808131"/>
            </a:xfrm>
            <a:custGeom>
              <a:rect l="l" t="t" r="r" b="b"/>
              <a:pathLst>
                <a:path w="246" h="544">
                  <a:moveTo>
                    <a:pt x="32" y="38"/>
                  </a:moveTo>
                  <a:cubicBezTo>
                    <a:pt x="32" y="26"/>
                    <a:pt x="33" y="14"/>
                    <a:pt x="34" y="3"/>
                  </a:cubicBezTo>
                  <a:cubicBezTo>
                    <a:pt x="23" y="1"/>
                    <a:pt x="8" y="0"/>
                    <a:pt x="0" y="0"/>
                  </a:cubicBezTo>
                  <a:cubicBezTo>
                    <a:pt x="0" y="359"/>
                    <a:pt x="0" y="359"/>
                    <a:pt x="0" y="359"/>
                  </a:cubicBezTo>
                  <a:cubicBezTo>
                    <a:pt x="28" y="278"/>
                    <a:pt x="88" y="245"/>
                    <a:pt x="88" y="245"/>
                  </a:cubicBezTo>
                  <a:cubicBezTo>
                    <a:pt x="14" y="390"/>
                    <a:pt x="24" y="455"/>
                    <a:pt x="24" y="455"/>
                  </a:cubicBezTo>
                  <a:cubicBezTo>
                    <a:pt x="71" y="396"/>
                    <a:pt x="175" y="401"/>
                    <a:pt x="175" y="401"/>
                  </a:cubicBezTo>
                  <a:cubicBezTo>
                    <a:pt x="175" y="401"/>
                    <a:pt x="55" y="442"/>
                    <a:pt x="31" y="526"/>
                  </a:cubicBezTo>
                  <a:cubicBezTo>
                    <a:pt x="31" y="526"/>
                    <a:pt x="32" y="533"/>
                    <a:pt x="32" y="544"/>
                  </a:cubicBezTo>
                  <a:cubicBezTo>
                    <a:pt x="127" y="533"/>
                    <a:pt x="207" y="473"/>
                    <a:pt x="246" y="390"/>
                  </a:cubicBezTo>
                  <a:cubicBezTo>
                    <a:pt x="119" y="324"/>
                    <a:pt x="32" y="191"/>
                    <a:pt x="32" y="38"/>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4513993" y="5069872"/>
              <a:ext cx="997363" cy="1788128"/>
            </a:xfrm>
            <a:custGeom>
              <a:rect l="l" t="t" r="r" b="b"/>
              <a:pathLst>
                <a:path w="1128712" h="2023578">
                  <a:moveTo>
                    <a:pt x="805148" y="0"/>
                  </a:moveTo>
                  <a:cubicBezTo>
                    <a:pt x="526732" y="545160"/>
                    <a:pt x="564356" y="789542"/>
                    <a:pt x="564356" y="789542"/>
                  </a:cubicBezTo>
                  <a:cubicBezTo>
                    <a:pt x="741188" y="567718"/>
                    <a:pt x="1128712" y="586517"/>
                    <a:pt x="1128712" y="586517"/>
                  </a:cubicBezTo>
                  <a:cubicBezTo>
                    <a:pt x="1128712" y="586517"/>
                    <a:pt x="680990" y="740665"/>
                    <a:pt x="590693" y="1056482"/>
                  </a:cubicBezTo>
                  <a:cubicBezTo>
                    <a:pt x="590693" y="1056482"/>
                    <a:pt x="594455" y="1082800"/>
                    <a:pt x="594455" y="1124157"/>
                  </a:cubicBezTo>
                  <a:cubicBezTo>
                    <a:pt x="600569" y="1295224"/>
                    <a:pt x="621586" y="1756686"/>
                    <a:pt x="671631" y="1992285"/>
                  </a:cubicBezTo>
                  <a:lnTo>
                    <a:pt x="679167" y="2023578"/>
                  </a:lnTo>
                  <a:lnTo>
                    <a:pt x="315501" y="2023578"/>
                  </a:lnTo>
                  <a:lnTo>
                    <a:pt x="320272" y="1996662"/>
                  </a:lnTo>
                  <a:cubicBezTo>
                    <a:pt x="361012" y="1721658"/>
                    <a:pt x="372946" y="1314962"/>
                    <a:pt x="376238" y="1124157"/>
                  </a:cubicBezTo>
                  <a:cubicBezTo>
                    <a:pt x="376238" y="1060241"/>
                    <a:pt x="376238" y="1022644"/>
                    <a:pt x="376238" y="1022644"/>
                  </a:cubicBezTo>
                  <a:cubicBezTo>
                    <a:pt x="316040" y="804580"/>
                    <a:pt x="0" y="612835"/>
                    <a:pt x="0" y="612835"/>
                  </a:cubicBezTo>
                  <a:cubicBezTo>
                    <a:pt x="338614" y="609075"/>
                    <a:pt x="398812" y="782022"/>
                    <a:pt x="398812" y="782022"/>
                  </a:cubicBezTo>
                  <a:cubicBezTo>
                    <a:pt x="398812" y="759464"/>
                    <a:pt x="402574" y="736905"/>
                    <a:pt x="402574" y="718107"/>
                  </a:cubicBezTo>
                  <a:cubicBezTo>
                    <a:pt x="353663" y="391011"/>
                    <a:pt x="142970" y="293258"/>
                    <a:pt x="142970" y="293258"/>
                  </a:cubicBezTo>
                  <a:cubicBezTo>
                    <a:pt x="342376" y="308297"/>
                    <a:pt x="417624" y="447407"/>
                    <a:pt x="443960" y="518842"/>
                  </a:cubicBezTo>
                  <a:cubicBezTo>
                    <a:pt x="451485" y="488764"/>
                    <a:pt x="462772" y="458686"/>
                    <a:pt x="474059" y="428608"/>
                  </a:cubicBezTo>
                  <a:cubicBezTo>
                    <a:pt x="594455" y="124071"/>
                    <a:pt x="805148" y="0"/>
                    <a:pt x="805148" y="0"/>
                  </a:cubicBezTo>
                  <a:close/>
                </a:path>
              </a:pathLst>
            </a:custGeom>
            <a:solidFill>
              <a:schemeClr val="l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2870645" y="4807648"/>
            <a:ext cx="1401412" cy="2050351"/>
            <a:chOff x="2870645" y="4807648"/>
            <a:chExt cx="1401412" cy="2050351"/>
          </a:xfrm>
        </p:grpSpPr>
        <p:sp>
          <p:nvSpPr>
            <p:cNvPr id="11" name="Freeform 11"/>
            <p:cNvSpPr/>
            <p:nvPr/>
          </p:nvSpPr>
          <p:spPr>
            <a:xfrm>
              <a:off x="2870645" y="4807648"/>
              <a:ext cx="713994" cy="1408367"/>
            </a:xfrm>
            <a:custGeom>
              <a:rect l="l" t="t" r="r" b="b"/>
              <a:pathLst>
                <a:path w="215" h="422">
                  <a:moveTo>
                    <a:pt x="116" y="317"/>
                  </a:moveTo>
                  <a:cubicBezTo>
                    <a:pt x="186" y="317"/>
                    <a:pt x="200" y="363"/>
                    <a:pt x="200" y="359"/>
                  </a:cubicBezTo>
                  <a:cubicBezTo>
                    <a:pt x="215" y="337"/>
                    <a:pt x="193" y="212"/>
                    <a:pt x="193" y="212"/>
                  </a:cubicBezTo>
                  <a:cubicBezTo>
                    <a:pt x="200" y="226"/>
                    <a:pt x="205" y="239"/>
                    <a:pt x="205" y="252"/>
                  </a:cubicBezTo>
                  <a:cubicBezTo>
                    <a:pt x="205" y="0"/>
                    <a:pt x="205" y="0"/>
                    <a:pt x="205" y="0"/>
                  </a:cubicBezTo>
                  <a:cubicBezTo>
                    <a:pt x="205" y="0"/>
                    <a:pt x="208" y="0"/>
                    <a:pt x="207" y="0"/>
                  </a:cubicBezTo>
                  <a:cubicBezTo>
                    <a:pt x="172" y="103"/>
                    <a:pt x="98" y="187"/>
                    <a:pt x="0" y="232"/>
                  </a:cubicBezTo>
                  <a:cubicBezTo>
                    <a:pt x="10" y="333"/>
                    <a:pt x="91" y="414"/>
                    <a:pt x="193" y="424"/>
                  </a:cubicBezTo>
                  <a:cubicBezTo>
                    <a:pt x="193" y="411"/>
                    <a:pt x="193" y="402"/>
                    <a:pt x="193" y="402"/>
                  </a:cubicBezTo>
                  <a:cubicBezTo>
                    <a:pt x="181" y="358"/>
                    <a:pt x="116" y="317"/>
                    <a:pt x="116" y="31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3551015" y="4807648"/>
              <a:ext cx="721042" cy="1408367"/>
            </a:xfrm>
            <a:custGeom>
              <a:rect l="l" t="t" r="r" b="b"/>
              <a:pathLst>
                <a:path w="216" h="422">
                  <a:moveTo>
                    <a:pt x="217" y="212"/>
                  </a:moveTo>
                  <a:cubicBezTo>
                    <a:pt x="217" y="95"/>
                    <a:pt x="124" y="0"/>
                    <a:pt x="0" y="0"/>
                  </a:cubicBezTo>
                  <a:cubicBezTo>
                    <a:pt x="0" y="252"/>
                    <a:pt x="0" y="252"/>
                    <a:pt x="0" y="252"/>
                  </a:cubicBezTo>
                  <a:cubicBezTo>
                    <a:pt x="28" y="318"/>
                    <a:pt x="24" y="354"/>
                    <a:pt x="24" y="354"/>
                  </a:cubicBezTo>
                  <a:cubicBezTo>
                    <a:pt x="60" y="308"/>
                    <a:pt x="143" y="312"/>
                    <a:pt x="143" y="312"/>
                  </a:cubicBezTo>
                  <a:cubicBezTo>
                    <a:pt x="143" y="312"/>
                    <a:pt x="51" y="344"/>
                    <a:pt x="33" y="409"/>
                  </a:cubicBezTo>
                  <a:cubicBezTo>
                    <a:pt x="33" y="409"/>
                    <a:pt x="31" y="415"/>
                    <a:pt x="31" y="424"/>
                  </a:cubicBezTo>
                  <a:cubicBezTo>
                    <a:pt x="137" y="411"/>
                    <a:pt x="217" y="321"/>
                    <a:pt x="217" y="212"/>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3254978" y="5511736"/>
              <a:ext cx="781336" cy="1346263"/>
            </a:xfrm>
            <a:custGeom>
              <a:rect l="l" t="t" r="r" b="b"/>
              <a:pathLst>
                <a:path w="884237" h="1523516">
                  <a:moveTo>
                    <a:pt x="308543" y="0"/>
                  </a:moveTo>
                  <a:cubicBezTo>
                    <a:pt x="334881" y="52658"/>
                    <a:pt x="353695" y="101555"/>
                    <a:pt x="368746" y="150451"/>
                  </a:cubicBezTo>
                  <a:cubicBezTo>
                    <a:pt x="459051" y="398695"/>
                    <a:pt x="440237" y="534101"/>
                    <a:pt x="440237" y="534101"/>
                  </a:cubicBezTo>
                  <a:cubicBezTo>
                    <a:pt x="579458" y="361082"/>
                    <a:pt x="884237" y="376127"/>
                    <a:pt x="884237" y="376127"/>
                  </a:cubicBezTo>
                  <a:cubicBezTo>
                    <a:pt x="884237" y="376127"/>
                    <a:pt x="530542" y="496488"/>
                    <a:pt x="462814" y="740971"/>
                  </a:cubicBezTo>
                  <a:cubicBezTo>
                    <a:pt x="462814" y="740971"/>
                    <a:pt x="462814" y="763538"/>
                    <a:pt x="462814" y="797390"/>
                  </a:cubicBezTo>
                  <a:cubicBezTo>
                    <a:pt x="469399" y="942199"/>
                    <a:pt x="487506" y="1346183"/>
                    <a:pt x="534782" y="1512949"/>
                  </a:cubicBezTo>
                  <a:lnTo>
                    <a:pt x="538286" y="1523516"/>
                  </a:lnTo>
                  <a:lnTo>
                    <a:pt x="240131" y="1523516"/>
                  </a:lnTo>
                  <a:lnTo>
                    <a:pt x="248684" y="1476747"/>
                  </a:lnTo>
                  <a:cubicBezTo>
                    <a:pt x="281146" y="1263493"/>
                    <a:pt x="290200" y="945490"/>
                    <a:pt x="293492" y="797390"/>
                  </a:cubicBezTo>
                  <a:cubicBezTo>
                    <a:pt x="293492" y="748493"/>
                    <a:pt x="293492" y="714642"/>
                    <a:pt x="293492" y="714642"/>
                  </a:cubicBezTo>
                  <a:cubicBezTo>
                    <a:pt x="244576" y="549146"/>
                    <a:pt x="0" y="394934"/>
                    <a:pt x="0" y="394934"/>
                  </a:cubicBezTo>
                  <a:cubicBezTo>
                    <a:pt x="263390" y="394934"/>
                    <a:pt x="316068" y="567952"/>
                    <a:pt x="316068" y="552907"/>
                  </a:cubicBezTo>
                  <a:cubicBezTo>
                    <a:pt x="372509" y="470159"/>
                    <a:pt x="308543" y="0"/>
                    <a:pt x="308543" y="0"/>
                  </a:cubicBezTo>
                  <a:close/>
                </a:path>
              </a:pathLst>
            </a:custGeom>
            <a:solidFill>
              <a:schemeClr val="l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571" y="4254913"/>
            <a:ext cx="1724026" cy="2603087"/>
            <a:chOff x="571" y="4254913"/>
            <a:chExt cx="1724026" cy="2603087"/>
          </a:xfrm>
        </p:grpSpPr>
        <p:sp>
          <p:nvSpPr>
            <p:cNvPr id="15" name="Freeform 15"/>
            <p:cNvSpPr/>
            <p:nvPr/>
          </p:nvSpPr>
          <p:spPr>
            <a:xfrm>
              <a:off x="571" y="4254913"/>
              <a:ext cx="907542" cy="1808131"/>
            </a:xfrm>
            <a:custGeom>
              <a:rect l="l" t="t" r="r" b="b"/>
              <a:pathLst>
                <a:path w="273" h="544">
                  <a:moveTo>
                    <a:pt x="147" y="408"/>
                  </a:moveTo>
                  <a:cubicBezTo>
                    <a:pt x="237" y="407"/>
                    <a:pt x="253" y="453"/>
                    <a:pt x="253" y="453"/>
                  </a:cubicBezTo>
                  <a:cubicBezTo>
                    <a:pt x="253" y="447"/>
                    <a:pt x="254" y="441"/>
                    <a:pt x="254" y="436"/>
                  </a:cubicBezTo>
                  <a:cubicBezTo>
                    <a:pt x="241" y="349"/>
                    <a:pt x="185" y="323"/>
                    <a:pt x="185" y="323"/>
                  </a:cubicBezTo>
                  <a:cubicBezTo>
                    <a:pt x="238" y="327"/>
                    <a:pt x="258" y="364"/>
                    <a:pt x="265" y="383"/>
                  </a:cubicBezTo>
                  <a:cubicBezTo>
                    <a:pt x="267" y="375"/>
                    <a:pt x="261" y="367"/>
                    <a:pt x="273" y="359"/>
                  </a:cubicBezTo>
                  <a:cubicBezTo>
                    <a:pt x="273" y="0"/>
                    <a:pt x="273" y="0"/>
                    <a:pt x="273" y="0"/>
                  </a:cubicBezTo>
                  <a:cubicBezTo>
                    <a:pt x="113" y="0"/>
                    <a:pt x="0" y="122"/>
                    <a:pt x="0" y="273"/>
                  </a:cubicBezTo>
                  <a:cubicBezTo>
                    <a:pt x="0" y="415"/>
                    <a:pt x="108" y="531"/>
                    <a:pt x="247" y="544"/>
                  </a:cubicBezTo>
                  <a:cubicBezTo>
                    <a:pt x="247" y="527"/>
                    <a:pt x="247" y="517"/>
                    <a:pt x="247" y="517"/>
                  </a:cubicBezTo>
                  <a:cubicBezTo>
                    <a:pt x="231" y="459"/>
                    <a:pt x="147" y="408"/>
                    <a:pt x="147" y="408"/>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908209" y="4254913"/>
              <a:ext cx="816388" cy="1808131"/>
            </a:xfrm>
            <a:custGeom>
              <a:rect l="l" t="t" r="r" b="b"/>
              <a:pathLst>
                <a:path w="246" h="544">
                  <a:moveTo>
                    <a:pt x="32" y="38"/>
                  </a:moveTo>
                  <a:cubicBezTo>
                    <a:pt x="32" y="26"/>
                    <a:pt x="33" y="14"/>
                    <a:pt x="34" y="3"/>
                  </a:cubicBezTo>
                  <a:cubicBezTo>
                    <a:pt x="23" y="1"/>
                    <a:pt x="8" y="0"/>
                    <a:pt x="0" y="0"/>
                  </a:cubicBezTo>
                  <a:cubicBezTo>
                    <a:pt x="0" y="359"/>
                    <a:pt x="0" y="359"/>
                    <a:pt x="0" y="359"/>
                  </a:cubicBezTo>
                  <a:cubicBezTo>
                    <a:pt x="28" y="278"/>
                    <a:pt x="88" y="245"/>
                    <a:pt x="88" y="245"/>
                  </a:cubicBezTo>
                  <a:cubicBezTo>
                    <a:pt x="14" y="390"/>
                    <a:pt x="24" y="455"/>
                    <a:pt x="24" y="455"/>
                  </a:cubicBezTo>
                  <a:cubicBezTo>
                    <a:pt x="71" y="396"/>
                    <a:pt x="175" y="401"/>
                    <a:pt x="175" y="401"/>
                  </a:cubicBezTo>
                  <a:cubicBezTo>
                    <a:pt x="175" y="401"/>
                    <a:pt x="55" y="442"/>
                    <a:pt x="31" y="526"/>
                  </a:cubicBezTo>
                  <a:cubicBezTo>
                    <a:pt x="31" y="526"/>
                    <a:pt x="32" y="533"/>
                    <a:pt x="32" y="544"/>
                  </a:cubicBezTo>
                  <a:cubicBezTo>
                    <a:pt x="127" y="533"/>
                    <a:pt x="207" y="473"/>
                    <a:pt x="246" y="390"/>
                  </a:cubicBezTo>
                  <a:cubicBezTo>
                    <a:pt x="119" y="324"/>
                    <a:pt x="32" y="191"/>
                    <a:pt x="32" y="38"/>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488728" y="5069872"/>
              <a:ext cx="997363" cy="1788128"/>
            </a:xfrm>
            <a:custGeom>
              <a:rect l="l" t="t" r="r" b="b"/>
              <a:pathLst>
                <a:path w="1128712" h="2023578">
                  <a:moveTo>
                    <a:pt x="805148" y="0"/>
                  </a:moveTo>
                  <a:cubicBezTo>
                    <a:pt x="526732" y="545160"/>
                    <a:pt x="564356" y="789542"/>
                    <a:pt x="564356" y="789542"/>
                  </a:cubicBezTo>
                  <a:cubicBezTo>
                    <a:pt x="741188" y="567718"/>
                    <a:pt x="1128712" y="586517"/>
                    <a:pt x="1128712" y="586517"/>
                  </a:cubicBezTo>
                  <a:cubicBezTo>
                    <a:pt x="1128712" y="586517"/>
                    <a:pt x="680990" y="740665"/>
                    <a:pt x="590693" y="1056482"/>
                  </a:cubicBezTo>
                  <a:cubicBezTo>
                    <a:pt x="590693" y="1056482"/>
                    <a:pt x="594455" y="1082800"/>
                    <a:pt x="594455" y="1124157"/>
                  </a:cubicBezTo>
                  <a:cubicBezTo>
                    <a:pt x="600569" y="1295224"/>
                    <a:pt x="621586" y="1756686"/>
                    <a:pt x="671631" y="1992285"/>
                  </a:cubicBezTo>
                  <a:lnTo>
                    <a:pt x="679167" y="2023578"/>
                  </a:lnTo>
                  <a:lnTo>
                    <a:pt x="315501" y="2023578"/>
                  </a:lnTo>
                  <a:lnTo>
                    <a:pt x="320272" y="1996662"/>
                  </a:lnTo>
                  <a:cubicBezTo>
                    <a:pt x="361012" y="1721658"/>
                    <a:pt x="372946" y="1314962"/>
                    <a:pt x="376238" y="1124157"/>
                  </a:cubicBezTo>
                  <a:cubicBezTo>
                    <a:pt x="376238" y="1060241"/>
                    <a:pt x="376238" y="1022644"/>
                    <a:pt x="376238" y="1022644"/>
                  </a:cubicBezTo>
                  <a:cubicBezTo>
                    <a:pt x="316040" y="804580"/>
                    <a:pt x="0" y="612835"/>
                    <a:pt x="0" y="612835"/>
                  </a:cubicBezTo>
                  <a:cubicBezTo>
                    <a:pt x="338614" y="609075"/>
                    <a:pt x="398812" y="782022"/>
                    <a:pt x="398812" y="782022"/>
                  </a:cubicBezTo>
                  <a:cubicBezTo>
                    <a:pt x="398812" y="759464"/>
                    <a:pt x="402574" y="736905"/>
                    <a:pt x="402574" y="718107"/>
                  </a:cubicBezTo>
                  <a:cubicBezTo>
                    <a:pt x="353663" y="391011"/>
                    <a:pt x="142970" y="293258"/>
                    <a:pt x="142970" y="293258"/>
                  </a:cubicBezTo>
                  <a:cubicBezTo>
                    <a:pt x="342376" y="308297"/>
                    <a:pt x="417624" y="447407"/>
                    <a:pt x="443960" y="518842"/>
                  </a:cubicBezTo>
                  <a:cubicBezTo>
                    <a:pt x="451485" y="488764"/>
                    <a:pt x="462772" y="458686"/>
                    <a:pt x="474059" y="428608"/>
                  </a:cubicBezTo>
                  <a:cubicBezTo>
                    <a:pt x="594455" y="124071"/>
                    <a:pt x="805148" y="0"/>
                    <a:pt x="805148" y="0"/>
                  </a:cubicBezTo>
                  <a:close/>
                </a:path>
              </a:pathLst>
            </a:custGeom>
            <a:solidFill>
              <a:schemeClr val="l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10791253" y="4807648"/>
            <a:ext cx="1401413" cy="2050351"/>
            <a:chOff x="10791253" y="4807648"/>
            <a:chExt cx="1401413" cy="2050351"/>
          </a:xfrm>
        </p:grpSpPr>
        <p:sp>
          <p:nvSpPr>
            <p:cNvPr id="19" name="Freeform 19"/>
            <p:cNvSpPr/>
            <p:nvPr/>
          </p:nvSpPr>
          <p:spPr>
            <a:xfrm>
              <a:off x="10791253" y="4807648"/>
              <a:ext cx="713994" cy="1408367"/>
            </a:xfrm>
            <a:custGeom>
              <a:rect l="l" t="t" r="r" b="b"/>
              <a:pathLst>
                <a:path w="215" h="422">
                  <a:moveTo>
                    <a:pt x="116" y="317"/>
                  </a:moveTo>
                  <a:cubicBezTo>
                    <a:pt x="186" y="317"/>
                    <a:pt x="200" y="363"/>
                    <a:pt x="200" y="359"/>
                  </a:cubicBezTo>
                  <a:cubicBezTo>
                    <a:pt x="215" y="337"/>
                    <a:pt x="193" y="212"/>
                    <a:pt x="193" y="212"/>
                  </a:cubicBezTo>
                  <a:cubicBezTo>
                    <a:pt x="200" y="226"/>
                    <a:pt x="205" y="239"/>
                    <a:pt x="205" y="252"/>
                  </a:cubicBezTo>
                  <a:cubicBezTo>
                    <a:pt x="205" y="0"/>
                    <a:pt x="205" y="0"/>
                    <a:pt x="205" y="0"/>
                  </a:cubicBezTo>
                  <a:cubicBezTo>
                    <a:pt x="205" y="0"/>
                    <a:pt x="208" y="0"/>
                    <a:pt x="207" y="0"/>
                  </a:cubicBezTo>
                  <a:cubicBezTo>
                    <a:pt x="172" y="103"/>
                    <a:pt x="98" y="187"/>
                    <a:pt x="0" y="232"/>
                  </a:cubicBezTo>
                  <a:cubicBezTo>
                    <a:pt x="10" y="333"/>
                    <a:pt x="91" y="414"/>
                    <a:pt x="193" y="424"/>
                  </a:cubicBezTo>
                  <a:cubicBezTo>
                    <a:pt x="193" y="411"/>
                    <a:pt x="193" y="402"/>
                    <a:pt x="193" y="402"/>
                  </a:cubicBezTo>
                  <a:cubicBezTo>
                    <a:pt x="181" y="358"/>
                    <a:pt x="116" y="317"/>
                    <a:pt x="116" y="31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11471624" y="4807648"/>
              <a:ext cx="721042" cy="1408367"/>
            </a:xfrm>
            <a:custGeom>
              <a:rect l="l" t="t" r="r" b="b"/>
              <a:pathLst>
                <a:path w="216" h="422">
                  <a:moveTo>
                    <a:pt x="217" y="212"/>
                  </a:moveTo>
                  <a:cubicBezTo>
                    <a:pt x="217" y="95"/>
                    <a:pt x="124" y="0"/>
                    <a:pt x="0" y="0"/>
                  </a:cubicBezTo>
                  <a:cubicBezTo>
                    <a:pt x="0" y="252"/>
                    <a:pt x="0" y="252"/>
                    <a:pt x="0" y="252"/>
                  </a:cubicBezTo>
                  <a:cubicBezTo>
                    <a:pt x="28" y="318"/>
                    <a:pt x="24" y="354"/>
                    <a:pt x="24" y="354"/>
                  </a:cubicBezTo>
                  <a:cubicBezTo>
                    <a:pt x="60" y="308"/>
                    <a:pt x="143" y="312"/>
                    <a:pt x="143" y="312"/>
                  </a:cubicBezTo>
                  <a:cubicBezTo>
                    <a:pt x="143" y="312"/>
                    <a:pt x="51" y="344"/>
                    <a:pt x="33" y="409"/>
                  </a:cubicBezTo>
                  <a:cubicBezTo>
                    <a:pt x="33" y="409"/>
                    <a:pt x="31" y="415"/>
                    <a:pt x="31" y="424"/>
                  </a:cubicBezTo>
                  <a:cubicBezTo>
                    <a:pt x="137" y="411"/>
                    <a:pt x="217" y="321"/>
                    <a:pt x="217" y="212"/>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11175588" y="5511736"/>
              <a:ext cx="781336" cy="1346263"/>
            </a:xfrm>
            <a:custGeom>
              <a:rect l="l" t="t" r="r" b="b"/>
              <a:pathLst>
                <a:path w="884237" h="1523516">
                  <a:moveTo>
                    <a:pt x="308543" y="0"/>
                  </a:moveTo>
                  <a:cubicBezTo>
                    <a:pt x="334881" y="52658"/>
                    <a:pt x="353695" y="101555"/>
                    <a:pt x="368746" y="150451"/>
                  </a:cubicBezTo>
                  <a:cubicBezTo>
                    <a:pt x="459051" y="398695"/>
                    <a:pt x="440237" y="534101"/>
                    <a:pt x="440237" y="534101"/>
                  </a:cubicBezTo>
                  <a:cubicBezTo>
                    <a:pt x="579458" y="361082"/>
                    <a:pt x="884237" y="376127"/>
                    <a:pt x="884237" y="376127"/>
                  </a:cubicBezTo>
                  <a:cubicBezTo>
                    <a:pt x="884237" y="376127"/>
                    <a:pt x="530542" y="496488"/>
                    <a:pt x="462814" y="740971"/>
                  </a:cubicBezTo>
                  <a:cubicBezTo>
                    <a:pt x="462814" y="740971"/>
                    <a:pt x="462814" y="763538"/>
                    <a:pt x="462814" y="797390"/>
                  </a:cubicBezTo>
                  <a:cubicBezTo>
                    <a:pt x="469399" y="942199"/>
                    <a:pt x="487506" y="1346183"/>
                    <a:pt x="534782" y="1512949"/>
                  </a:cubicBezTo>
                  <a:lnTo>
                    <a:pt x="538286" y="1523516"/>
                  </a:lnTo>
                  <a:lnTo>
                    <a:pt x="240131" y="1523516"/>
                  </a:lnTo>
                  <a:lnTo>
                    <a:pt x="248684" y="1476747"/>
                  </a:lnTo>
                  <a:cubicBezTo>
                    <a:pt x="281146" y="1263493"/>
                    <a:pt x="290200" y="945490"/>
                    <a:pt x="293492" y="797390"/>
                  </a:cubicBezTo>
                  <a:cubicBezTo>
                    <a:pt x="293492" y="748493"/>
                    <a:pt x="293492" y="714642"/>
                    <a:pt x="293492" y="714642"/>
                  </a:cubicBezTo>
                  <a:cubicBezTo>
                    <a:pt x="244576" y="549146"/>
                    <a:pt x="0" y="394934"/>
                    <a:pt x="0" y="394934"/>
                  </a:cubicBezTo>
                  <a:cubicBezTo>
                    <a:pt x="263390" y="394934"/>
                    <a:pt x="316068" y="567952"/>
                    <a:pt x="316068" y="552907"/>
                  </a:cubicBezTo>
                  <a:cubicBezTo>
                    <a:pt x="372509" y="470159"/>
                    <a:pt x="308543" y="0"/>
                    <a:pt x="308543" y="0"/>
                  </a:cubicBezTo>
                  <a:close/>
                </a:path>
              </a:pathLst>
            </a:custGeom>
            <a:solidFill>
              <a:schemeClr val="l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2" name="Group 22"/>
          <p:cNvGrpSpPr/>
          <p:nvPr/>
        </p:nvGrpSpPr>
        <p:grpSpPr>
          <a:xfrm>
            <a:off x="7921180" y="4254913"/>
            <a:ext cx="1724025" cy="2603087"/>
            <a:chOff x="7921180" y="4254913"/>
            <a:chExt cx="1724025" cy="2603087"/>
          </a:xfrm>
        </p:grpSpPr>
        <p:sp>
          <p:nvSpPr>
            <p:cNvPr id="23" name="Freeform 23"/>
            <p:cNvSpPr/>
            <p:nvPr/>
          </p:nvSpPr>
          <p:spPr>
            <a:xfrm>
              <a:off x="7921180" y="4254913"/>
              <a:ext cx="907542" cy="1808131"/>
            </a:xfrm>
            <a:custGeom>
              <a:rect l="l" t="t" r="r" b="b"/>
              <a:pathLst>
                <a:path w="273" h="544">
                  <a:moveTo>
                    <a:pt x="147" y="408"/>
                  </a:moveTo>
                  <a:cubicBezTo>
                    <a:pt x="237" y="407"/>
                    <a:pt x="253" y="453"/>
                    <a:pt x="253" y="453"/>
                  </a:cubicBezTo>
                  <a:cubicBezTo>
                    <a:pt x="253" y="447"/>
                    <a:pt x="254" y="441"/>
                    <a:pt x="254" y="436"/>
                  </a:cubicBezTo>
                  <a:cubicBezTo>
                    <a:pt x="241" y="349"/>
                    <a:pt x="185" y="323"/>
                    <a:pt x="185" y="323"/>
                  </a:cubicBezTo>
                  <a:cubicBezTo>
                    <a:pt x="238" y="327"/>
                    <a:pt x="258" y="364"/>
                    <a:pt x="265" y="383"/>
                  </a:cubicBezTo>
                  <a:cubicBezTo>
                    <a:pt x="267" y="375"/>
                    <a:pt x="261" y="367"/>
                    <a:pt x="273" y="359"/>
                  </a:cubicBezTo>
                  <a:cubicBezTo>
                    <a:pt x="273" y="0"/>
                    <a:pt x="273" y="0"/>
                    <a:pt x="273" y="0"/>
                  </a:cubicBezTo>
                  <a:cubicBezTo>
                    <a:pt x="113" y="0"/>
                    <a:pt x="0" y="122"/>
                    <a:pt x="0" y="273"/>
                  </a:cubicBezTo>
                  <a:cubicBezTo>
                    <a:pt x="0" y="415"/>
                    <a:pt x="108" y="531"/>
                    <a:pt x="247" y="544"/>
                  </a:cubicBezTo>
                  <a:cubicBezTo>
                    <a:pt x="247" y="527"/>
                    <a:pt x="247" y="517"/>
                    <a:pt x="247" y="517"/>
                  </a:cubicBezTo>
                  <a:cubicBezTo>
                    <a:pt x="231" y="459"/>
                    <a:pt x="147" y="408"/>
                    <a:pt x="147" y="408"/>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8828817" y="4254913"/>
              <a:ext cx="816388" cy="1808131"/>
            </a:xfrm>
            <a:custGeom>
              <a:rect l="l" t="t" r="r" b="b"/>
              <a:pathLst>
                <a:path w="246" h="544">
                  <a:moveTo>
                    <a:pt x="32" y="38"/>
                  </a:moveTo>
                  <a:cubicBezTo>
                    <a:pt x="32" y="26"/>
                    <a:pt x="33" y="14"/>
                    <a:pt x="34" y="3"/>
                  </a:cubicBezTo>
                  <a:cubicBezTo>
                    <a:pt x="23" y="1"/>
                    <a:pt x="8" y="0"/>
                    <a:pt x="0" y="0"/>
                  </a:cubicBezTo>
                  <a:cubicBezTo>
                    <a:pt x="0" y="359"/>
                    <a:pt x="0" y="359"/>
                    <a:pt x="0" y="359"/>
                  </a:cubicBezTo>
                  <a:cubicBezTo>
                    <a:pt x="28" y="278"/>
                    <a:pt x="88" y="245"/>
                    <a:pt x="88" y="245"/>
                  </a:cubicBezTo>
                  <a:cubicBezTo>
                    <a:pt x="14" y="390"/>
                    <a:pt x="24" y="455"/>
                    <a:pt x="24" y="455"/>
                  </a:cubicBezTo>
                  <a:cubicBezTo>
                    <a:pt x="71" y="396"/>
                    <a:pt x="175" y="401"/>
                    <a:pt x="175" y="401"/>
                  </a:cubicBezTo>
                  <a:cubicBezTo>
                    <a:pt x="175" y="401"/>
                    <a:pt x="55" y="442"/>
                    <a:pt x="31" y="526"/>
                  </a:cubicBezTo>
                  <a:cubicBezTo>
                    <a:pt x="31" y="526"/>
                    <a:pt x="32" y="533"/>
                    <a:pt x="32" y="544"/>
                  </a:cubicBezTo>
                  <a:cubicBezTo>
                    <a:pt x="127" y="533"/>
                    <a:pt x="207" y="473"/>
                    <a:pt x="246" y="390"/>
                  </a:cubicBezTo>
                  <a:cubicBezTo>
                    <a:pt x="119" y="324"/>
                    <a:pt x="32" y="191"/>
                    <a:pt x="32" y="38"/>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8409337" y="5069872"/>
              <a:ext cx="997363" cy="1788128"/>
            </a:xfrm>
            <a:custGeom>
              <a:rect l="l" t="t" r="r" b="b"/>
              <a:pathLst>
                <a:path w="1128712" h="2023578">
                  <a:moveTo>
                    <a:pt x="805148" y="0"/>
                  </a:moveTo>
                  <a:cubicBezTo>
                    <a:pt x="526732" y="545160"/>
                    <a:pt x="564356" y="789542"/>
                    <a:pt x="564356" y="789542"/>
                  </a:cubicBezTo>
                  <a:cubicBezTo>
                    <a:pt x="741188" y="567718"/>
                    <a:pt x="1128712" y="586517"/>
                    <a:pt x="1128712" y="586517"/>
                  </a:cubicBezTo>
                  <a:cubicBezTo>
                    <a:pt x="1128712" y="586517"/>
                    <a:pt x="680990" y="740665"/>
                    <a:pt x="590693" y="1056482"/>
                  </a:cubicBezTo>
                  <a:cubicBezTo>
                    <a:pt x="590693" y="1056482"/>
                    <a:pt x="594455" y="1082800"/>
                    <a:pt x="594455" y="1124157"/>
                  </a:cubicBezTo>
                  <a:cubicBezTo>
                    <a:pt x="600569" y="1295224"/>
                    <a:pt x="621586" y="1756686"/>
                    <a:pt x="671631" y="1992285"/>
                  </a:cubicBezTo>
                  <a:lnTo>
                    <a:pt x="679167" y="2023578"/>
                  </a:lnTo>
                  <a:lnTo>
                    <a:pt x="315501" y="2023578"/>
                  </a:lnTo>
                  <a:lnTo>
                    <a:pt x="320272" y="1996662"/>
                  </a:lnTo>
                  <a:cubicBezTo>
                    <a:pt x="361012" y="1721658"/>
                    <a:pt x="372946" y="1314962"/>
                    <a:pt x="376238" y="1124157"/>
                  </a:cubicBezTo>
                  <a:cubicBezTo>
                    <a:pt x="376238" y="1060241"/>
                    <a:pt x="376238" y="1022644"/>
                    <a:pt x="376238" y="1022644"/>
                  </a:cubicBezTo>
                  <a:cubicBezTo>
                    <a:pt x="316040" y="804580"/>
                    <a:pt x="0" y="612835"/>
                    <a:pt x="0" y="612835"/>
                  </a:cubicBezTo>
                  <a:cubicBezTo>
                    <a:pt x="338614" y="609075"/>
                    <a:pt x="398812" y="782022"/>
                    <a:pt x="398812" y="782022"/>
                  </a:cubicBezTo>
                  <a:cubicBezTo>
                    <a:pt x="398812" y="759464"/>
                    <a:pt x="402574" y="736905"/>
                    <a:pt x="402574" y="718107"/>
                  </a:cubicBezTo>
                  <a:cubicBezTo>
                    <a:pt x="353663" y="391011"/>
                    <a:pt x="142970" y="293258"/>
                    <a:pt x="142970" y="293258"/>
                  </a:cubicBezTo>
                  <a:cubicBezTo>
                    <a:pt x="342376" y="308297"/>
                    <a:pt x="417624" y="447407"/>
                    <a:pt x="443960" y="518842"/>
                  </a:cubicBezTo>
                  <a:cubicBezTo>
                    <a:pt x="451485" y="488764"/>
                    <a:pt x="462772" y="458686"/>
                    <a:pt x="474059" y="428608"/>
                  </a:cubicBezTo>
                  <a:cubicBezTo>
                    <a:pt x="594455" y="124071"/>
                    <a:pt x="805148" y="0"/>
                    <a:pt x="805148" y="0"/>
                  </a:cubicBezTo>
                  <a:close/>
                </a:path>
              </a:pathLst>
            </a:custGeom>
            <a:solidFill>
              <a:schemeClr val="l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1013365" y="3065336"/>
            <a:ext cx="2631566" cy="3792664"/>
            <a:chOff x="1013365" y="3065336"/>
            <a:chExt cx="2631566" cy="3792664"/>
          </a:xfrm>
        </p:grpSpPr>
        <p:sp>
          <p:nvSpPr>
            <p:cNvPr id="27" name="Freeform 27"/>
            <p:cNvSpPr/>
            <p:nvPr/>
          </p:nvSpPr>
          <p:spPr>
            <a:xfrm>
              <a:off x="1013365" y="3065336"/>
              <a:ext cx="1315783" cy="2625947"/>
            </a:xfrm>
            <a:custGeom>
              <a:rect l="l" t="t" r="r" b="b"/>
              <a:pathLst>
                <a:path w="396" h="790">
                  <a:moveTo>
                    <a:pt x="225" y="576"/>
                  </a:moveTo>
                  <a:cubicBezTo>
                    <a:pt x="359" y="528"/>
                    <a:pt x="390" y="676"/>
                    <a:pt x="390" y="676"/>
                  </a:cubicBezTo>
                  <a:cubicBezTo>
                    <a:pt x="393" y="665"/>
                    <a:pt x="396" y="653"/>
                    <a:pt x="396" y="640"/>
                  </a:cubicBezTo>
                  <a:cubicBezTo>
                    <a:pt x="396" y="618"/>
                    <a:pt x="396" y="618"/>
                    <a:pt x="396" y="618"/>
                  </a:cubicBezTo>
                  <a:cubicBezTo>
                    <a:pt x="384" y="519"/>
                    <a:pt x="326" y="394"/>
                    <a:pt x="326" y="394"/>
                  </a:cubicBezTo>
                  <a:cubicBezTo>
                    <a:pt x="357" y="421"/>
                    <a:pt x="376" y="453"/>
                    <a:pt x="396" y="485"/>
                  </a:cubicBezTo>
                  <a:cubicBezTo>
                    <a:pt x="396" y="0"/>
                    <a:pt x="396" y="0"/>
                    <a:pt x="396" y="0"/>
                  </a:cubicBezTo>
                  <a:cubicBezTo>
                    <a:pt x="180" y="0"/>
                    <a:pt x="20" y="159"/>
                    <a:pt x="2" y="361"/>
                  </a:cubicBezTo>
                  <a:cubicBezTo>
                    <a:pt x="1" y="372"/>
                    <a:pt x="0" y="384"/>
                    <a:pt x="0" y="396"/>
                  </a:cubicBezTo>
                  <a:cubicBezTo>
                    <a:pt x="0" y="549"/>
                    <a:pt x="87" y="682"/>
                    <a:pt x="214" y="748"/>
                  </a:cubicBezTo>
                  <a:cubicBezTo>
                    <a:pt x="257" y="770"/>
                    <a:pt x="304" y="785"/>
                    <a:pt x="354" y="790"/>
                  </a:cubicBezTo>
                  <a:cubicBezTo>
                    <a:pt x="360" y="556"/>
                    <a:pt x="225" y="576"/>
                    <a:pt x="225" y="576"/>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2329148" y="3065336"/>
              <a:ext cx="1315783" cy="2602135"/>
            </a:xfrm>
            <a:custGeom>
              <a:rect l="l" t="t" r="r" b="b"/>
              <a:pathLst>
                <a:path w="396" h="783">
                  <a:moveTo>
                    <a:pt x="375" y="524"/>
                  </a:moveTo>
                  <a:cubicBezTo>
                    <a:pt x="388" y="484"/>
                    <a:pt x="396" y="441"/>
                    <a:pt x="396" y="396"/>
                  </a:cubicBezTo>
                  <a:cubicBezTo>
                    <a:pt x="396" y="178"/>
                    <a:pt x="212" y="0"/>
                    <a:pt x="0" y="0"/>
                  </a:cubicBezTo>
                  <a:cubicBezTo>
                    <a:pt x="0" y="485"/>
                    <a:pt x="0" y="485"/>
                    <a:pt x="0" y="485"/>
                  </a:cubicBezTo>
                  <a:cubicBezTo>
                    <a:pt x="44" y="580"/>
                    <a:pt x="45" y="680"/>
                    <a:pt x="45" y="680"/>
                  </a:cubicBezTo>
                  <a:cubicBezTo>
                    <a:pt x="99" y="552"/>
                    <a:pt x="181" y="568"/>
                    <a:pt x="181" y="568"/>
                  </a:cubicBezTo>
                  <a:cubicBezTo>
                    <a:pt x="113" y="603"/>
                    <a:pt x="87" y="688"/>
                    <a:pt x="83" y="783"/>
                  </a:cubicBezTo>
                  <a:cubicBezTo>
                    <a:pt x="112" y="777"/>
                    <a:pt x="139" y="768"/>
                    <a:pt x="166" y="756"/>
                  </a:cubicBezTo>
                  <a:cubicBezTo>
                    <a:pt x="264" y="711"/>
                    <a:pt x="340" y="627"/>
                    <a:pt x="375" y="524"/>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1761077" y="4375595"/>
              <a:ext cx="1168527" cy="2482405"/>
            </a:xfrm>
            <a:custGeom>
              <a:rect l="l" t="t" r="r" b="b"/>
              <a:pathLst>
                <a:path w="1322387" h="2809391">
                  <a:moveTo>
                    <a:pt x="379435" y="0"/>
                  </a:moveTo>
                  <a:cubicBezTo>
                    <a:pt x="495895" y="101534"/>
                    <a:pt x="578545" y="221870"/>
                    <a:pt x="642410" y="342206"/>
                  </a:cubicBezTo>
                  <a:cubicBezTo>
                    <a:pt x="830249" y="699454"/>
                    <a:pt x="811465" y="1075504"/>
                    <a:pt x="811465" y="1075504"/>
                  </a:cubicBezTo>
                  <a:cubicBezTo>
                    <a:pt x="1014331" y="594160"/>
                    <a:pt x="1322387" y="654328"/>
                    <a:pt x="1322387" y="654328"/>
                  </a:cubicBezTo>
                  <a:cubicBezTo>
                    <a:pt x="1066926" y="785946"/>
                    <a:pt x="969250" y="1105588"/>
                    <a:pt x="954223" y="1462836"/>
                  </a:cubicBezTo>
                  <a:cubicBezTo>
                    <a:pt x="930978" y="1930784"/>
                    <a:pt x="1042684" y="2466274"/>
                    <a:pt x="1114769" y="2755257"/>
                  </a:cubicBezTo>
                  <a:lnTo>
                    <a:pt x="1128624" y="2809391"/>
                  </a:lnTo>
                  <a:lnTo>
                    <a:pt x="216621" y="2809391"/>
                  </a:lnTo>
                  <a:lnTo>
                    <a:pt x="250824" y="2700453"/>
                  </a:lnTo>
                  <a:cubicBezTo>
                    <a:pt x="410252" y="2169047"/>
                    <a:pt x="474764" y="1778718"/>
                    <a:pt x="484625" y="1489160"/>
                  </a:cubicBezTo>
                  <a:cubicBezTo>
                    <a:pt x="507166" y="609202"/>
                    <a:pt x="0" y="684412"/>
                    <a:pt x="0" y="684412"/>
                  </a:cubicBezTo>
                  <a:cubicBezTo>
                    <a:pt x="503409" y="503908"/>
                    <a:pt x="619869" y="1060462"/>
                    <a:pt x="619869" y="1060462"/>
                  </a:cubicBezTo>
                  <a:cubicBezTo>
                    <a:pt x="631139" y="1019097"/>
                    <a:pt x="638653" y="973971"/>
                    <a:pt x="642410" y="925084"/>
                  </a:cubicBezTo>
                  <a:cubicBezTo>
                    <a:pt x="642410" y="898761"/>
                    <a:pt x="642410" y="872437"/>
                    <a:pt x="642410" y="842353"/>
                  </a:cubicBezTo>
                  <a:cubicBezTo>
                    <a:pt x="623626" y="470063"/>
                    <a:pt x="379435" y="0"/>
                    <a:pt x="379435" y="0"/>
                  </a:cubicBezTo>
                  <a:close/>
                </a:path>
              </a:pathLst>
            </a:custGeom>
            <a:solidFill>
              <a:schemeClr val="l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 name="Group 30"/>
          <p:cNvGrpSpPr/>
          <p:nvPr/>
        </p:nvGrpSpPr>
        <p:grpSpPr>
          <a:xfrm>
            <a:off x="5038630" y="3065336"/>
            <a:ext cx="2631566" cy="3792664"/>
            <a:chOff x="5038630" y="3065336"/>
            <a:chExt cx="2631566" cy="3792664"/>
          </a:xfrm>
        </p:grpSpPr>
        <p:sp>
          <p:nvSpPr>
            <p:cNvPr id="31" name="Freeform 31"/>
            <p:cNvSpPr/>
            <p:nvPr/>
          </p:nvSpPr>
          <p:spPr>
            <a:xfrm>
              <a:off x="5038630" y="3065336"/>
              <a:ext cx="1315783" cy="2625947"/>
            </a:xfrm>
            <a:custGeom>
              <a:rect l="l" t="t" r="r" b="b"/>
              <a:pathLst>
                <a:path w="396" h="790">
                  <a:moveTo>
                    <a:pt x="225" y="576"/>
                  </a:moveTo>
                  <a:cubicBezTo>
                    <a:pt x="359" y="528"/>
                    <a:pt x="390" y="676"/>
                    <a:pt x="390" y="676"/>
                  </a:cubicBezTo>
                  <a:cubicBezTo>
                    <a:pt x="393" y="665"/>
                    <a:pt x="396" y="653"/>
                    <a:pt x="396" y="640"/>
                  </a:cubicBezTo>
                  <a:cubicBezTo>
                    <a:pt x="396" y="618"/>
                    <a:pt x="396" y="618"/>
                    <a:pt x="396" y="618"/>
                  </a:cubicBezTo>
                  <a:cubicBezTo>
                    <a:pt x="384" y="519"/>
                    <a:pt x="326" y="394"/>
                    <a:pt x="326" y="394"/>
                  </a:cubicBezTo>
                  <a:cubicBezTo>
                    <a:pt x="357" y="421"/>
                    <a:pt x="376" y="453"/>
                    <a:pt x="396" y="485"/>
                  </a:cubicBezTo>
                  <a:cubicBezTo>
                    <a:pt x="396" y="0"/>
                    <a:pt x="396" y="0"/>
                    <a:pt x="396" y="0"/>
                  </a:cubicBezTo>
                  <a:cubicBezTo>
                    <a:pt x="180" y="0"/>
                    <a:pt x="20" y="159"/>
                    <a:pt x="2" y="361"/>
                  </a:cubicBezTo>
                  <a:cubicBezTo>
                    <a:pt x="1" y="372"/>
                    <a:pt x="0" y="384"/>
                    <a:pt x="0" y="396"/>
                  </a:cubicBezTo>
                  <a:cubicBezTo>
                    <a:pt x="0" y="549"/>
                    <a:pt x="87" y="682"/>
                    <a:pt x="214" y="748"/>
                  </a:cubicBezTo>
                  <a:cubicBezTo>
                    <a:pt x="257" y="770"/>
                    <a:pt x="304" y="785"/>
                    <a:pt x="354" y="790"/>
                  </a:cubicBezTo>
                  <a:cubicBezTo>
                    <a:pt x="360" y="556"/>
                    <a:pt x="225" y="576"/>
                    <a:pt x="225" y="576"/>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6354413" y="3065336"/>
              <a:ext cx="1315783" cy="2602135"/>
            </a:xfrm>
            <a:custGeom>
              <a:rect l="l" t="t" r="r" b="b"/>
              <a:pathLst>
                <a:path w="396" h="783">
                  <a:moveTo>
                    <a:pt x="375" y="524"/>
                  </a:moveTo>
                  <a:cubicBezTo>
                    <a:pt x="388" y="484"/>
                    <a:pt x="396" y="441"/>
                    <a:pt x="396" y="396"/>
                  </a:cubicBezTo>
                  <a:cubicBezTo>
                    <a:pt x="396" y="178"/>
                    <a:pt x="212" y="0"/>
                    <a:pt x="0" y="0"/>
                  </a:cubicBezTo>
                  <a:cubicBezTo>
                    <a:pt x="0" y="485"/>
                    <a:pt x="0" y="485"/>
                    <a:pt x="0" y="485"/>
                  </a:cubicBezTo>
                  <a:cubicBezTo>
                    <a:pt x="44" y="580"/>
                    <a:pt x="45" y="680"/>
                    <a:pt x="45" y="680"/>
                  </a:cubicBezTo>
                  <a:cubicBezTo>
                    <a:pt x="99" y="552"/>
                    <a:pt x="181" y="568"/>
                    <a:pt x="181" y="568"/>
                  </a:cubicBezTo>
                  <a:cubicBezTo>
                    <a:pt x="113" y="603"/>
                    <a:pt x="87" y="688"/>
                    <a:pt x="83" y="783"/>
                  </a:cubicBezTo>
                  <a:cubicBezTo>
                    <a:pt x="112" y="777"/>
                    <a:pt x="139" y="768"/>
                    <a:pt x="166" y="756"/>
                  </a:cubicBezTo>
                  <a:cubicBezTo>
                    <a:pt x="264" y="711"/>
                    <a:pt x="340" y="627"/>
                    <a:pt x="375" y="52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5786247" y="4375595"/>
              <a:ext cx="1168527" cy="2482405"/>
            </a:xfrm>
            <a:custGeom>
              <a:rect l="l" t="t" r="r" b="b"/>
              <a:pathLst>
                <a:path w="1322387" h="2809391">
                  <a:moveTo>
                    <a:pt x="379435" y="0"/>
                  </a:moveTo>
                  <a:cubicBezTo>
                    <a:pt x="495895" y="101534"/>
                    <a:pt x="578545" y="221870"/>
                    <a:pt x="642410" y="342206"/>
                  </a:cubicBezTo>
                  <a:cubicBezTo>
                    <a:pt x="830249" y="699454"/>
                    <a:pt x="811465" y="1075504"/>
                    <a:pt x="811465" y="1075504"/>
                  </a:cubicBezTo>
                  <a:cubicBezTo>
                    <a:pt x="1014331" y="594160"/>
                    <a:pt x="1322387" y="654328"/>
                    <a:pt x="1322387" y="654328"/>
                  </a:cubicBezTo>
                  <a:cubicBezTo>
                    <a:pt x="1066926" y="785946"/>
                    <a:pt x="969250" y="1105588"/>
                    <a:pt x="954223" y="1462836"/>
                  </a:cubicBezTo>
                  <a:cubicBezTo>
                    <a:pt x="930978" y="1930784"/>
                    <a:pt x="1042684" y="2466274"/>
                    <a:pt x="1114769" y="2755257"/>
                  </a:cubicBezTo>
                  <a:lnTo>
                    <a:pt x="1128624" y="2809391"/>
                  </a:lnTo>
                  <a:lnTo>
                    <a:pt x="216621" y="2809391"/>
                  </a:lnTo>
                  <a:lnTo>
                    <a:pt x="250824" y="2700453"/>
                  </a:lnTo>
                  <a:cubicBezTo>
                    <a:pt x="410252" y="2169047"/>
                    <a:pt x="474764" y="1778718"/>
                    <a:pt x="484625" y="1489160"/>
                  </a:cubicBezTo>
                  <a:cubicBezTo>
                    <a:pt x="507166" y="609202"/>
                    <a:pt x="0" y="684412"/>
                    <a:pt x="0" y="684412"/>
                  </a:cubicBezTo>
                  <a:cubicBezTo>
                    <a:pt x="503409" y="503908"/>
                    <a:pt x="619869" y="1060462"/>
                    <a:pt x="619869" y="1060462"/>
                  </a:cubicBezTo>
                  <a:cubicBezTo>
                    <a:pt x="631139" y="1019097"/>
                    <a:pt x="638653" y="973971"/>
                    <a:pt x="642410" y="925084"/>
                  </a:cubicBezTo>
                  <a:cubicBezTo>
                    <a:pt x="642410" y="898761"/>
                    <a:pt x="642410" y="872437"/>
                    <a:pt x="642410" y="842353"/>
                  </a:cubicBezTo>
                  <a:cubicBezTo>
                    <a:pt x="623626" y="470063"/>
                    <a:pt x="379435" y="0"/>
                    <a:pt x="379435" y="0"/>
                  </a:cubicBezTo>
                  <a:close/>
                </a:path>
              </a:pathLst>
            </a:custGeom>
            <a:solidFill>
              <a:schemeClr val="l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4" name="Group 34"/>
          <p:cNvGrpSpPr/>
          <p:nvPr/>
        </p:nvGrpSpPr>
        <p:grpSpPr>
          <a:xfrm>
            <a:off x="8933974" y="3065336"/>
            <a:ext cx="2631566" cy="3792664"/>
            <a:chOff x="8933974" y="3065336"/>
            <a:chExt cx="2631566" cy="3792664"/>
          </a:xfrm>
        </p:grpSpPr>
        <p:sp>
          <p:nvSpPr>
            <p:cNvPr id="35" name="Freeform 35"/>
            <p:cNvSpPr/>
            <p:nvPr/>
          </p:nvSpPr>
          <p:spPr>
            <a:xfrm>
              <a:off x="8933974" y="3065336"/>
              <a:ext cx="1315783" cy="2625947"/>
            </a:xfrm>
            <a:custGeom>
              <a:rect l="l" t="t" r="r" b="b"/>
              <a:pathLst>
                <a:path w="396" h="790">
                  <a:moveTo>
                    <a:pt x="225" y="576"/>
                  </a:moveTo>
                  <a:cubicBezTo>
                    <a:pt x="359" y="528"/>
                    <a:pt x="390" y="676"/>
                    <a:pt x="390" y="676"/>
                  </a:cubicBezTo>
                  <a:cubicBezTo>
                    <a:pt x="393" y="665"/>
                    <a:pt x="396" y="653"/>
                    <a:pt x="396" y="640"/>
                  </a:cubicBezTo>
                  <a:cubicBezTo>
                    <a:pt x="396" y="618"/>
                    <a:pt x="396" y="618"/>
                    <a:pt x="396" y="618"/>
                  </a:cubicBezTo>
                  <a:cubicBezTo>
                    <a:pt x="384" y="519"/>
                    <a:pt x="326" y="394"/>
                    <a:pt x="326" y="394"/>
                  </a:cubicBezTo>
                  <a:cubicBezTo>
                    <a:pt x="357" y="421"/>
                    <a:pt x="376" y="453"/>
                    <a:pt x="396" y="485"/>
                  </a:cubicBezTo>
                  <a:cubicBezTo>
                    <a:pt x="396" y="0"/>
                    <a:pt x="396" y="0"/>
                    <a:pt x="396" y="0"/>
                  </a:cubicBezTo>
                  <a:cubicBezTo>
                    <a:pt x="180" y="0"/>
                    <a:pt x="20" y="159"/>
                    <a:pt x="2" y="361"/>
                  </a:cubicBezTo>
                  <a:cubicBezTo>
                    <a:pt x="1" y="372"/>
                    <a:pt x="0" y="384"/>
                    <a:pt x="0" y="396"/>
                  </a:cubicBezTo>
                  <a:cubicBezTo>
                    <a:pt x="0" y="549"/>
                    <a:pt x="87" y="682"/>
                    <a:pt x="214" y="748"/>
                  </a:cubicBezTo>
                  <a:cubicBezTo>
                    <a:pt x="257" y="770"/>
                    <a:pt x="304" y="785"/>
                    <a:pt x="354" y="790"/>
                  </a:cubicBezTo>
                  <a:cubicBezTo>
                    <a:pt x="360" y="556"/>
                    <a:pt x="225" y="576"/>
                    <a:pt x="225" y="576"/>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10249757" y="3065336"/>
              <a:ext cx="1315783" cy="2602135"/>
            </a:xfrm>
            <a:custGeom>
              <a:rect l="l" t="t" r="r" b="b"/>
              <a:pathLst>
                <a:path w="396" h="783">
                  <a:moveTo>
                    <a:pt x="375" y="524"/>
                  </a:moveTo>
                  <a:cubicBezTo>
                    <a:pt x="388" y="484"/>
                    <a:pt x="396" y="441"/>
                    <a:pt x="396" y="396"/>
                  </a:cubicBezTo>
                  <a:cubicBezTo>
                    <a:pt x="396" y="178"/>
                    <a:pt x="212" y="0"/>
                    <a:pt x="0" y="0"/>
                  </a:cubicBezTo>
                  <a:cubicBezTo>
                    <a:pt x="0" y="485"/>
                    <a:pt x="0" y="485"/>
                    <a:pt x="0" y="485"/>
                  </a:cubicBezTo>
                  <a:cubicBezTo>
                    <a:pt x="44" y="580"/>
                    <a:pt x="45" y="680"/>
                    <a:pt x="45" y="680"/>
                  </a:cubicBezTo>
                  <a:cubicBezTo>
                    <a:pt x="99" y="552"/>
                    <a:pt x="181" y="568"/>
                    <a:pt x="181" y="568"/>
                  </a:cubicBezTo>
                  <a:cubicBezTo>
                    <a:pt x="113" y="603"/>
                    <a:pt x="87" y="688"/>
                    <a:pt x="83" y="783"/>
                  </a:cubicBezTo>
                  <a:cubicBezTo>
                    <a:pt x="112" y="777"/>
                    <a:pt x="139" y="768"/>
                    <a:pt x="166" y="756"/>
                  </a:cubicBezTo>
                  <a:cubicBezTo>
                    <a:pt x="264" y="711"/>
                    <a:pt x="340" y="627"/>
                    <a:pt x="375" y="524"/>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9681686" y="4375595"/>
              <a:ext cx="1168527" cy="2482405"/>
            </a:xfrm>
            <a:custGeom>
              <a:rect l="l" t="t" r="r" b="b"/>
              <a:pathLst>
                <a:path w="1322387" h="2809391">
                  <a:moveTo>
                    <a:pt x="379435" y="0"/>
                  </a:moveTo>
                  <a:cubicBezTo>
                    <a:pt x="495895" y="101534"/>
                    <a:pt x="578545" y="221870"/>
                    <a:pt x="642410" y="342206"/>
                  </a:cubicBezTo>
                  <a:cubicBezTo>
                    <a:pt x="830249" y="699454"/>
                    <a:pt x="811465" y="1075504"/>
                    <a:pt x="811465" y="1075504"/>
                  </a:cubicBezTo>
                  <a:cubicBezTo>
                    <a:pt x="1014331" y="594160"/>
                    <a:pt x="1322387" y="654328"/>
                    <a:pt x="1322387" y="654328"/>
                  </a:cubicBezTo>
                  <a:cubicBezTo>
                    <a:pt x="1066926" y="785946"/>
                    <a:pt x="969250" y="1105588"/>
                    <a:pt x="954223" y="1462836"/>
                  </a:cubicBezTo>
                  <a:cubicBezTo>
                    <a:pt x="930978" y="1930784"/>
                    <a:pt x="1042684" y="2466274"/>
                    <a:pt x="1114769" y="2755257"/>
                  </a:cubicBezTo>
                  <a:lnTo>
                    <a:pt x="1128624" y="2809391"/>
                  </a:lnTo>
                  <a:lnTo>
                    <a:pt x="216621" y="2809391"/>
                  </a:lnTo>
                  <a:lnTo>
                    <a:pt x="250824" y="2700453"/>
                  </a:lnTo>
                  <a:cubicBezTo>
                    <a:pt x="410252" y="2169047"/>
                    <a:pt x="474764" y="1778718"/>
                    <a:pt x="484625" y="1489160"/>
                  </a:cubicBezTo>
                  <a:cubicBezTo>
                    <a:pt x="507166" y="609202"/>
                    <a:pt x="0" y="684412"/>
                    <a:pt x="0" y="684412"/>
                  </a:cubicBezTo>
                  <a:cubicBezTo>
                    <a:pt x="503409" y="503908"/>
                    <a:pt x="619869" y="1060462"/>
                    <a:pt x="619869" y="1060462"/>
                  </a:cubicBezTo>
                  <a:cubicBezTo>
                    <a:pt x="631139" y="1019097"/>
                    <a:pt x="638653" y="973971"/>
                    <a:pt x="642410" y="925084"/>
                  </a:cubicBezTo>
                  <a:cubicBezTo>
                    <a:pt x="642410" y="898761"/>
                    <a:pt x="642410" y="872437"/>
                    <a:pt x="642410" y="842353"/>
                  </a:cubicBezTo>
                  <a:cubicBezTo>
                    <a:pt x="623626" y="470063"/>
                    <a:pt x="379435" y="0"/>
                    <a:pt x="379435" y="0"/>
                  </a:cubicBezTo>
                  <a:close/>
                </a:path>
              </a:pathLst>
            </a:custGeom>
            <a:solidFill>
              <a:schemeClr val="l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8" name="TextBox 38"/>
          <p:cNvSpPr txBox="1"/>
          <p:nvPr/>
        </p:nvSpPr>
        <p:spPr>
          <a:xfrm>
            <a:off x="454343" y="1185008"/>
            <a:ext cx="11407327" cy="1095375"/>
          </a:xfrm>
          <a:prstGeom prst="rect">
            <a:avLst/>
          </a:prstGeom>
        </p:spPr>
        <p:txBody>
          <a:bodyPr vert="horz"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77000"/>
              </a:lnSpc>
              <a:buFont typeface="Arial"/>
              <a:buChar char="•"/>
            </a:pPr>
            <a:r>
              <a:rPr lang="en-US" sz="1425">
                <a:solidFill>
                  <a:schemeClr val="accent1">
                    <a:lumMod val="50000"/>
                    <a:alpha val="100000"/>
                  </a:schemeClr>
                </a:solidFill>
                <a:latin typeface="Microsoft Yahei"/>
                <a:ea typeface="Microsoft Yahei"/>
                <a:cs typeface="Microsoft Yahei"/>
              </a:rPr>
              <a:t>提出改进学前儿童社会教育的策略与建议。</a:t>
            </a:r>
          </a:p>
        </p:txBody>
      </p:sp>
      <p:sp>
        <p:nvSpPr>
          <p:cNvPr id="39" name="Freeform 39"/>
          <p:cNvSpPr/>
          <p:nvPr/>
        </p:nvSpPr>
        <p:spPr>
          <a:xfrm>
            <a:off x="1857479" y="3481546"/>
            <a:ext cx="773367" cy="773367"/>
          </a:xfrm>
          <a:custGeom>
            <a:rect l="l" t="t" r="r" b="b"/>
            <a:pathLst>
              <a:path w="304800" h="304800">
                <a:moveTo>
                  <a:pt x="274320" y="167640"/>
                </a:moveTo>
                <a:lnTo>
                  <a:pt x="274320" y="274320"/>
                </a:lnTo>
                <a:cubicBezTo>
                  <a:pt x="274320" y="291151"/>
                  <a:pt x="260671" y="304800"/>
                  <a:pt x="243840" y="304800"/>
                </a:cubicBezTo>
                <a:cubicBezTo>
                  <a:pt x="227009" y="304800"/>
                  <a:pt x="213360" y="291151"/>
                  <a:pt x="213360" y="274320"/>
                </a:cubicBezTo>
                <a:lnTo>
                  <a:pt x="213360" y="274320"/>
                </a:lnTo>
                <a:lnTo>
                  <a:pt x="213360" y="198120"/>
                </a:lnTo>
                <a:lnTo>
                  <a:pt x="182880" y="198120"/>
                </a:lnTo>
                <a:lnTo>
                  <a:pt x="182880" y="45720"/>
                </a:lnTo>
                <a:cubicBezTo>
                  <a:pt x="182880" y="20469"/>
                  <a:pt x="203349" y="0"/>
                  <a:pt x="228600" y="0"/>
                </a:cubicBezTo>
                <a:lnTo>
                  <a:pt x="228600" y="0"/>
                </a:lnTo>
                <a:lnTo>
                  <a:pt x="274320" y="0"/>
                </a:lnTo>
                <a:lnTo>
                  <a:pt x="274320" y="167640"/>
                </a:lnTo>
                <a:close/>
                <a:moveTo>
                  <a:pt x="60960" y="152400"/>
                </a:moveTo>
                <a:cubicBezTo>
                  <a:pt x="44129" y="152400"/>
                  <a:pt x="30480" y="138751"/>
                  <a:pt x="30480" y="121920"/>
                </a:cubicBezTo>
                <a:lnTo>
                  <a:pt x="30480" y="121920"/>
                </a:lnTo>
                <a:lnTo>
                  <a:pt x="30480" y="15240"/>
                </a:lnTo>
                <a:cubicBezTo>
                  <a:pt x="30480" y="6820"/>
                  <a:pt x="37300" y="0"/>
                  <a:pt x="45720" y="0"/>
                </a:cubicBezTo>
                <a:cubicBezTo>
                  <a:pt x="54140" y="0"/>
                  <a:pt x="60960" y="6820"/>
                  <a:pt x="60960" y="15240"/>
                </a:cubicBezTo>
                <a:lnTo>
                  <a:pt x="60960" y="15240"/>
                </a:lnTo>
                <a:lnTo>
                  <a:pt x="60960" y="76200"/>
                </a:lnTo>
                <a:lnTo>
                  <a:pt x="76200" y="76200"/>
                </a:lnTo>
                <a:lnTo>
                  <a:pt x="76200" y="15240"/>
                </a:lnTo>
                <a:cubicBezTo>
                  <a:pt x="76200" y="6820"/>
                  <a:pt x="83020" y="0"/>
                  <a:pt x="91440" y="0"/>
                </a:cubicBezTo>
                <a:cubicBezTo>
                  <a:pt x="99860" y="0"/>
                  <a:pt x="106680" y="6820"/>
                  <a:pt x="106680" y="15240"/>
                </a:cubicBezTo>
                <a:lnTo>
                  <a:pt x="106680" y="15240"/>
                </a:lnTo>
                <a:lnTo>
                  <a:pt x="106680" y="76200"/>
                </a:lnTo>
                <a:lnTo>
                  <a:pt x="121920" y="76200"/>
                </a:lnTo>
                <a:lnTo>
                  <a:pt x="121920" y="15240"/>
                </a:lnTo>
                <a:cubicBezTo>
                  <a:pt x="121920" y="6820"/>
                  <a:pt x="128740" y="0"/>
                  <a:pt x="137160" y="0"/>
                </a:cubicBezTo>
                <a:cubicBezTo>
                  <a:pt x="145580" y="0"/>
                  <a:pt x="152400" y="6820"/>
                  <a:pt x="152400" y="15240"/>
                </a:cubicBezTo>
                <a:lnTo>
                  <a:pt x="152400" y="15240"/>
                </a:lnTo>
                <a:lnTo>
                  <a:pt x="152400" y="121920"/>
                </a:lnTo>
                <a:cubicBezTo>
                  <a:pt x="152400" y="138751"/>
                  <a:pt x="138751" y="152400"/>
                  <a:pt x="121920" y="152400"/>
                </a:cubicBezTo>
                <a:lnTo>
                  <a:pt x="121920" y="152400"/>
                </a:lnTo>
                <a:lnTo>
                  <a:pt x="121920" y="274320"/>
                </a:lnTo>
                <a:cubicBezTo>
                  <a:pt x="121920" y="291151"/>
                  <a:pt x="108271" y="304800"/>
                  <a:pt x="91440" y="304800"/>
                </a:cubicBezTo>
                <a:cubicBezTo>
                  <a:pt x="74609" y="304800"/>
                  <a:pt x="60960" y="291151"/>
                  <a:pt x="60960" y="274320"/>
                </a:cubicBezTo>
                <a:lnTo>
                  <a:pt x="60960" y="274320"/>
                </a:lnTo>
                <a:lnTo>
                  <a:pt x="60960" y="15240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5963481" y="3429000"/>
            <a:ext cx="781865" cy="781865"/>
          </a:xfrm>
          <a:custGeom>
            <a:rect l="l" t="t" r="r" b="b"/>
            <a:pathLst>
              <a:path w="304800" h="304800">
                <a:moveTo>
                  <a:pt x="106680" y="0"/>
                </a:moveTo>
                <a:lnTo>
                  <a:pt x="91440" y="0"/>
                </a:lnTo>
                <a:lnTo>
                  <a:pt x="0" y="45720"/>
                </a:lnTo>
                <a:lnTo>
                  <a:pt x="0" y="137160"/>
                </a:lnTo>
                <a:lnTo>
                  <a:pt x="60960" y="121920"/>
                </a:lnTo>
                <a:lnTo>
                  <a:pt x="60960" y="304800"/>
                </a:lnTo>
                <a:lnTo>
                  <a:pt x="243840" y="304800"/>
                </a:lnTo>
                <a:lnTo>
                  <a:pt x="243840" y="121920"/>
                </a:lnTo>
                <a:lnTo>
                  <a:pt x="304800" y="137160"/>
                </a:lnTo>
                <a:lnTo>
                  <a:pt x="304800" y="45720"/>
                </a:lnTo>
                <a:lnTo>
                  <a:pt x="213360" y="0"/>
                </a:lnTo>
                <a:lnTo>
                  <a:pt x="198120" y="0"/>
                </a:lnTo>
                <a:cubicBezTo>
                  <a:pt x="198120" y="25251"/>
                  <a:pt x="177651" y="45720"/>
                  <a:pt x="152400" y="45720"/>
                </a:cubicBezTo>
                <a:cubicBezTo>
                  <a:pt x="127149" y="45720"/>
                  <a:pt x="106680" y="25251"/>
                  <a:pt x="106680" y="0"/>
                </a:cubicBezTo>
                <a:lnTo>
                  <a:pt x="106680" y="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9792903" y="3288801"/>
            <a:ext cx="922065" cy="922065"/>
          </a:xfrm>
          <a:custGeom>
            <a:rect l="l" t="t" r="r" b="b"/>
            <a:pathLst>
              <a:path w="304800" h="304800">
                <a:moveTo>
                  <a:pt x="242888" y="85725"/>
                </a:moveTo>
                <a:cubicBezTo>
                  <a:pt x="240078" y="85725"/>
                  <a:pt x="237363" y="86077"/>
                  <a:pt x="234725" y="86649"/>
                </a:cubicBezTo>
                <a:cubicBezTo>
                  <a:pt x="233553" y="69304"/>
                  <a:pt x="219256" y="55559"/>
                  <a:pt x="201616" y="55559"/>
                </a:cubicBezTo>
                <a:cubicBezTo>
                  <a:pt x="197663" y="55559"/>
                  <a:pt x="193919" y="56369"/>
                  <a:pt x="190405" y="57636"/>
                </a:cubicBezTo>
                <a:cubicBezTo>
                  <a:pt x="179451" y="40224"/>
                  <a:pt x="160191" y="28575"/>
                  <a:pt x="138113" y="28575"/>
                </a:cubicBezTo>
                <a:cubicBezTo>
                  <a:pt x="104565" y="28575"/>
                  <a:pt x="77410" y="55312"/>
                  <a:pt x="76391" y="88611"/>
                </a:cubicBezTo>
                <a:cubicBezTo>
                  <a:pt x="71923" y="86773"/>
                  <a:pt x="67046" y="85725"/>
                  <a:pt x="61913" y="85725"/>
                </a:cubicBezTo>
                <a:cubicBezTo>
                  <a:pt x="40872" y="85725"/>
                  <a:pt x="23813" y="102784"/>
                  <a:pt x="23813" y="123825"/>
                </a:cubicBezTo>
                <a:cubicBezTo>
                  <a:pt x="23813" y="144323"/>
                  <a:pt x="40034" y="160915"/>
                  <a:pt x="60322" y="161754"/>
                </a:cubicBezTo>
                <a:lnTo>
                  <a:pt x="75600" y="146475"/>
                </a:lnTo>
                <a:lnTo>
                  <a:pt x="91049" y="161925"/>
                </a:lnTo>
                <a:lnTo>
                  <a:pt x="98269" y="161925"/>
                </a:lnTo>
                <a:lnTo>
                  <a:pt x="113709" y="146475"/>
                </a:lnTo>
                <a:lnTo>
                  <a:pt x="129149" y="161925"/>
                </a:lnTo>
                <a:lnTo>
                  <a:pt x="136369" y="161925"/>
                </a:lnTo>
                <a:lnTo>
                  <a:pt x="151809" y="146475"/>
                </a:lnTo>
                <a:lnTo>
                  <a:pt x="167249" y="161925"/>
                </a:lnTo>
                <a:lnTo>
                  <a:pt x="174469" y="161925"/>
                </a:lnTo>
                <a:lnTo>
                  <a:pt x="189909" y="146475"/>
                </a:lnTo>
                <a:lnTo>
                  <a:pt x="205349" y="161925"/>
                </a:lnTo>
                <a:lnTo>
                  <a:pt x="212569" y="161925"/>
                </a:lnTo>
                <a:lnTo>
                  <a:pt x="228009" y="146475"/>
                </a:lnTo>
                <a:lnTo>
                  <a:pt x="243402" y="161868"/>
                </a:lnTo>
                <a:cubicBezTo>
                  <a:pt x="264195" y="161592"/>
                  <a:pt x="280988" y="144694"/>
                  <a:pt x="280988" y="123825"/>
                </a:cubicBezTo>
                <a:cubicBezTo>
                  <a:pt x="280988" y="102784"/>
                  <a:pt x="263928" y="85725"/>
                  <a:pt x="242888" y="85725"/>
                </a:cubicBezTo>
                <a:close/>
                <a:moveTo>
                  <a:pt x="228600" y="157791"/>
                </a:moveTo>
                <a:lnTo>
                  <a:pt x="214941" y="171450"/>
                </a:lnTo>
                <a:lnTo>
                  <a:pt x="202959" y="171450"/>
                </a:lnTo>
                <a:lnTo>
                  <a:pt x="189900" y="158391"/>
                </a:lnTo>
                <a:lnTo>
                  <a:pt x="176841" y="171450"/>
                </a:lnTo>
                <a:lnTo>
                  <a:pt x="164859" y="171450"/>
                </a:lnTo>
                <a:lnTo>
                  <a:pt x="151800" y="158391"/>
                </a:lnTo>
                <a:lnTo>
                  <a:pt x="138741" y="171450"/>
                </a:lnTo>
                <a:lnTo>
                  <a:pt x="126759" y="171450"/>
                </a:lnTo>
                <a:lnTo>
                  <a:pt x="113700" y="158391"/>
                </a:lnTo>
                <a:lnTo>
                  <a:pt x="100641" y="171450"/>
                </a:lnTo>
                <a:lnTo>
                  <a:pt x="88668" y="171450"/>
                </a:lnTo>
                <a:lnTo>
                  <a:pt x="75609" y="158391"/>
                </a:lnTo>
                <a:lnTo>
                  <a:pt x="62541" y="171450"/>
                </a:lnTo>
                <a:lnTo>
                  <a:pt x="61913" y="171450"/>
                </a:lnTo>
                <a:lnTo>
                  <a:pt x="87154" y="276225"/>
                </a:lnTo>
                <a:lnTo>
                  <a:pt x="216932" y="276225"/>
                </a:lnTo>
                <a:lnTo>
                  <a:pt x="242888" y="171450"/>
                </a:lnTo>
                <a:lnTo>
                  <a:pt x="242259" y="171450"/>
                </a:lnTo>
                <a:lnTo>
                  <a:pt x="228600" y="157791"/>
                </a:lnTo>
                <a:close/>
                <a:moveTo>
                  <a:pt x="109538" y="266700"/>
                </a:moveTo>
                <a:lnTo>
                  <a:pt x="89697" y="180975"/>
                </a:lnTo>
                <a:lnTo>
                  <a:pt x="99222" y="180975"/>
                </a:lnTo>
                <a:lnTo>
                  <a:pt x="119063" y="266700"/>
                </a:lnTo>
                <a:lnTo>
                  <a:pt x="109538" y="266700"/>
                </a:lnTo>
                <a:close/>
                <a:moveTo>
                  <a:pt x="128588" y="266700"/>
                </a:moveTo>
                <a:lnTo>
                  <a:pt x="118472" y="180975"/>
                </a:lnTo>
                <a:lnTo>
                  <a:pt x="127997" y="180975"/>
                </a:lnTo>
                <a:lnTo>
                  <a:pt x="138113" y="266700"/>
                </a:lnTo>
                <a:lnTo>
                  <a:pt x="128588" y="266700"/>
                </a:lnTo>
                <a:close/>
                <a:moveTo>
                  <a:pt x="157163" y="266700"/>
                </a:moveTo>
                <a:lnTo>
                  <a:pt x="147638" y="266700"/>
                </a:lnTo>
                <a:lnTo>
                  <a:pt x="147638" y="180975"/>
                </a:lnTo>
                <a:lnTo>
                  <a:pt x="157163" y="180975"/>
                </a:lnTo>
                <a:lnTo>
                  <a:pt x="157163" y="266700"/>
                </a:lnTo>
                <a:close/>
                <a:moveTo>
                  <a:pt x="166688" y="266700"/>
                </a:moveTo>
                <a:lnTo>
                  <a:pt x="176803" y="180975"/>
                </a:lnTo>
                <a:lnTo>
                  <a:pt x="186328" y="180975"/>
                </a:lnTo>
                <a:lnTo>
                  <a:pt x="176213" y="266700"/>
                </a:lnTo>
                <a:lnTo>
                  <a:pt x="166688" y="266700"/>
                </a:lnTo>
                <a:close/>
                <a:moveTo>
                  <a:pt x="195263" y="266700"/>
                </a:moveTo>
                <a:lnTo>
                  <a:pt x="185738" y="266700"/>
                </a:lnTo>
                <a:lnTo>
                  <a:pt x="205378" y="180975"/>
                </a:lnTo>
                <a:lnTo>
                  <a:pt x="214903" y="180975"/>
                </a:lnTo>
                <a:lnTo>
                  <a:pt x="195263" y="26670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2" name="Group 42"/>
          <p:cNvGrpSpPr/>
          <p:nvPr/>
        </p:nvGrpSpPr>
        <p:grpSpPr>
          <a:xfrm>
            <a:off x="454963" y="93878"/>
            <a:ext cx="10641129" cy="914400"/>
            <a:chOff x="454963" y="93878"/>
            <a:chExt cx="10641129" cy="914400"/>
          </a:xfrm>
        </p:grpSpPr>
        <p:sp>
          <p:nvSpPr>
            <p:cNvPr id="43" name="AutoShape 4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TextBox 6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研究目的与问题</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4919" r="14919"/>
          <a:stretch>
            <a:fillRect/>
          </a:stretch>
        </p:blipFill>
        <p:spPr>
          <a:xfrm>
            <a:off x="882858" y="1563009"/>
            <a:ext cx="2465519" cy="2459823"/>
          </a:xfrm>
          <a:prstGeom prst="rect">
            <a:avLst/>
          </a:prstGeom>
        </p:spPr>
      </p:pic>
      <p:pic>
        <p:nvPicPr>
          <p:cNvPr id="3" name="Picture 3"/>
          <p:cNvPicPr>
            <a:picLocks noChangeAspect="1"/>
          </p:cNvPicPr>
          <p:nvPr/>
        </p:nvPicPr>
        <p:blipFill>
          <a:blip r:embed="rId3"/>
          <a:srcRect l="17592" r="17592"/>
          <a:stretch>
            <a:fillRect/>
          </a:stretch>
        </p:blipFill>
        <p:spPr>
          <a:xfrm>
            <a:off x="3561054" y="1563009"/>
            <a:ext cx="2465519" cy="2459823"/>
          </a:xfrm>
          <a:prstGeom prst="rect">
            <a:avLst/>
          </a:prstGeom>
        </p:spPr>
      </p:pic>
      <p:pic>
        <p:nvPicPr>
          <p:cNvPr id="4" name="Picture 4"/>
          <p:cNvPicPr>
            <a:picLocks noChangeAspect="1"/>
          </p:cNvPicPr>
          <p:nvPr/>
        </p:nvPicPr>
        <p:blipFill>
          <a:blip r:embed="rId4"/>
          <a:srcRect l="16673" r="16673"/>
          <a:stretch>
            <a:fillRect/>
          </a:stretch>
        </p:blipFill>
        <p:spPr>
          <a:xfrm>
            <a:off x="6239251" y="1563009"/>
            <a:ext cx="2465519" cy="2459823"/>
          </a:xfrm>
          <a:prstGeom prst="rect">
            <a:avLst/>
          </a:prstGeom>
        </p:spPr>
      </p:pic>
      <p:pic>
        <p:nvPicPr>
          <p:cNvPr id="5" name="Picture 5"/>
          <p:cNvPicPr>
            <a:picLocks noChangeAspect="1"/>
          </p:cNvPicPr>
          <p:nvPr/>
        </p:nvPicPr>
        <p:blipFill>
          <a:blip r:embed="rId5"/>
          <a:srcRect t="116" b="116"/>
          <a:stretch>
            <a:fillRect/>
          </a:stretch>
        </p:blipFill>
        <p:spPr>
          <a:xfrm>
            <a:off x="8917448" y="1563009"/>
            <a:ext cx="2465519" cy="2459823"/>
          </a:xfrm>
          <a:prstGeom prst="rect">
            <a:avLst/>
          </a:prstGeom>
        </p:spPr>
      </p:pic>
      <p:sp>
        <p:nvSpPr>
          <p:cNvPr id="6" name="AutoShape 6"/>
          <p:cNvSpPr/>
          <p:nvPr/>
        </p:nvSpPr>
        <p:spPr>
          <a:xfrm>
            <a:off x="1401243" y="3336168"/>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4079439" y="3336168"/>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466032" y="3336168"/>
            <a:ext cx="1368351" cy="146042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757636" y="3336168"/>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7981" y="5054414"/>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270"/>
              </a:spcBef>
              <a:defRPr/>
            </a:pPr>
            <a:r>
              <a:rPr lang="en-US" sz="1350">
                <a:solidFill>
                  <a:schemeClr val="dk1">
                    <a:alpha val="100000"/>
                  </a:schemeClr>
                </a:solidFill>
                <a:latin typeface="Microsoft Yahei"/>
                <a:ea typeface="Microsoft Yahei"/>
                <a:cs typeface="Microsoft Yahei"/>
              </a:rPr>
              <a:t>研究问题</a:t>
            </a:r>
            <a:endParaRPr lang="en-US" sz="1100"/>
          </a:p>
        </p:txBody>
      </p:sp>
      <p:sp>
        <p:nvSpPr>
          <p:cNvPr id="11" name="AutoShape 11"/>
          <p:cNvSpPr/>
          <p:nvPr/>
        </p:nvSpPr>
        <p:spPr>
          <a:xfrm>
            <a:off x="3586178" y="5054414"/>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270"/>
              </a:spcBef>
              <a:defRPr/>
            </a:pPr>
            <a:r>
              <a:rPr lang="en-US" sz="1350">
                <a:solidFill>
                  <a:schemeClr val="dk1">
                    <a:alpha val="100000"/>
                  </a:schemeClr>
                </a:solidFill>
                <a:latin typeface="Microsoft Yahei"/>
                <a:ea typeface="Microsoft Yahei"/>
                <a:cs typeface="Microsoft Yahei"/>
              </a:rPr>
              <a:t>学前儿童社会教育的核心目标是什么？</a:t>
            </a:r>
            <a:endParaRPr lang="en-US" sz="1100"/>
          </a:p>
        </p:txBody>
      </p:sp>
      <p:sp>
        <p:nvSpPr>
          <p:cNvPr id="12" name="AutoShape 12"/>
          <p:cNvSpPr/>
          <p:nvPr/>
        </p:nvSpPr>
        <p:spPr>
          <a:xfrm>
            <a:off x="6264374" y="5054414"/>
            <a:ext cx="2415273" cy="999925"/>
          </a:xfrm>
          <a:prstGeom prst="rect">
            <a:avLst/>
          </a:prstGeom>
          <a:noFill/>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270"/>
              </a:spcBef>
              <a:defRPr/>
            </a:pPr>
            <a:r>
              <a:rPr lang="en-US" sz="1350">
                <a:solidFill>
                  <a:schemeClr val="dk1">
                    <a:alpha val="100000"/>
                  </a:schemeClr>
                </a:solidFill>
                <a:latin typeface="Microsoft Yahei"/>
                <a:ea typeface="Microsoft Yahei"/>
                <a:cs typeface="Microsoft Yahei"/>
              </a:rPr>
              <a:t>当前学前儿童社会教育存在哪些问题？</a:t>
            </a:r>
            <a:endParaRPr lang="en-US" sz="1100"/>
          </a:p>
        </p:txBody>
      </p:sp>
      <p:sp>
        <p:nvSpPr>
          <p:cNvPr id="13" name="AutoShape 13"/>
          <p:cNvSpPr/>
          <p:nvPr/>
        </p:nvSpPr>
        <p:spPr>
          <a:xfrm>
            <a:off x="8942570" y="5054414"/>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270"/>
              </a:spcBef>
              <a:defRPr/>
            </a:pPr>
            <a:r>
              <a:rPr lang="en-US" sz="1350">
                <a:solidFill>
                  <a:schemeClr val="dk1">
                    <a:alpha val="100000"/>
                  </a:schemeClr>
                </a:solidFill>
                <a:latin typeface="Microsoft Yahei"/>
                <a:ea typeface="Microsoft Yahei"/>
                <a:cs typeface="Microsoft Yahei"/>
              </a:rPr>
              <a:t>如何有效地实施学前儿童社会教育，促进儿童的全面发展？</a:t>
            </a:r>
            <a:endParaRPr lang="en-US" sz="1100"/>
          </a:p>
        </p:txBody>
      </p:sp>
      <p:sp>
        <p:nvSpPr>
          <p:cNvPr id="14" name="TextBox 14"/>
          <p:cNvSpPr txBox="1"/>
          <p:nvPr/>
        </p:nvSpPr>
        <p:spPr>
          <a:xfrm>
            <a:off x="1431442" y="3725383"/>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15" name="TextBox 15"/>
          <p:cNvSpPr txBox="1"/>
          <p:nvPr/>
        </p:nvSpPr>
        <p:spPr>
          <a:xfrm>
            <a:off x="4111824" y="3725383"/>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16" name="TextBox 16"/>
          <p:cNvSpPr txBox="1"/>
          <p:nvPr/>
        </p:nvSpPr>
        <p:spPr>
          <a:xfrm>
            <a:off x="6790020" y="3725383"/>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17" name="TextBox 17"/>
          <p:cNvSpPr txBox="1"/>
          <p:nvPr/>
        </p:nvSpPr>
        <p:spPr>
          <a:xfrm>
            <a:off x="9468217" y="3725383"/>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研究目的与问题</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02</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学前儿童社会教育的研究对象</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805582" y="2081786"/>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805582" y="4037128"/>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6433527" y="1751433"/>
            <a:ext cx="5076825" cy="20288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学前儿童通常指的是3-6岁的儿童，这个阶段的儿童正处于身心发展的关键时期。</a:t>
            </a:r>
          </a:p>
        </p:txBody>
      </p:sp>
      <p:sp>
        <p:nvSpPr>
          <p:cNvPr id="5" name="TextBox 5"/>
          <p:cNvSpPr txBox="1"/>
          <p:nvPr/>
        </p:nvSpPr>
        <p:spPr>
          <a:xfrm>
            <a:off x="6433527" y="4146638"/>
            <a:ext cx="5076825" cy="1990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学前儿童的特点包括好奇心强、喜欢模仿、喜欢游戏、喜欢交往等，这些特点对于社会教育具有重要的影响。</a:t>
            </a:r>
          </a:p>
        </p:txBody>
      </p:sp>
      <p:sp>
        <p:nvSpPr>
          <p:cNvPr id="6" name="Freeform 6"/>
          <p:cNvSpPr/>
          <p:nvPr/>
        </p:nvSpPr>
        <p:spPr>
          <a:xfrm>
            <a:off x="1012384" y="2310386"/>
            <a:ext cx="1313497" cy="2082451"/>
          </a:xfrm>
          <a:custGeom>
            <a:rect l="l" t="t" r="r" b="b"/>
            <a:pathLst>
              <a:path w="81" h="128">
                <a:moveTo>
                  <a:pt x="3" y="103"/>
                </a:moveTo>
                <a:cubicBezTo>
                  <a:pt x="10" y="118"/>
                  <a:pt x="24" y="128"/>
                  <a:pt x="41" y="128"/>
                </a:cubicBezTo>
                <a:cubicBezTo>
                  <a:pt x="57" y="128"/>
                  <a:pt x="70" y="118"/>
                  <a:pt x="78" y="104"/>
                </a:cubicBezTo>
                <a:cubicBezTo>
                  <a:pt x="81" y="98"/>
                  <a:pt x="81" y="95"/>
                  <a:pt x="79" y="89"/>
                </a:cubicBezTo>
                <a:cubicBezTo>
                  <a:pt x="46" y="4"/>
                  <a:pt x="46" y="4"/>
                  <a:pt x="46" y="4"/>
                </a:cubicBezTo>
                <a:cubicBezTo>
                  <a:pt x="46" y="2"/>
                  <a:pt x="45" y="1"/>
                  <a:pt x="43" y="0"/>
                </a:cubicBezTo>
                <a:cubicBezTo>
                  <a:pt x="41" y="0"/>
                  <a:pt x="38" y="1"/>
                  <a:pt x="37" y="3"/>
                </a:cubicBezTo>
                <a:cubicBezTo>
                  <a:pt x="37" y="3"/>
                  <a:pt x="37" y="3"/>
                  <a:pt x="37" y="3"/>
                </a:cubicBezTo>
                <a:cubicBezTo>
                  <a:pt x="25" y="37"/>
                  <a:pt x="14" y="56"/>
                  <a:pt x="2" y="89"/>
                </a:cubicBezTo>
                <a:cubicBezTo>
                  <a:pt x="0" y="95"/>
                  <a:pt x="0" y="98"/>
                  <a:pt x="3" y="103"/>
                </a:cubicBezTo>
                <a:close/>
                <a:moveTo>
                  <a:pt x="10" y="96"/>
                </a:moveTo>
                <a:cubicBezTo>
                  <a:pt x="41" y="20"/>
                  <a:pt x="41" y="20"/>
                  <a:pt x="41"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4122011" y="2310386"/>
            <a:ext cx="1313497" cy="2082451"/>
          </a:xfrm>
          <a:custGeom>
            <a:rect l="l" t="t" r="r" b="b"/>
            <a:pathLst>
              <a:path w="81" h="128">
                <a:moveTo>
                  <a:pt x="3" y="103"/>
                </a:moveTo>
                <a:cubicBezTo>
                  <a:pt x="11" y="118"/>
                  <a:pt x="24" y="128"/>
                  <a:pt x="41" y="128"/>
                </a:cubicBezTo>
                <a:cubicBezTo>
                  <a:pt x="57" y="128"/>
                  <a:pt x="71" y="118"/>
                  <a:pt x="78" y="104"/>
                </a:cubicBezTo>
                <a:cubicBezTo>
                  <a:pt x="81" y="98"/>
                  <a:pt x="81" y="95"/>
                  <a:pt x="79" y="89"/>
                </a:cubicBezTo>
                <a:cubicBezTo>
                  <a:pt x="47" y="4"/>
                  <a:pt x="47" y="4"/>
                  <a:pt x="47" y="4"/>
                </a:cubicBezTo>
                <a:cubicBezTo>
                  <a:pt x="46" y="2"/>
                  <a:pt x="45" y="1"/>
                  <a:pt x="43" y="0"/>
                </a:cubicBezTo>
                <a:cubicBezTo>
                  <a:pt x="41" y="0"/>
                  <a:pt x="38" y="1"/>
                  <a:pt x="37" y="3"/>
                </a:cubicBezTo>
                <a:cubicBezTo>
                  <a:pt x="37" y="3"/>
                  <a:pt x="37" y="3"/>
                  <a:pt x="37" y="3"/>
                </a:cubicBezTo>
                <a:cubicBezTo>
                  <a:pt x="26" y="37"/>
                  <a:pt x="14" y="56"/>
                  <a:pt x="2" y="89"/>
                </a:cubicBezTo>
                <a:cubicBezTo>
                  <a:pt x="0" y="95"/>
                  <a:pt x="0" y="98"/>
                  <a:pt x="3" y="103"/>
                </a:cubicBezTo>
                <a:close/>
                <a:moveTo>
                  <a:pt x="10" y="96"/>
                </a:moveTo>
                <a:cubicBezTo>
                  <a:pt x="42" y="20"/>
                  <a:pt x="42" y="20"/>
                  <a:pt x="42"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611221" y="2317815"/>
            <a:ext cx="3266694" cy="115729"/>
          </a:xfrm>
          <a:custGeom>
            <a:rect l="l" t="t" r="r" b="b"/>
            <a:pathLst>
              <a:path w="201" h="7">
                <a:moveTo>
                  <a:pt x="3" y="0"/>
                </a:moveTo>
                <a:cubicBezTo>
                  <a:pt x="198" y="0"/>
                  <a:pt x="198" y="0"/>
                  <a:pt x="198" y="0"/>
                </a:cubicBezTo>
                <a:cubicBezTo>
                  <a:pt x="200" y="0"/>
                  <a:pt x="201" y="2"/>
                  <a:pt x="201" y="4"/>
                </a:cubicBezTo>
                <a:cubicBezTo>
                  <a:pt x="201" y="4"/>
                  <a:pt x="201" y="4"/>
                  <a:pt x="201" y="4"/>
                </a:cubicBezTo>
                <a:cubicBezTo>
                  <a:pt x="201" y="6"/>
                  <a:pt x="200" y="7"/>
                  <a:pt x="198" y="7"/>
                </a:cubicBezTo>
                <a:cubicBezTo>
                  <a:pt x="3" y="7"/>
                  <a:pt x="3" y="7"/>
                  <a:pt x="3" y="7"/>
                </a:cubicBezTo>
                <a:cubicBezTo>
                  <a:pt x="1" y="7"/>
                  <a:pt x="0" y="6"/>
                  <a:pt x="0" y="4"/>
                </a:cubicBezTo>
                <a:cubicBezTo>
                  <a:pt x="0" y="4"/>
                  <a:pt x="0" y="4"/>
                  <a:pt x="0" y="4"/>
                </a:cubicBezTo>
                <a:cubicBezTo>
                  <a:pt x="0" y="2"/>
                  <a:pt x="1" y="0"/>
                  <a:pt x="3"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93891" y="2188466"/>
            <a:ext cx="1701355" cy="3225832"/>
          </a:xfrm>
          <a:custGeom>
            <a:rect l="l" t="t" r="r" b="b"/>
            <a:pathLst>
              <a:path w="105" h="198">
                <a:moveTo>
                  <a:pt x="62" y="176"/>
                </a:moveTo>
                <a:cubicBezTo>
                  <a:pt x="79" y="178"/>
                  <a:pt x="94" y="186"/>
                  <a:pt x="105" y="198"/>
                </a:cubicBezTo>
                <a:cubicBezTo>
                  <a:pt x="0" y="198"/>
                  <a:pt x="0" y="198"/>
                  <a:pt x="0" y="198"/>
                </a:cubicBezTo>
                <a:cubicBezTo>
                  <a:pt x="11" y="186"/>
                  <a:pt x="26" y="178"/>
                  <a:pt x="43" y="176"/>
                </a:cubicBezTo>
                <a:cubicBezTo>
                  <a:pt x="43" y="26"/>
                  <a:pt x="43" y="26"/>
                  <a:pt x="43" y="26"/>
                </a:cubicBezTo>
                <a:cubicBezTo>
                  <a:pt x="40" y="23"/>
                  <a:pt x="38" y="19"/>
                  <a:pt x="38" y="15"/>
                </a:cubicBezTo>
                <a:cubicBezTo>
                  <a:pt x="38" y="7"/>
                  <a:pt x="44" y="0"/>
                  <a:pt x="52" y="0"/>
                </a:cubicBezTo>
                <a:cubicBezTo>
                  <a:pt x="60" y="0"/>
                  <a:pt x="67" y="7"/>
                  <a:pt x="67" y="15"/>
                </a:cubicBezTo>
                <a:cubicBezTo>
                  <a:pt x="67" y="19"/>
                  <a:pt x="65" y="23"/>
                  <a:pt x="62" y="26"/>
                </a:cubicBezTo>
                <a:lnTo>
                  <a:pt x="62" y="17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学前儿童的定义与特点</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0078" b="10078"/>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社会教育的内涵与目标</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社会教育是指通过社会环境和社会活动对儿童进行的教育，其目的是促进儿童的社会化进程和全面发展。</a:t>
            </a:r>
            <a:endParaRPr lang="en-US" sz="1100"/>
          </a:p>
        </p:txBody>
      </p:sp>
      <p:sp>
        <p:nvSpPr>
          <p:cNvPr id="27" name="AutoShape 27"/>
          <p:cNvSpPr/>
          <p:nvPr/>
        </p:nvSpPr>
        <p:spPr>
          <a:xfrm>
            <a:off x="590191" y="415758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社会教育的目标包括培养儿童的自我意识、社会认知、社会情感、社会行为等方面的能力，以及促进儿童的身心健康和全面发展。</a:t>
            </a:r>
            <a:endParaRPr lang="en-US" sz="11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948881" y="2203706"/>
            <a:ext cx="1313497" cy="2082451"/>
          </a:xfrm>
          <a:custGeom>
            <a:rect l="l" t="t" r="r" b="b"/>
            <a:pathLst>
              <a:path w="81" h="128">
                <a:moveTo>
                  <a:pt x="3" y="103"/>
                </a:moveTo>
                <a:cubicBezTo>
                  <a:pt x="10" y="118"/>
                  <a:pt x="24" y="128"/>
                  <a:pt x="41" y="128"/>
                </a:cubicBezTo>
                <a:cubicBezTo>
                  <a:pt x="57" y="128"/>
                  <a:pt x="70" y="118"/>
                  <a:pt x="78" y="104"/>
                </a:cubicBezTo>
                <a:cubicBezTo>
                  <a:pt x="81" y="98"/>
                  <a:pt x="81" y="95"/>
                  <a:pt x="79" y="89"/>
                </a:cubicBezTo>
                <a:cubicBezTo>
                  <a:pt x="46" y="4"/>
                  <a:pt x="46" y="4"/>
                  <a:pt x="46" y="4"/>
                </a:cubicBezTo>
                <a:cubicBezTo>
                  <a:pt x="46" y="2"/>
                  <a:pt x="45" y="1"/>
                  <a:pt x="43" y="0"/>
                </a:cubicBezTo>
                <a:cubicBezTo>
                  <a:pt x="41" y="0"/>
                  <a:pt x="38" y="1"/>
                  <a:pt x="37" y="3"/>
                </a:cubicBezTo>
                <a:cubicBezTo>
                  <a:pt x="37" y="3"/>
                  <a:pt x="37" y="3"/>
                  <a:pt x="37" y="3"/>
                </a:cubicBezTo>
                <a:cubicBezTo>
                  <a:pt x="25" y="37"/>
                  <a:pt x="14" y="56"/>
                  <a:pt x="2" y="89"/>
                </a:cubicBezTo>
                <a:cubicBezTo>
                  <a:pt x="0" y="95"/>
                  <a:pt x="0" y="98"/>
                  <a:pt x="3" y="103"/>
                </a:cubicBezTo>
                <a:close/>
                <a:moveTo>
                  <a:pt x="10" y="96"/>
                </a:moveTo>
                <a:cubicBezTo>
                  <a:pt x="41" y="20"/>
                  <a:pt x="41" y="20"/>
                  <a:pt x="41"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4058508" y="2203706"/>
            <a:ext cx="1313497" cy="2082451"/>
          </a:xfrm>
          <a:custGeom>
            <a:rect l="l" t="t" r="r" b="b"/>
            <a:pathLst>
              <a:path w="81" h="128">
                <a:moveTo>
                  <a:pt x="3" y="103"/>
                </a:moveTo>
                <a:cubicBezTo>
                  <a:pt x="11" y="118"/>
                  <a:pt x="24" y="128"/>
                  <a:pt x="41" y="128"/>
                </a:cubicBezTo>
                <a:cubicBezTo>
                  <a:pt x="57" y="128"/>
                  <a:pt x="71" y="118"/>
                  <a:pt x="78" y="104"/>
                </a:cubicBezTo>
                <a:cubicBezTo>
                  <a:pt x="81" y="98"/>
                  <a:pt x="81" y="95"/>
                  <a:pt x="79" y="89"/>
                </a:cubicBezTo>
                <a:cubicBezTo>
                  <a:pt x="47" y="4"/>
                  <a:pt x="47" y="4"/>
                  <a:pt x="47" y="4"/>
                </a:cubicBezTo>
                <a:cubicBezTo>
                  <a:pt x="46" y="2"/>
                  <a:pt x="45" y="1"/>
                  <a:pt x="43" y="0"/>
                </a:cubicBezTo>
                <a:cubicBezTo>
                  <a:pt x="41" y="0"/>
                  <a:pt x="38" y="1"/>
                  <a:pt x="37" y="3"/>
                </a:cubicBezTo>
                <a:cubicBezTo>
                  <a:pt x="37" y="3"/>
                  <a:pt x="37" y="3"/>
                  <a:pt x="37" y="3"/>
                </a:cubicBezTo>
                <a:cubicBezTo>
                  <a:pt x="26" y="37"/>
                  <a:pt x="14" y="56"/>
                  <a:pt x="2" y="89"/>
                </a:cubicBezTo>
                <a:cubicBezTo>
                  <a:pt x="0" y="95"/>
                  <a:pt x="0" y="98"/>
                  <a:pt x="3" y="103"/>
                </a:cubicBezTo>
                <a:close/>
                <a:moveTo>
                  <a:pt x="10" y="96"/>
                </a:moveTo>
                <a:cubicBezTo>
                  <a:pt x="42" y="20"/>
                  <a:pt x="42" y="20"/>
                  <a:pt x="42"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547717" y="2211136"/>
            <a:ext cx="3266694" cy="115729"/>
          </a:xfrm>
          <a:custGeom>
            <a:rect l="l" t="t" r="r" b="b"/>
            <a:pathLst>
              <a:path w="201" h="7">
                <a:moveTo>
                  <a:pt x="3" y="0"/>
                </a:moveTo>
                <a:cubicBezTo>
                  <a:pt x="198" y="0"/>
                  <a:pt x="198" y="0"/>
                  <a:pt x="198" y="0"/>
                </a:cubicBezTo>
                <a:cubicBezTo>
                  <a:pt x="200" y="0"/>
                  <a:pt x="201" y="2"/>
                  <a:pt x="201" y="4"/>
                </a:cubicBezTo>
                <a:cubicBezTo>
                  <a:pt x="201" y="4"/>
                  <a:pt x="201" y="4"/>
                  <a:pt x="201" y="4"/>
                </a:cubicBezTo>
                <a:cubicBezTo>
                  <a:pt x="201" y="6"/>
                  <a:pt x="200" y="7"/>
                  <a:pt x="198" y="7"/>
                </a:cubicBezTo>
                <a:cubicBezTo>
                  <a:pt x="3" y="7"/>
                  <a:pt x="3" y="7"/>
                  <a:pt x="3" y="7"/>
                </a:cubicBezTo>
                <a:cubicBezTo>
                  <a:pt x="1" y="7"/>
                  <a:pt x="0" y="6"/>
                  <a:pt x="0" y="4"/>
                </a:cubicBezTo>
                <a:cubicBezTo>
                  <a:pt x="0" y="4"/>
                  <a:pt x="0" y="4"/>
                  <a:pt x="0" y="4"/>
                </a:cubicBezTo>
                <a:cubicBezTo>
                  <a:pt x="0" y="2"/>
                  <a:pt x="1" y="0"/>
                  <a:pt x="3"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330387" y="2081786"/>
            <a:ext cx="1701355" cy="3225832"/>
          </a:xfrm>
          <a:custGeom>
            <a:rect l="l" t="t" r="r" b="b"/>
            <a:pathLst>
              <a:path w="105" h="198">
                <a:moveTo>
                  <a:pt x="62" y="176"/>
                </a:moveTo>
                <a:cubicBezTo>
                  <a:pt x="79" y="178"/>
                  <a:pt x="94" y="186"/>
                  <a:pt x="105" y="198"/>
                </a:cubicBezTo>
                <a:cubicBezTo>
                  <a:pt x="0" y="198"/>
                  <a:pt x="0" y="198"/>
                  <a:pt x="0" y="198"/>
                </a:cubicBezTo>
                <a:cubicBezTo>
                  <a:pt x="11" y="186"/>
                  <a:pt x="26" y="178"/>
                  <a:pt x="43" y="176"/>
                </a:cubicBezTo>
                <a:cubicBezTo>
                  <a:pt x="43" y="26"/>
                  <a:pt x="43" y="26"/>
                  <a:pt x="43" y="26"/>
                </a:cubicBezTo>
                <a:cubicBezTo>
                  <a:pt x="40" y="23"/>
                  <a:pt x="38" y="19"/>
                  <a:pt x="38" y="15"/>
                </a:cubicBezTo>
                <a:cubicBezTo>
                  <a:pt x="38" y="7"/>
                  <a:pt x="44" y="0"/>
                  <a:pt x="52" y="0"/>
                </a:cubicBezTo>
                <a:cubicBezTo>
                  <a:pt x="60" y="0"/>
                  <a:pt x="67" y="7"/>
                  <a:pt x="67" y="15"/>
                </a:cubicBezTo>
                <a:cubicBezTo>
                  <a:pt x="67" y="19"/>
                  <a:pt x="65" y="23"/>
                  <a:pt x="62" y="26"/>
                </a:cubicBezTo>
                <a:lnTo>
                  <a:pt x="62" y="17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05582" y="1797228"/>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05582" y="4037128"/>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6458495" y="1389081"/>
            <a:ext cx="50768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研究对象的确定</a:t>
            </a:r>
          </a:p>
        </p:txBody>
      </p:sp>
      <p:sp>
        <p:nvSpPr>
          <p:cNvPr id="9" name="TextBox 9"/>
          <p:cNvSpPr txBox="1"/>
          <p:nvPr/>
        </p:nvSpPr>
        <p:spPr>
          <a:xfrm>
            <a:off x="6458495" y="4046529"/>
            <a:ext cx="507682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4">
                    <a:alpha val="100000"/>
                  </a:schemeClr>
                </a:solidFill>
                <a:latin typeface="Microsoft Yahei"/>
                <a:ea typeface="Microsoft Yahei"/>
                <a:cs typeface="Microsoft Yahei"/>
              </a:rPr>
              <a:t>研究对象的分类</a:t>
            </a:r>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研究对象的确定与分类</a:t>
              </a:r>
            </a:p>
          </p:txBody>
        </p:sp>
      </p:grpSp>
      <p:sp>
        <p:nvSpPr>
          <p:cNvPr id="32" name="AutoShape 32"/>
          <p:cNvSpPr/>
          <p:nvPr/>
        </p:nvSpPr>
        <p:spPr>
          <a:xfrm>
            <a:off x="6830551" y="2047294"/>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30551" y="4287194"/>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6458495" y="1716941"/>
            <a:ext cx="5076825" cy="20288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学前儿童社会教育的研究对象主要是3-6岁的儿童，这个阶段的儿童正处于身心发展的关键时期，对于社会教育的需求也最为迫切。</a:t>
            </a:r>
          </a:p>
        </p:txBody>
      </p:sp>
      <p:sp>
        <p:nvSpPr>
          <p:cNvPr id="35" name="TextBox 35"/>
          <p:cNvSpPr txBox="1"/>
          <p:nvPr/>
        </p:nvSpPr>
        <p:spPr>
          <a:xfrm>
            <a:off x="6458495" y="4396703"/>
            <a:ext cx="5076825" cy="1990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根据不同的研究目的和研究内容，可以将学前儿童社会教育的研究对象进一步细分为不同的类别，例如按照年龄、性别、家庭背景、文化背景等因素进行分类。同时，也可以根据不同的研究方法和研究设计来确定研究对象的具体范围和分类方式。</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03</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学前儿童社会教育的研究方法</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62" b="262"/>
          <a:stretch>
            <a:fillRect/>
          </a:stretch>
        </p:blipFill>
        <p:spPr>
          <a:xfrm>
            <a:off x="4821847" y="1611542"/>
            <a:ext cx="6129450" cy="4573004"/>
          </a:xfrm>
          <a:prstGeom prst="rect">
            <a:avLst/>
          </a:prstGeom>
        </p:spPr>
      </p:pic>
      <p:sp>
        <p:nvSpPr>
          <p:cNvPr id="3" name="TextBox 3"/>
          <p:cNvSpPr txBox="1"/>
          <p:nvPr/>
        </p:nvSpPr>
        <p:spPr>
          <a:xfrm>
            <a:off x="539110" y="1455569"/>
            <a:ext cx="4076700" cy="14287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通过查阅相关书籍、期刊、论文等文献资料，了解学前儿童社会教育的历史、现状、发展趋势以及存在的问题。</a:t>
            </a:r>
          </a:p>
        </p:txBody>
      </p:sp>
      <p:sp>
        <p:nvSpPr>
          <p:cNvPr id="4" name="TextBox 4"/>
          <p:cNvSpPr txBox="1"/>
          <p:nvPr/>
        </p:nvSpPr>
        <p:spPr>
          <a:xfrm>
            <a:off x="539110" y="3178907"/>
            <a:ext cx="4076700" cy="14382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对文献资料进行整理、分析、归纳，提取有关学前儿童社会教育的理论、实践经验和案例。</a:t>
            </a:r>
          </a:p>
        </p:txBody>
      </p:sp>
      <p:sp>
        <p:nvSpPr>
          <p:cNvPr id="5" name="TextBox 5"/>
          <p:cNvSpPr txBox="1"/>
          <p:nvPr/>
        </p:nvSpPr>
        <p:spPr>
          <a:xfrm>
            <a:off x="539110" y="4746271"/>
            <a:ext cx="4076700" cy="14382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在文献研究的基础上，形成对学前儿童社会教育的科学认识，为后续研究提供理论支撑。</a:t>
            </a:r>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文献研究法</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6376988" y="1678781"/>
            <a:ext cx="1617059" cy="1618488"/>
            <a:chOff x="6376988" y="1678781"/>
            <a:chExt cx="1617059" cy="1618488"/>
          </a:xfrm>
        </p:grpSpPr>
        <p:sp>
          <p:nvSpPr>
            <p:cNvPr id="3" name="Freeform 3"/>
            <p:cNvSpPr/>
            <p:nvPr/>
          </p:nvSpPr>
          <p:spPr>
            <a:xfrm>
              <a:off x="6376988" y="1678781"/>
              <a:ext cx="1617059" cy="1618488"/>
            </a:xfrm>
            <a:custGeom>
              <a:rect l="l" t="t"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7102030" y="2315623"/>
              <a:ext cx="519970" cy="337947"/>
            </a:xfrm>
            <a:custGeom>
              <a:rect l="l" t="t" r="r" b="b"/>
              <a:pathLst>
                <a:path w="21600" h="21600">
                  <a:moveTo>
                    <a:pt x="12281" y="13211"/>
                  </a:moveTo>
                  <a:cubicBezTo>
                    <a:pt x="11747" y="14381"/>
                    <a:pt x="9458" y="18011"/>
                    <a:pt x="9360" y="18165"/>
                  </a:cubicBezTo>
                  <a:cubicBezTo>
                    <a:pt x="9249" y="18377"/>
                    <a:pt x="8939" y="18735"/>
                    <a:pt x="8644" y="18441"/>
                  </a:cubicBezTo>
                  <a:cubicBezTo>
                    <a:pt x="8559" y="18357"/>
                    <a:pt x="8459" y="18187"/>
                    <a:pt x="8459" y="17853"/>
                  </a:cubicBezTo>
                  <a:cubicBezTo>
                    <a:pt x="8459" y="17530"/>
                    <a:pt x="8554" y="17204"/>
                    <a:pt x="8565" y="17168"/>
                  </a:cubicBezTo>
                  <a:lnTo>
                    <a:pt x="9680" y="13369"/>
                  </a:lnTo>
                  <a:cubicBezTo>
                    <a:pt x="9471" y="13239"/>
                    <a:pt x="9111" y="13015"/>
                    <a:pt x="8832" y="12829"/>
                  </a:cubicBezTo>
                  <a:lnTo>
                    <a:pt x="8758" y="12781"/>
                  </a:lnTo>
                  <a:cubicBezTo>
                    <a:pt x="8476" y="12597"/>
                    <a:pt x="8124" y="12367"/>
                    <a:pt x="8124" y="11770"/>
                  </a:cubicBezTo>
                  <a:cubicBezTo>
                    <a:pt x="8124" y="11484"/>
                    <a:pt x="8211" y="11152"/>
                    <a:pt x="8393" y="10758"/>
                  </a:cubicBezTo>
                  <a:cubicBezTo>
                    <a:pt x="8927" y="9588"/>
                    <a:pt x="11216" y="5958"/>
                    <a:pt x="11314" y="5804"/>
                  </a:cubicBezTo>
                  <a:cubicBezTo>
                    <a:pt x="11426" y="5592"/>
                    <a:pt x="11735" y="5234"/>
                    <a:pt x="12030" y="5528"/>
                  </a:cubicBezTo>
                  <a:cubicBezTo>
                    <a:pt x="12115" y="5612"/>
                    <a:pt x="12215" y="5782"/>
                    <a:pt x="12215" y="6116"/>
                  </a:cubicBezTo>
                  <a:cubicBezTo>
                    <a:pt x="12215" y="6438"/>
                    <a:pt x="12120" y="6765"/>
                    <a:pt x="12110" y="6801"/>
                  </a:cubicBezTo>
                  <a:lnTo>
                    <a:pt x="10992" y="10600"/>
                  </a:lnTo>
                  <a:cubicBezTo>
                    <a:pt x="11203" y="10730"/>
                    <a:pt x="11563" y="10954"/>
                    <a:pt x="11842" y="11140"/>
                  </a:cubicBezTo>
                  <a:lnTo>
                    <a:pt x="11916" y="11188"/>
                  </a:lnTo>
                  <a:cubicBezTo>
                    <a:pt x="12198" y="11372"/>
                    <a:pt x="12550" y="11602"/>
                    <a:pt x="12550" y="12201"/>
                  </a:cubicBezTo>
                  <a:cubicBezTo>
                    <a:pt x="12550" y="12485"/>
                    <a:pt x="12462" y="12817"/>
                    <a:pt x="12281" y="13211"/>
                  </a:cubicBezTo>
                  <a:close/>
                  <a:moveTo>
                    <a:pt x="16430" y="6048"/>
                  </a:moveTo>
                  <a:cubicBezTo>
                    <a:pt x="16132" y="6048"/>
                    <a:pt x="15840" y="6088"/>
                    <a:pt x="15557" y="6162"/>
                  </a:cubicBezTo>
                  <a:cubicBezTo>
                    <a:pt x="14848" y="2597"/>
                    <a:pt x="12653" y="0"/>
                    <a:pt x="10054" y="0"/>
                  </a:cubicBezTo>
                  <a:cubicBezTo>
                    <a:pt x="6881" y="0"/>
                    <a:pt x="4310" y="3869"/>
                    <a:pt x="4310" y="8641"/>
                  </a:cubicBezTo>
                  <a:cubicBezTo>
                    <a:pt x="4310" y="9067"/>
                    <a:pt x="4330" y="9486"/>
                    <a:pt x="4369" y="9896"/>
                  </a:cubicBezTo>
                  <a:cubicBezTo>
                    <a:pt x="4217" y="9868"/>
                    <a:pt x="4064" y="9850"/>
                    <a:pt x="3906" y="9850"/>
                  </a:cubicBezTo>
                  <a:cubicBezTo>
                    <a:pt x="1749" y="9850"/>
                    <a:pt x="0" y="12481"/>
                    <a:pt x="0" y="15726"/>
                  </a:cubicBezTo>
                  <a:cubicBezTo>
                    <a:pt x="0" y="18969"/>
                    <a:pt x="1749" y="21600"/>
                    <a:pt x="3906" y="21600"/>
                  </a:cubicBezTo>
                  <a:lnTo>
                    <a:pt x="16430" y="21600"/>
                  </a:lnTo>
                  <a:cubicBezTo>
                    <a:pt x="19285" y="21600"/>
                    <a:pt x="21600" y="18119"/>
                    <a:pt x="21600" y="13823"/>
                  </a:cubicBezTo>
                  <a:cubicBezTo>
                    <a:pt x="21600" y="9530"/>
                    <a:pt x="19285" y="6048"/>
                    <a:pt x="16430" y="6048"/>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3672114" y="2961703"/>
            <a:ext cx="1188615" cy="782652"/>
            <a:chOff x="3672114" y="2961703"/>
            <a:chExt cx="1188615" cy="782652"/>
          </a:xfrm>
        </p:grpSpPr>
        <p:cxnSp>
          <p:nvCxnSpPr>
            <p:cNvPr id="6" name="Connector 6"/>
            <p:cNvCxnSpPr/>
            <p:nvPr/>
          </p:nvCxnSpPr>
          <p:spPr>
            <a:xfrm flipH="1">
              <a:off x="4412712" y="2961703"/>
              <a:ext cx="448017" cy="773517"/>
            </a:xfrm>
            <a:prstGeom prst="line">
              <a:avLst/>
            </a:prstGeom>
            <a:ln w="12700">
              <a:solidFill>
                <a:schemeClr val="lt1">
                  <a:lumMod val="65000"/>
                </a:schemeClr>
              </a:solidFill>
              <a:prstDash val="solid"/>
              <a:headEnd type="none"/>
              <a:tailEnd type="none"/>
            </a:ln>
          </p:spPr>
          <p:style>
            <a:lnRef idx="0">
              <a:schemeClr val="lt1"/>
            </a:lnRef>
            <a:fillRef idx="1">
              <a:schemeClr val="lt1"/>
            </a:fillRef>
            <a:effectRef idx="0">
              <a:schemeClr val="lt1"/>
            </a:effectRef>
            <a:fontRef idx="minor">
              <a:schemeClr val="lt1"/>
            </a:fontRef>
          </p:style>
        </p:cxnSp>
        <p:cxnSp>
          <p:nvCxnSpPr>
            <p:cNvPr id="7" name="Connector 7"/>
            <p:cNvCxnSpPr/>
            <p:nvPr/>
          </p:nvCxnSpPr>
          <p:spPr>
            <a:xfrm flipH="1">
              <a:off x="3672114" y="3744355"/>
              <a:ext cx="740598" cy="0"/>
            </a:xfrm>
            <a:prstGeom prst="line">
              <a:avLst/>
            </a:prstGeom>
            <a:ln w="12700">
              <a:solidFill>
                <a:schemeClr val="lt1">
                  <a:lumMod val="65000"/>
                </a:schemeClr>
              </a:solidFill>
              <a:prstDash val="solid"/>
              <a:headEnd type="none"/>
              <a:tailEnd type="oval"/>
            </a:ln>
          </p:spPr>
          <p:style>
            <a:lnRef idx="0">
              <a:schemeClr val="lt1"/>
            </a:lnRef>
            <a:fillRef idx="1">
              <a:schemeClr val="lt1"/>
            </a:fillRef>
            <a:effectRef idx="0">
              <a:schemeClr val="lt1"/>
            </a:effectRef>
            <a:fontRef idx="minor">
              <a:schemeClr val="lt1"/>
            </a:fontRef>
          </p:style>
        </p:cxnSp>
      </p:grpSp>
      <p:grpSp>
        <p:nvGrpSpPr>
          <p:cNvPr id="8" name="Group 8"/>
          <p:cNvGrpSpPr/>
          <p:nvPr/>
        </p:nvGrpSpPr>
        <p:grpSpPr>
          <a:xfrm>
            <a:off x="3672114" y="2961703"/>
            <a:ext cx="1188615" cy="782652"/>
            <a:chOff x="3672114" y="2961703"/>
            <a:chExt cx="1188615" cy="782652"/>
          </a:xfrm>
        </p:grpSpPr>
        <p:cxnSp>
          <p:nvCxnSpPr>
            <p:cNvPr id="9" name="Connector 9"/>
            <p:cNvCxnSpPr/>
            <p:nvPr/>
          </p:nvCxnSpPr>
          <p:spPr>
            <a:xfrm flipH="1">
              <a:off x="4411797" y="2961703"/>
              <a:ext cx="448932" cy="773621"/>
            </a:xfrm>
            <a:prstGeom prst="line">
              <a:avLst/>
            </a:prstGeom>
            <a:ln w="12700">
              <a:solidFill>
                <a:schemeClr val="lt1">
                  <a:lumMod val="65000"/>
                </a:schemeClr>
              </a:solidFill>
              <a:prstDash val="solid"/>
              <a:headEnd type="none"/>
              <a:tailEnd type="none"/>
            </a:ln>
          </p:spPr>
          <p:style>
            <a:lnRef idx="0">
              <a:schemeClr val="lt1"/>
            </a:lnRef>
            <a:fillRef idx="1">
              <a:schemeClr val="lt1"/>
            </a:fillRef>
            <a:effectRef idx="0">
              <a:schemeClr val="lt1"/>
            </a:effectRef>
            <a:fontRef idx="minor">
              <a:schemeClr val="lt1"/>
            </a:fontRef>
          </p:style>
        </p:cxnSp>
        <p:cxnSp>
          <p:nvCxnSpPr>
            <p:cNvPr id="10" name="Connector 10"/>
            <p:cNvCxnSpPr/>
            <p:nvPr/>
          </p:nvCxnSpPr>
          <p:spPr>
            <a:xfrm flipH="1">
              <a:off x="3672114" y="3744355"/>
              <a:ext cx="739683" cy="0"/>
            </a:xfrm>
            <a:prstGeom prst="line">
              <a:avLst/>
            </a:prstGeom>
            <a:ln w="12700">
              <a:solidFill>
                <a:schemeClr val="lt1">
                  <a:lumMod val="65000"/>
                </a:schemeClr>
              </a:solidFill>
              <a:prstDash val="solid"/>
              <a:headEnd type="none"/>
              <a:tailEnd type="oval"/>
            </a:ln>
          </p:spPr>
          <p:style>
            <a:lnRef idx="0">
              <a:schemeClr val="lt1"/>
            </a:lnRef>
            <a:fillRef idx="1">
              <a:schemeClr val="lt1"/>
            </a:fillRef>
            <a:effectRef idx="0">
              <a:schemeClr val="lt1"/>
            </a:effectRef>
            <a:fontRef idx="minor">
              <a:schemeClr val="lt1"/>
            </a:fontRef>
          </p:style>
        </p:cxnSp>
      </p:grpSp>
      <p:grpSp>
        <p:nvGrpSpPr>
          <p:cNvPr id="11" name="Group 11"/>
          <p:cNvGrpSpPr/>
          <p:nvPr/>
        </p:nvGrpSpPr>
        <p:grpSpPr>
          <a:xfrm>
            <a:off x="5631466" y="4068128"/>
            <a:ext cx="957358" cy="688848"/>
            <a:chOff x="5631466" y="4068128"/>
            <a:chExt cx="957358" cy="688848"/>
          </a:xfrm>
        </p:grpSpPr>
        <p:sp>
          <p:nvSpPr>
            <p:cNvPr id="12" name="AutoShape 12"/>
            <p:cNvSpPr/>
            <p:nvPr/>
          </p:nvSpPr>
          <p:spPr>
            <a:xfrm>
              <a:off x="5631466" y="4068699"/>
              <a:ext cx="957358" cy="68789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110192" y="4068128"/>
              <a:ext cx="478631" cy="688848"/>
            </a:xfrm>
            <a:prstGeom prst="rect">
              <a:avLst/>
            </a:pr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5631466" y="4819555"/>
            <a:ext cx="957358" cy="688848"/>
            <a:chOff x="5631466" y="4819555"/>
            <a:chExt cx="957358" cy="688848"/>
          </a:xfrm>
        </p:grpSpPr>
        <p:sp>
          <p:nvSpPr>
            <p:cNvPr id="15" name="AutoShape 15"/>
            <p:cNvSpPr/>
            <p:nvPr/>
          </p:nvSpPr>
          <p:spPr>
            <a:xfrm>
              <a:off x="5631466" y="4819840"/>
              <a:ext cx="957358" cy="687896"/>
            </a:xfrm>
            <a:prstGeom prst="rect">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110192" y="4819555"/>
              <a:ext cx="478631" cy="688848"/>
            </a:xfrm>
            <a:prstGeom prst="rect">
              <a:avLst/>
            </a:pr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5631466" y="5567458"/>
            <a:ext cx="957358" cy="480727"/>
            <a:chOff x="5631466" y="5567458"/>
            <a:chExt cx="957358" cy="480727"/>
          </a:xfrm>
        </p:grpSpPr>
        <p:sp>
          <p:nvSpPr>
            <p:cNvPr id="18" name="Freeform 18"/>
            <p:cNvSpPr/>
            <p:nvPr/>
          </p:nvSpPr>
          <p:spPr>
            <a:xfrm>
              <a:off x="5631466" y="5567458"/>
              <a:ext cx="957358" cy="480727"/>
            </a:xfrm>
            <a:custGeom>
              <a:rect l="l" t="t" r="r" b="b"/>
              <a:pathLst>
                <a:path w="520" h="261">
                  <a:moveTo>
                    <a:pt x="260" y="261"/>
                  </a:moveTo>
                  <a:lnTo>
                    <a:pt x="0" y="0"/>
                  </a:lnTo>
                  <a:lnTo>
                    <a:pt x="520" y="0"/>
                  </a:lnTo>
                  <a:lnTo>
                    <a:pt x="260" y="261"/>
                  </a:lnTo>
                  <a:close/>
                </a:path>
              </a:pathLst>
            </a:custGeom>
            <a:solidFill>
              <a:srgbClr val="ECAE7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5970270" y="5904452"/>
              <a:ext cx="279844" cy="143637"/>
            </a:xfrm>
            <a:custGeom>
              <a:rect l="l" t="t" r="r" b="b"/>
              <a:pathLst>
                <a:path w="152" h="78">
                  <a:moveTo>
                    <a:pt x="76" y="78"/>
                  </a:moveTo>
                  <a:lnTo>
                    <a:pt x="152" y="0"/>
                  </a:lnTo>
                  <a:lnTo>
                    <a:pt x="0" y="0"/>
                  </a:lnTo>
                  <a:lnTo>
                    <a:pt x="76" y="78"/>
                  </a:lnTo>
                  <a:close/>
                </a:path>
              </a:pathLst>
            </a:custGeom>
            <a:solidFill>
              <a:srgbClr val="3333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6110192" y="5567458"/>
              <a:ext cx="478631" cy="480727"/>
            </a:xfrm>
            <a:custGeom>
              <a:rect l="l" t="t" r="r" b="b"/>
              <a:pathLst>
                <a:path w="260" h="261">
                  <a:moveTo>
                    <a:pt x="0" y="261"/>
                  </a:moveTo>
                  <a:lnTo>
                    <a:pt x="260" y="0"/>
                  </a:lnTo>
                  <a:lnTo>
                    <a:pt x="0" y="0"/>
                  </a:lnTo>
                  <a:lnTo>
                    <a:pt x="0" y="261"/>
                  </a:lnTo>
                  <a:close/>
                </a:path>
              </a:pathLst>
            </a:cu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5631466" y="3308604"/>
            <a:ext cx="957358" cy="689419"/>
            <a:chOff x="5631466" y="3308604"/>
            <a:chExt cx="957358" cy="689419"/>
          </a:xfrm>
        </p:grpSpPr>
        <p:sp>
          <p:nvSpPr>
            <p:cNvPr id="22" name="AutoShape 22"/>
            <p:cNvSpPr/>
            <p:nvPr/>
          </p:nvSpPr>
          <p:spPr>
            <a:xfrm>
              <a:off x="5631466" y="3308604"/>
              <a:ext cx="957358" cy="68941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110192" y="3308604"/>
              <a:ext cx="478631" cy="688848"/>
            </a:xfrm>
            <a:prstGeom prst="rect">
              <a:avLst/>
            </a:pr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 name="Group 24"/>
          <p:cNvGrpSpPr/>
          <p:nvPr/>
        </p:nvGrpSpPr>
        <p:grpSpPr>
          <a:xfrm>
            <a:off x="4186047" y="1678781"/>
            <a:ext cx="1617059" cy="1618488"/>
            <a:chOff x="4186047" y="1678781"/>
            <a:chExt cx="1617059" cy="1618488"/>
          </a:xfrm>
        </p:grpSpPr>
        <p:sp>
          <p:nvSpPr>
            <p:cNvPr id="25" name="Freeform 25"/>
            <p:cNvSpPr/>
            <p:nvPr/>
          </p:nvSpPr>
          <p:spPr>
            <a:xfrm>
              <a:off x="4186047" y="1678781"/>
              <a:ext cx="1617059" cy="1618488"/>
            </a:xfrm>
            <a:custGeom>
              <a:rect l="l" t="t"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4582096" y="2292477"/>
              <a:ext cx="535496" cy="428339"/>
            </a:xfrm>
            <a:custGeom>
              <a:rect l="l" t="t" r="r" b="b"/>
              <a:pathLst>
                <a:path w="21600" h="2160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 name="Group 27"/>
          <p:cNvGrpSpPr/>
          <p:nvPr/>
        </p:nvGrpSpPr>
        <p:grpSpPr>
          <a:xfrm>
            <a:off x="5278469" y="1678781"/>
            <a:ext cx="1617059" cy="1618488"/>
            <a:chOff x="5278469" y="1678781"/>
            <a:chExt cx="1617059" cy="1618488"/>
          </a:xfrm>
        </p:grpSpPr>
        <p:sp>
          <p:nvSpPr>
            <p:cNvPr id="28" name="Freeform 28"/>
            <p:cNvSpPr/>
            <p:nvPr/>
          </p:nvSpPr>
          <p:spPr>
            <a:xfrm>
              <a:off x="5278469" y="1678781"/>
              <a:ext cx="1617059" cy="1618488"/>
            </a:xfrm>
            <a:custGeom>
              <a:rect l="l" t="t"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5861590" y="2325624"/>
              <a:ext cx="490728" cy="405384"/>
            </a:xfrm>
            <a:custGeom>
              <a:rect l="l" t="t"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 name="Group 30"/>
          <p:cNvGrpSpPr/>
          <p:nvPr/>
        </p:nvGrpSpPr>
        <p:grpSpPr>
          <a:xfrm>
            <a:off x="6501829" y="3141178"/>
            <a:ext cx="1550007" cy="856845"/>
            <a:chOff x="6501829" y="3141178"/>
            <a:chExt cx="1550007" cy="856845"/>
          </a:xfrm>
        </p:grpSpPr>
        <p:cxnSp>
          <p:nvCxnSpPr>
            <p:cNvPr id="31" name="Connector 31"/>
            <p:cNvCxnSpPr/>
            <p:nvPr/>
          </p:nvCxnSpPr>
          <p:spPr>
            <a:xfrm>
              <a:off x="6501829" y="3141178"/>
              <a:ext cx="772981" cy="856845"/>
            </a:xfrm>
            <a:prstGeom prst="line">
              <a:avLst/>
            </a:prstGeom>
            <a:ln w="12700">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cxnSp>
          <p:nvCxnSpPr>
            <p:cNvPr id="32" name="Connector 32"/>
            <p:cNvCxnSpPr/>
            <p:nvPr/>
          </p:nvCxnSpPr>
          <p:spPr>
            <a:xfrm>
              <a:off x="7235821" y="3990692"/>
              <a:ext cx="816015" cy="0"/>
            </a:xfrm>
            <a:prstGeom prst="line">
              <a:avLst/>
            </a:prstGeom>
            <a:ln w="12700">
              <a:solidFill>
                <a:schemeClr val="dk1"/>
              </a:solidFill>
              <a:prstDash val="solid"/>
              <a:headEnd type="none"/>
              <a:tailEnd type="oval"/>
            </a:ln>
          </p:spPr>
          <p:style>
            <a:lnRef idx="0">
              <a:schemeClr val="dk1"/>
            </a:lnRef>
            <a:fillRef idx="1">
              <a:schemeClr val="dk1"/>
            </a:fillRef>
            <a:effectRef idx="0">
              <a:schemeClr val="dk1"/>
            </a:effectRef>
            <a:fontRef idx="minor">
              <a:schemeClr val="lt1"/>
            </a:fontRef>
          </p:style>
        </p:cxnSp>
      </p:grpSp>
      <p:grpSp>
        <p:nvGrpSpPr>
          <p:cNvPr id="33" name="Group 33"/>
          <p:cNvGrpSpPr/>
          <p:nvPr/>
        </p:nvGrpSpPr>
        <p:grpSpPr>
          <a:xfrm>
            <a:off x="7860526" y="2433468"/>
            <a:ext cx="1038363" cy="440204"/>
            <a:chOff x="7860526" y="2433468"/>
            <a:chExt cx="1038363" cy="440204"/>
          </a:xfrm>
        </p:grpSpPr>
        <p:cxnSp>
          <p:nvCxnSpPr>
            <p:cNvPr id="34" name="Connector 34"/>
            <p:cNvCxnSpPr/>
            <p:nvPr/>
          </p:nvCxnSpPr>
          <p:spPr>
            <a:xfrm>
              <a:off x="7860526" y="2433468"/>
              <a:ext cx="467443" cy="440204"/>
            </a:xfrm>
            <a:prstGeom prst="line">
              <a:avLst/>
            </a:prstGeom>
            <a:ln w="12700">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cxnSp>
          <p:nvCxnSpPr>
            <p:cNvPr id="35" name="Connector 35"/>
            <p:cNvCxnSpPr/>
            <p:nvPr/>
          </p:nvCxnSpPr>
          <p:spPr>
            <a:xfrm>
              <a:off x="8305083" y="2866340"/>
              <a:ext cx="593806" cy="0"/>
            </a:xfrm>
            <a:prstGeom prst="line">
              <a:avLst/>
            </a:prstGeom>
            <a:ln w="12700">
              <a:solidFill>
                <a:schemeClr val="dk1"/>
              </a:solidFill>
              <a:prstDash val="solid"/>
              <a:headEnd type="none"/>
              <a:tailEnd type="oval"/>
            </a:ln>
          </p:spPr>
          <p:style>
            <a:lnRef idx="0">
              <a:schemeClr val="dk1"/>
            </a:lnRef>
            <a:fillRef idx="1">
              <a:schemeClr val="dk1"/>
            </a:fillRef>
            <a:effectRef idx="0">
              <a:schemeClr val="dk1"/>
            </a:effectRef>
            <a:fontRef idx="minor">
              <a:schemeClr val="lt1"/>
            </a:fontRef>
          </p:style>
        </p:cxnSp>
      </p:grpSp>
      <p:sp>
        <p:nvSpPr>
          <p:cNvPr id="36" name="TextBox 36"/>
          <p:cNvSpPr txBox="1"/>
          <p:nvPr/>
        </p:nvSpPr>
        <p:spPr>
          <a:xfrm>
            <a:off x="1062867" y="3065722"/>
            <a:ext cx="2447925" cy="193415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通过直接观察学前儿童在日常生活、游戏、学习等活动中的社会行为表现，了解他们的社会性发展水平。</a:t>
            </a:r>
          </a:p>
        </p:txBody>
      </p:sp>
      <p:sp>
        <p:nvSpPr>
          <p:cNvPr id="37" name="TextBox 37"/>
          <p:cNvSpPr txBox="1"/>
          <p:nvPr/>
        </p:nvSpPr>
        <p:spPr>
          <a:xfrm>
            <a:off x="9053162" y="1245013"/>
            <a:ext cx="2447925" cy="228769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采用自然观察、参与观察、结构观察等多种观察方式，收集学前儿童社会行为的真实数据。</a:t>
            </a:r>
          </a:p>
        </p:txBody>
      </p:sp>
      <p:sp>
        <p:nvSpPr>
          <p:cNvPr id="38" name="TextBox 38"/>
          <p:cNvSpPr txBox="1"/>
          <p:nvPr/>
        </p:nvSpPr>
        <p:spPr>
          <a:xfrm>
            <a:off x="8066398" y="3843528"/>
            <a:ext cx="2447925" cy="1990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对观察记录进行整理、分析，提炼出学前儿童社会教育的实际问题和改进方向。</a:t>
            </a:r>
          </a:p>
        </p:txBody>
      </p:sp>
      <p:grpSp>
        <p:nvGrpSpPr>
          <p:cNvPr id="39" name="Group 39"/>
          <p:cNvGrpSpPr/>
          <p:nvPr/>
        </p:nvGrpSpPr>
        <p:grpSpPr>
          <a:xfrm>
            <a:off x="454963" y="93878"/>
            <a:ext cx="10641129" cy="914400"/>
            <a:chOff x="454963" y="93878"/>
            <a:chExt cx="10641129" cy="914400"/>
          </a:xfrm>
        </p:grpSpPr>
        <p:sp>
          <p:nvSpPr>
            <p:cNvPr id="40" name="AutoShape 4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TextBox 6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观察法</a:t>
              </a:r>
            </a:p>
          </p:txBody>
        </p:sp>
      </p:grpSp>
      <p:grpSp>
        <p:nvGrpSpPr>
          <p:cNvPr id="61" name="Group 61"/>
          <p:cNvGrpSpPr/>
          <p:nvPr/>
        </p:nvGrpSpPr>
        <p:grpSpPr>
          <a:xfrm>
            <a:off x="3672114" y="2961703"/>
            <a:ext cx="1188615" cy="782652"/>
            <a:chOff x="3672114" y="2961703"/>
            <a:chExt cx="1188615" cy="782652"/>
          </a:xfrm>
        </p:grpSpPr>
        <p:cxnSp>
          <p:nvCxnSpPr>
            <p:cNvPr id="62" name="Connector 62"/>
            <p:cNvCxnSpPr/>
            <p:nvPr/>
          </p:nvCxnSpPr>
          <p:spPr>
            <a:xfrm flipH="1">
              <a:off x="4411561" y="2961703"/>
              <a:ext cx="449168" cy="773517"/>
            </a:xfrm>
            <a:prstGeom prst="line">
              <a:avLst/>
            </a:prstGeom>
            <a:ln w="12700">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cxnSp>
          <p:nvCxnSpPr>
            <p:cNvPr id="63" name="Connector 63"/>
            <p:cNvCxnSpPr/>
            <p:nvPr/>
          </p:nvCxnSpPr>
          <p:spPr>
            <a:xfrm flipH="1">
              <a:off x="3672114" y="3744355"/>
              <a:ext cx="739447" cy="0"/>
            </a:xfrm>
            <a:prstGeom prst="line">
              <a:avLst/>
            </a:prstGeom>
            <a:ln w="12700">
              <a:solidFill>
                <a:schemeClr val="dk1"/>
              </a:solidFill>
              <a:prstDash val="solid"/>
              <a:headEnd type="none"/>
              <a:tailEnd type="oval"/>
            </a:ln>
          </p:spPr>
          <p:style>
            <a:lnRef idx="0">
              <a:schemeClr val="dk1"/>
            </a:lnRef>
            <a:fillRef idx="1">
              <a:schemeClr val="dk1"/>
            </a:fillRef>
            <a:effectRef idx="0">
              <a:schemeClr val="dk1"/>
            </a:effectRef>
            <a:fontRef idx="minor">
              <a:schemeClr val="lt1"/>
            </a:fontRef>
          </p:style>
        </p:cxn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0899" b="10899"/>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627" b="2627"/>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520" b="2520"/>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实验法</a:t>
              </a:r>
            </a:p>
          </p:txBody>
        </p:sp>
      </p:grpSp>
      <p:grpSp>
        <p:nvGrpSpPr>
          <p:cNvPr id="33" name="Group 33"/>
          <p:cNvGrpSpPr/>
          <p:nvPr/>
        </p:nvGrpSpPr>
        <p:grpSpPr>
          <a:xfrm>
            <a:off x="1057922" y="1822244"/>
            <a:ext cx="3286271" cy="1654845"/>
            <a:chOff x="1057922" y="1822244"/>
            <a:chExt cx="3286271" cy="1654845"/>
          </a:xfrm>
        </p:grpSpPr>
        <p:sp>
          <p:nvSpPr>
            <p:cNvPr id="34" name="TextBox 34"/>
            <p:cNvSpPr txBox="1"/>
            <p:nvPr/>
          </p:nvSpPr>
          <p:spPr>
            <a:xfrm>
              <a:off x="1057922" y="182224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通过设计和实施实验，探究学前儿童社会教育的某些因素或变量之间的关系。</a:t>
              </a:r>
            </a:p>
          </p:txBody>
        </p:sp>
      </p:grpSp>
      <p:grpSp>
        <p:nvGrpSpPr>
          <p:cNvPr id="35" name="Group 35"/>
          <p:cNvGrpSpPr/>
          <p:nvPr/>
        </p:nvGrpSpPr>
        <p:grpSpPr>
          <a:xfrm>
            <a:off x="4452917" y="3966127"/>
            <a:ext cx="3286271" cy="1654845"/>
            <a:chOff x="4452917" y="3966127"/>
            <a:chExt cx="3286271" cy="1654845"/>
          </a:xfrm>
        </p:grpSpPr>
        <p:sp>
          <p:nvSpPr>
            <p:cNvPr id="36" name="TextBox 36"/>
            <p:cNvSpPr txBox="1"/>
            <p:nvPr/>
          </p:nvSpPr>
          <p:spPr>
            <a:xfrm>
              <a:off x="4452917" y="3966127"/>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控制实验条件，对实验组和对照组进行比较分析，验证假设并得出结论。</a:t>
              </a:r>
            </a:p>
          </p:txBody>
        </p:sp>
      </p:grpSp>
      <p:grpSp>
        <p:nvGrpSpPr>
          <p:cNvPr id="37" name="Group 37"/>
          <p:cNvGrpSpPr/>
          <p:nvPr/>
        </p:nvGrpSpPr>
        <p:grpSpPr>
          <a:xfrm>
            <a:off x="7847818" y="1822244"/>
            <a:ext cx="3286271" cy="1654845"/>
            <a:chOff x="7847818" y="1822244"/>
            <a:chExt cx="3286271" cy="1654845"/>
          </a:xfrm>
        </p:grpSpPr>
        <p:sp>
          <p:nvSpPr>
            <p:cNvPr id="38" name="TextBox 38"/>
            <p:cNvSpPr txBox="1"/>
            <p:nvPr/>
          </p:nvSpPr>
          <p:spPr>
            <a:xfrm>
              <a:off x="7847818" y="182224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实验法可以揭示学前儿童社会教育的内在规律和机制，为教育实践提供科学依据。</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flipV="1">
            <a:off x="8281295" y="2800971"/>
            <a:ext cx="3317450" cy="3466130"/>
          </a:xfrm>
          <a:prstGeom prst="round2Same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flipV="1">
            <a:off x="4438401" y="2800971"/>
            <a:ext cx="3317450" cy="3466130"/>
          </a:xfrm>
          <a:prstGeom prst="round2Same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flipV="1">
            <a:off x="539110" y="2800971"/>
            <a:ext cx="3317450" cy="3466130"/>
          </a:xfrm>
          <a:prstGeom prst="round2Same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281295" y="1227848"/>
            <a:ext cx="3317450" cy="3317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438401" y="1227848"/>
            <a:ext cx="3317450" cy="3317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39110" y="1227848"/>
            <a:ext cx="3317450" cy="3317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60778" y="4533107"/>
            <a:ext cx="2968423"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通过问卷调查、访谈调查等方式，收集学前儿童、家长、教师等相关人员对学前儿童社会教育的看法、态度和需求等信息。</a:t>
            </a:r>
          </a:p>
        </p:txBody>
      </p:sp>
      <p:sp>
        <p:nvSpPr>
          <p:cNvPr id="9" name="TextBox 9"/>
          <p:cNvSpPr txBox="1"/>
          <p:nvPr/>
        </p:nvSpPr>
        <p:spPr>
          <a:xfrm>
            <a:off x="4601267" y="4533107"/>
            <a:ext cx="297982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对调查数据进行统计分析，了解学前儿童社会教育的现状和问题。</a:t>
            </a:r>
          </a:p>
        </p:txBody>
      </p:sp>
      <p:sp>
        <p:nvSpPr>
          <p:cNvPr id="10" name="TextBox 10"/>
          <p:cNvSpPr txBox="1"/>
          <p:nvPr/>
        </p:nvSpPr>
        <p:spPr>
          <a:xfrm>
            <a:off x="8450110" y="4533107"/>
            <a:ext cx="297982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调查法可以为政策制定、教育改革和实践探索提供有价值的参考信息。</a:t>
            </a:r>
          </a:p>
        </p:txBody>
      </p:sp>
      <p:pic>
        <p:nvPicPr>
          <p:cNvPr id="11" name="Picture 11"/>
          <p:cNvPicPr>
            <a:picLocks noChangeAspect="1"/>
          </p:cNvPicPr>
          <p:nvPr/>
        </p:nvPicPr>
        <p:blipFill>
          <a:blip r:embed="rId2"/>
          <a:srcRect l="14292" r="14292"/>
          <a:stretch>
            <a:fillRect/>
          </a:stretch>
        </p:blipFill>
        <p:spPr>
          <a:xfrm>
            <a:off x="880299" y="1569037"/>
            <a:ext cx="2635073" cy="2635073"/>
          </a:xfrm>
          <a:prstGeom prst="ellipse">
            <a:avLst/>
          </a:prstGeom>
        </p:spPr>
      </p:pic>
      <p:pic>
        <p:nvPicPr>
          <p:cNvPr id="12" name="Picture 12"/>
          <p:cNvPicPr>
            <a:picLocks noChangeAspect="1"/>
          </p:cNvPicPr>
          <p:nvPr/>
        </p:nvPicPr>
        <p:blipFill>
          <a:blip r:embed="rId3"/>
          <a:srcRect l="15542" r="15542"/>
          <a:stretch>
            <a:fillRect/>
          </a:stretch>
        </p:blipFill>
        <p:spPr>
          <a:xfrm>
            <a:off x="4779590" y="1569037"/>
            <a:ext cx="2635073" cy="2635073"/>
          </a:xfrm>
          <a:prstGeom prst="ellipse">
            <a:avLst/>
          </a:prstGeom>
        </p:spPr>
      </p:pic>
      <p:pic>
        <p:nvPicPr>
          <p:cNvPr id="13" name="Picture 13"/>
          <p:cNvPicPr>
            <a:picLocks noChangeAspect="1"/>
          </p:cNvPicPr>
          <p:nvPr/>
        </p:nvPicPr>
        <p:blipFill>
          <a:blip r:embed="rId4"/>
          <a:srcRect l="17500" r="17500"/>
          <a:stretch>
            <a:fillRect/>
          </a:stretch>
        </p:blipFill>
        <p:spPr>
          <a:xfrm>
            <a:off x="8622484" y="1569037"/>
            <a:ext cx="2635073" cy="2635073"/>
          </a:xfrm>
          <a:prstGeom prst="ellipse">
            <a:avLst/>
          </a:prstGeom>
        </p:spPr>
      </p:pic>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调查法</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https://d.book118.com/248120072060006036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5F6"/>
      </a:lt1>
      <a:dk2>
        <a:srgbClr val="410024"/>
      </a:dk2>
      <a:lt2>
        <a:srgbClr val="FFFFFF"/>
      </a:lt2>
      <a:accent1>
        <a:srgbClr val="CD5095"/>
      </a:accent1>
      <a:accent2>
        <a:srgbClr val="EF62B0"/>
      </a:accent2>
      <a:accent3>
        <a:srgbClr val="B7468F"/>
      </a:accent3>
      <a:accent4>
        <a:srgbClr val="9E84D2"/>
      </a:accent4>
      <a:accent5>
        <a:srgbClr val="B59BEB"/>
      </a:accent5>
      <a:accent6>
        <a:srgbClr val="97D5E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70</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2024-09-15T18:00:22.557</cp:lastPrinted>
  <dcterms:created xsi:type="dcterms:W3CDTF">2024-09-15T10:00:22Z</dcterms:created>
  <dcterms:modified xsi:type="dcterms:W3CDTF">2024-09-15T10:00:24Z</dcterms:modified>
</cp:coreProperties>
</file>