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50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6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52E5A-0F07-4A62-AB97-4A2721F60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4EE22-90FA-4E28-9999-9A05128E8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FB822-210B-4429-973F-D5C17E896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E5EC3-EF25-4908-96D5-0CA9BC0F7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8C6684-161E-4DB5-810A-E49D87799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D17916-CAE8-4155-9CF0-BE5414A18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975629-CBE8-4F02-B9B8-7F692E697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5046A-3396-41BF-9E08-6F3681F3E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599FF-0848-4C29-8569-B65704A51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F72A3-DC38-4A9E-AD54-9BB212514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5C045-0052-4132-A1B8-2473BCA3B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491" r:id="rId2"/>
    <p:sldLayoutId id="2147490492" r:id="rId3"/>
    <p:sldLayoutId id="2147490493" r:id="rId4"/>
    <p:sldLayoutId id="2147490494" r:id="rId5"/>
    <p:sldLayoutId id="2147490495" r:id="rId6"/>
    <p:sldLayoutId id="2147490496" r:id="rId7"/>
    <p:sldLayoutId id="2147490497" r:id="rId8"/>
    <p:sldLayoutId id="2147490498" r:id="rId9"/>
    <p:sldLayoutId id="2147490499" r:id="rId10"/>
    <p:sldLayoutId id="214749050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22" Type="http://schemas.openxmlformats.org/officeDocument/2006/relationships/tags" Target="../tags/tag233.xml" /><Relationship Id="rId23" Type="http://schemas.openxmlformats.org/officeDocument/2006/relationships/tags" Target="../tags/tag234.xml" /><Relationship Id="rId24" Type="http://schemas.openxmlformats.org/officeDocument/2006/relationships/tags" Target="../tags/tag235.xml" /><Relationship Id="rId25" Type="http://schemas.openxmlformats.org/officeDocument/2006/relationships/tags" Target="../tags/tag236.xml" /><Relationship Id="rId26" Type="http://schemas.openxmlformats.org/officeDocument/2006/relationships/tags" Target="../tags/tag237.xml" /><Relationship Id="rId27" Type="http://schemas.openxmlformats.org/officeDocument/2006/relationships/tags" Target="../tags/tag238.xml" /><Relationship Id="rId28" Type="http://schemas.openxmlformats.org/officeDocument/2006/relationships/tags" Target="../tags/tag239.xml" /><Relationship Id="rId29" Type="http://schemas.openxmlformats.org/officeDocument/2006/relationships/tags" Target="../tags/tag240.xml" /><Relationship Id="rId3" Type="http://schemas.openxmlformats.org/officeDocument/2006/relationships/tags" Target="../tags/tag214.xml" /><Relationship Id="rId30" Type="http://schemas.openxmlformats.org/officeDocument/2006/relationships/tags" Target="../tags/tag241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2300113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大类食物介绍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食物分类概述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谷类食物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蔬菜类食物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水果类食物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肉类食物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食物分类概述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食物的定义与分类</a:t>
            </a:r>
            <a:endParaRPr lang="zh-CN" altLang="en-US"/>
          </a:p>
        </p:txBody>
      </p:sp>
      <p:sp>
        <p:nvSpPr>
          <p:cNvPr id="104931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食物的分类：根据食物的来源和性质，可分为植物性食物和动物性食物。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食物的定义：指能够满足机体正常生理和生化能量需求，并能延续正常寿命的物质。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植物性食物：包括谷类、豆类、蔬菜、水果、坚果等。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动物性食物：包括肉类、禽类、鱼类、奶类、蛋类等。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大类食物的划分标准</a:t>
            </a:r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2"/>
            </p:custDataLst>
          </p:nvPr>
        </p:nvSpPr>
        <p:spPr>
          <a:xfrm>
            <a:off x="2847421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按照食物来源划分：动物性食物、植物性食物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正文"/>
          <p:cNvSpPr txBox="1"/>
          <p:nvPr>
            <p:custDataLst>
              <p:tags r:id="rId3"/>
            </p:custDataLst>
          </p:nvPr>
        </p:nvSpPr>
        <p:spPr>
          <a:xfrm>
            <a:off x="2847421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按照营养成分划分：蛋白质食物、碳水化合物食物、脂肪食物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正文"/>
          <p:cNvSpPr txBox="1"/>
          <p:nvPr>
            <p:custDataLst>
              <p:tags r:id="rId4"/>
            </p:custDataLst>
          </p:nvPr>
        </p:nvSpPr>
        <p:spPr>
          <a:xfrm>
            <a:off x="2847421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按照食物加工程度划分：原形食物、加工食物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5"/>
            </p:custDataLst>
          </p:nvPr>
        </p:nvSpPr>
        <p:spPr>
          <a:xfrm>
            <a:off x="2847421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按照饮食习惯划分：主食、副食、零食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6"/>
            </p:custDataLst>
          </p:nvPr>
        </p:nvSpPr>
        <p:spPr>
          <a:xfrm>
            <a:off x="2847421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按照食物功能划分：营养性食物、保健性食物、嗜好性食物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大类食物的特点与营养价值</a:t>
            </a:r>
            <a:endParaRPr lang="zh-CN" altLang="en-US"/>
          </a:p>
        </p:txBody>
      </p:sp>
      <p:sp>
        <p:nvSpPr>
          <p:cNvPr id="1049406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肉类：提供优质蛋白质、铁、锌等营养素，有助于维持免疫系统和肌肉功能。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谷类食物：提供丰富的碳水化合物，是人体能量的主要来源，还含有B族维生素、矿物质和膳食纤维。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蔬菜和水果：富含维生素、矿物质和膳食纤维，具有抗氧化、抗炎、抗癌等多种生物活性。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豆类：富含蛋白质、膳食纤维、矿物质和维生素，具有降低胆固醇、预防心血管疾病等作用。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坚果和种子：富含健康脂肪、蛋白质、矿物质和维生素，具有抗氧化、抗炎、抗癌等作用。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谷类食物</a:t>
            </a:r>
            <a:endParaRPr lang="zh-CN" altLang="en-US"/>
          </a:p>
        </p:txBody>
      </p:sp>
      <p:sp>
        <p:nvSpPr>
          <p:cNvPr id="10494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谷类食物的种类与特点</a:t>
            </a:r>
            <a:endParaRPr lang="zh-CN" altLang="en-US"/>
          </a:p>
        </p:txBody>
      </p:sp>
      <p:sp>
        <p:nvSpPr>
          <p:cNvPr id="1049592" name="圆角矩形 26"/>
          <p:cNvSpPr/>
          <p:nvPr>
            <p:custDataLst>
              <p:tags r:id="rId2"/>
            </p:custDataLst>
          </p:nvPr>
        </p:nvSpPr>
        <p:spPr>
          <a:xfrm>
            <a:off x="1662204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4" name="圆角矩形 28"/>
          <p:cNvSpPr/>
          <p:nvPr>
            <p:custDataLst>
              <p:tags r:id="rId3"/>
            </p:custDataLst>
          </p:nvPr>
        </p:nvSpPr>
        <p:spPr>
          <a:xfrm>
            <a:off x="1666129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96" name="圆角矩形 29"/>
          <p:cNvSpPr/>
          <p:nvPr>
            <p:custDataLst>
              <p:tags r:id="rId4"/>
            </p:custDataLst>
          </p:nvPr>
        </p:nvSpPr>
        <p:spPr>
          <a:xfrm>
            <a:off x="6378591" y="1364400"/>
            <a:ext cx="4151079" cy="481417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8" name="文本框 31"/>
          <p:cNvSpPr txBox="1"/>
          <p:nvPr>
            <p:custDataLst>
              <p:tags r:id="rId5"/>
            </p:custDataLst>
          </p:nvPr>
        </p:nvSpPr>
        <p:spPr>
          <a:xfrm>
            <a:off x="1968998" y="1983221"/>
            <a:ext cx="3537800" cy="38481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种类：稻米、小麦、玉米、燕麦、大麦等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圆角矩形 32"/>
          <p:cNvSpPr/>
          <p:nvPr>
            <p:custDataLst>
              <p:tags r:id="rId6"/>
            </p:custDataLst>
          </p:nvPr>
        </p:nvSpPr>
        <p:spPr>
          <a:xfrm>
            <a:off x="6383170" y="1364400"/>
            <a:ext cx="4143507" cy="25581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2" name="文本框 34"/>
          <p:cNvSpPr txBox="1"/>
          <p:nvPr>
            <p:custDataLst>
              <p:tags r:id="rId7"/>
            </p:custDataLst>
          </p:nvPr>
        </p:nvSpPr>
        <p:spPr>
          <a:xfrm>
            <a:off x="6686693" y="1982567"/>
            <a:ext cx="3536970" cy="38499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特点：富含碳水化合物、蛋白质、膳食纤维等营养素，提供能量，维持正常生理功能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谷类食物的营养价值与作用</a:t>
            </a:r>
            <a:endParaRPr lang="zh-CN" altLang="en-US"/>
          </a:p>
        </p:txBody>
      </p:sp>
      <p:sp>
        <p:nvSpPr>
          <p:cNvPr id="104963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4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4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谷类食物的营养成分：包括碳水化合物、蛋白质、膳食纤维、维生素和矿物质等。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4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4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谷类食物的作用：提供能量，维持人体正常生理功能；膳食纤维有助于维持肠道健康；蛋白质是构成人体组织的基本物质。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5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5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谷类食物的种类：包括稻米、小麦、玉米、燕麦、大麦、高粱等。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5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6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谷类食物的食用建议：多样化摄入，适量食用，避免过量摄入导致肥胖等问题。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6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谷类食物的食用方法与注意事项</a:t>
            </a:r>
            <a:endParaRPr lang="zh-CN" altLang="en-US"/>
          </a:p>
        </p:txBody>
      </p:sp>
      <p:sp>
        <p:nvSpPr>
          <p:cNvPr id="104969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食用方法：作为主食，搭配其他食物食用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搭配建议：与蔬菜、豆类等食物搭配食用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烹饪方式：煮、蒸、烤等多种方式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注意事项：避免过量食用，注意粗细搭配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蔬菜类食物</a:t>
            </a:r>
            <a:endParaRPr lang="zh-CN" altLang="en-US"/>
          </a:p>
        </p:txBody>
      </p:sp>
      <p:sp>
        <p:nvSpPr>
          <p:cNvPr id="10497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8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蔬菜类食物的种类与特点</a:t>
            </a:r>
            <a:endParaRPr lang="zh-CN" altLang="en-US"/>
          </a:p>
        </p:txBody>
      </p:sp>
      <p:sp>
        <p:nvSpPr>
          <p:cNvPr id="104988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8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9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9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多种烹饪方式：可以生吃、炒、煮、蒸、烤等多种方式烹饪，搭配肉类、豆类等食材，可以制作出美味可口的菜肴。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9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9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0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种类繁多：包括叶菜类、根茎类、瓜茄类等，每种蔬菜都有其独特的营养价值和口感。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0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0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0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富含维生素和矿物质：蔬菜是维生素C、维生素A、钾、钙等营养素的重要来源，对维持身体健康非常重要。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1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季节性：不同种类的蔬菜在不同的季节上市，可以根据季节选择相应的蔬菜，享受时令美食。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蔬菜类食物的营养价值与作用</a:t>
            </a:r>
            <a:endParaRPr lang="zh-CN" altLang="en-US"/>
          </a:p>
        </p:txBody>
      </p:sp>
      <p:sp>
        <p:nvSpPr>
          <p:cNvPr id="104995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营养价值：富含维生素、矿物质、膳食纤维等营养成分，有助于维持身体健康。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作用：促进消化、预防便秘、降低胆固醇、增强免疫力等。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推荐摄入量：每日建议摄入蔬菜类食物500克左右。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注意事项：选择新鲜、多样化的蔬菜，避免过度烹饪，保留蔬菜中的营养成分。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https://d.book118.com/248123001135006023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1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1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Office Theme</vt:lpstr>
      <vt:lpstr>大类食物介绍</vt:lpstr>
      <vt:lpstr>目录</vt:lpstr>
      <vt:lpstr>单击此处添加章节标题</vt:lpstr>
      <vt:lpstr>食物分类概述</vt:lpstr>
      <vt:lpstr>PowerPoint Presentation</vt:lpstr>
      <vt:lpstr>食物的定义与分类</vt:lpstr>
      <vt:lpstr>大类食物的划分标准</vt:lpstr>
      <vt:lpstr>大类食物的特点与营养价值</vt:lpstr>
      <vt:lpstr>谷类食物</vt:lpstr>
      <vt:lpstr>PowerPoint Presentation</vt:lpstr>
      <vt:lpstr>谷类食物的种类与特点</vt:lpstr>
      <vt:lpstr>谷类食物的营养价值与作用</vt:lpstr>
      <vt:lpstr>谷类食物的食用方法与注意事项</vt:lpstr>
      <vt:lpstr>蔬菜类食物</vt:lpstr>
      <vt:lpstr>PowerPoint Presentation</vt:lpstr>
      <vt:lpstr>蔬菜类食物的种类与特点</vt:lpstr>
      <vt:lpstr>蔬菜类食物的营养价值与作用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2024-08-30T17:30:35.543</cp:lastPrinted>
  <dcterms:created xsi:type="dcterms:W3CDTF">2024-08-30T09:30:35Z</dcterms:created>
  <dcterms:modified xsi:type="dcterms:W3CDTF">2024-08-30T09:30:37Z</dcterms:modified>
</cp:coreProperties>
</file>