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JVIWM+MS-UIGothic"/>
      <p:regular r:id="rId18"/>
    </p:embeddedFont>
    <p:embeddedFont>
      <p:font typeface="HTWVJG+LWUNSM+ArialMT"/>
      <p:regular r:id="rId19"/>
    </p:embeddedFont>
    <p:embeddedFont>
      <p:font typeface="BDPTIB+UQIUIC+MicrosoftYaHei-Bold"/>
      <p:regular r:id="rId20"/>
    </p:embeddedFont>
    <p:embeddedFont>
      <p:font typeface="UPIVKA+VUUTK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63BAF-E32F-40D2-881D-21B096590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F3D17-D71B-4B97-93BD-AE4B521A1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41765-6FB8-4B69-AEE1-B06D20FD8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2FF06-DDCA-4883-8883-4E8543034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CC330-FC41-4180-8A66-27844AC1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3143EF-4799-44F9-AC53-D7159AB7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43D80-EA8C-4637-AF71-CBF4EBD6B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74B36-E4F8-4BE9-8087-843C15FC4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BB554-5C20-4D2C-B9A2-C8D98E045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B68C0-EBC0-4FF8-8BF4-1E8083E1D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1CEE6-58CF-43BB-B4A8-73AA24A94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3016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FJVIWM+MS-UIGothic"/>
                <a:cs typeface="FJVIWM+MS-UIGothic"/>
              </a:rPr>
              <a:t>母乳喂养知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识</a:t>
            </a:r>
            <a:r>
              <a:rPr sz="5750" spc="23">
                <a:solidFill>
                  <a:srgbClr val="083800"/>
                </a:solidFill>
                <a:latin typeface="FJVIWM+MS-UIGothic"/>
                <a:cs typeface="FJVIWM+MS-UIGothic"/>
              </a:rPr>
              <a:t>及喂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FJVIWM+MS-UIGothic"/>
                <a:cs typeface="FJVIWM+MS-UIGothic"/>
              </a:rPr>
              <a:t>哺技巧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护</a:t>
            </a:r>
            <a:r>
              <a:rPr sz="5750" spc="28">
                <a:solidFill>
                  <a:srgbClr val="083800"/>
                </a:solidFill>
                <a:latin typeface="FJVIWM+MS-UIGothic"/>
                <a:cs typeface="FJVIWM+MS-UIGothic"/>
              </a:rPr>
              <a:t>理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FJVIWM+MS-UIGothic"/>
                <a:cs typeface="FJVIW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HTWVJG+LWUNSM+ArialMT"/>
                <a:cs typeface="HTWVJG+LWUNSM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母乳喂养的重要性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HTWVJG+LWUNSM+ArialMT"/>
                <a:cs typeface="HTWVJG+LWUNSM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母乳喂养基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知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HTWVJG+LWUNSM+ArialMT"/>
                <a:cs typeface="HTWVJG+LWUNSM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母乳喂养技巧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4439861" cy="1880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HTWVJG+LWUNSM+ArialMT"/>
                <a:cs typeface="HTWVJG+LWUNSM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母乳喂养中的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及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HTWVJG+LWUNSM+ArialMT"/>
                <a:cs typeface="HTWVJG+LWUNSM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特殊情况下的母乳喂养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HTWVJG+LWUNSM+ArialMT"/>
                <a:cs typeface="HTWVJG+LWUNSM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母乳喂养的持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续时间</a:t>
            </a:r>
            <a:r>
              <a:rPr sz="2400">
                <a:solidFill>
                  <a:srgbClr val="59AE93"/>
                </a:solidFill>
                <a:latin typeface="FJVIWM+MS-UIGothic"/>
                <a:cs typeface="FJVIWM+MS-UIGothic"/>
              </a:rPr>
              <a:t>及断奶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BDPTIB+UQIUIC+MicrosoftYaHei-Bold"/>
                <a:cs typeface="BDPTIB+UQIUI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FJVIWM+MS-UIGothic"/>
                <a:cs typeface="FJVIWM+MS-UIGothic"/>
              </a:rPr>
              <a:t>母乳喂养的重要性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对婴</a:t>
            </a: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儿的好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DPTIB+UQIUIC+MicrosoftYaHei-Bold"/>
                <a:cs typeface="BDPTIB+UQIUI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DPTIB+UQIUIC+MicrosoftYaHei-Bold"/>
                <a:cs typeface="BDPTIB+UQIUI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DPTIB+UQIUIC+MicrosoftYaHei-Bold"/>
                <a:cs typeface="BDPTIB+UQIUI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FJVIWM+MS-UIGothic"/>
                <a:cs typeface="FJVIWM+MS-UIGothic"/>
              </a:rPr>
              <a:t>增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59AE93"/>
                </a:solidFill>
                <a:latin typeface="FJVIWM+MS-UIGothic"/>
                <a:cs typeface="FJVIWM+MS-UIGothic"/>
              </a:rPr>
              <a:t>免疫力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FJVIWM+MS-UIGothic"/>
                <a:cs typeface="FJVIWM+MS-UIGothic"/>
              </a:rPr>
              <a:t>促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59AE93"/>
                </a:solidFill>
                <a:latin typeface="FJVIWM+MS-UIGothic"/>
                <a:cs typeface="FJVIWM+MS-UIGothic"/>
              </a:rPr>
              <a:t>大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脑发</a:t>
            </a:r>
            <a:r>
              <a:rPr sz="2000">
                <a:solidFill>
                  <a:srgbClr val="59AE93"/>
                </a:solidFill>
                <a:latin typeface="FJVIWM+MS-UIGothic"/>
                <a:cs typeface="FJVIWM+MS-UIGothic"/>
              </a:rPr>
              <a:t>育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FJVIWM+MS-UIGothic"/>
                <a:cs typeface="FJVIWM+MS-UIGothic"/>
              </a:rPr>
              <a:t>降低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2000" spc="23">
                <a:solidFill>
                  <a:srgbClr val="59AE93"/>
                </a:solidFill>
                <a:latin typeface="FJVIWM+MS-UIGothic"/>
                <a:cs typeface="FJVIWM+MS-UIGothic"/>
              </a:rPr>
              <a:t>敏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母乳中含有丰富的免疫球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蛋白和抗体，有助于增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儿的免疫力，降低感染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母乳中的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养成分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的大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脑发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育至关重要，有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助于提高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儿的智力水平。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母乳喂养有助于降低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食物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，减少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敏症状。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亲</a:t>
            </a: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的好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促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子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宫</a:t>
            </a: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收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促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进亲</a:t>
            </a:r>
            <a:r>
              <a:rPr sz="2300" spc="23">
                <a:solidFill>
                  <a:srgbClr val="59AE93"/>
                </a:solidFill>
                <a:latin typeface="FJVIWM+MS-UIGothic"/>
                <a:cs typeface="FJVIWM+MS-UIGothic"/>
              </a:rPr>
              <a:t>子关系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帮助减肥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母乳喂养有助于促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后出血和感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母乳喂养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儿提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供了一个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密接触的机会，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有助于增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进亲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子关系。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母乳喂养可以促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母体内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的卡路里消耗，有助于减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体重。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家庭的好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DFD"/>
                </a:solidFill>
                <a:latin typeface="FJVIWM+MS-UIGothic"/>
                <a:cs typeface="FJVIWM+MS-UIGothic"/>
              </a:rPr>
              <a:t>省家庭开支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JVIWM+MS-UIGothic"/>
                <a:cs typeface="FJVIWM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FJVIWM+MS-UIGothic"/>
                <a:cs typeface="FJVIWM+MS-UIGothic"/>
              </a:rPr>
              <a:t>家庭和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于奶粉喂养，母乳喂养可以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母乳喂养可以增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家庭成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的互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和情感交流，有助于增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家庭和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大量的家庭开支。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JVIWM+MS-UIGothic"/>
                <a:cs typeface="FJVIWM+MS-UIGothic"/>
              </a:rPr>
              <a:t>方便快捷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9963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母乳喂养方便快捷，无需准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奶粉、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奶瓶等器具，随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随地可以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JVIWM+MS-UIGothic"/>
                <a:cs typeface="FJVIWM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BDPTIB+UQIUIC+MicrosoftYaHei-Bold"/>
                <a:cs typeface="BDPTIB+UQIUI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FJVIWM+MS-UIGothic"/>
                <a:cs typeface="FJVIWM+MS-UIGothic"/>
              </a:rPr>
              <a:t>母乳喂养基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础</a:t>
            </a:r>
            <a:r>
              <a:rPr sz="4200">
                <a:solidFill>
                  <a:srgbClr val="F6FFF4"/>
                </a:solidFill>
                <a:latin typeface="FJVIWM+MS-UIGothic"/>
                <a:cs typeface="FJVIWM+MS-UIGothic"/>
              </a:rPr>
              <a:t>知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母乳的成分及特点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FJVIWM+MS-UIGothic"/>
                <a:cs typeface="FJVIWM+MS-UIGothic"/>
              </a:rPr>
              <a:t>母乳的成分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母乳中含有丰富的蛋白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、脂肪、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碳水化合物、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生素和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以及免疫球蛋白和生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因子等，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足新生儿的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养需求。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FJVIWM+MS-UIGothic"/>
                <a:cs typeface="FJVIWM+MS-UIGothic"/>
              </a:rPr>
              <a:t>母乳的特点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母乳中的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养成分比例适中，易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于消化吸收，且会根据宝宝的生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行自我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，是新生儿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最理想的天然食品。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母乳的分泌及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FJVIWM+MS-UIGothic"/>
                <a:cs typeface="FJVIWM+MS-UIGothic"/>
              </a:rPr>
              <a:t>母乳的分泌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母乳的分泌是一个复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的生理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受到激素、神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儿吸吮等多种因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素的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FJVIWM+MS-UIGothic"/>
                <a:cs typeface="FJVIW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JVIWM+MS-UIGothic"/>
                <a:cs typeface="FJVIWM+MS-UIGothic"/>
              </a:rPr>
              <a:t>母乳的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50">
                <a:solidFill>
                  <a:srgbClr val="FFFFFF"/>
                </a:solidFill>
                <a:latin typeface="FJVIWM+MS-UIGothic"/>
                <a:cs typeface="FJVIWM+MS-UIGothic"/>
              </a:rPr>
              <a:t>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母乳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生自乳腺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，在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孕期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开始分泌，并在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一步增加分泌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量以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FJVIWM+MS-UIGothic"/>
                <a:cs typeface="FJVIWM+MS-UIGothic"/>
              </a:rPr>
              <a:t>足新生儿的需要。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哺乳的生理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哺乳技巧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掌握正确的哺乳技巧，如正确含接、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吸吮和吞咽等，有助于提高哺乳效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率，并减少乳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疼痛等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哺乳姿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哺乳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时应选择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舒适的姿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，使宝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宝能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正确含接乳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，并确保母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密接触。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哺乳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频</a:t>
            </a:r>
            <a:r>
              <a:rPr sz="2300">
                <a:solidFill>
                  <a:srgbClr val="59AE93"/>
                </a:solidFill>
                <a:latin typeface="FJVIWM+MS-UIGothic"/>
                <a:cs typeface="FJVIWM+MS-UIGothic"/>
              </a:rPr>
              <a:t>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根据宝宝的需要和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的乳汁分泌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情况，合理安排哺乳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率，以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乳汁的分泌量和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BDPTIB+UQIUIC+MicrosoftYaHei-Bold"/>
                <a:cs typeface="BDPTIB+UQIUI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FJVIWM+MS-UIGothic"/>
                <a:cs typeface="FJVIWM+MS-UIGothic"/>
              </a:rPr>
              <a:t>母乳喂养技巧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正确的哺乳姿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摇篮</a:t>
            </a:r>
            <a:r>
              <a:rPr sz="2000">
                <a:solidFill>
                  <a:srgbClr val="59AE93"/>
                </a:solidFill>
                <a:latin typeface="FJVIWM+MS-UIGothic"/>
                <a:cs typeface="FJVIWM+MS-UIGothic"/>
              </a:rPr>
              <a:t>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FJVIWM+MS-UIGothic"/>
                <a:cs typeface="FJVIWM+MS-UIGothic"/>
              </a:rPr>
              <a:t>交叉式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侧</a:t>
            </a:r>
            <a:r>
              <a:rPr sz="2000" spc="25">
                <a:solidFill>
                  <a:srgbClr val="59AE93"/>
                </a:solidFill>
                <a:latin typeface="FJVIWM+MS-UIGothic"/>
                <a:cs typeface="FJVIWM+MS-UIGothic"/>
              </a:rPr>
              <a:t>卧式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适用于新生儿和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儿，将宝宝的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和身体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胸部，下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颌紧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乳房。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适用于乳房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大或宝宝嘴小的情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况，将宝宝的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和身体放在母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，用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对侧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的乳房哺乳。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适用于夜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哺乳，母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亲侧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卧，将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宝宝的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和身体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胸部，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嘴巴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着乳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哺乳的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59AE93"/>
                </a:solidFill>
                <a:latin typeface="FJVIWM+MS-UIGothic"/>
                <a:cs typeface="FJVIWM+MS-UIGothic"/>
              </a:rPr>
              <a:t>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按需哺乳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8611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新生儿需要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繁哺乳，大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每</a:t>
            </a:r>
            <a:r>
              <a:rPr sz="1500">
                <a:solidFill>
                  <a:srgbClr val="000000"/>
                </a:solidFill>
                <a:latin typeface="UPIVKA+VUUTKW+MicrosoftYaHei"/>
                <a:cs typeface="UPIVKA+VUUTKW+MicrosoftYaHei"/>
              </a:rPr>
              <a:t>2-3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一次，随着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增加，哺乳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隔可适当延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夜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哺乳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也需要哺乳，有助于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持母乳分泌，同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足宝宝夜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的需求。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FJVIWM+MS-UIGothic"/>
                <a:cs typeface="FJVIWM+MS-UIGothic"/>
              </a:rPr>
              <a:t>哺乳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时长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56486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每次哺乳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时长应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在</a:t>
            </a:r>
            <a:r>
              <a:rPr sz="1500">
                <a:solidFill>
                  <a:srgbClr val="000000"/>
                </a:solidFill>
                <a:latin typeface="UPIVKA+VUUTKW+MicrosoftYaHei"/>
                <a:cs typeface="UPIVKA+VUUTKW+MicrosoftYaHei"/>
              </a:rPr>
              <a:t>20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以上，确保宝宝吃到足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JVIWM+MS-UIGothic"/>
                <a:cs typeface="FJVIWM+MS-UIGothic"/>
              </a:rPr>
              <a:t>的母乳。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https://d.book118.com/248123016070006042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FJVIWM+MS-UIGothic</vt:lpstr>
      <vt:lpstr>SimSun</vt:lpstr>
      <vt:lpstr>HTWVJG+LWUNSM+ArialMT</vt:lpstr>
      <vt:lpstr>Times New Roman</vt:lpstr>
      <vt:lpstr>BDPTIB+UQIUIC+MicrosoftYaHei-Bold</vt:lpstr>
      <vt:lpstr>UPIVKA+VUUTKW+MicrosoftYaHei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2024-09-21T16:41:24.459</cp:lastPrinted>
  <dcterms:created xsi:type="dcterms:W3CDTF">2024-09-21T08:41:24Z</dcterms:created>
  <dcterms:modified xsi:type="dcterms:W3CDTF">2024-09-21T08:41:25Z</dcterms:modified>
</cp:coreProperties>
</file>