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616DA210-FB5B-4158-B5E0-FEB733F419BA}" styleName="Light Style 3">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fill>
          <a:solidFill>
            <a:schemeClr val="tx1">
              <a:alpha val="20000"/>
            </a:schemeClr>
          </a:solidFill>
        </a:fill>
      </a:tcStyle>
    </a:band1H>
    <a:band1V>
      <a:tcStyle>
        <a:fill>
          <a:solidFill>
            <a:schemeClr val="tx1">
              <a:alpha val="20000"/>
            </a:schemeClr>
          </a:solidFill>
        </a:fill>
      </a:tcStyle>
    </a:band1V>
    <a:lastCol>
      <a:tcTxStyle b="on"/>
    </a:lastCol>
    <a:firstCol>
      <a:tcTxStyle b="on"/>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7.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7170" name="页眉占位符 1"/>
          <p:cNvSpPr/>
          <p:nvPr>
            <p:ph type="hdr" sz="quarter"/>
          </p:nvPr>
        </p:nvSpPr>
        <p:spPr>
          <a:xfrm>
            <a:off x="0" y="0"/>
            <a:ext cx="2971800" cy="457200"/>
          </a:xfrm>
          <a:prstGeom prst="rect">
            <a:avLst/>
          </a:prstGeom>
          <a:noFill/>
          <a:ln w="9525">
            <a:noFill/>
          </a:ln>
        </p:spPr>
        <p:txBody>
          <a:bodyPr vert="horz" anchor="t"/>
          <a:lstStyle/>
          <a:p>
            <a:pPr lvl="0" fontAlgn="base"/>
          </a:p>
        </p:txBody>
      </p:sp>
      <p:sp>
        <p:nvSpPr>
          <p:cNvPr id="7171" name="日期占位符 2"/>
          <p:cNvSpPr/>
          <p:nvPr>
            <p:ph type="dt" idx="9"/>
          </p:nvPr>
        </p:nvSpPr>
        <p:spPr>
          <a:xfrm>
            <a:off x="3883025" y="0"/>
            <a:ext cx="2971800" cy="457200"/>
          </a:xfrm>
          <a:prstGeom prst="rect">
            <a:avLst/>
          </a:prstGeom>
          <a:noFill/>
          <a:ln w="9525">
            <a:noFill/>
          </a:ln>
        </p:spPr>
        <p:txBody>
          <a:bodyPr vert="horz" anchor="t"/>
          <a:lstStyle/>
          <a:p>
            <a:pPr lvl="0" algn="r" fontAlgn="base"/>
            <a:fld id="{BB962C8B-B14F-4D97-AF65-F5344CB8AC3E}" type="datetime1">
              <a:rPr lang="en-US" altLang="zh-CN" sz="1200" strike="noStrike" noProof="1">
                <a:latin typeface="Arial" pitchFamily="34" charset="0"/>
                <a:ea typeface="宋体" panose="02010600030101010101" pitchFamily="2" charset="-122"/>
                <a:cs typeface="+mn-cs"/>
                <a:sym typeface="Arial" pitchFamily="34" charset="0"/>
              </a:rPr>
              <a:t/>
            </a:fld>
            <a:endParaRPr lang="en-US" altLang="zh-CN" sz="1200" strike="noStrike" noProof="1">
              <a:latin typeface="Arial" pitchFamily="34" charset="0"/>
              <a:sym typeface="Arial" pitchFamily="34" charset="0"/>
            </a:endParaRPr>
          </a:p>
        </p:txBody>
      </p:sp>
      <p:sp>
        <p:nvSpPr>
          <p:cNvPr id="7172" name="幻灯片图像占位符 3"/>
          <p:cNvSpPr/>
          <p:nvPr>
            <p:ph type="sldImg" idx="50"/>
          </p:nvPr>
        </p:nvSpPr>
        <p:spPr>
          <a:xfrm>
            <a:off x="685800" y="1143000"/>
            <a:ext cx="5486400" cy="3086100"/>
          </a:xfrm>
          <a:prstGeom prst="rect">
            <a:avLst/>
          </a:prstGeom>
          <a:noFill/>
          <a:ln w="9525">
            <a:noFill/>
          </a:ln>
        </p:spPr>
      </p:sp>
      <p:sp>
        <p:nvSpPr>
          <p:cNvPr id="7173" name="备注占位符 4"/>
          <p:cNvSpPr/>
          <p:nvPr/>
        </p:nvSpPr>
        <p:spPr>
          <a:xfrm>
            <a:off x="685800" y="4400550"/>
            <a:ext cx="5486400" cy="3600450"/>
          </a:xfrm>
          <a:prstGeom prst="rect">
            <a:avLst/>
          </a:prstGeom>
          <a:noFill/>
          <a:ln w="9525">
            <a:noFill/>
          </a:ln>
        </p:spPr>
        <p:txBody>
          <a:bodyPr anchor="t" anchorCtr="0"/>
          <a:lstStyle/>
          <a:p>
            <a:pPr lvl="0"/>
            <a:r>
              <a:rPr lang="zh-CN" altLang="en-US"/>
              <a:t>单击此处编辑母版文本样式</a:t>
            </a:r>
            <a:endParaRPr lang="zh-CN" altLang="en-US"/>
          </a:p>
          <a:p>
            <a:pPr marL="347980" lvl="1" indent="114300"/>
            <a:r>
              <a:rPr lang="zh-CN" altLang="en-US"/>
              <a:t>第二级</a:t>
            </a:r>
            <a:endParaRPr lang="zh-CN" altLang="en-US"/>
          </a:p>
          <a:p>
            <a:pPr marL="347980" lvl="2" indent="571500"/>
            <a:r>
              <a:rPr lang="zh-CN" altLang="en-US"/>
              <a:t>第三级</a:t>
            </a:r>
            <a:endParaRPr lang="zh-CN" altLang="en-US"/>
          </a:p>
          <a:p>
            <a:pPr marL="347980" lvl="3" indent="1028700"/>
            <a:r>
              <a:rPr lang="zh-CN" altLang="en-US"/>
              <a:t>第四级</a:t>
            </a:r>
            <a:endParaRPr lang="zh-CN" altLang="en-US"/>
          </a:p>
          <a:p>
            <a:pPr marL="347980" lvl="4" indent="1485900"/>
            <a:r>
              <a:rPr lang="zh-CN" altLang="en-US"/>
              <a:t>第五级</a:t>
            </a:r>
            <a:endParaRPr lang="zh-CN" altLang="en-US"/>
          </a:p>
        </p:txBody>
      </p:sp>
      <p:sp>
        <p:nvSpPr>
          <p:cNvPr id="7174" name="页脚占位符 5"/>
          <p:cNvSpPr/>
          <p:nvPr>
            <p:ph type="ftr" sz="quarter" idx="39"/>
          </p:nvPr>
        </p:nvSpPr>
        <p:spPr>
          <a:xfrm>
            <a:off x="0" y="8683625"/>
            <a:ext cx="2971800" cy="458788"/>
          </a:xfrm>
          <a:prstGeom prst="rect">
            <a:avLst/>
          </a:prstGeom>
          <a:noFill/>
          <a:ln w="9525">
            <a:noFill/>
          </a:ln>
        </p:spPr>
        <p:txBody>
          <a:bodyPr vert="horz" anchor="b"/>
          <a:lstStyle/>
          <a:p>
            <a:pPr lvl="0" fontAlgn="base"/>
            <a:endParaRPr sz="1200" strike="noStrike" noProof="1">
              <a:latin typeface="Arial" pitchFamily="34" charset="0"/>
              <a:sym typeface="Arial" pitchFamily="34" charset="0"/>
            </a:endParaRPr>
          </a:p>
        </p:txBody>
      </p:sp>
      <p:sp>
        <p:nvSpPr>
          <p:cNvPr id="7175" name="灯片编号占位符 6"/>
          <p:cNvSpPr/>
          <p:nvPr>
            <p:ph type="sldNum" sz="quarter" idx="49"/>
          </p:nvPr>
        </p:nvSpPr>
        <p:spPr>
          <a:xfrm>
            <a:off x="3883025" y="8683625"/>
            <a:ext cx="2971800" cy="458788"/>
          </a:xfrm>
          <a:prstGeom prst="rect">
            <a:avLst/>
          </a:prstGeom>
          <a:noFill/>
          <a:ln w="9525">
            <a:noFill/>
          </a:ln>
        </p:spPr>
        <p:txBody>
          <a:bodyPr vert="horz" anchor="b"/>
          <a:lstStyle/>
          <a:p>
            <a:pPr lvl="0" algn="r" fontAlgn="base"/>
            <a:fld id="{9A0DB2DC-4C9A-4742-B13C-FB6460FD3503}" type="slidenum">
              <a:rPr lang="zh-CN" altLang="en-US" sz="1200" strike="noStrike" noProof="1">
                <a:latin typeface="Arial" pitchFamily="34" charset="0"/>
                <a:ea typeface="宋体" panose="02010600030101010101" pitchFamily="2" charset="-122"/>
                <a:cs typeface="+mn-cs"/>
                <a:sym typeface="Arial" pitchFamily="34" charset="0"/>
              </a:rPr>
              <a:t/>
            </a:fld>
            <a:endParaRPr lang="zh-CN" altLang="en-US" sz="1200" strike="noStrike" noProof="1">
              <a:latin typeface="Arial" pitchFamily="34" charset="0"/>
              <a:sym typeface="Arial" pitchFamily="34" charset="0"/>
            </a:endParaRPr>
          </a:p>
        </p:txBody>
      </p:sp>
    </p:spTree>
  </p:cSld>
  <p:clrMap bg1="lt1" tx1="dk1" bg2="lt2" tx2="dk2" accent1="accent1" accent2="accent2" accent3="accent3" accent4="accent4" accent5="accent5" accent6="accent6" hlink="hlink" folHlink="folHlink"/>
  <p:hf sldNum="0" hdr="0" ftr="0" dt="0"/>
  <p:notesStyle>
    <a:lvl1pPr lvl="0" defTabSz="0" fontAlgn="base">
      <a:defRPr sz="1200" kern="1200"/>
    </a:lvl1pPr>
    <a:lvl2pPr marL="0" lvl="1" indent="0" defTabSz="0" fontAlgn="base">
      <a:defRPr sz="1200" kern="1200"/>
    </a:lvl2pPr>
    <a:lvl3pPr marL="0" lvl="2" indent="0" defTabSz="0" fontAlgn="base">
      <a:defRPr sz="1200" kern="1200"/>
    </a:lvl3pPr>
    <a:lvl4pPr marL="0" lvl="3" indent="0" defTabSz="0" fontAlgn="base">
      <a:defRPr sz="1200" kern="1200"/>
    </a:lvl4pPr>
    <a:lvl5pPr marL="0" lvl="4" indent="0" defTabSz="0" fontAlgn="base">
      <a:defRPr sz="1200" kern="1200"/>
    </a:lvl5pPr>
    <a:lvl6pPr marL="2286000" lvl="5" indent="0" defTabSz="0" fontAlgn="base">
      <a:defRPr sz="1200" kern="1200"/>
    </a:lvl6pPr>
    <a:lvl7pPr marL="2743200" lvl="6" indent="0" defTabSz="0" fontAlgn="base">
      <a:defRPr sz="1200" kern="1200"/>
    </a:lvl7pPr>
    <a:lvl8pPr marL="3200400" lvl="7" indent="0" defTabSz="0" fontAlgn="base">
      <a:defRPr sz="1200" kern="1200"/>
    </a:lvl8pPr>
    <a:lvl9pPr marL="3657600" lvl="8" indent="0" defTabSz="0" fontAlgn="base">
      <a:defRPr sz="1200" kern="1200"/>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p:nvPr>
        </p:nvSpPr>
        <p:spPr/>
      </p:sp>
      <p:sp>
        <p:nvSpPr>
          <p:cNvPr id="3" name="文本占位符 2"/>
          <p:cNvSpPr>
            <a:spLocks noGrp="1"/>
          </p:cNvSpPr>
          <p:nvPr>
            <p:ph type="body" sz="quarter" idx="1"/>
          </p:nvPr>
        </p:nvSpPr>
        <p:spPr>
          <a:xfrm>
            <a:off x="662016" y="3931500"/>
            <a:ext cx="5296132" cy="3216682"/>
          </a:xfrm>
          <a:prstGeom prst="rect">
            <a:avLst/>
          </a:prstGeom>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ACB8FF-88FB-4BFE-841B-FC3D88F8D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B0473-7EAA-4A0E-81DF-B6B787C4B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E172DB-2D24-49A8-AD0B-5BC27DF9F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63DDDF-06C8-4BF9-A89C-7A8913A8B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EB4B29-CCCA-4663-B523-2C6030D953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4D0EDD-6A6B-464D-8354-B922DC0751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3FE4F9-49AA-42B3-9F0F-054629D5A4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11792-5EDB-45ED-A858-9427ABF45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0067B-3CB0-47A9-AF56-900694F51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DF9AB-62EF-4972-97A5-6C0E875AA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40416-9FA0-4EB8-9579-71C838AF5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页脚占位符 3"/>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页脚占位符 3"/>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1" y="1709738"/>
            <a:ext cx="105156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31851" y="4589463"/>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页脚占位符 3"/>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019175"/>
            <a:ext cx="5376672" cy="51069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205728" y="1019175"/>
            <a:ext cx="5376672" cy="51069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页脚占位符 4"/>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1186775" y="1778438"/>
            <a:ext cx="4873575"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1186775" y="2665379"/>
            <a:ext cx="4873575"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256939" y="1778438"/>
            <a:ext cx="4897576"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256939" y="2665379"/>
            <a:ext cx="4897576"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页脚占位符 6"/>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页脚占位符 2"/>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页脚占位符 1"/>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5183188" y="987425"/>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页脚占位符 4"/>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5183188" y="457201"/>
            <a:ext cx="617220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839788" y="2057400"/>
            <a:ext cx="4165349"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页脚占位符 4"/>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页脚占位符 3"/>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39200" y="103188"/>
            <a:ext cx="2743200" cy="602297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103188"/>
            <a:ext cx="8070573" cy="602297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页脚占位符 3"/>
          <p:cNvSpPr>
            <a:spLocks noGrp="1"/>
          </p:cNvSpPr>
          <p:nvPr>
            <p:ph type="ftr" sz="quarter" idx="10"/>
          </p:nvPr>
        </p:nvSpPr>
        <p:spPr/>
        <p:txBody>
          <a:body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p:sp>
        <p:nvSpPr>
          <p:cNvPr id="5122" name="Rectangle 3"/>
          <p:cNvSpPr/>
          <p:nvPr>
            <p:ph type="title"/>
          </p:nvPr>
        </p:nvSpPr>
        <p:spPr>
          <a:xfrm>
            <a:off x="609600" y="103188"/>
            <a:ext cx="10972800" cy="687387"/>
          </a:xfrm>
          <a:prstGeom prst="rect">
            <a:avLst/>
          </a:prstGeom>
          <a:noFill/>
          <a:ln w="9525">
            <a:noFill/>
          </a:ln>
        </p:spPr>
        <p:txBody>
          <a:bodyPr vert="horz" lIns="83415" tIns="41707" rIns="83415" bIns="41707" anchor="ctr" anchorCtr="0"/>
          <a:lstStyle/>
          <a:p>
            <a:pPr lvl="0"/>
            <a:r>
              <a:rPr lang="zh-CN" altLang="en-US"/>
              <a:t>单击此处编辑母版标题样式</a:t>
            </a:r>
            <a:endParaRPr lang="zh-CN" altLang="en-US"/>
          </a:p>
        </p:txBody>
      </p:sp>
      <p:sp>
        <p:nvSpPr>
          <p:cNvPr id="5123" name="Rectangle 4"/>
          <p:cNvSpPr/>
          <p:nvPr>
            <p:ph type="body" idx="20"/>
          </p:nvPr>
        </p:nvSpPr>
        <p:spPr>
          <a:xfrm>
            <a:off x="609600" y="1019175"/>
            <a:ext cx="10972800" cy="5106988"/>
          </a:xfrm>
          <a:prstGeom prst="rect">
            <a:avLst/>
          </a:prstGeom>
          <a:noFill/>
          <a:ln w="9525">
            <a:noFill/>
          </a:ln>
        </p:spPr>
        <p:txBody>
          <a:bodyPr vert="horz" lIns="83415" tIns="41707" rIns="83415" bIns="41707"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124" name="Rectangle 24"/>
          <p:cNvSpPr/>
          <p:nvPr>
            <p:ph type="ftr" sz="quarter" idx="19"/>
          </p:nvPr>
        </p:nvSpPr>
        <p:spPr>
          <a:xfrm>
            <a:off x="4165600" y="6245225"/>
            <a:ext cx="3860800" cy="476250"/>
          </a:xfrm>
          <a:prstGeom prst="rect">
            <a:avLst/>
          </a:prstGeom>
          <a:noFill/>
          <a:ln w="9525">
            <a:noFill/>
          </a:ln>
        </p:spPr>
        <p:txBody>
          <a:bodyPr vert="horz" lIns="83415" tIns="41707" rIns="83415" bIns="41707" anchor="t"/>
          <a:lstStyle>
            <a:defPPr>
              <a:defRPr lang="zh-CN"/>
            </a:defPPr>
            <a:lvl1pPr marL="0" lvl="0" indent="0" algn="ctr" defTabSz="914400" rtl="0" eaLnBrk="1" fontAlgn="ctr" latinLnBrk="0" hangingPunct="1">
              <a:lnSpc>
                <a:spcPct val="100000"/>
              </a:lnSpc>
              <a:spcBef>
                <a:spcPct val="0"/>
              </a:spcBef>
              <a:spcAft>
                <a:spcPct val="0"/>
              </a:spcAft>
              <a:buNone/>
              <a:defRPr sz="1400" b="0" i="0" kern="1200" baseline="0">
                <a:solidFill>
                  <a:srgbClr val="4D4D4D"/>
                </a:solidFill>
                <a:latin typeface="Verdana" panose="020b0604030504040204" pitchFamily="2" charset="0"/>
                <a:ea typeface="微软雅黑" panose="020b0503020204020204"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lvl="0" fontAlgn="ctr" latinLnBrk="1">
              <a:lnSpc>
                <a:spcPct val="100000"/>
              </a:lnSpc>
              <a:spcBef>
                <a:spcPct val="0"/>
              </a:spcBef>
              <a:spcAft>
                <a:spcPct val="0"/>
              </a:spcAft>
              <a:buNone/>
            </a:pPr>
            <a:r>
              <a:rPr lang="zh-CN" altLang="en-US" strike="noStrike" baseline="0" noProof="1">
                <a:latin typeface="Verdana" panose="020b0604030504040204" pitchFamily="2" charset="0"/>
                <a:ea typeface="微软雅黑" panose="020b0503020204020204" pitchFamily="2" charset="-122"/>
                <a:cs typeface="+mn-cs"/>
                <a:sym typeface="Verdana" panose="020b0604030504040204" pitchFamily="2" charset="0"/>
              </a:rPr>
              <a:t>Company Logo</a:t>
            </a:r>
            <a:endParaRPr lang="zh-CN" altLang="en-US" strike="noStrike" noProof="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l" defTabSz="0" eaLnBrk="1" fontAlgn="base" latinLnBrk="1" hangingPunct="1">
        <a:lnSpc>
          <a:spcPct val="100000"/>
        </a:lnSpc>
        <a:spcBef>
          <a:spcPct val="0"/>
        </a:spcBef>
        <a:spcAft>
          <a:spcPct val="0"/>
        </a:spcAft>
        <a:buNone/>
        <a:defRPr sz="2500" b="0" i="0" kern="1200" baseline="0">
          <a:solidFill>
            <a:schemeClr val="accent2"/>
          </a:solidFill>
          <a:latin typeface="+mj-lt"/>
          <a:ea typeface="+mj-ea"/>
          <a:cs typeface="+mj-cs"/>
        </a:defRPr>
      </a:lvl1pPr>
    </p:titleStyle>
    <p:bodyStyle>
      <a:lvl1pPr marL="313055" lvl="0" indent="-313055" algn="l" defTabSz="0" eaLnBrk="1" fontAlgn="base" latinLnBrk="1" hangingPunct="1">
        <a:lnSpc>
          <a:spcPct val="100000"/>
        </a:lnSpc>
        <a:spcBef>
          <a:spcPct val="20000"/>
        </a:spcBef>
        <a:spcAft>
          <a:spcPct val="0"/>
        </a:spcAft>
        <a:buClr>
          <a:schemeClr val="folHlink"/>
        </a:buClr>
        <a:buSzTx/>
        <a:buFont typeface="Wingdings" panose="05000000000000000000" pitchFamily="2" charset="2"/>
        <a:buChar char="u"/>
        <a:defRPr sz="1800" b="0" i="0" kern="1200" baseline="0">
          <a:solidFill>
            <a:srgbClr val="4D4D4D"/>
          </a:solidFill>
          <a:latin typeface="+mn-lt"/>
          <a:ea typeface="+mn-ea"/>
          <a:cs typeface="+mn-cs"/>
        </a:defRPr>
      </a:lvl1pPr>
      <a:lvl2pPr marL="347980" lvl="1" indent="74295"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600" b="0" i="0" kern="1200" baseline="0">
          <a:solidFill>
            <a:srgbClr val="4D4D4D"/>
          </a:solidFill>
          <a:latin typeface="Verdana" panose="020b0604030504040204" pitchFamily="2" charset="0"/>
          <a:ea typeface="微软雅黑" panose="020b0503020204020204" pitchFamily="2" charset="-122"/>
          <a:cs typeface="+mn-cs"/>
        </a:defRPr>
      </a:lvl2pPr>
      <a:lvl3pPr marL="347980" lvl="2" indent="492125"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400" b="0" i="0" kern="1200" baseline="0">
          <a:solidFill>
            <a:srgbClr val="4D4D4D"/>
          </a:solidFill>
          <a:latin typeface="Verdana" panose="020b0604030504040204" pitchFamily="2" charset="0"/>
          <a:ea typeface="微软雅黑" panose="020b0503020204020204" pitchFamily="2" charset="-122"/>
          <a:cs typeface="+mn-cs"/>
        </a:defRPr>
      </a:lvl3pPr>
      <a:lvl4pPr marL="347980" lvl="3" indent="908050"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400" b="0" i="0" kern="1200" baseline="0">
          <a:solidFill>
            <a:srgbClr val="4D4D4D"/>
          </a:solidFill>
          <a:latin typeface="Verdana" panose="020b0604030504040204" pitchFamily="2" charset="0"/>
          <a:ea typeface="微软雅黑" panose="020b0503020204020204" pitchFamily="2" charset="-122"/>
          <a:cs typeface="+mn-cs"/>
        </a:defRPr>
      </a:lvl4pPr>
      <a:lvl5pPr marL="347980" lvl="4" indent="1325245"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200" b="0" i="0" kern="1200" baseline="0">
          <a:solidFill>
            <a:srgbClr val="4D4D4D"/>
          </a:solidFill>
          <a:latin typeface="Verdana" panose="020b0604030504040204" pitchFamily="2" charset="0"/>
          <a:ea typeface="微软雅黑" panose="020b0503020204020204" pitchFamily="2" charset="-122"/>
          <a:cs typeface="+mn-cs"/>
        </a:defRPr>
      </a:lvl5pPr>
      <a:lvl6pPr marL="2514600" lvl="5" indent="-228600"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200" b="0" i="0" kern="1200" baseline="0">
          <a:solidFill>
            <a:srgbClr val="4D4D4D"/>
          </a:solidFill>
          <a:latin typeface="Verdana" panose="020b0604030504040204" pitchFamily="2" charset="0"/>
          <a:ea typeface="微软雅黑" panose="020b0503020204020204" pitchFamily="2" charset="-122"/>
          <a:cs typeface="+mn-cs"/>
        </a:defRPr>
      </a:lvl6pPr>
      <a:lvl7pPr marL="2971800" lvl="6" indent="-228600"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200" b="0" i="0" kern="1200" baseline="0">
          <a:solidFill>
            <a:srgbClr val="4D4D4D"/>
          </a:solidFill>
          <a:latin typeface="Verdana" panose="020b0604030504040204" pitchFamily="2" charset="0"/>
          <a:ea typeface="微软雅黑" panose="020b0503020204020204" pitchFamily="2" charset="-122"/>
          <a:cs typeface="+mn-cs"/>
        </a:defRPr>
      </a:lvl7pPr>
      <a:lvl8pPr marL="3429000" lvl="7" indent="-228600"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200" b="0" i="0" kern="1200" baseline="0">
          <a:solidFill>
            <a:srgbClr val="4D4D4D"/>
          </a:solidFill>
          <a:latin typeface="Verdana" panose="020b0604030504040204" pitchFamily="2" charset="0"/>
          <a:ea typeface="微软雅黑" panose="020b0503020204020204" pitchFamily="2" charset="-122"/>
          <a:cs typeface="+mn-cs"/>
        </a:defRPr>
      </a:lvl8pPr>
      <a:lvl9pPr marL="3886200" lvl="8" indent="-228600" algn="l" defTabSz="0" eaLnBrk="1" fontAlgn="base" latinLnBrk="1" hangingPunct="1">
        <a:lnSpc>
          <a:spcPct val="100000"/>
        </a:lnSpc>
        <a:spcBef>
          <a:spcPct val="20000"/>
        </a:spcBef>
        <a:spcAft>
          <a:spcPct val="0"/>
        </a:spcAft>
        <a:buClr>
          <a:schemeClr val="folHlink"/>
        </a:buClr>
        <a:buSzPct val="60000"/>
        <a:buFont typeface="Wingdings" panose="05000000000000000000" pitchFamily="2" charset="2"/>
        <a:buChar char="n"/>
        <a:defRPr sz="1200" b="0" i="0" kern="1200" baseline="0">
          <a:solidFill>
            <a:srgbClr val="4D4D4D"/>
          </a:solidFill>
          <a:latin typeface="Verdana" panose="020b0604030504040204" pitchFamily="2" charset="0"/>
          <a:ea typeface="微软雅黑" panose="020b0503020204020204" pitchFamily="2" charset="-122"/>
          <a:cs typeface="+mn-cs"/>
        </a:defRPr>
      </a:lvl9pPr>
    </p:bodyStyle>
    <p:otherStyle>
      <a:lvl1pPr marL="0" lvl="0" indent="0" algn="l" defTabSz="914400" eaLnBrk="1" fontAlgn="ctr" latinLnBrk="1" hangingPunct="1">
        <a:lnSpc>
          <a:spcPct val="100000"/>
        </a:lnSpc>
        <a:spcBef>
          <a:spcPct val="0"/>
        </a:spcBef>
        <a:spcAft>
          <a:spcPct val="0"/>
        </a:spcAft>
        <a:buNone/>
        <a:defRPr sz="2000" b="0" i="0" kern="1200" baseline="0">
          <a:solidFill>
            <a:srgbClr val="080000"/>
          </a:solidFill>
          <a:latin typeface="+mn-lt"/>
          <a:ea typeface="+mn-ea"/>
          <a:cs typeface="+mn-cs"/>
        </a:defRPr>
      </a:lvl1pPr>
      <a:lvl2pPr marL="457200" lvl="1"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eaLnBrk="1" fontAlgn="ctr" latinLnBrk="1"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1.xml" /><Relationship Id="rId4"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3.xml"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tags" Target="../tags/tag4.xml"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5.xml"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30360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8193" name="Rectangle 4"/>
          <p:cNvSpPr/>
          <p:nvPr>
            <p:ph type="ctrTitle"/>
          </p:nvPr>
        </p:nvSpPr>
        <p:spPr>
          <a:xfrm>
            <a:off x="1752600" y="1356995"/>
            <a:ext cx="8575675" cy="2078355"/>
          </a:xfrm>
          <a:solidFill>
            <a:srgbClr val="FFFFFF">
              <a:alpha val="50000"/>
            </a:srgbClr>
          </a:solidFill>
        </p:spPr>
        <p:txBody>
          <a:bodyPr vert="horz" lIns="134620" tIns="66886" rIns="134620" bIns="66886" anchor="ctr" anchorCtr="0"/>
          <a:lstStyle/>
          <a:p>
            <a:pPr algn="l" defTabSz="0" fontAlgn="base">
              <a:buClrTx/>
              <a:buSzTx/>
              <a:buFontTx/>
              <a:buNone/>
            </a:pPr>
            <a:r>
              <a:rPr lang="en-US" altLang="zh-CN" sz="6400" strike="noStrike" kern="1200" baseline="0" noProof="1">
                <a:gradFill>
                  <a:gsLst>
                    <a:gs pos="21000">
                      <a:srgbClr val="53575C"/>
                    </a:gs>
                    <a:gs pos="88000">
                      <a:srgbClr val="C5C7CA"/>
                    </a:gs>
                  </a:gsLst>
                  <a:lin ang="5400000"/>
                </a:gradFill>
                <a:effectLst/>
                <a:latin typeface="+mj-lt"/>
                <a:ea typeface="黑体" panose="02010609060101010101" pitchFamily="2" charset="-122"/>
                <a:cs typeface="+mj-cs"/>
              </a:rPr>
              <a:t>  </a:t>
            </a:r>
            <a:r>
              <a:rPr lang="zh-CN" altLang="en-US" sz="6400" strike="noStrike" kern="1200" baseline="0" noProof="1">
                <a:gradFill>
                  <a:gsLst>
                    <a:gs pos="21000">
                      <a:srgbClr val="53575C"/>
                    </a:gs>
                    <a:gs pos="88000">
                      <a:srgbClr val="C5C7CA"/>
                    </a:gs>
                  </a:gsLst>
                  <a:lin ang="5400000"/>
                </a:gradFill>
                <a:effectLst/>
                <a:latin typeface="+mj-lt"/>
                <a:ea typeface="黑体" panose="02010609060101010101" pitchFamily="2" charset="-122"/>
                <a:cs typeface="+mj-cs"/>
              </a:rPr>
              <a:t>胃恶性肿瘤护理查房</a:t>
            </a:r>
            <a:endParaRPr lang="zh-CN" altLang="en-US" sz="6400" strike="noStrike" kern="1200" baseline="0" noProof="1">
              <a:gradFill>
                <a:gsLst>
                  <a:gs pos="21000">
                    <a:srgbClr val="53575C"/>
                  </a:gs>
                  <a:gs pos="88000">
                    <a:srgbClr val="C5C7CA"/>
                  </a:gs>
                </a:gsLst>
                <a:lin ang="5400000"/>
              </a:gradFill>
              <a:effectLst/>
              <a:latin typeface="+mj-lt"/>
              <a:ea typeface="黑体" panose="02010609060101010101" pitchFamily="2" charset="-122"/>
              <a:cs typeface="+mj-cs"/>
            </a:endParaRPr>
          </a:p>
        </p:txBody>
      </p:sp>
      <p:pic>
        <p:nvPicPr>
          <p:cNvPr id="2" name="图片 1"/>
          <p:cNvPicPr>
            <a:picLocks noChangeAspect="1"/>
          </p:cNvPicPr>
          <p:nvPr>
            <p:custDataLst>
              <p:tags r:id="rId3"/>
            </p:custDataLst>
          </p:nvPr>
        </p:nvPicPr>
        <p:blipFill>
          <a:blip r:embed="rId2"/>
          <a:stretch>
            <a:fillRect/>
          </a:stretch>
        </p:blipFill>
        <p:spPr>
          <a:xfrm>
            <a:off x="0" y="3835400"/>
            <a:ext cx="3536950" cy="2359025"/>
          </a:xfrm>
          <a:prstGeom prst="rect">
            <a:avLst/>
          </a:prstGeom>
          <a:noFill/>
          <a:ln w="9525">
            <a:noFill/>
          </a:ln>
        </p:spPr>
      </p:pic>
    </p:spTree>
  </p:cSld>
  <p:clrMapOvr>
    <a:masterClrMapping/>
  </p:clrMapOvr>
  <p:transition>
    <p:blinds/>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9217" name="内容占位符 2"/>
          <p:cNvSpPr>
            <a:spLocks noGrp="1"/>
          </p:cNvSpPr>
          <p:nvPr>
            <p:ph idx="1"/>
          </p:nvPr>
        </p:nvSpPr>
        <p:spPr>
          <a:xfrm>
            <a:off x="4660900" y="1676400"/>
            <a:ext cx="7219950" cy="4159250"/>
          </a:xfrm>
        </p:spPr>
        <p:txBody>
          <a:bodyPr vert="horz" lIns="111220" tIns="55609" rIns="111220" bIns="55609" anchor="t" anchorCtr="0"/>
          <a:lstStyle/>
          <a:p>
            <a:pPr marL="0" indent="0">
              <a:lnSpc>
                <a:spcPct val="150000"/>
              </a:lnSpc>
              <a:spcBef>
                <a:spcPts val="25"/>
              </a:spcBef>
              <a:buNone/>
            </a:pPr>
            <a:r>
              <a:rPr lang="zh-CN" altLang="en-US">
                <a:solidFill>
                  <a:srgbClr val="161616"/>
                </a:solidFill>
              </a:rPr>
              <a:t>概述：胃癌是我国常见的恶性肿瘤之一，其发病率居各类肿瘤的前茅。腺癌占95%,是最常见的消化道恶性肿瘤。</a:t>
            </a:r>
            <a:endParaRPr lang="zh-CN" altLang="en-US">
              <a:solidFill>
                <a:srgbClr val="161616"/>
              </a:solidFill>
            </a:endParaRPr>
          </a:p>
          <a:p>
            <a:pPr marL="0" indent="0">
              <a:lnSpc>
                <a:spcPct val="150000"/>
              </a:lnSpc>
              <a:spcBef>
                <a:spcPts val="25"/>
              </a:spcBef>
              <a:buNone/>
            </a:pPr>
            <a:r>
              <a:rPr lang="zh-CN" altLang="en-US">
                <a:solidFill>
                  <a:srgbClr val="161616"/>
                </a:solidFill>
              </a:rPr>
              <a:t>早期胃癌多无症状或仅有轻微症状，当临床症状明显时，病变已属中晚期。</a:t>
            </a:r>
            <a:endParaRPr lang="zh-CN" altLang="en-US">
              <a:solidFill>
                <a:srgbClr val="161616"/>
              </a:solidFill>
            </a:endParaRPr>
          </a:p>
          <a:p>
            <a:pPr marL="0" indent="0">
              <a:lnSpc>
                <a:spcPct val="150000"/>
              </a:lnSpc>
              <a:spcBef>
                <a:spcPts val="25"/>
              </a:spcBef>
              <a:buNone/>
            </a:pPr>
            <a:r>
              <a:rPr lang="zh-CN" altLang="en-US">
                <a:solidFill>
                  <a:srgbClr val="161616"/>
                </a:solidFill>
              </a:rPr>
              <a:t>胃位于人体上腹部，呈“J”字形，是食物消化的重要器官。胃癌可以在胃的任何部位产生，发展过程可能经过很多年。胃癌及癌前病变的症状比较隐匿且无特异性，因此早期胃癌很难被发现。</a:t>
            </a:r>
            <a:endParaRPr lang="zh-CN" altLang="en-US">
              <a:solidFill>
                <a:srgbClr val="161616"/>
              </a:solidFill>
            </a:endParaRPr>
          </a:p>
          <a:p>
            <a:pPr marL="0" indent="0">
              <a:lnSpc>
                <a:spcPct val="150000"/>
              </a:lnSpc>
              <a:spcBef>
                <a:spcPts val="25"/>
              </a:spcBef>
              <a:buNone/>
            </a:pPr>
            <a:r>
              <a:rPr lang="zh-CN" altLang="en-US">
                <a:solidFill>
                  <a:srgbClr val="161616"/>
                </a:solidFill>
              </a:rPr>
              <a:t>事实上，我国只有5%〜10%的胃癌能被早期诊断。位居恶性肿瘤死亡的前茅。</a:t>
            </a:r>
            <a:endParaRPr lang="zh-CN" altLang="en-US">
              <a:solidFill>
                <a:srgbClr val="161616"/>
              </a:solidFill>
            </a:endParaRPr>
          </a:p>
        </p:txBody>
      </p:sp>
      <p:pic>
        <p:nvPicPr>
          <p:cNvPr id="9218" name="图片 2"/>
          <p:cNvPicPr>
            <a:picLocks noChangeAspect="1"/>
          </p:cNvPicPr>
          <p:nvPr/>
        </p:nvPicPr>
        <p:blipFill>
          <a:blip r:embed="rId2"/>
          <a:stretch>
            <a:fillRect/>
          </a:stretch>
        </p:blipFill>
        <p:spPr>
          <a:xfrm>
            <a:off x="304800" y="1095375"/>
            <a:ext cx="4356100" cy="5624513"/>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0241" name="内容占位符 2"/>
          <p:cNvSpPr/>
          <p:nvPr/>
        </p:nvSpPr>
        <p:spPr>
          <a:xfrm>
            <a:off x="260350" y="412750"/>
            <a:ext cx="5087938" cy="5665788"/>
          </a:xfrm>
          <a:prstGeom prst="rect">
            <a:avLst/>
          </a:prstGeom>
          <a:noFill/>
          <a:ln w="9525">
            <a:noFill/>
          </a:ln>
        </p:spPr>
        <p:txBody>
          <a:bodyPr lIns="120000" tIns="62400" rIns="120000" bIns="62400" anchor="t" anchorCtr="0"/>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marL="313055" indent="-313055" fontAlgn="base" latinLnBrk="1">
              <a:lnSpc>
                <a:spcPct val="120000"/>
              </a:lnSpc>
              <a:spcBef>
                <a:spcPct val="20000"/>
              </a:spcBef>
              <a:buClr>
                <a:schemeClr val="folHlink"/>
              </a:buClr>
            </a:pPr>
            <a:endParaRPr lang="zh-CN" altLang="en-US" sz="1800" b="1">
              <a:solidFill>
                <a:srgbClr val="4D4D4D"/>
              </a:solidFill>
              <a:latin typeface="微软雅黑" panose="020b0503020204020204" pitchFamily="2" charset="-122"/>
              <a:ea typeface="微软雅黑" panose="020b0503020204020204" pitchFamily="2" charset="-122"/>
              <a:sym typeface="新宋体" panose="02010609030101010101" pitchFamily="1" charset="-122"/>
            </a:endParaRPr>
          </a:p>
        </p:txBody>
      </p:sp>
      <p:sp>
        <p:nvSpPr>
          <p:cNvPr id="10242" name="文本框 3"/>
          <p:cNvSpPr txBox="1"/>
          <p:nvPr/>
        </p:nvSpPr>
        <p:spPr>
          <a:xfrm>
            <a:off x="434975" y="2000250"/>
            <a:ext cx="6505575" cy="3168650"/>
          </a:xfrm>
          <a:prstGeom prst="rect">
            <a:avLst/>
          </a:prstGeom>
          <a:noFill/>
          <a:ln w="9525">
            <a:noFill/>
          </a:ln>
        </p:spPr>
        <p:txBody>
          <a:bodyPr wrap="square" anchor="t" anchorCtr="0">
            <a:spAutoFit/>
          </a:bodyPr>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1.饮食因素：盐腌、烟熏食品</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2.环境因素：研究中发现，提示环境因素与胃癌发病有关。</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3.微生物因素:</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1</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）幽门螺杆菌 </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2</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）遗传因素</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3</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）肥胖</a:t>
            </a:r>
            <a:endPar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a:solidFill>
                  <a:srgbClr val="000000"/>
                </a:solidFill>
                <a:latin typeface="微软雅黑" panose="020b0503020204020204" pitchFamily="2" charset="-122"/>
                <a:ea typeface="微软雅黑" panose="020b0503020204020204" pitchFamily="2" charset="-122"/>
                <a:sym typeface="宋体" panose="02010600030101010101" pitchFamily="2" charset="-122"/>
              </a:rPr>
              <a:t>4</a:t>
            </a:r>
            <a:r>
              <a:rPr lang="zh-CN" altLang="en-US">
                <a:solidFill>
                  <a:srgbClr val="000000"/>
                </a:solidFill>
                <a:latin typeface="微软雅黑" panose="020b0503020204020204" pitchFamily="2" charset="-122"/>
                <a:ea typeface="微软雅黑" panose="020b0503020204020204" pitchFamily="2" charset="-122"/>
                <a:sym typeface="宋体" panose="02010600030101010101" pitchFamily="2" charset="-122"/>
              </a:rPr>
              <a:t>）基因改变  </a:t>
            </a:r>
            <a:endParaRPr lang="zh-CN" altLang="en-US">
              <a:latin typeface="微软雅黑" panose="020b0503020204020204" pitchFamily="2" charset="-122"/>
              <a:ea typeface="微软雅黑" panose="020b0503020204020204" pitchFamily="2" charset="-122"/>
            </a:endParaRPr>
          </a:p>
        </p:txBody>
      </p:sp>
      <p:pic>
        <p:nvPicPr>
          <p:cNvPr id="10243" name="图片 1"/>
          <p:cNvPicPr>
            <a:picLocks noChangeAspect="1"/>
          </p:cNvPicPr>
          <p:nvPr/>
        </p:nvPicPr>
        <p:blipFill>
          <a:blip r:embed="rId2"/>
          <a:stretch>
            <a:fillRect/>
          </a:stretch>
        </p:blipFill>
        <p:spPr>
          <a:xfrm>
            <a:off x="7739063" y="2566988"/>
            <a:ext cx="4090987" cy="3511550"/>
          </a:xfrm>
          <a:prstGeom prst="rect">
            <a:avLst/>
          </a:prstGeom>
          <a:noFill/>
          <a:ln w="9525">
            <a:noFill/>
          </a:ln>
        </p:spPr>
      </p:pic>
      <p:sp>
        <p:nvSpPr>
          <p:cNvPr id="2" name="文本框 4"/>
          <p:cNvSpPr/>
          <p:nvPr>
            <p:ph type="subTitle" idx="1"/>
          </p:nvPr>
        </p:nvSpPr>
        <p:spPr>
          <a:xfrm>
            <a:off x="406400" y="1063625"/>
            <a:ext cx="6562725" cy="805178"/>
          </a:xfrm>
        </p:spPr>
        <p:txBody>
          <a:bodyPr vert="horz" lIns="111220" tIns="55609" rIns="111220" bIns="55609" anchor="t">
            <a:scene3d>
              <a:camera prst="orthographicFront"/>
              <a:lightRig rig="soft" dir="t">
                <a:rot lat="0" lon="0" rev="15600000"/>
              </a:lightRig>
            </a:scene3d>
            <a:sp3d extrusionH="57150" prstMaterial="softEdge">
              <a:bevelT w="25400" h="38100"/>
            </a:sp3d>
          </a:bodyPr>
          <a:lstStyle/>
          <a:p>
            <a:pPr marL="313055" indent="-313055" algn="l" defTabSz="0" fontAlgn="base">
              <a:buSzTx/>
            </a:pPr>
            <a:r>
              <a:rPr lang="zh-CN" altLang="en-US" sz="3200" strike="noStrike" kern="1200" baseline="0" noProof="1">
                <a:solidFill>
                  <a:schemeClr val="accent4"/>
                </a:solidFill>
                <a:effectLst/>
                <a:latin typeface="+mn-ea"/>
                <a:cs typeface="+mn-cs"/>
              </a:rPr>
              <a:t>病因</a:t>
            </a:r>
            <a:endParaRPr lang="zh-CN" altLang="en-US" sz="3200" strike="noStrike" kern="1200" baseline="0" noProof="1">
              <a:solidFill>
                <a:schemeClr val="accent4"/>
              </a:solidFill>
              <a:effectLst/>
              <a:latin typeface="+mn-ea"/>
              <a:cs typeface="+mn-cs"/>
            </a:endParaRPr>
          </a:p>
        </p:txBody>
      </p:sp>
    </p:spTree>
  </p:cSld>
  <p:clrMapOvr>
    <a:masterClrMapping/>
  </p:clrMapOvr>
  <p:transition>
    <p:blinds/>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0242" name="文本框 4"/>
          <p:cNvSpPr/>
          <p:nvPr>
            <p:ph type="subTitle" idx="1"/>
          </p:nvPr>
        </p:nvSpPr>
        <p:spPr>
          <a:xfrm>
            <a:off x="267969" y="1519554"/>
            <a:ext cx="6562725" cy="805180"/>
          </a:xfrm>
        </p:spPr>
        <p:txBody>
          <a:bodyPr vert="horz" lIns="111220" tIns="55609" rIns="111220" bIns="55609" anchor="t">
            <a:scene3d>
              <a:camera prst="orthographicFront"/>
              <a:lightRig rig="soft" dir="t">
                <a:rot lat="0" lon="0" rev="15600000"/>
              </a:lightRig>
            </a:scene3d>
            <a:sp3d extrusionH="57150" prstMaterial="softEdge">
              <a:bevelT w="25400" h="38100"/>
            </a:sp3d>
          </a:bodyPr>
          <a:lstStyle/>
          <a:p>
            <a:pPr marL="313055" indent="-313055" algn="l" defTabSz="0" fontAlgn="base">
              <a:buSzTx/>
            </a:pPr>
            <a:r>
              <a:rPr lang="zh-CN" altLang="en-US" sz="3200" strike="noStrike" kern="1200" baseline="0" noProof="1">
                <a:solidFill>
                  <a:schemeClr val="accent4"/>
                </a:solidFill>
                <a:effectLst/>
                <a:latin typeface="+mn-ea"/>
                <a:cs typeface="+mn-cs"/>
              </a:rPr>
              <a:t>病理分类及临床分期</a:t>
            </a:r>
            <a:endParaRPr lang="zh-CN" altLang="en-US" sz="3200" strike="noStrike" kern="1200" baseline="0" noProof="1">
              <a:solidFill>
                <a:schemeClr val="accent4"/>
              </a:solidFill>
              <a:effectLst/>
              <a:latin typeface="+mn-ea"/>
              <a:cs typeface="+mn-cs"/>
            </a:endParaRPr>
          </a:p>
        </p:txBody>
      </p:sp>
      <p:sp>
        <p:nvSpPr>
          <p:cNvPr id="11266" name="文本框 8"/>
          <p:cNvSpPr/>
          <p:nvPr/>
        </p:nvSpPr>
        <p:spPr>
          <a:xfrm>
            <a:off x="268288" y="2973388"/>
            <a:ext cx="9964737" cy="3414712"/>
          </a:xfrm>
          <a:prstGeom prst="rect">
            <a:avLst/>
          </a:prstGeom>
          <a:noFill/>
          <a:ln w="9525">
            <a:noFill/>
          </a:ln>
        </p:spPr>
        <p:txBody>
          <a:bodyPr wrap="square" anchor="t" anchorCtr="0">
            <a:spAutoFit/>
          </a:bodyPr>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1.胃癌的大体分型</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（1）早期胃癌是指肿瘤浸润不超过粘膜下层者。</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Ⅰ型为隆起型，癌灶凸向胃腔；  </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Ⅱ型为浅表型，病灶比较平坦没明显的隆起或凹陷；  </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Ⅲ型为凹陷型，有较深的溃疡。</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2</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）进展期胃癌是指肿瘤浸润超过粘膜下层或浆膜层。此时肿瘤可发生直接浸润性扩散，且多伴有淋巴、腹膜或血型转移，故也称中、晚期胃癌。</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algn="just">
              <a:lnSpc>
                <a:spcPct val="150000"/>
              </a:lnSpc>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进展期胃癌分期主要根据肿瘤在粘膜面的形态和胃壁内浸润方式确诊。</a:t>
            </a:r>
            <a:endParaRPr lang="zh-CN" altLang="en-US" sz="1800">
              <a:latin typeface="微软雅黑" panose="020b0503020204020204" pitchFamily="2" charset="-122"/>
              <a:ea typeface="微软雅黑" panose="020b0503020204020204" pitchFamily="2" charset="-122"/>
            </a:endParaRPr>
          </a:p>
        </p:txBody>
      </p:sp>
      <p:pic>
        <p:nvPicPr>
          <p:cNvPr id="11267" name="图片 2"/>
          <p:cNvPicPr>
            <a:picLocks noChangeAspect="1"/>
          </p:cNvPicPr>
          <p:nvPr/>
        </p:nvPicPr>
        <p:blipFill>
          <a:blip r:embed="rId2"/>
          <a:stretch>
            <a:fillRect/>
          </a:stretch>
        </p:blipFill>
        <p:spPr>
          <a:xfrm>
            <a:off x="7661275" y="887413"/>
            <a:ext cx="4356100" cy="4130675"/>
          </a:xfrm>
          <a:prstGeom prst="rect">
            <a:avLst/>
          </a:prstGeom>
          <a:noFill/>
          <a:ln w="9525">
            <a:noFill/>
          </a:ln>
        </p:spPr>
      </p:pic>
    </p:spTree>
  </p:cSld>
  <p:clrMapOvr>
    <a:masterClrMapping/>
  </p:clrMapOvr>
  <p:transition>
    <p:blinds/>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12289" name="标题 14337"/>
          <p:cNvSpPr/>
          <p:nvPr>
            <p:ph type="ctrTitle"/>
          </p:nvPr>
        </p:nvSpPr>
        <p:spPr>
          <a:xfrm>
            <a:off x="609600" y="-1004887"/>
            <a:ext cx="10972800" cy="915988"/>
          </a:xfrm>
        </p:spPr>
        <p:txBody>
          <a:bodyPr vert="horz" lIns="111220" tIns="55609" rIns="111220" bIns="55609" anchor="ctr" anchorCtr="0"/>
          <a:lstStyle/>
          <a:p>
            <a:pPr algn="l" defTabSz="0" fontAlgn="base">
              <a:buClrTx/>
              <a:buSzTx/>
              <a:buFontTx/>
              <a:buNone/>
            </a:pPr>
            <a:endParaRPr lang="zh-CN" altLang="zh-CN" sz="3335" strike="noStrike" kern="1200" baseline="0" noProof="1">
              <a:latin typeface="+mj-lt"/>
              <a:ea typeface="+mj-ea"/>
              <a:cs typeface="+mj-cs"/>
            </a:endParaRPr>
          </a:p>
        </p:txBody>
      </p:sp>
      <p:sp>
        <p:nvSpPr>
          <p:cNvPr id="11266" name="文本框 4"/>
          <p:cNvSpPr/>
          <p:nvPr>
            <p:ph type="subTitle" idx="1"/>
          </p:nvPr>
        </p:nvSpPr>
        <p:spPr>
          <a:xfrm>
            <a:off x="201613" y="1119188"/>
            <a:ext cx="10972800" cy="2519363"/>
          </a:xfrm>
        </p:spPr>
        <p:txBody>
          <a:bodyPr vert="horz" lIns="111220" tIns="55609" rIns="111220" bIns="55609" anchor="t"/>
          <a:lstStyle/>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r>
              <a:rPr kumimoji="0" lang="zh-CN" altLang="en-US" sz="3200" b="0" i="0" u="none" strike="noStrike" kern="1200" cap="none" spc="0" normalizeH="0" baseline="0" noProof="1">
                <a:solidFill>
                  <a:schemeClr val="tx1"/>
                </a:solidFill>
                <a:effectLst>
                  <a:outerShdw blurRad="38100" dist="19050" dir="2700000" algn="tl" rotWithShape="0">
                    <a:schemeClr val="dk1">
                      <a:alpha val="40000"/>
                    </a:schemeClr>
                  </a:outerShdw>
                </a:effectLst>
                <a:latin typeface="+mn-ea"/>
                <a:ea typeface="+mn-ea"/>
                <a:cs typeface="+mn-cs"/>
              </a:rPr>
              <a:t>组织学分型</a:t>
            </a:r>
            <a:endParaRPr kumimoji="0" lang="zh-CN" altLang="en-US" sz="2665" b="0" i="0" u="none" strike="noStrike" kern="1200" cap="none" spc="0" normalizeH="0" baseline="0" noProof="1">
              <a:solidFill>
                <a:srgbClr val="4D4D4D"/>
              </a:solidFill>
              <a:latin typeface="+mn-lt"/>
              <a:ea typeface="宋体" panose="02010600030101010101" pitchFamily="2" charset="-122"/>
              <a:cs typeface="+mn-cs"/>
              <a:sym typeface="宋体" panose="02010600030101010101" pitchFamily="2" charset="-122"/>
            </a:endParaRPr>
          </a:p>
          <a:p>
            <a:pPr marL="313055" marR="0" indent="-313055" algn="l" defTabSz="0" rtl="0" eaLnBrk="1" fontAlgn="base" latinLnBrk="1" hangingPunct="1">
              <a:lnSpc>
                <a:spcPct val="150000"/>
              </a:lnSpc>
              <a:spcBef>
                <a:spcPct val="20000"/>
              </a:spcBef>
              <a:spcAft>
                <a:spcPct val="0"/>
              </a:spcAft>
              <a:buClr>
                <a:schemeClr val="folHlink"/>
              </a:buClr>
              <a:buSzTx/>
              <a:buFont typeface="Wingdings" panose="05000000000000000000" pitchFamily="2" charset="2"/>
              <a:buNone/>
            </a:pPr>
            <a:r>
              <a:rPr kumimoji="0" lang="zh-CN" altLang="en-US" sz="2665" b="0" i="0" u="none" strike="noStrike" kern="1200" cap="none" spc="0" normalizeH="0" baseline="0" noProof="1">
                <a:solidFill>
                  <a:srgbClr val="4D4D4D"/>
                </a:solidFill>
                <a:latin typeface="+mn-lt"/>
                <a:ea typeface="宋体" panose="02010600030101010101" pitchFamily="2" charset="-122"/>
                <a:cs typeface="+mn-cs"/>
                <a:sym typeface="宋体" panose="02010600030101010101" pitchFamily="2" charset="-122"/>
              </a:rPr>
              <a:t>  </a:t>
            </a:r>
            <a:r>
              <a:rPr kumimoji="0" lang="en-US" altLang="zh-CN" sz="2665" b="0" i="0" u="none" strike="noStrike" kern="1200" cap="none" spc="0" normalizeH="0" baseline="0" noProof="1">
                <a:solidFill>
                  <a:srgbClr val="4D4D4D"/>
                </a:solidFill>
                <a:latin typeface="+mn-lt"/>
                <a:ea typeface="宋体" panose="02010600030101010101" pitchFamily="2" charset="-122"/>
                <a:cs typeface="+mn-cs"/>
                <a:sym typeface="宋体" panose="02010600030101010101" pitchFamily="2" charset="-122"/>
              </a:rPr>
              <a:t>            </a:t>
            </a:r>
            <a:r>
              <a:rPr kumimoji="0" lang="en-US" altLang="zh-CN" sz="1800" b="0" i="0" u="none" strike="noStrike" kern="1200" cap="none" spc="0" normalizeH="0" baseline="0" noProof="1">
                <a:solidFill>
                  <a:srgbClr val="4D4D4D"/>
                </a:solidFill>
                <a:latin typeface="+mn-ea"/>
                <a:ea typeface="+mn-ea"/>
                <a:cs typeface="+mn-ea"/>
                <a:sym typeface="宋体" panose="02010600030101010101" pitchFamily="2" charset="-122"/>
              </a:rPr>
              <a:t>   </a:t>
            </a:r>
            <a:r>
              <a:rPr kumimoji="0" lang="zh-CN" altLang="en-US" sz="1800" b="0" i="0" u="none" strike="noStrike" kern="1200" cap="none" spc="0" normalizeH="0" baseline="0" noProof="1">
                <a:solidFill>
                  <a:schemeClr val="tx1"/>
                </a:solidFill>
                <a:effectLst>
                  <a:outerShdw blurRad="38100" dist="19050" dir="2700000" algn="tl" rotWithShape="0">
                    <a:schemeClr val="dk1">
                      <a:alpha val="40000"/>
                    </a:schemeClr>
                  </a:outerShdw>
                </a:effectLst>
                <a:latin typeface="+mn-ea"/>
                <a:ea typeface="+mn-ea"/>
                <a:cs typeface="+mn-ea"/>
                <a:sym typeface="宋体" panose="02010600030101010101" pitchFamily="2" charset="-122"/>
              </a:rPr>
              <a:t>腺癌肠型、腺癌弥漫型、乳头状腺癌、管状腺癌、粘膜腺癌、</a:t>
            </a:r>
            <a:endParaRPr kumimoji="0" lang="zh-CN" altLang="en-US" sz="1800" b="0" i="0" u="none" strike="noStrike" kern="1200" cap="none" spc="0" normalizeH="0" baseline="0" noProof="1">
              <a:solidFill>
                <a:schemeClr val="tx1"/>
              </a:solidFill>
              <a:effectLst>
                <a:outerShdw blurRad="38100" dist="19050" dir="2700000" algn="tl" rotWithShape="0">
                  <a:schemeClr val="dk1">
                    <a:alpha val="40000"/>
                  </a:schemeClr>
                </a:outerShdw>
              </a:effectLst>
              <a:latin typeface="+mn-ea"/>
              <a:ea typeface="+mn-ea"/>
              <a:cs typeface="+mn-ea"/>
              <a:sym typeface="宋体" panose="02010600030101010101" pitchFamily="2" charset="-122"/>
            </a:endParaRPr>
          </a:p>
          <a:p>
            <a:pPr marL="313055" marR="0" indent="-313055" algn="l" defTabSz="0" rtl="0" eaLnBrk="1" fontAlgn="base" latinLnBrk="1" hangingPunct="1">
              <a:lnSpc>
                <a:spcPct val="150000"/>
              </a:lnSpc>
              <a:spcBef>
                <a:spcPct val="20000"/>
              </a:spcBef>
              <a:spcAft>
                <a:spcPct val="0"/>
              </a:spcAft>
              <a:buClr>
                <a:schemeClr val="folHlink"/>
              </a:buClr>
              <a:buSzTx/>
              <a:buFont typeface="Wingdings" panose="05000000000000000000" pitchFamily="2" charset="2"/>
              <a:buNone/>
            </a:pPr>
            <a:r>
              <a:rPr kumimoji="0" lang="en-US" altLang="zh-CN" sz="1800" b="0" i="0" u="none" strike="noStrike" kern="1200" cap="none" spc="0" normalizeH="0" baseline="0" noProof="1">
                <a:solidFill>
                  <a:schemeClr val="tx1"/>
                </a:solidFill>
                <a:effectLst>
                  <a:outerShdw blurRad="38100" dist="19050" dir="2700000" algn="tl" rotWithShape="0">
                    <a:schemeClr val="dk1">
                      <a:alpha val="40000"/>
                    </a:schemeClr>
                  </a:outerShdw>
                </a:effectLst>
                <a:latin typeface="+mn-ea"/>
                <a:ea typeface="+mn-ea"/>
                <a:cs typeface="+mn-ea"/>
                <a:sym typeface="宋体" panose="02010600030101010101" pitchFamily="2" charset="-122"/>
              </a:rPr>
              <a:t>                            </a:t>
            </a:r>
            <a:r>
              <a:rPr kumimoji="0" lang="zh-CN" altLang="en-US" sz="1800" b="0" i="0" u="none" strike="noStrike" kern="1200" cap="none" spc="0" normalizeH="0" baseline="0" noProof="1">
                <a:solidFill>
                  <a:schemeClr val="tx1"/>
                </a:solidFill>
                <a:effectLst>
                  <a:outerShdw blurRad="38100" dist="19050" dir="2700000" algn="tl" rotWithShape="0">
                    <a:schemeClr val="dk1">
                      <a:alpha val="40000"/>
                    </a:schemeClr>
                  </a:outerShdw>
                </a:effectLst>
                <a:latin typeface="+mn-ea"/>
                <a:ea typeface="+mn-ea"/>
                <a:cs typeface="+mn-ea"/>
                <a:sym typeface="宋体" panose="02010600030101010101" pitchFamily="2" charset="-122"/>
              </a:rPr>
              <a:t>印戒细胞癌、腺鳞癌、鳞状细胞癌、小细胞癌、未分化癌、类癌。</a:t>
            </a:r>
            <a:endParaRPr kumimoji="0" lang="zh-CN" altLang="en-US" sz="3200" b="1" i="0" u="none" strike="noStrike" kern="1200" cap="none" spc="0" normalizeH="0" baseline="0" noProof="1">
              <a:solidFill>
                <a:schemeClr val="tx1"/>
              </a:solidFill>
              <a:effectLst>
                <a:outerShdw blurRad="38100" dist="19050" dir="2700000" algn="tl" rotWithShape="0">
                  <a:schemeClr val="dk1">
                    <a:alpha val="40000"/>
                  </a:schemeClr>
                </a:outerShdw>
              </a:effectLst>
              <a:latin typeface="+mn-lt"/>
              <a:ea typeface="宋体" panose="02010600030101010101" pitchFamily="2" charset="-122"/>
              <a:cs typeface="+mn-cs"/>
            </a:endParaRPr>
          </a:p>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endParaRPr kumimoji="0" lang="zh-CN" altLang="en-US" sz="3200" b="1" i="0" u="none" strike="noStrike" kern="1200" cap="none" spc="0" normalizeH="0" baseline="0" noProof="1">
              <a:solidFill>
                <a:schemeClr val="tx1"/>
              </a:solidFill>
              <a:effectLst>
                <a:outerShdw blurRad="38100" dist="19050" dir="2700000" algn="tl" rotWithShape="0">
                  <a:schemeClr val="dk1">
                    <a:alpha val="40000"/>
                  </a:schemeClr>
                </a:outerShdw>
              </a:effectLst>
              <a:latin typeface="+mn-lt"/>
              <a:ea typeface="宋体" panose="02010600030101010101" pitchFamily="2" charset="-122"/>
              <a:cs typeface="+mn-cs"/>
            </a:endParaRPr>
          </a:p>
        </p:txBody>
      </p:sp>
      <p:sp>
        <p:nvSpPr>
          <p:cNvPr id="12291" name="文本框 4"/>
          <p:cNvSpPr/>
          <p:nvPr/>
        </p:nvSpPr>
        <p:spPr>
          <a:xfrm>
            <a:off x="398463" y="3771900"/>
            <a:ext cx="10972800" cy="2962275"/>
          </a:xfrm>
          <a:prstGeom prst="rect">
            <a:avLst/>
          </a:prstGeom>
          <a:noFill/>
          <a:ln w="9525">
            <a:noFill/>
          </a:ln>
        </p:spPr>
        <p:txBody>
          <a:bodyPr lIns="111220" tIns="55609" rIns="111220" bIns="55609" anchor="t" anchorCtr="0"/>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marL="313055" indent="-313055" fontAlgn="base" latinLnBrk="1">
              <a:spcBef>
                <a:spcPct val="20000"/>
              </a:spcBef>
              <a:buClr>
                <a:schemeClr val="folHlink"/>
              </a:buClr>
            </a:pPr>
            <a:r>
              <a:rPr lang="zh-CN" altLang="en-US" sz="3200">
                <a:solidFill>
                  <a:srgbClr val="4D4D4D"/>
                </a:solidFill>
                <a:latin typeface="微软雅黑" panose="020b0503020204020204" pitchFamily="2" charset="-122"/>
                <a:ea typeface="微软雅黑" panose="020b0503020204020204" pitchFamily="2" charset="-122"/>
              </a:rPr>
              <a:t>临床表现</a:t>
            </a:r>
            <a:endParaRPr lang="zh-CN" altLang="en-US" sz="3200">
              <a:solidFill>
                <a:srgbClr val="4D4D4D"/>
              </a:solidFill>
              <a:latin typeface="微软雅黑" panose="020b0503020204020204" pitchFamily="2" charset="-122"/>
              <a:ea typeface="微软雅黑" panose="020b0503020204020204" pitchFamily="2" charset="-122"/>
            </a:endParaRPr>
          </a:p>
          <a:p>
            <a:pPr marL="313055" indent="-313055" fontAlgn="base" latinLnBrk="1">
              <a:lnSpc>
                <a:spcPct val="150000"/>
              </a:lnSpc>
              <a:spcBef>
                <a:spcPct val="20000"/>
              </a:spcBef>
              <a:buClr>
                <a:schemeClr val="folHlink"/>
              </a:buClr>
            </a:pPr>
            <a:r>
              <a:rPr lang="zh-CN" altLang="en-US" sz="32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en-US" altLang="zh-CN" sz="32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32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161616"/>
                </a:solidFill>
                <a:latin typeface="微软雅黑" panose="020b0503020204020204" pitchFamily="2" charset="-122"/>
                <a:ea typeface="微软雅黑" panose="020b0503020204020204" pitchFamily="2" charset="-122"/>
                <a:sym typeface="宋体" panose="02010600030101010101" pitchFamily="2" charset="-122"/>
              </a:rPr>
              <a:t>1.腹部胀痛                </a:t>
            </a:r>
            <a:r>
              <a:rPr lang="en-US" altLang="zh-CN" sz="1800">
                <a:solidFill>
                  <a:srgbClr val="161616"/>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161616"/>
                </a:solidFill>
                <a:latin typeface="微软雅黑" panose="020b0503020204020204" pitchFamily="2" charset="-122"/>
                <a:ea typeface="微软雅黑" panose="020b0503020204020204" pitchFamily="2" charset="-122"/>
                <a:sym typeface="宋体" panose="02010600030101010101" pitchFamily="2" charset="-122"/>
              </a:rPr>
              <a:t>2.食欲减退和消瘦</a:t>
            </a:r>
            <a:endParaRPr lang="zh-CN" altLang="en-US" sz="1800">
              <a:solidFill>
                <a:srgbClr val="161616"/>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en-US" altLang="zh-CN" sz="1800">
                <a:solidFill>
                  <a:srgbClr val="161616"/>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161616"/>
                </a:solidFill>
                <a:latin typeface="微软雅黑" panose="020b0503020204020204" pitchFamily="2" charset="-122"/>
                <a:ea typeface="微软雅黑" panose="020b0503020204020204" pitchFamily="2" charset="-122"/>
                <a:sym typeface="宋体" panose="02010600030101010101" pitchFamily="2" charset="-122"/>
              </a:rPr>
              <a:t>3.进食梗阻和呕吐       4.呕血、黑便、贫血</a:t>
            </a:r>
            <a:endParaRPr lang="zh-CN" altLang="en-US" sz="1800">
              <a:solidFill>
                <a:srgbClr val="161616"/>
              </a:solidFill>
              <a:latin typeface="微软雅黑" panose="020b0503020204020204" pitchFamily="2" charset="-122"/>
              <a:ea typeface="微软雅黑" panose="020b0503020204020204" pitchFamily="2" charset="-122"/>
            </a:endParaRPr>
          </a:p>
          <a:p>
            <a:pPr marL="313055" indent="-313055" fontAlgn="base" latinLnBrk="1">
              <a:spcBef>
                <a:spcPct val="20000"/>
              </a:spcBef>
              <a:buClr>
                <a:schemeClr val="folHlink"/>
              </a:buClr>
            </a:pPr>
            <a:endParaRPr lang="zh-CN" altLang="en-US" sz="1800">
              <a:solidFill>
                <a:srgbClr val="161616"/>
              </a:solidFill>
              <a:latin typeface="微软雅黑" panose="020b0503020204020204" pitchFamily="2" charset="-122"/>
              <a:ea typeface="微软雅黑" panose="020b0503020204020204" pitchFamily="2" charset="-122"/>
            </a:endParaRPr>
          </a:p>
        </p:txBody>
      </p:sp>
      <p:pic>
        <p:nvPicPr>
          <p:cNvPr id="12292" name="图片 1"/>
          <p:cNvPicPr>
            <a:picLocks noChangeAspect="1"/>
          </p:cNvPicPr>
          <p:nvPr>
            <p:custDataLst>
              <p:tags r:id="rId3"/>
            </p:custDataLst>
          </p:nvPr>
        </p:nvPicPr>
        <p:blipFill>
          <a:blip r:embed="rId2"/>
          <a:stretch>
            <a:fillRect/>
          </a:stretch>
        </p:blipFill>
        <p:spPr>
          <a:xfrm>
            <a:off x="8655050" y="4498975"/>
            <a:ext cx="3536950" cy="2359025"/>
          </a:xfrm>
          <a:prstGeom prst="rect">
            <a:avLst/>
          </a:prstGeom>
          <a:noFill/>
          <a:ln w="9525">
            <a:noFill/>
          </a:ln>
        </p:spPr>
      </p:pic>
    </p:spTree>
  </p:cSld>
  <p:clrMapOvr>
    <a:masterClrMapping/>
  </p:clrMapOvr>
  <p:transition>
    <p:blinds/>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13313" name="标题 14337"/>
          <p:cNvSpPr/>
          <p:nvPr>
            <p:ph type="ctrTitle"/>
          </p:nvPr>
        </p:nvSpPr>
        <p:spPr>
          <a:xfrm>
            <a:off x="609600" y="-1004887"/>
            <a:ext cx="10972800" cy="915988"/>
          </a:xfrm>
        </p:spPr>
        <p:txBody>
          <a:bodyPr vert="horz" lIns="111220" tIns="55609" rIns="111220" bIns="55609" anchor="ctr" anchorCtr="0"/>
          <a:lstStyle/>
          <a:p>
            <a:pPr algn="l" defTabSz="0" fontAlgn="base">
              <a:buClrTx/>
              <a:buSzTx/>
              <a:buFontTx/>
              <a:buNone/>
            </a:pPr>
            <a:endParaRPr lang="zh-CN" altLang="zh-CN" sz="3335" strike="noStrike" kern="1200" baseline="0" noProof="1">
              <a:latin typeface="+mj-lt"/>
              <a:ea typeface="+mj-ea"/>
              <a:cs typeface="+mj-cs"/>
            </a:endParaRPr>
          </a:p>
        </p:txBody>
      </p:sp>
      <p:sp>
        <p:nvSpPr>
          <p:cNvPr id="11266" name="文本框 4"/>
          <p:cNvSpPr/>
          <p:nvPr>
            <p:ph type="subTitle" idx="1"/>
          </p:nvPr>
        </p:nvSpPr>
        <p:spPr>
          <a:xfrm>
            <a:off x="285750" y="974725"/>
            <a:ext cx="10972800" cy="1717675"/>
          </a:xfrm>
        </p:spPr>
        <p:txBody>
          <a:bodyPr vert="horz" lIns="111220" tIns="55609" rIns="111220" bIns="55609" anchor="t"/>
          <a:lstStyle/>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r>
              <a:rPr kumimoji="0" lang="en-US" altLang="zh-CN" sz="2665" b="0" i="0" u="none" strike="noStrike" kern="1200" cap="none" spc="0" normalizeH="0" baseline="0" noProof="1">
                <a:solidFill>
                  <a:srgbClr val="4D4D4D"/>
                </a:solidFill>
                <a:latin typeface="+mn-lt"/>
                <a:ea typeface="宋体" panose="02010600030101010101" pitchFamily="2" charset="-122"/>
                <a:cs typeface="+mn-cs"/>
                <a:sym typeface="宋体" panose="02010600030101010101" pitchFamily="2" charset="-122"/>
              </a:rPr>
              <a:t> </a:t>
            </a:r>
            <a:r>
              <a:rPr kumimoji="0" lang="zh-CN" altLang="en-US" sz="3200" b="0" i="0" u="none" strike="noStrike" kern="1200" cap="none" spc="0" normalizeH="0" baseline="0" noProof="1">
                <a:solidFill>
                  <a:srgbClr val="000000"/>
                </a:solidFill>
                <a:latin typeface="+mn-ea"/>
                <a:ea typeface="+mn-ea"/>
                <a:cs typeface="+mn-ea"/>
                <a:sym typeface="宋体" panose="02010600030101010101" pitchFamily="2" charset="-122"/>
              </a:rPr>
              <a:t>胃癌的浸润和转移</a:t>
            </a:r>
            <a:endParaRPr kumimoji="0" lang="en-US" altLang="zh-CN" sz="3200" b="0" i="0" u="none" strike="noStrike" kern="1200" cap="none" spc="0" normalizeH="0" baseline="0" noProof="1">
              <a:solidFill>
                <a:srgbClr val="4D4D4D"/>
              </a:solidFill>
              <a:latin typeface="+mn-ea"/>
              <a:ea typeface="+mn-ea"/>
              <a:cs typeface="+mn-ea"/>
              <a:sym typeface="宋体" panose="02010600030101010101" pitchFamily="2" charset="-122"/>
            </a:endParaRPr>
          </a:p>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r>
              <a:rPr kumimoji="0" lang="zh-CN" altLang="en-US" sz="3200" b="0" i="0" u="none" strike="noStrike" kern="1200" cap="none" spc="0" normalizeH="0" baseline="0" noProof="1">
                <a:solidFill>
                  <a:srgbClr val="4D4D4D"/>
                </a:solidFill>
                <a:latin typeface="+mn-ea"/>
                <a:ea typeface="+mn-ea"/>
                <a:cs typeface="+mn-ea"/>
                <a:sym typeface="宋体" panose="02010600030101010101" pitchFamily="2" charset="-122"/>
              </a:rPr>
              <a:t> </a:t>
            </a:r>
            <a:r>
              <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rPr>
              <a:t>1、直接浸润 </a:t>
            </a:r>
            <a:r>
              <a:rPr kumimoji="0" lang="en-US" altLang="zh-CN" sz="1800" b="0" i="0" u="none" strike="noStrike" kern="1200" cap="none" spc="0" normalizeH="0" baseline="0" noProof="1">
                <a:solidFill>
                  <a:srgbClr val="4D4D4D"/>
                </a:solidFill>
                <a:latin typeface="+mn-ea"/>
                <a:ea typeface="+mn-ea"/>
                <a:cs typeface="+mn-ea"/>
                <a:sym typeface="宋体" panose="02010600030101010101" pitchFamily="2" charset="-122"/>
              </a:rPr>
              <a:t>                                                            </a:t>
            </a:r>
            <a:r>
              <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rPr>
              <a:t>2、淋巴道转移  </a:t>
            </a:r>
            <a:endPar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endParaRPr>
          </a:p>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r>
              <a:rPr kumimoji="0" lang="en-US" altLang="zh-CN" sz="1800" b="0" i="0" u="none" strike="noStrike" kern="1200" cap="none" spc="0" normalizeH="0" baseline="0" noProof="1">
                <a:solidFill>
                  <a:srgbClr val="4D4D4D"/>
                </a:solidFill>
                <a:latin typeface="+mn-ea"/>
                <a:ea typeface="+mn-ea"/>
                <a:cs typeface="+mn-ea"/>
                <a:sym typeface="宋体" panose="02010600030101010101" pitchFamily="2" charset="-122"/>
              </a:rPr>
              <a:t>  3</a:t>
            </a:r>
            <a:r>
              <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rPr>
              <a:t>、血道转移：晚期、肝转移最多见</a:t>
            </a:r>
            <a:r>
              <a:rPr kumimoji="0" lang="en-US" altLang="zh-CN" sz="1800" b="0" i="0" u="none" strike="noStrike" kern="1200" cap="none" spc="0" normalizeH="0" baseline="0" noProof="1">
                <a:solidFill>
                  <a:srgbClr val="4D4D4D"/>
                </a:solidFill>
                <a:latin typeface="+mn-ea"/>
                <a:ea typeface="+mn-ea"/>
                <a:cs typeface="+mn-ea"/>
                <a:sym typeface="宋体" panose="02010600030101010101" pitchFamily="2" charset="-122"/>
              </a:rPr>
              <a:t>                         </a:t>
            </a:r>
            <a:r>
              <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rPr>
              <a:t>  4、腹腔种植转移  </a:t>
            </a:r>
            <a:endParaRPr kumimoji="0" lang="zh-CN" altLang="en-US" sz="1800" b="0" i="0" u="none" strike="noStrike" kern="1200" cap="none" spc="0" normalizeH="0" baseline="0" noProof="1">
              <a:solidFill>
                <a:srgbClr val="4D4D4D"/>
              </a:solidFill>
              <a:latin typeface="+mn-ea"/>
              <a:ea typeface="+mn-ea"/>
              <a:cs typeface="+mn-ea"/>
              <a:sym typeface="宋体" panose="02010600030101010101" pitchFamily="2" charset="-122"/>
            </a:endParaRPr>
          </a:p>
          <a:p>
            <a:pPr marL="0" marR="0" indent="0" algn="ctr" defTabSz="0" rtl="0" eaLnBrk="1" fontAlgn="base" latinLnBrk="1" hangingPunct="1">
              <a:lnSpc>
                <a:spcPct val="130000"/>
              </a:lnSpc>
              <a:spcBef>
                <a:spcPct val="20000"/>
              </a:spcBef>
              <a:spcAft>
                <a:spcPct val="0"/>
              </a:spcAft>
              <a:buClr>
                <a:schemeClr val="folHlink"/>
              </a:buClr>
              <a:buSzTx/>
              <a:buFont typeface="Wingdings" panose="05000000000000000000" pitchFamily="2" charset="2"/>
              <a:buNone/>
            </a:pPr>
            <a:endParaRPr kumimoji="0" lang="zh-CN" altLang="en-US" sz="2665" b="0" i="0" u="none" strike="noStrike" kern="1200" cap="none" spc="0" normalizeH="0" baseline="0" noProof="1">
              <a:solidFill>
                <a:srgbClr val="4D4D4D"/>
              </a:solidFill>
              <a:latin typeface="Century Gothic" panose="020b0502020202020204" charset="0"/>
              <a:ea typeface="宋体" panose="02010600030101010101" pitchFamily="2" charset="-122"/>
              <a:cs typeface="+mn-cs"/>
              <a:sym typeface="Century Gothic" panose="020b0502020202020204" charset="0"/>
            </a:endParaRPr>
          </a:p>
          <a:p>
            <a:pPr marL="313055" marR="0" indent="-313055" algn="l" defTabSz="0" rtl="0" eaLnBrk="1" fontAlgn="base" latinLnBrk="1" hangingPunct="1">
              <a:lnSpc>
                <a:spcPct val="100000"/>
              </a:lnSpc>
              <a:spcBef>
                <a:spcPct val="20000"/>
              </a:spcBef>
              <a:spcAft>
                <a:spcPct val="0"/>
              </a:spcAft>
              <a:buClr>
                <a:schemeClr val="folHlink"/>
              </a:buClr>
              <a:buSzTx/>
              <a:buFont typeface="Wingdings" panose="05000000000000000000" pitchFamily="2" charset="2"/>
              <a:buNone/>
            </a:pPr>
            <a:endParaRPr kumimoji="0" lang="zh-CN" altLang="en-US" sz="2665" b="1" i="0" u="none" strike="noStrike" kern="1200" cap="none" spc="0" normalizeH="0" baseline="0" noProof="1">
              <a:solidFill>
                <a:srgbClr val="4D4D4D"/>
              </a:solidFill>
              <a:latin typeface="+mn-lt"/>
              <a:ea typeface="宋体" panose="02010600030101010101" pitchFamily="2" charset="-122"/>
              <a:cs typeface="+mn-cs"/>
            </a:endParaRPr>
          </a:p>
        </p:txBody>
      </p:sp>
      <p:sp>
        <p:nvSpPr>
          <p:cNvPr id="13315" name="文本框 4"/>
          <p:cNvSpPr/>
          <p:nvPr/>
        </p:nvSpPr>
        <p:spPr>
          <a:xfrm>
            <a:off x="188913" y="3006725"/>
            <a:ext cx="10972800" cy="3625850"/>
          </a:xfrm>
          <a:prstGeom prst="rect">
            <a:avLst/>
          </a:prstGeom>
          <a:noFill/>
          <a:ln w="9525">
            <a:noFill/>
          </a:ln>
        </p:spPr>
        <p:txBody>
          <a:bodyPr lIns="111220" tIns="55609" rIns="111220" bIns="55609" anchor="t" anchorCtr="0"/>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marL="313055" indent="-313055" fontAlgn="base" latinLnBrk="1">
              <a:spcBef>
                <a:spcPct val="20000"/>
              </a:spcBef>
              <a:buClr>
                <a:schemeClr val="folHlink"/>
              </a:buClr>
            </a:pPr>
            <a:r>
              <a:rPr lang="en-US" altLang="zh-CN" sz="4800" b="1">
                <a:solidFill>
                  <a:srgbClr val="000000"/>
                </a:solidFill>
                <a:latin typeface="Verdana" panose="020b0604030504040204" pitchFamily="2" charset="0"/>
                <a:ea typeface="宋体" panose="02010600030101010101" pitchFamily="2" charset="-122"/>
                <a:sym typeface="宋体" panose="02010600030101010101" pitchFamily="2" charset="-122"/>
              </a:rPr>
              <a:t> </a:t>
            </a:r>
            <a:r>
              <a:rPr lang="zh-CN" altLang="en-US" sz="3200">
                <a:solidFill>
                  <a:srgbClr val="000000"/>
                </a:solidFill>
                <a:latin typeface="微软雅黑" panose="020b0503020204020204" pitchFamily="2" charset="-122"/>
                <a:ea typeface="微软雅黑" panose="020b0503020204020204" pitchFamily="2" charset="-122"/>
                <a:sym typeface="宋体" panose="02010600030101010101" pitchFamily="2" charset="-122"/>
              </a:rPr>
              <a:t>胃癌的诊断</a:t>
            </a:r>
            <a:endParaRPr lang="zh-CN" altLang="en-US" sz="3200">
              <a:solidFill>
                <a:srgbClr val="4D4D4D"/>
              </a:solidFill>
              <a:latin typeface="微软雅黑" panose="020b0503020204020204" pitchFamily="2" charset="-122"/>
              <a:ea typeface="微软雅黑" panose="020b0503020204020204" pitchFamily="2" charset="-122"/>
            </a:endParaRPr>
          </a:p>
          <a:p>
            <a:pPr marL="313055" indent="-313055" fontAlgn="base" latinLnBrk="1">
              <a:lnSpc>
                <a:spcPct val="150000"/>
              </a:lnSpc>
              <a:spcBef>
                <a:spcPct val="20000"/>
              </a:spcBef>
              <a:buClr>
                <a:schemeClr val="folHlink"/>
              </a:buClr>
            </a:pPr>
            <a:r>
              <a:rPr lang="zh-CN" altLang="en-US" sz="32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en-US" altLang="zh-CN"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1.</a:t>
            </a: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病史          2.X线检查             3.胃镜检查  </a:t>
            </a:r>
            <a:r>
              <a:rPr lang="en-US" altLang="zh-CN"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4.CT检查      5.螺旋CT仿真内镜   </a:t>
            </a:r>
            <a:r>
              <a:rPr lang="en-US" altLang="zh-CN"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6.MRI检查   </a:t>
            </a: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7.PET检查（正电子发射计算机断层显像、早期诊断肿瘤等疾病）</a:t>
            </a: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8.超声内镜检查  </a:t>
            </a: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9.细胞核病理学检查 （</a:t>
            </a:r>
            <a:r>
              <a:rPr lang="en-US" altLang="zh-CN"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1</a:t>
            </a: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）脱落细胞检查 </a:t>
            </a: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en-US" altLang="zh-CN"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（2）胃粘膜组织检</a:t>
            </a:r>
            <a:endParaRPr lang="zh-CN" altLang="en-US" sz="1800">
              <a:solidFill>
                <a:srgbClr val="4D4D4D"/>
              </a:solidFill>
              <a:latin typeface="微软雅黑" panose="020b0503020204020204" pitchFamily="2" charset="-122"/>
              <a:ea typeface="微软雅黑" panose="020b0503020204020204" pitchFamily="2" charset="-122"/>
            </a:endParaRPr>
          </a:p>
          <a:p>
            <a:pPr marL="313055" indent="-313055" fontAlgn="base" latinLnBrk="1">
              <a:lnSpc>
                <a:spcPct val="150000"/>
              </a:lnSpc>
              <a:spcBef>
                <a:spcPct val="20000"/>
              </a:spcBef>
              <a:buClr>
                <a:schemeClr val="folHlink"/>
              </a:buClr>
            </a:pPr>
            <a:endParaRPr lang="zh-CN" altLang="en-US" sz="1800">
              <a:solidFill>
                <a:srgbClr val="4D4D4D"/>
              </a:solidFill>
              <a:latin typeface="微软雅黑" panose="020b0503020204020204" pitchFamily="2" charset="-122"/>
              <a:ea typeface="微软雅黑" panose="020b0503020204020204" pitchFamily="2" charset="-122"/>
            </a:endParaRPr>
          </a:p>
        </p:txBody>
      </p:sp>
      <p:pic>
        <p:nvPicPr>
          <p:cNvPr id="13316" name="图片 1"/>
          <p:cNvPicPr>
            <a:picLocks noChangeAspect="1"/>
          </p:cNvPicPr>
          <p:nvPr>
            <p:custDataLst>
              <p:tags r:id="rId3"/>
            </p:custDataLst>
          </p:nvPr>
        </p:nvPicPr>
        <p:blipFill>
          <a:blip r:embed="rId2"/>
          <a:stretch>
            <a:fillRect/>
          </a:stretch>
        </p:blipFill>
        <p:spPr>
          <a:xfrm>
            <a:off x="8323263" y="1346200"/>
            <a:ext cx="3536950" cy="2359025"/>
          </a:xfrm>
          <a:prstGeom prst="rect">
            <a:avLst/>
          </a:prstGeom>
          <a:noFill/>
          <a:ln w="9525">
            <a:noFill/>
          </a:ln>
        </p:spPr>
      </p:pic>
    </p:spTree>
  </p:cSld>
  <p:clrMapOvr>
    <a:masterClrMapping/>
  </p:clrMapOvr>
  <p:transition>
    <p:blinds/>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14337" name="TextBox 146"/>
          <p:cNvSpPr/>
          <p:nvPr/>
        </p:nvSpPr>
        <p:spPr>
          <a:xfrm>
            <a:off x="921703" y="1714500"/>
            <a:ext cx="10347325" cy="5621655"/>
          </a:xfrm>
          <a:prstGeom prst="rect">
            <a:avLst/>
          </a:prstGeom>
          <a:noFill/>
          <a:ln w="9525">
            <a:noFill/>
          </a:ln>
        </p:spPr>
        <p:txBody>
          <a:bodyPr wrap="square" anchor="t" anchorCtr="0">
            <a:spAutoFit/>
          </a:bodyPr>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algn="just" fontAlgn="base" latinLnBrk="1">
              <a:lnSpc>
                <a:spcPct val="150000"/>
              </a:lnSpc>
              <a:spcBef>
                <a:spcPts val="1800"/>
              </a:spcBef>
            </a:pPr>
            <a:r>
              <a:rPr lang="zh-CN" altLang="en-US"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患者、男</a:t>
            </a:r>
            <a:r>
              <a:rPr lang="en-US" altLang="zh-CN"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67</a:t>
            </a:r>
            <a:r>
              <a:rPr lang="zh-CN" altLang="en-US"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岁、小学、农民、住院号：</a:t>
            </a:r>
            <a:r>
              <a:rPr lang="en-US" altLang="zh-CN"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437975</a:t>
            </a:r>
            <a:r>
              <a:rPr lang="zh-CN" altLang="en-US"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；确诊胃癌伴肝转移3月，4周期化疗联合免疫治疗后，呕吐纳差3天 。</a:t>
            </a:r>
            <a:endParaRPr lang="zh-CN" altLang="en-US"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endParaRPr>
          </a:p>
          <a:p>
            <a:pPr algn="just" fontAlgn="base" latinLnBrk="1">
              <a:lnSpc>
                <a:spcPct val="150000"/>
              </a:lnSpc>
              <a:spcBef>
                <a:spcPts val="1800"/>
              </a:spcBef>
            </a:pPr>
            <a:r>
              <a:rPr lang="zh-CN" altLang="en-US" b="1"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体格检查：</a:t>
            </a:r>
            <a:r>
              <a:rPr lang="zh-CN" altLang="en-US" sz="1800" strike="noStrike" noProof="1">
                <a:solidFill>
                  <a:srgbClr val="080808"/>
                </a:solidFill>
                <a:latin typeface="微软雅黑" panose="020b0503020204020204" pitchFamily="2" charset="-122"/>
                <a:ea typeface="微软雅黑" panose="020b0503020204020204" pitchFamily="2" charset="-122"/>
                <a:cs typeface="微软雅黑" panose="020b0503020204020204" pitchFamily="2" charset="-122"/>
                <a:sym typeface="宋体" panose="02010600030101010101" pitchFamily="2" charset="-122"/>
              </a:rPr>
              <a:t>神志清楚，发育正常，恶病质，面色苍白</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。测</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T</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a:t>
            </a:r>
            <a:r>
              <a:rPr 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36.3</a:t>
            </a:r>
            <a:r>
              <a:rPr lang="zh-CN"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 、P: </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86</a:t>
            </a:r>
            <a:r>
              <a:rPr lang="zh-CN"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次/分、 R: </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20</a:t>
            </a:r>
            <a:r>
              <a:rPr lang="zh-CN"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次/分、 BP:</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88</a:t>
            </a:r>
            <a:r>
              <a:rPr 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/56</a:t>
            </a:r>
            <a:r>
              <a:rPr lang="zh-CN"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mmHg、疼痛评分：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0</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分。带入右肘上</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PICC</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导管，臂围</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23cm</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，外露</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5cm</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a:t>
            </a:r>
            <a:endParaRPr lang="zh-CN"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50000"/>
              </a:lnSpc>
              <a:spcBef>
                <a:spcPts val="1800"/>
              </a:spcBef>
            </a:pPr>
            <a:r>
              <a:rPr lang="zh-CN" altLang="en-US" b="1" strike="noStrike" noProof="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风险评估：</a:t>
            </a:r>
            <a:endParaRPr lang="zh-CN" altLang="en-US" b="1" strike="noStrike" noProof="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50000"/>
              </a:lnSpc>
              <a:spcBef>
                <a:spcPts val="1800"/>
              </a:spcBef>
            </a:pP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巴塞尔评分：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90</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                 8-15</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复评：</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70</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分</a:t>
            </a:r>
            <a:endPar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50000"/>
              </a:lnSpc>
              <a:spcBef>
                <a:spcPts val="1800"/>
              </a:spcBef>
            </a:pP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压疮风险评分：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20</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               </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疼痛评分：</a:t>
            </a:r>
            <a:r>
              <a:rPr lang="en-US" altLang="zh-CN"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0</a:t>
            </a:r>
            <a:r>
              <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rPr>
              <a:t>分</a:t>
            </a:r>
            <a:endParaRPr lang="zh-CN" altLang="en-US" sz="1800" strike="noStrike" noProof="1">
              <a:solidFill>
                <a:srgbClr val="000000"/>
              </a:solidFill>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10000"/>
              </a:lnSpc>
              <a:spcBef>
                <a:spcPts val="1800"/>
              </a:spcBef>
            </a:pPr>
            <a:r>
              <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rPr>
              <a:t>管道滑脱评估：</a:t>
            </a:r>
            <a:r>
              <a:rPr lang="en-US" altLang="zh-CN" sz="1800" strike="noStrike" noProof="1">
                <a:latin typeface="微软雅黑" panose="020b0503020204020204" pitchFamily="2" charset="-122"/>
                <a:ea typeface="微软雅黑" panose="020b0503020204020204" pitchFamily="2" charset="-122"/>
                <a:cs typeface="微软雅黑" panose="020b0503020204020204" pitchFamily="2" charset="-122"/>
              </a:rPr>
              <a:t>8</a:t>
            </a:r>
            <a:r>
              <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rPr>
              <a:t>分</a:t>
            </a:r>
            <a:r>
              <a:rPr lang="en-US" altLang="zh-CN" sz="1800" strike="noStrike" noProof="1">
                <a:latin typeface="微软雅黑" panose="020b0503020204020204" pitchFamily="2" charset="-122"/>
                <a:ea typeface="微软雅黑" panose="020b0503020204020204" pitchFamily="2" charset="-122"/>
                <a:cs typeface="微软雅黑" panose="020b0503020204020204" pitchFamily="2" charset="-122"/>
              </a:rPr>
              <a:t>                 </a:t>
            </a:r>
            <a:r>
              <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rPr>
              <a:t>改良早起预警评分：</a:t>
            </a:r>
            <a:r>
              <a:rPr lang="en-US" altLang="zh-CN" sz="1800" strike="noStrike" noProof="1">
                <a:latin typeface="微软雅黑" panose="020b0503020204020204" pitchFamily="2" charset="-122"/>
                <a:ea typeface="微软雅黑" panose="020b0503020204020204" pitchFamily="2" charset="-122"/>
                <a:cs typeface="微软雅黑" panose="020b0503020204020204" pitchFamily="2" charset="-122"/>
              </a:rPr>
              <a:t>2</a:t>
            </a:r>
            <a:r>
              <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rPr>
              <a:t>分</a:t>
            </a:r>
            <a:endPar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10000"/>
              </a:lnSpc>
              <a:spcBef>
                <a:spcPts val="1800"/>
              </a:spcBef>
            </a:pPr>
            <a:r>
              <a:rPr lang="zh-CN" altLang="en-US" sz="1800" strike="noStrike" noProof="1">
                <a:latin typeface="微软雅黑" panose="020b0503020204020204" pitchFamily="2" charset="-122"/>
                <a:ea typeface="微软雅黑" panose="020b0503020204020204" pitchFamily="2" charset="-122"/>
                <a:cs typeface="微软雅黑" panose="020b0503020204020204" pitchFamily="2" charset="-122"/>
              </a:rPr>
              <a:t>跌倒、坠床临床判定法：高风险</a:t>
            </a:r>
            <a:endParaRPr lang="en-US" altLang="zh-CN" sz="1800" strike="noStrike" noProof="1">
              <a:latin typeface="微软雅黑" panose="020b0503020204020204" pitchFamily="2" charset="-122"/>
              <a:ea typeface="微软雅黑" panose="020b0503020204020204" pitchFamily="2" charset="-122"/>
              <a:cs typeface="微软雅黑" panose="020b0503020204020204" pitchFamily="2" charset="-122"/>
            </a:endParaRPr>
          </a:p>
          <a:p>
            <a:pPr algn="just" fontAlgn="base" latinLnBrk="1">
              <a:lnSpc>
                <a:spcPct val="110000"/>
              </a:lnSpc>
              <a:spcBef>
                <a:spcPts val="1800"/>
              </a:spcBef>
            </a:pPr>
            <a:endParaRPr lang="en-US" altLang="zh-CN" sz="1800" strike="noStrike" noProof="1">
              <a:latin typeface="微软雅黑" panose="020b0503020204020204" pitchFamily="2" charset="-122"/>
              <a:ea typeface="微软雅黑" panose="020b0503020204020204" pitchFamily="2" charset="-122"/>
              <a:cs typeface="微软雅黑" panose="020b0503020204020204" pitchFamily="2" charset="-122"/>
            </a:endParaRPr>
          </a:p>
        </p:txBody>
      </p:sp>
      <p:sp>
        <p:nvSpPr>
          <p:cNvPr id="10242" name="文本框 4"/>
          <p:cNvSpPr/>
          <p:nvPr>
            <p:ph type="subTitle" idx="1"/>
          </p:nvPr>
        </p:nvSpPr>
        <p:spPr>
          <a:xfrm>
            <a:off x="622300" y="1023619"/>
            <a:ext cx="6562725" cy="805181"/>
          </a:xfrm>
        </p:spPr>
        <p:txBody>
          <a:bodyPr vert="horz" lIns="111220" tIns="55609" rIns="111220" bIns="55609" anchor="t">
            <a:scene3d>
              <a:camera prst="orthographicFront"/>
              <a:lightRig rig="soft" dir="t">
                <a:rot lat="0" lon="0" rev="15600000"/>
              </a:lightRig>
            </a:scene3d>
            <a:sp3d extrusionH="57150" prstMaterial="softEdge">
              <a:bevelT w="25400" h="38100"/>
            </a:sp3d>
          </a:bodyPr>
          <a:lstStyle/>
          <a:p>
            <a:pPr marL="313055" indent="-313055" algn="l" defTabSz="0" fontAlgn="base">
              <a:buSzTx/>
            </a:pPr>
            <a:r>
              <a:rPr lang="zh-CN" altLang="en-US" sz="3200" strike="noStrike" kern="1200" baseline="0" noProof="1">
                <a:solidFill>
                  <a:schemeClr val="accent4"/>
                </a:solidFill>
                <a:effectLst/>
                <a:latin typeface="+mn-ea"/>
                <a:cs typeface="+mn-cs"/>
              </a:rPr>
              <a:t>案例分析：</a:t>
            </a:r>
            <a:endParaRPr lang="zh-CN" altLang="en-US" sz="3200" strike="noStrike" kern="1200" baseline="0" noProof="1">
              <a:solidFill>
                <a:schemeClr val="accent4"/>
              </a:solidFill>
              <a:effectLst/>
              <a:latin typeface="+mn-ea"/>
              <a:cs typeface="+mn-cs"/>
            </a:endParaRPr>
          </a:p>
        </p:txBody>
      </p:sp>
      <p:pic>
        <p:nvPicPr>
          <p:cNvPr id="14339" name="图片 1"/>
          <p:cNvPicPr>
            <a:picLocks noChangeAspect="1"/>
          </p:cNvPicPr>
          <p:nvPr>
            <p:custDataLst>
              <p:tags r:id="rId4"/>
            </p:custDataLst>
          </p:nvPr>
        </p:nvPicPr>
        <p:blipFill>
          <a:blip r:embed="rId3"/>
          <a:stretch>
            <a:fillRect/>
          </a:stretch>
        </p:blipFill>
        <p:spPr>
          <a:xfrm>
            <a:off x="9015413" y="4402138"/>
            <a:ext cx="3176587" cy="2317750"/>
          </a:xfrm>
          <a:prstGeom prst="rect">
            <a:avLst/>
          </a:prstGeom>
          <a:noFill/>
          <a:ln w="9525">
            <a:noFill/>
          </a:ln>
        </p:spPr>
      </p:pic>
    </p:spTree>
  </p:cSld>
  <p:clrMapOvr>
    <a:masterClrMapping/>
  </p:clrMapOvr>
  <p:transition>
    <p:blinds/>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15361" name="矩形 21507"/>
          <p:cNvSpPr/>
          <p:nvPr/>
        </p:nvSpPr>
        <p:spPr>
          <a:xfrm>
            <a:off x="730885" y="1717993"/>
            <a:ext cx="10729913" cy="4494212"/>
          </a:xfrm>
          <a:prstGeom prst="rect">
            <a:avLst/>
          </a:prstGeom>
          <a:noFill/>
          <a:ln w="9525">
            <a:noFill/>
          </a:ln>
        </p:spPr>
        <p:txBody>
          <a:bodyPr lIns="111220" tIns="55609" rIns="111220" bIns="55609" anchor="t" anchorCtr="0"/>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marL="313055" indent="-313055" fontAlgn="base" latinLnBrk="1">
              <a:lnSpc>
                <a:spcPct val="150000"/>
              </a:lnSpc>
              <a:spcBef>
                <a:spcPts val="1800"/>
              </a:spcBef>
              <a:buClr>
                <a:schemeClr val="accent2"/>
              </a:buClr>
            </a:pPr>
            <a:r>
              <a:rPr lang="zh-CN" altLang="en-US" sz="1800">
                <a:solidFill>
                  <a:srgbClr val="000000"/>
                </a:solidFill>
                <a:latin typeface="微软雅黑" panose="020b0503020204020204" pitchFamily="2" charset="-122"/>
                <a:ea typeface="微软雅黑" panose="020b0503020204020204" pitchFamily="2" charset="-122"/>
                <a:sym typeface="微软雅黑" panose="020b0503020204020204" pitchFamily="2" charset="-122"/>
              </a:rPr>
              <a:t>既往史：</a:t>
            </a:r>
            <a:r>
              <a:rPr lang="zh-CN" altLang="en-US" sz="1800">
                <a:solidFill>
                  <a:srgbClr val="161616"/>
                </a:solidFill>
                <a:latin typeface="微软雅黑" panose="020b0503020204020204" pitchFamily="2" charset="-122"/>
                <a:ea typeface="微软雅黑" panose="020b0503020204020204" pitchFamily="2" charset="-122"/>
                <a:sym typeface="微软雅黑" panose="020b0503020204020204" pitchFamily="2" charset="-122"/>
              </a:rPr>
              <a:t>胆囊切除术</a:t>
            </a: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rPr>
              <a:t> </a:t>
            </a:r>
            <a:endParaRPr lang="zh-CN" altLang="en-US" sz="1800" b="1">
              <a:solidFill>
                <a:schemeClr val="accent4"/>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zh-CN" altLang="en-US" sz="1800">
                <a:solidFill>
                  <a:schemeClr val="bg2">
                    <a:lumMod val="10000"/>
                  </a:schemeClr>
                </a:solidFill>
                <a:latin typeface="微软雅黑" panose="020b0503020204020204" pitchFamily="2" charset="-122"/>
                <a:ea typeface="微软雅黑" panose="020b0503020204020204" pitchFamily="2" charset="-122"/>
                <a:sym typeface="宋体" panose="02010600030101010101" pitchFamily="2" charset="-122"/>
              </a:rPr>
              <a:t>过敏史：无</a:t>
            </a:r>
            <a:endParaRPr lang="zh-CN" altLang="en-US" sz="1800">
              <a:solidFill>
                <a:schemeClr val="bg2">
                  <a:lumMod val="10000"/>
                </a:schemeClr>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endPar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诊断：  1、胃恶性肿瘤(T4N3M1,IV期)</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2</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恶性肿瘤维持性化学治疗</a:t>
            </a: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3</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消化道出血</a:t>
            </a: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4</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低蛋白血症</a:t>
            </a: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 </a:t>
            </a: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endPar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endParaRPr>
          </a:p>
          <a:p>
            <a:pPr fontAlgn="base" latinLnBrk="1">
              <a:spcBef>
                <a:spcPct val="20000"/>
              </a:spcBef>
              <a:buClr>
                <a:schemeClr val="folHlink"/>
              </a:buClr>
              <a:buFont typeface="Wingdings" panose="05000000000000000000" pitchFamily="2" charset="2"/>
            </a:pP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遵医嘱按肿瘤科常规</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II</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级护理</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zh-CN" altLang="en-US" sz="1800">
                <a:solidFill>
                  <a:srgbClr val="C00000"/>
                </a:solidFill>
                <a:latin typeface="微软雅黑" panose="020b0503020204020204" pitchFamily="2" charset="-122"/>
                <a:ea typeface="微软雅黑" panose="020b0503020204020204" pitchFamily="2" charset="-122"/>
                <a:sym typeface="宋体" panose="02010600030101010101" pitchFamily="2" charset="-122"/>
              </a:rPr>
              <a:t>禁食</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、卧床休息、深静脉血</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栓</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基础</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预</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防</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a:t>
            </a:r>
            <a:r>
              <a:rPr lang="en-US" altLang="zh-CN"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给予</a:t>
            </a:r>
            <a:r>
              <a:rPr lang="zh-CN" altLang="en-US" sz="1800">
                <a:solidFill>
                  <a:srgbClr val="000000"/>
                </a:solidFill>
                <a:latin typeface="微软雅黑" panose="020b0503020204020204" pitchFamily="2" charset="-122"/>
                <a:ea typeface="微软雅黑" panose="020b0503020204020204" pitchFamily="2" charset="-122"/>
                <a:sym typeface="宋体" panose="02010600030101010101" pitchFamily="2" charset="-122"/>
              </a:rPr>
              <a:t>奥曲肽、奥美拉唑、脂肪乳、白蛋白、促红细胞生成素等药物治疗。</a:t>
            </a: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spcBef>
                <a:spcPct val="20000"/>
              </a:spcBef>
              <a:buClr>
                <a:schemeClr val="folHlink"/>
              </a:buClr>
              <a:buFont typeface="Wingdings" panose="05000000000000000000" pitchFamily="2" charset="2"/>
              <a:buChar char="u"/>
            </a:pPr>
            <a:endParaRPr lang="zh-CN" altLang="en-US" sz="1800">
              <a:solidFill>
                <a:srgbClr val="4D4D4D"/>
              </a:solidFill>
              <a:latin typeface="微软雅黑" panose="020b0503020204020204" pitchFamily="2" charset="-122"/>
              <a:ea typeface="微软雅黑" panose="020b0503020204020204" pitchFamily="2" charset="-122"/>
              <a:sym typeface="宋体" panose="02010600030101010101" pitchFamily="2" charset="-122"/>
            </a:endParaRPr>
          </a:p>
        </p:txBody>
      </p:sp>
      <p:sp>
        <p:nvSpPr>
          <p:cNvPr id="10242" name="文本框 4"/>
          <p:cNvSpPr/>
          <p:nvPr>
            <p:ph type="subTitle" idx="1"/>
          </p:nvPr>
        </p:nvSpPr>
        <p:spPr>
          <a:xfrm>
            <a:off x="622300" y="1023619"/>
            <a:ext cx="6562725" cy="805181"/>
          </a:xfrm>
        </p:spPr>
        <p:txBody>
          <a:bodyPr vert="horz" lIns="111220" tIns="55609" rIns="111220" bIns="55609" anchor="t">
            <a:scene3d>
              <a:camera prst="orthographicFront"/>
              <a:lightRig rig="soft" dir="t">
                <a:rot lat="0" lon="0" rev="15600000"/>
              </a:lightRig>
            </a:scene3d>
            <a:sp3d extrusionH="57150" prstMaterial="softEdge">
              <a:bevelT w="25400" h="38100"/>
            </a:sp3d>
          </a:bodyPr>
          <a:lstStyle/>
          <a:p>
            <a:pPr marL="313055" indent="-313055" algn="l" defTabSz="0" fontAlgn="base">
              <a:buSzTx/>
            </a:pPr>
            <a:r>
              <a:rPr lang="zh-CN" altLang="en-US" sz="3200" strike="noStrike" kern="1200" baseline="0" noProof="1">
                <a:solidFill>
                  <a:schemeClr val="accent4"/>
                </a:solidFill>
                <a:effectLst/>
                <a:latin typeface="+mn-ea"/>
                <a:cs typeface="+mn-cs"/>
              </a:rPr>
              <a:t>案例分析：</a:t>
            </a:r>
            <a:endParaRPr lang="zh-CN" altLang="en-US" sz="3200" strike="noStrike" kern="1200" baseline="0" noProof="1">
              <a:solidFill>
                <a:schemeClr val="accent4"/>
              </a:solidFill>
              <a:effectLst/>
              <a:latin typeface="+mn-ea"/>
              <a:cs typeface="+mn-cs"/>
            </a:endParaRPr>
          </a:p>
        </p:txBody>
      </p:sp>
      <p:pic>
        <p:nvPicPr>
          <p:cNvPr id="15363" name="图片 1"/>
          <p:cNvPicPr>
            <a:picLocks noChangeAspect="1"/>
          </p:cNvPicPr>
          <p:nvPr>
            <p:custDataLst>
              <p:tags r:id="rId3"/>
            </p:custDataLst>
          </p:nvPr>
        </p:nvPicPr>
        <p:blipFill>
          <a:blip r:embed="rId2"/>
          <a:stretch>
            <a:fillRect/>
          </a:stretch>
        </p:blipFill>
        <p:spPr>
          <a:xfrm>
            <a:off x="8115300" y="1828800"/>
            <a:ext cx="3535363" cy="2357438"/>
          </a:xfrm>
          <a:prstGeom prst="rect">
            <a:avLst/>
          </a:prstGeom>
          <a:noFill/>
          <a:ln w="9525">
            <a:noFill/>
          </a:ln>
        </p:spPr>
      </p:pic>
    </p:spTree>
  </p:cSld>
  <p:clrMapOvr>
    <a:masterClrMapping/>
  </p:clrMapOvr>
  <p:transition>
    <p:blinds/>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6385" name="文本框 4"/>
          <p:cNvSpPr/>
          <p:nvPr/>
        </p:nvSpPr>
        <p:spPr>
          <a:xfrm>
            <a:off x="558800" y="1935163"/>
            <a:ext cx="11383963" cy="4799012"/>
          </a:xfrm>
          <a:prstGeom prst="rect">
            <a:avLst/>
          </a:prstGeom>
          <a:noFill/>
          <a:ln w="9525">
            <a:noFill/>
          </a:ln>
        </p:spPr>
        <p:txBody>
          <a:bodyPr lIns="111220" tIns="55609" rIns="111220" bIns="55609" anchor="t" anchorCtr="0"/>
          <a:lstStyle>
            <a:defPPr>
              <a:defRPr lang="zh-CN"/>
            </a:defPPr>
            <a:lvl1pPr marL="0" lvl="0" indent="0" algn="l" defTabSz="914400" rtl="0" eaLnBrk="1" fontAlgn="ctr" latinLnBrk="0" hangingPunct="1">
              <a:lnSpc>
                <a:spcPct val="100000"/>
              </a:lnSpc>
              <a:spcBef>
                <a:spcPct val="0"/>
              </a:spcBef>
              <a:spcAft>
                <a:spcPct val="0"/>
              </a:spcAft>
              <a:buNone/>
              <a:defRPr sz="2000" b="0" i="0" kern="1200" baseline="0">
                <a:solidFill>
                  <a:srgbClr val="080000"/>
                </a:solidFill>
                <a:latin typeface="宋体" panose="02010600030101010101" pitchFamily="2" charset="-122"/>
                <a:ea typeface="宋体" panose="02010600030101010101" pitchFamily="2" charset="-122"/>
                <a:cs typeface="+mn-cs"/>
              </a:defRPr>
            </a:lvl1pPr>
            <a:lvl2pPr marL="457200" lvl="1"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2pPr>
            <a:lvl3pPr marL="914400" lvl="2"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3pPr>
            <a:lvl4pPr marL="1371600" lvl="3"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4pPr>
            <a:lvl5pPr marL="1828800" lvl="4"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5pPr>
            <a:lvl6pPr marL="2286000" lvl="5"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6pPr>
            <a:lvl7pPr marL="2743200" lvl="6"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7pPr>
            <a:lvl8pPr marL="3200400" lvl="7"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8pPr>
            <a:lvl9pPr marL="3657600" lvl="8" indent="0" algn="l" defTabSz="914400" rtl="0" eaLnBrk="1" fontAlgn="ctr" latinLnBrk="1" hangingPunct="1">
              <a:lnSpc>
                <a:spcPct val="100000"/>
              </a:lnSpc>
              <a:spcBef>
                <a:spcPct val="0"/>
              </a:spcBef>
              <a:spcAft>
                <a:spcPct val="0"/>
              </a:spcAft>
              <a:buFont typeface="Arial" pitchFamily="34" charset="0"/>
              <a:buNone/>
              <a:defRPr sz="2000" b="0" i="0" kern="1200" baseline="0">
                <a:solidFill>
                  <a:srgbClr val="080000"/>
                </a:solidFill>
                <a:latin typeface="宋体" panose="02010600030101010101" pitchFamily="2" charset="-122"/>
                <a:ea typeface="宋体" panose="02010600030101010101" pitchFamily="2" charset="-122"/>
                <a:cs typeface="+mn-cs"/>
              </a:defRPr>
            </a:lvl9pPr>
          </a:lstStyle>
          <a:p>
            <a:pPr marL="313055" indent="-313055" fontAlgn="base" latinLnBrk="1">
              <a:lnSpc>
                <a:spcPct val="150000"/>
              </a:lnSpc>
              <a:spcBef>
                <a:spcPct val="20000"/>
              </a:spcBef>
              <a:buClr>
                <a:schemeClr val="folHlink"/>
              </a:buClr>
            </a:pP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    </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既往治疗经过：</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2023.5.8行奥沙利铂 200mg d1+替吉奥 40mg bid d1-14+信迪利单抗 200mg d1；q3w，疗效：未评估，副反应：无；</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2023.5.29行第</a:t>
            </a: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2</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期方案治疗，疗效：未评估，副反应：无；</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2023.6.20行第</a:t>
            </a: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3</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期方案治疗，疗效：未评估，副反应：</a:t>
            </a:r>
            <a:r>
              <a:rPr lang="zh-CN" altLang="en-US" sz="1800">
                <a:solidFill>
                  <a:srgbClr val="C00000"/>
                </a:solidFill>
                <a:latin typeface="微软雅黑" panose="020b0503020204020204" pitchFamily="2" charset="-122"/>
                <a:ea typeface="微软雅黑" panose="020b0503020204020204" pitchFamily="2" charset="-122"/>
                <a:sym typeface="宋体" panose="02010600030101010101" pitchFamily="2" charset="-122"/>
              </a:rPr>
              <a:t>IV度骨髓抑制</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；给予相应治疗后恢复。</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2023.7.25行第</a:t>
            </a: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4</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期方案治疗，疗效：未评估，副反应：无；</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8</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月</a:t>
            </a:r>
            <a:r>
              <a:rPr lang="en-US" altLang="zh-CN"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10</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日至我科，门诊拟“胃恶性肿瘤”收入我科住院治疗，自患病来，患者精神、睡眠、食纳差</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a:p>
            <a:pPr marL="313055" indent="-313055" fontAlgn="base" latinLnBrk="1">
              <a:lnSpc>
                <a:spcPct val="150000"/>
              </a:lnSpc>
              <a:spcBef>
                <a:spcPct val="20000"/>
              </a:spcBef>
              <a:buClr>
                <a:schemeClr val="folHlink"/>
              </a:buClr>
            </a:pP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大、小便正常。体重下降约</a:t>
            </a:r>
            <a:r>
              <a:rPr lang="en-US" altLang="zh-CN" sz="1800">
                <a:solidFill>
                  <a:srgbClr val="C00000"/>
                </a:solidFill>
                <a:latin typeface="微软雅黑" panose="020b0503020204020204" pitchFamily="2" charset="-122"/>
                <a:ea typeface="微软雅黑" panose="020b0503020204020204" pitchFamily="2" charset="-122"/>
                <a:sym typeface="宋体" panose="02010600030101010101" pitchFamily="2" charset="-122"/>
              </a:rPr>
              <a:t>5</a:t>
            </a:r>
            <a:r>
              <a:rPr lang="zh-CN" altLang="en-US" sz="1800">
                <a:solidFill>
                  <a:srgbClr val="C00000"/>
                </a:solidFill>
                <a:latin typeface="微软雅黑" panose="020b0503020204020204" pitchFamily="2" charset="-122"/>
                <a:ea typeface="微软雅黑" panose="020b0503020204020204" pitchFamily="2" charset="-122"/>
                <a:sym typeface="宋体" panose="02010600030101010101" pitchFamily="2" charset="-122"/>
              </a:rPr>
              <a:t>KG</a:t>
            </a:r>
            <a:r>
              <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rPr>
              <a:t>。</a:t>
            </a:r>
            <a:endParaRPr lang="zh-CN" altLang="en-US" sz="1800">
              <a:solidFill>
                <a:srgbClr val="080808"/>
              </a:solidFill>
              <a:latin typeface="微软雅黑" panose="020b0503020204020204" pitchFamily="2" charset="-122"/>
              <a:ea typeface="微软雅黑" panose="020b0503020204020204" pitchFamily="2" charset="-122"/>
              <a:sym typeface="宋体" panose="02010600030101010101" pitchFamily="2" charset="-122"/>
            </a:endParaRPr>
          </a:p>
        </p:txBody>
      </p:sp>
      <p:sp>
        <p:nvSpPr>
          <p:cNvPr id="10242" name="文本框 4"/>
          <p:cNvSpPr/>
          <p:nvPr>
            <p:ph type="subTitle" idx="1"/>
          </p:nvPr>
        </p:nvSpPr>
        <p:spPr>
          <a:xfrm>
            <a:off x="622300" y="1023619"/>
            <a:ext cx="6562725" cy="805181"/>
          </a:xfrm>
        </p:spPr>
        <p:txBody>
          <a:bodyPr vert="horz" lIns="111220" tIns="55609" rIns="111220" bIns="55609" anchor="t">
            <a:scene3d>
              <a:camera prst="orthographicFront"/>
              <a:lightRig rig="soft" dir="t">
                <a:rot lat="0" lon="0" rev="15600000"/>
              </a:lightRig>
            </a:scene3d>
            <a:sp3d extrusionH="57150" prstMaterial="softEdge">
              <a:bevelT w="25400" h="38100"/>
            </a:sp3d>
          </a:bodyPr>
          <a:lstStyle/>
          <a:p>
            <a:pPr marL="313055" indent="-313055" algn="l" defTabSz="0" fontAlgn="base">
              <a:buSzTx/>
            </a:pPr>
            <a:r>
              <a:rPr lang="zh-CN" altLang="en-US" sz="3200" strike="noStrike" kern="1200" baseline="0" noProof="1">
                <a:solidFill>
                  <a:schemeClr val="accent4"/>
                </a:solidFill>
                <a:effectLst/>
                <a:latin typeface="+mn-ea"/>
                <a:cs typeface="+mn-cs"/>
              </a:rPr>
              <a:t>案例分析：</a:t>
            </a:r>
            <a:endParaRPr lang="zh-CN" altLang="en-US" sz="3200" strike="noStrike" kern="1200" baseline="0" noProof="1">
              <a:solidFill>
                <a:schemeClr val="accent4"/>
              </a:solidFill>
              <a:effectLst/>
              <a:latin typeface="+mn-ea"/>
              <a:cs typeface="+mn-cs"/>
            </a:endParaRPr>
          </a:p>
        </p:txBody>
      </p:sp>
    </p:spTree>
  </p:cSld>
  <p:clrMapOvr>
    <a:masterClrMapping/>
  </p:clrMapOvr>
  <p:transition>
    <p:blinds/>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1016635"/>
            <a:ext cx="10515600" cy="674370"/>
          </a:xfrm>
        </p:spPr>
        <p:txBody>
          <a:bodyPr>
            <a:normAutofit/>
          </a:bodyPr>
          <a:lstStyle/>
          <a:p>
            <a:r>
              <a:rPr lang="zh-CN" altLang="en-US" sz="2800">
                <a:solidFill>
                  <a:schemeClr val="tx1"/>
                </a:solidFill>
                <a:effectLst>
                  <a:outerShdw blurRad="38100" dist="19050" dir="2700000" algn="tl" rotWithShape="0">
                    <a:schemeClr val="dk1">
                      <a:alpha val="40000"/>
                    </a:schemeClr>
                  </a:outerShdw>
                </a:effectLst>
              </a:rPr>
              <a:t>注射用奥沙利铂</a:t>
            </a:r>
            <a:endParaRPr lang="zh-CN" altLang="en-US" sz="2800">
              <a:solidFill>
                <a:schemeClr val="tx1"/>
              </a:solidFill>
              <a:effectLst>
                <a:outerShdw blurRad="38100" dist="19050" dir="2700000" algn="tl" rotWithShape="0">
                  <a:schemeClr val="dk1">
                    <a:alpha val="40000"/>
                  </a:schemeClr>
                </a:outerShdw>
              </a:effectLst>
            </a:endParaRPr>
          </a:p>
        </p:txBody>
      </p:sp>
      <p:sp>
        <p:nvSpPr>
          <p:cNvPr id="3" name="内容占位符 2"/>
          <p:cNvSpPr>
            <a:spLocks noGrp="1"/>
          </p:cNvSpPr>
          <p:nvPr>
            <p:ph idx="1"/>
          </p:nvPr>
        </p:nvSpPr>
        <p:spPr>
          <a:xfrm>
            <a:off x="838200" y="1735455"/>
            <a:ext cx="10515600" cy="5064760"/>
          </a:xfrm>
        </p:spPr>
        <p:txBody>
          <a:bodyPr>
            <a:normAutofit lnSpcReduction="20000"/>
          </a:bodyPr>
          <a:lstStyle/>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规格：</a:t>
            </a:r>
            <a:r>
              <a:rPr lang="en-US" altLang="zh-CN"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50mg</a:t>
            </a:r>
            <a:endParaRPr lang="en-US" altLang="zh-CN"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药理作用：</a:t>
            </a:r>
            <a:r>
              <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本品属于新的铂类衍生物，本品通过产生烷化结合物作用于DNA，形成链内和链间交接，从而抑制DNA的合成及复制。</a:t>
            </a:r>
            <a:endPar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适用症（用途）：</a:t>
            </a:r>
            <a:endPar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rPr>
              <a:t>用于经氟尿嘧啶治疗失败后的结直肠癌转移的患者，可单独或联合氟尿嘧啶使用。</a:t>
            </a:r>
            <a:endPar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用法用量：</a:t>
            </a:r>
            <a:endPar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rPr>
              <a:t>在单独或联合用药时，推荐剂量为按体表面积一次130mg/m2,加入250ml-500m1 5%葡萄糖液中输注2-6小时。没有主要毒性出现时，每3周给药1次。调整剂量以安全性，尤其是神经学的安全性为依据</a:t>
            </a:r>
            <a:endPar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注意事项：</a:t>
            </a:r>
            <a:endPar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1、对铂类衍生物有过敏者禁用：2、妊娠及哺乳期间慎用。</a:t>
            </a:r>
            <a:endPar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1016635"/>
            <a:ext cx="10515600" cy="674370"/>
          </a:xfrm>
        </p:spPr>
        <p:txBody>
          <a:bodyPr>
            <a:normAutofit/>
          </a:bodyPr>
          <a:lstStyle/>
          <a:p>
            <a:r>
              <a:rPr lang="zh-CN" altLang="en-US" sz="2800">
                <a:solidFill>
                  <a:schemeClr val="tx1"/>
                </a:solidFill>
                <a:effectLst>
                  <a:outerShdw blurRad="38100" dist="19050" dir="2700000" algn="tl" rotWithShape="0">
                    <a:schemeClr val="dk1">
                      <a:alpha val="40000"/>
                    </a:schemeClr>
                  </a:outerShdw>
                </a:effectLst>
              </a:rPr>
              <a:t>替吉奥胶囊</a:t>
            </a:r>
            <a:endParaRPr lang="zh-CN" altLang="en-US" sz="2800">
              <a:solidFill>
                <a:schemeClr val="tx1"/>
              </a:solidFill>
              <a:effectLst>
                <a:outerShdw blurRad="38100" dist="19050" dir="2700000" algn="tl" rotWithShape="0">
                  <a:schemeClr val="dk1">
                    <a:alpha val="40000"/>
                  </a:schemeClr>
                </a:outerShdw>
              </a:effectLst>
            </a:endParaRPr>
          </a:p>
        </p:txBody>
      </p:sp>
      <p:sp>
        <p:nvSpPr>
          <p:cNvPr id="3" name="内容占位符 2"/>
          <p:cNvSpPr>
            <a:spLocks noGrp="1"/>
          </p:cNvSpPr>
          <p:nvPr>
            <p:ph idx="1"/>
          </p:nvPr>
        </p:nvSpPr>
        <p:spPr>
          <a:xfrm>
            <a:off x="838200" y="1735455"/>
            <a:ext cx="10515600" cy="5064760"/>
          </a:xfrm>
        </p:spPr>
        <p:txBody>
          <a:bodyPr>
            <a:normAutofit lnSpcReduction="20000"/>
          </a:bodyPr>
          <a:lstStyle/>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规格：</a:t>
            </a:r>
            <a:r>
              <a:rPr lang="en-US" altLang="zh-CN"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50mg</a:t>
            </a:r>
            <a:endParaRPr lang="en-US" altLang="zh-CN"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药理作用：</a:t>
            </a:r>
            <a:r>
              <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替吉奥可抑制胃癌、结直肠癌、乳腺癌、肺癌、胰腺癌和肾癌皮下移植的生长，抑制胃癌和结直肠癌细胞系同位移植的肿瘤生长。</a:t>
            </a:r>
            <a:endPar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适用症（用途）：</a:t>
            </a:r>
            <a:endPar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rPr>
              <a:t>不能切除的局部晚期或转移性胃癌</a:t>
            </a:r>
            <a:endParaRPr lang="zh-CN" altLang="en-US"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endParaRPr>
          </a:p>
          <a:p>
            <a:pPr marL="0" indent="0">
              <a:lnSpc>
                <a:spcPct val="150000"/>
              </a:lnSpc>
              <a:spcAft>
                <a:spcPct val="0"/>
              </a:spcAft>
              <a:buNone/>
            </a:pPr>
            <a:r>
              <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rPr>
              <a:t>用法用量：</a:t>
            </a:r>
            <a:endParaRPr lang="zh-CN" altLang="en-US" sz="1800" b="1">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a:p>
            <a:pPr marL="0" indent="0">
              <a:lnSpc>
                <a:spcPct val="150000"/>
              </a:lnSpc>
              <a:spcAft>
                <a:spcPct val="0"/>
              </a:spcAft>
              <a:buNone/>
            </a:pPr>
            <a:r>
              <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rPr>
              <a:t>单独用药： 通常，应按下表中的体表面积计算成人首次给药剂量的基准量（1次剂量），一天2次，于早饭后和晚饭后各服1次，连服28天，之后停药14天。此为一个周期，可以反复进行。 可根据患者的状态适当增减给药量。 </a:t>
            </a:r>
            <a:endPar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sym typeface="+mn-ea"/>
            </a:endParaRPr>
          </a:p>
          <a:p>
            <a:pPr marL="0" indent="0">
              <a:lnSpc>
                <a:spcPct val="150000"/>
              </a:lnSpc>
              <a:spcAft>
                <a:spcPct val="0"/>
              </a:spcAft>
              <a:buNone/>
            </a:pPr>
            <a:endParaRPr sz="1800">
              <a:solidFill>
                <a:schemeClr val="bg2">
                  <a:lumMod val="10000"/>
                </a:schemeClr>
              </a:solidFill>
              <a:latin typeface="微软雅黑" panose="020b0503020204020204" pitchFamily="2" charset="-122"/>
              <a:ea typeface="微软雅黑" panose="020b0503020204020204" pitchFamily="2" charset="-122"/>
              <a:cs typeface="微软雅黑" panose="020b0503020204020204"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graphicFrame>
        <p:nvGraphicFramePr>
          <p:cNvPr id="4" name="表格 3"/>
          <p:cNvGraphicFramePr>
            <a:graphicFrameLocks noGrp="1"/>
          </p:cNvGraphicFramePr>
          <p:nvPr>
            <p:custDataLst>
              <p:tags r:id="rId2"/>
            </p:custDataLst>
          </p:nvPr>
        </p:nvGraphicFramePr>
        <p:xfrm>
          <a:off x="323215" y="1911350"/>
          <a:ext cx="11474450" cy="3407410"/>
        </p:xfrm>
        <a:graphic>
          <a:graphicData uri="http://schemas.openxmlformats.org/drawingml/2006/table">
            <a:tbl>
              <a:tblPr firstRow="1" bandRow="1">
                <a:tableStyleId>{616DA210-FB5B-4158-B5E0-FEB733F419BA}</a:tableStyleId>
              </a:tblPr>
              <a:tblGrid>
                <a:gridCol w="1209040"/>
                <a:gridCol w="1154430"/>
                <a:gridCol w="1294765"/>
                <a:gridCol w="1586230"/>
                <a:gridCol w="1303020"/>
                <a:gridCol w="1681480"/>
                <a:gridCol w="1350645"/>
                <a:gridCol w="1894840"/>
              </a:tblGrid>
              <a:tr h="1302385">
                <a:tc>
                  <a:txBody>
                    <a:bodyPr vert="horz" wrap="square"/>
                    <a:lstStyle/>
                    <a:p>
                      <a:pPr indent="0" algn="ctr">
                        <a:buNone/>
                      </a:pPr>
                      <a:r>
                        <a:rPr lang="zh-CN" sz="1800"/>
                        <a:t>存放温度</a:t>
                      </a:r>
                      <a:endParaRPr lang="zh-CN" altLang="en-US" sz="1800"/>
                    </a:p>
                  </a:txBody>
                  <a:tcPr anchor="ctr">
                    <a:solidFill>
                      <a:srgbClr val="B7D1F8"/>
                    </a:solidFill>
                  </a:tcPr>
                </a:tc>
                <a:tc>
                  <a:txBody>
                    <a:bodyPr vert="horz" wrap="square"/>
                    <a:lstStyle/>
                    <a:p>
                      <a:pPr indent="0" algn="ctr">
                        <a:buNone/>
                      </a:pPr>
                      <a:r>
                        <a:rPr lang="zh-CN" sz="1800"/>
                        <a:t>配置要求</a:t>
                      </a:r>
                      <a:endParaRPr lang="zh-CN" altLang="en-US" sz="1800"/>
                    </a:p>
                  </a:txBody>
                  <a:tcPr anchor="ctr">
                    <a:solidFill>
                      <a:srgbClr val="B7D1F8"/>
                    </a:solidFill>
                  </a:tcPr>
                </a:tc>
                <a:tc>
                  <a:txBody>
                    <a:bodyPr vert="horz" wrap="square"/>
                    <a:lstStyle/>
                    <a:p>
                      <a:pPr indent="0" algn="ctr">
                        <a:buNone/>
                      </a:pPr>
                      <a:r>
                        <a:rPr lang="zh-CN" sz="1800"/>
                        <a:t>溶媒要求</a:t>
                      </a:r>
                      <a:endParaRPr lang="zh-CN" altLang="en-US" sz="1800"/>
                    </a:p>
                  </a:txBody>
                  <a:tcPr anchor="ctr">
                    <a:solidFill>
                      <a:srgbClr val="B7D1F8"/>
                    </a:solidFill>
                  </a:tcPr>
                </a:tc>
                <a:tc>
                  <a:txBody>
                    <a:bodyPr vert="horz" wrap="square"/>
                    <a:lstStyle/>
                    <a:p>
                      <a:pPr indent="0" algn="ctr">
                        <a:buNone/>
                      </a:pPr>
                      <a:r>
                        <a:rPr lang="zh-CN" sz="1800"/>
                        <a:t>输液器要求</a:t>
                      </a:r>
                      <a:endParaRPr lang="zh-CN" altLang="en-US" sz="1800"/>
                    </a:p>
                  </a:txBody>
                  <a:tcPr anchor="ctr">
                    <a:solidFill>
                      <a:srgbClr val="B7D1F8"/>
                    </a:solidFill>
                  </a:tcPr>
                </a:tc>
                <a:tc>
                  <a:txBody>
                    <a:bodyPr vert="horz" wrap="square"/>
                    <a:lstStyle/>
                    <a:p>
                      <a:pPr indent="0" algn="ctr">
                        <a:buNone/>
                      </a:pPr>
                      <a:r>
                        <a:rPr lang="zh-CN" sz="1800"/>
                        <a:t>是否避光</a:t>
                      </a:r>
                      <a:endParaRPr lang="zh-CN" altLang="en-US" sz="1800"/>
                    </a:p>
                  </a:txBody>
                  <a:tcPr anchor="ctr">
                    <a:solidFill>
                      <a:srgbClr val="B7D1F8"/>
                    </a:solidFill>
                  </a:tcPr>
                </a:tc>
                <a:tc>
                  <a:txBody>
                    <a:bodyPr vert="horz" wrap="square"/>
                    <a:lstStyle/>
                    <a:p>
                      <a:pPr indent="0" algn="ctr">
                        <a:buNone/>
                      </a:pPr>
                      <a:r>
                        <a:rPr lang="zh-CN" sz="1800"/>
                        <a:t>配置后药品存放要求</a:t>
                      </a:r>
                      <a:endParaRPr lang="zh-CN" altLang="en-US" sz="1800"/>
                    </a:p>
                  </a:txBody>
                  <a:tcPr anchor="ctr">
                    <a:solidFill>
                      <a:srgbClr val="B7D1F8"/>
                    </a:solidFill>
                  </a:tcPr>
                </a:tc>
                <a:tc>
                  <a:txBody>
                    <a:bodyPr vert="horz" wrap="square"/>
                    <a:lstStyle/>
                    <a:p>
                      <a:pPr indent="0" algn="ctr">
                        <a:buNone/>
                      </a:pPr>
                      <a:r>
                        <a:rPr lang="zh-CN" sz="1800"/>
                        <a:t>输注时间</a:t>
                      </a:r>
                      <a:endParaRPr lang="zh-CN" altLang="en-US" sz="1800"/>
                    </a:p>
                  </a:txBody>
                  <a:tcPr anchor="ctr">
                    <a:solidFill>
                      <a:srgbClr val="B7D1F8"/>
                    </a:solidFill>
                  </a:tcPr>
                </a:tc>
                <a:tc>
                  <a:txBody>
                    <a:bodyPr vert="horz" wrap="square"/>
                    <a:lstStyle/>
                    <a:p>
                      <a:pPr indent="0" algn="ctr">
                        <a:buNone/>
                      </a:pPr>
                      <a:r>
                        <a:rPr lang="zh-CN" sz="1800"/>
                        <a:t>主要不良反应</a:t>
                      </a:r>
                      <a:endParaRPr lang="zh-CN" altLang="en-US" sz="1800"/>
                    </a:p>
                  </a:txBody>
                  <a:tcPr anchor="ctr">
                    <a:solidFill>
                      <a:srgbClr val="B7D1F8"/>
                    </a:solidFill>
                  </a:tcPr>
                </a:tc>
              </a:tr>
              <a:tr h="2105025">
                <a:tc>
                  <a:txBody>
                    <a:bodyPr vert="horz" wrap="square"/>
                    <a:lstStyle/>
                    <a:p>
                      <a:pPr indent="0">
                        <a:buNone/>
                      </a:pPr>
                      <a:r>
                        <a:rPr lang="zh-CN" sz="1800"/>
                        <a:t>不超过25℃</a:t>
                      </a:r>
                      <a:endParaRPr lang="zh-CN" altLang="en-US" sz="1800"/>
                    </a:p>
                  </a:txBody>
                  <a:tcPr marL="12700" marR="12700" marT="12700" anchor="ctr"/>
                </a:tc>
                <a:tc>
                  <a:txBody>
                    <a:bodyPr vert="horz" wrap="square"/>
                    <a:lstStyle/>
                    <a:p>
                      <a:pPr indent="0" algn="ctr">
                        <a:buNone/>
                      </a:pPr>
                      <a:r>
                        <a:rPr lang="zh-CN" sz="1800"/>
                        <a:t>现配现用</a:t>
                      </a:r>
                      <a:endParaRPr lang="zh-CN" altLang="en-US" sz="1800"/>
                    </a:p>
                  </a:txBody>
                  <a:tcPr marL="12700" marR="12700" marT="12700" anchor="ctr"/>
                </a:tc>
                <a:tc>
                  <a:txBody>
                    <a:bodyPr vert="horz" wrap="square"/>
                    <a:lstStyle/>
                    <a:p>
                      <a:pPr indent="0" algn="ctr">
                        <a:buNone/>
                      </a:pPr>
                      <a:r>
                        <a:rPr lang="zh-CN" sz="1800"/>
                        <a:t>5%葡萄</a:t>
                      </a:r>
                      <a:endParaRPr lang="zh-CN" altLang="en-US" sz="1800"/>
                    </a:p>
                  </a:txBody>
                  <a:tcPr marL="12700" marR="12700" marT="12700" anchor="ctr"/>
                </a:tc>
                <a:tc>
                  <a:txBody>
                    <a:bodyPr vert="horz" wrap="square"/>
                    <a:lstStyle/>
                    <a:p>
                      <a:pPr indent="0" algn="ctr">
                        <a:buNone/>
                      </a:pPr>
                      <a:r>
                        <a:rPr lang="zh-CN" sz="1800"/>
                        <a:t>避光输液器</a:t>
                      </a:r>
                      <a:endParaRPr lang="zh-CN" altLang="en-US" sz="1800"/>
                    </a:p>
                  </a:txBody>
                  <a:tcPr marL="12700" marR="12700" marT="12700" anchor="ctr"/>
                </a:tc>
                <a:tc>
                  <a:txBody>
                    <a:bodyPr vert="horz" wrap="square"/>
                    <a:lstStyle/>
                    <a:p>
                      <a:pPr indent="0" algn="ctr">
                        <a:buNone/>
                      </a:pPr>
                      <a:r>
                        <a:rPr lang="zh-CN" sz="1800"/>
                        <a:t>是</a:t>
                      </a:r>
                      <a:endParaRPr lang="zh-CN" altLang="en-US" sz="1800"/>
                    </a:p>
                  </a:txBody>
                  <a:tcPr marL="12700" marR="12700" marT="12700" anchor="ctr"/>
                </a:tc>
                <a:tc>
                  <a:txBody>
                    <a:bodyPr vert="horz" wrap="square"/>
                    <a:lstStyle/>
                    <a:p>
                      <a:pPr indent="0" algn="ctr">
                        <a:buNone/>
                      </a:pPr>
                      <a:r>
                        <a:rPr lang="zh-CN" sz="1800"/>
                        <a:t>2h内使用</a:t>
                      </a:r>
                      <a:endParaRPr lang="zh-CN" altLang="en-US" sz="1800"/>
                    </a:p>
                  </a:txBody>
                  <a:tcPr marL="12700" marR="12700" marT="12700" anchor="ctr"/>
                </a:tc>
                <a:tc>
                  <a:txBody>
                    <a:bodyPr vert="horz" wrap="square"/>
                    <a:lstStyle/>
                    <a:p>
                      <a:pPr indent="0" algn="ctr">
                        <a:buNone/>
                      </a:pPr>
                      <a:r>
                        <a:rPr lang="en-US" sz="1800"/>
                        <a:t>2-6h</a:t>
                      </a:r>
                      <a:endParaRPr lang="en-US" altLang="en-US" sz="1800"/>
                    </a:p>
                  </a:txBody>
                  <a:tcPr marL="12700" marR="12700" marT="12700" anchor="ctr"/>
                </a:tc>
                <a:tc>
                  <a:txBody>
                    <a:bodyPr vert="horz" wrap="square"/>
                    <a:lstStyle/>
                    <a:p>
                      <a:pPr indent="0">
                        <a:buNone/>
                      </a:pPr>
                      <a:r>
                        <a:rPr lang="zh-CN" sz="1800"/>
                        <a:t>神经毒性、腹泻、恶心、呕吐、骨髓抑制</a:t>
                      </a:r>
                      <a:endParaRPr lang="zh-CN" altLang="en-US" sz="1800"/>
                    </a:p>
                  </a:txBody>
                  <a:tcPr marL="12700" marR="12700" marT="12700" anchor="ctr"/>
                </a:tc>
              </a:tr>
            </a:tbl>
          </a:graphicData>
        </a:graphic>
      </p:graphicFrame>
      <p:sp>
        <p:nvSpPr>
          <p:cNvPr id="5" name="标题 4"/>
          <p:cNvSpPr>
            <a:spLocks noGrp="1"/>
          </p:cNvSpPr>
          <p:nvPr>
            <p:ph type="title"/>
          </p:nvPr>
        </p:nvSpPr>
        <p:spPr>
          <a:xfrm>
            <a:off x="838200" y="1016635"/>
            <a:ext cx="10515600" cy="674370"/>
          </a:xfrm>
        </p:spPr>
        <p:txBody>
          <a:bodyPr>
            <a:normAutofit/>
          </a:bodyPr>
          <a:lstStyle/>
          <a:p>
            <a:r>
              <a:rPr lang="zh-CN" altLang="en-US" sz="2800">
                <a:solidFill>
                  <a:schemeClr val="tx1"/>
                </a:solidFill>
                <a:effectLst>
                  <a:outerShdw blurRad="38100" dist="19050" dir="2700000" algn="tl" rotWithShape="0">
                    <a:schemeClr val="dk1">
                      <a:alpha val="40000"/>
                    </a:schemeClr>
                  </a:outerShdw>
                </a:effectLst>
                <a:sym typeface="+mn-ea"/>
              </a:rPr>
              <a:t>注射用奥沙利铂</a:t>
            </a:r>
            <a:endParaRPr lang="zh-CN" altLang="en-US" sz="2800">
              <a:solidFill>
                <a:schemeClr val="tx1"/>
              </a:solidFill>
              <a:effectLst>
                <a:outerShdw blurRad="38100" dist="19050" dir="2700000" algn="tl" rotWithShape="0">
                  <a:schemeClr val="dk1">
                    <a:alpha val="40000"/>
                  </a:schemeClr>
                </a:outerShdw>
              </a:effectLst>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https://d.book118.com/248123036034006045</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9000,&quot;width&quot;:13500}"/>
</p:tagLst>
</file>

<file path=ppt/tags/tag2.xml><?xml version="1.0" encoding="utf-8"?>
<p:tagLst xmlns:p="http://schemas.openxmlformats.org/presentationml/2006/main">
  <p:tag name="KSO_WM_UNIT_PLACING_PICTURE_USER_VIEWPORT" val="{&quot;height&quot;:9000,&quot;width&quot;:13500}"/>
</p:tagLst>
</file>

<file path=ppt/tags/tag3.xml><?xml version="1.0" encoding="utf-8"?>
<p:tagLst xmlns:p="http://schemas.openxmlformats.org/presentationml/2006/main">
  <p:tag name="KSO_WM_UNIT_PLACING_PICTURE_USER_VIEWPORT" val="{&quot;height&quot;:9000,&quot;width&quot;:13500}"/>
</p:tagLst>
</file>

<file path=ppt/tags/tag4.xml><?xml version="1.0" encoding="utf-8"?>
<p:tagLst xmlns:p="http://schemas.openxmlformats.org/presentationml/2006/main">
  <p:tag name="KSO_WM_UNIT_PLACING_PICTURE_USER_VIEWPORT" val="{&quot;height&quot;:9000,&quot;width&quot;:13500}"/>
</p:tagLst>
</file>

<file path=ppt/tags/tag5.xml><?xml version="1.0" encoding="utf-8"?>
<p:tagLst xmlns:p="http://schemas.openxmlformats.org/presentationml/2006/main">
  <p:tag name="KSO_WM_UNIT_PLACING_PICTURE_USER_VIEWPORT" val="{&quot;height&quot;:9000,&quot;width&quot;:13500}"/>
</p:tagLst>
</file>

<file path=ppt/tags/tag6.xml><?xml version="1.0" encoding="utf-8"?>
<p:tagLst xmlns:p="http://schemas.openxmlformats.org/presentationml/2006/main">
  <p:tag name="KSO_WM_UNIT_TABLE_BEAUTIFY" val="smartTable{3917a096-6234-4f9a-ad20-f35ae4202327}"/>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
      <a:dk1>
        <a:srgbClr val="4D4D4D"/>
      </a:dk1>
      <a:lt1>
        <a:srgbClr val="FFFFFF"/>
      </a:lt1>
      <a:dk2>
        <a:srgbClr val="F2EF62"/>
      </a:dk2>
      <a:lt2>
        <a:srgbClr val="DDDDDD"/>
      </a:lt2>
      <a:accent1>
        <a:srgbClr val="8FAD2F"/>
      </a:accent1>
      <a:accent2>
        <a:srgbClr val="DBE8B2"/>
      </a:accent2>
      <a:accent3>
        <a:srgbClr val="FFFFFF"/>
      </a:accent3>
      <a:accent4>
        <a:srgbClr val="414141"/>
      </a:accent4>
      <a:accent5>
        <a:srgbClr val="C6D3AD"/>
      </a:accent5>
      <a:accent6>
        <a:srgbClr val="C4D09F"/>
      </a:accent6>
      <a:hlink>
        <a:srgbClr val="BAD16F"/>
      </a:hlink>
      <a:folHlink>
        <a:srgbClr val="507800"/>
      </a:folHlink>
    </a:clrScheme>
    <a:fontScheme name="">
      <a:majorFont>
        <a:latin typeface="Verdana"/>
        <a:ea typeface="微软雅黑"/>
        <a:cs typeface="Arial"/>
      </a:majorFont>
      <a:minorFont>
        <a:latin typeface="Verdana"/>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4D4D4D"/>
      </a:dk1>
      <a:lt1>
        <a:srgbClr val="FFFFFF"/>
      </a:lt1>
      <a:dk2>
        <a:srgbClr val="F2EF62"/>
      </a:dk2>
      <a:lt2>
        <a:srgbClr val="DDDDDD"/>
      </a:lt2>
      <a:accent1>
        <a:srgbClr val="8FAD2F"/>
      </a:accent1>
      <a:accent2>
        <a:srgbClr val="DBE8B2"/>
      </a:accent2>
      <a:accent3>
        <a:srgbClr val="FFFFFF"/>
      </a:accent3>
      <a:accent4>
        <a:srgbClr val="414141"/>
      </a:accent4>
      <a:accent5>
        <a:srgbClr val="C6D3AD"/>
      </a:accent5>
      <a:accent6>
        <a:srgbClr val="C4D09F"/>
      </a:accent6>
      <a:hlink>
        <a:srgbClr val="BAD16F"/>
      </a:hlink>
      <a:folHlink>
        <a:srgbClr val="5078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Verdana</vt:lpstr>
      <vt:lpstr>微软雅黑</vt:lpstr>
      <vt:lpstr>Wingdings</vt:lpstr>
      <vt:lpstr>宋体</vt:lpstr>
      <vt:lpstr>黑体</vt:lpstr>
      <vt:lpstr>新宋体</vt:lpstr>
      <vt:lpstr>Century Gothic</vt:lpstr>
      <vt:lpstr>Cambria</vt:lpstr>
      <vt:lpstr>Office Theme</vt:lpstr>
      <vt:lpstr>  胃恶性肿瘤护理查房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注射用奥沙利铂</vt:lpstr>
      <vt:lpstr>替吉奥胶囊</vt:lpstr>
      <vt:lpstr>注射用奥沙利铂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2024-09-25T16:28:28.144</cp:lastPrinted>
  <dcterms:created xsi:type="dcterms:W3CDTF">2024-09-25T08:28:28Z</dcterms:created>
  <dcterms:modified xsi:type="dcterms:W3CDTF">2024-09-25T08:28:30Z</dcterms:modified>
</cp:coreProperties>
</file>