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E8C5B0-F06B-4710-AA31-6538BA5609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9A0045-17FD-4A53-8C98-68E6252C48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C0639C-4057-4C40-B21A-9E0E61EA81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89080F-1088-4A3F-92E9-3159966A06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9469D1-BC9E-430D-9B10-AA8D72487E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4BBCAA-FD9E-48A4-8E42-D1AF02A650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A5A2DE-BFEC-42BB-B9AD-6D6164D958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287188-13B0-4989-9995-AC3A4B78F4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485189-DE71-4570-8459-B62BF150CD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6E70EA-32A2-4F3B-AF0C-AFCE11BF8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4F2688-F044-4E6B-B8D6-2FD36AA1A0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12403403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《酶发酵动力学》PPT课件</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酶发酵动力学概述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酶发酵的动力学模型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酶发酵的过程控制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酶发酵的应用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酶发酵的未来发展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酶发酵动力学概述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指在一定条件下，微生物利用培养基中的营养物质进行代谢，产生有用代谢产物的过程。</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酶发酵</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指具有生物催化功能的蛋白质，能够加速化学反应的进行。</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酶</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指微生物在无氧或微氧条件下，通过自身的代谢活动将培养基中的有机物氧化、分解，产生气体、有机酸和其他代谢产物的过程。</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发酵</a:t>
            </a:r>
          </a:p>
        </p:txBody>
      </p:sp>
      <p:pic>
        <p:nvPicPr>
          <p:cNvPr id="9" name="Picture 9"/>
          <p:cNvPicPr>
            <a:picLocks noChangeAspect="1"/>
          </p:cNvPicPr>
          <p:nvPr/>
        </p:nvPicPr>
        <p:blipFill>
          <a:blip r:embed="rId2"/>
          <a:srcRect l="16625" r="16625"/>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酶发酵的定义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酶发酵的重要性</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酶发酵是生物工程的重要组成部分，是实现生物转化和生物合成的重要手段之一。</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通过酶发酵，可以大规模生产各种有用代谢产物，如抗生素、氨基酸、酶制剂等，广泛应用于医药、食品、化工等领域。</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酶发酵技术的发展对于推动生物技术的进步和产业化的实现具有重要意义。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22049" y="1596676"/>
            <a:ext cx="1968723" cy="4629531"/>
            <a:chOff x="1422049" y="1596676"/>
            <a:chExt cx="1968723" cy="4629531"/>
          </a:xfrm>
        </p:grpSpPr>
        <p:sp>
          <p:nvSpPr>
            <p:cNvPr id="3" name="Freeform 3"/>
            <p:cNvSpPr/>
            <p:nvPr/>
          </p:nvSpPr>
          <p:spPr>
            <a:xfrm>
              <a:off x="2025363" y="4856702"/>
              <a:ext cx="827723" cy="1223582"/>
            </a:xfrm>
            <a:custGeom>
              <a:rect l="l" t="t" r="r" b="b"/>
              <a:pathLst>
                <a:path w="277" h="410">
                  <a:moveTo>
                    <a:pt x="277" y="410"/>
                  </a:moveTo>
                  <a:lnTo>
                    <a:pt x="167" y="410"/>
                  </a:lnTo>
                  <a:lnTo>
                    <a:pt x="139" y="105"/>
                  </a:lnTo>
                  <a:lnTo>
                    <a:pt x="110" y="410"/>
                  </a:lnTo>
                  <a:lnTo>
                    <a:pt x="0" y="410"/>
                  </a:lnTo>
                  <a:lnTo>
                    <a:pt x="0" y="0"/>
                  </a:lnTo>
                  <a:lnTo>
                    <a:pt x="277" y="0"/>
                  </a:lnTo>
                  <a:lnTo>
                    <a:pt x="277" y="41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794667" y="5883307"/>
              <a:ext cx="609695" cy="342900"/>
            </a:xfrm>
            <a:custGeom>
              <a:rect l="l" t="t" r="r" b="b"/>
              <a:pathLst>
                <a:path w="141" h="79">
                  <a:moveTo>
                    <a:pt x="112" y="17"/>
                  </a:moveTo>
                  <a:cubicBezTo>
                    <a:pt x="130" y="36"/>
                    <a:pt x="141" y="57"/>
                    <a:pt x="109" y="61"/>
                  </a:cubicBezTo>
                  <a:cubicBezTo>
                    <a:pt x="80" y="65"/>
                    <a:pt x="0" y="79"/>
                    <a:pt x="20" y="40"/>
                  </a:cubicBezTo>
                  <a:cubicBezTo>
                    <a:pt x="39" y="3"/>
                    <a:pt x="61" y="0"/>
                    <a:pt x="74" y="0"/>
                  </a:cubicBezTo>
                  <a:cubicBezTo>
                    <a:pt x="86" y="0"/>
                    <a:pt x="102" y="7"/>
                    <a:pt x="112"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476276" y="5883307"/>
              <a:ext cx="607504" cy="342900"/>
            </a:xfrm>
            <a:custGeom>
              <a:rect l="l" t="t" r="r" b="b"/>
              <a:pathLst>
                <a:path w="140" h="79">
                  <a:moveTo>
                    <a:pt x="29" y="17"/>
                  </a:moveTo>
                  <a:cubicBezTo>
                    <a:pt x="10" y="36"/>
                    <a:pt x="0" y="57"/>
                    <a:pt x="31" y="61"/>
                  </a:cubicBezTo>
                  <a:cubicBezTo>
                    <a:pt x="60" y="65"/>
                    <a:pt x="140" y="79"/>
                    <a:pt x="120" y="40"/>
                  </a:cubicBezTo>
                  <a:cubicBezTo>
                    <a:pt x="101" y="3"/>
                    <a:pt x="79" y="0"/>
                    <a:pt x="67" y="0"/>
                  </a:cubicBezTo>
                  <a:cubicBezTo>
                    <a:pt x="54" y="0"/>
                    <a:pt x="38" y="7"/>
                    <a:pt x="29"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192622" y="3770662"/>
              <a:ext cx="495395" cy="1115568"/>
            </a:xfrm>
            <a:prstGeom prst="rect">
              <a:avLst/>
            </a:prstGeom>
            <a:solidFill>
              <a:srgbClr val="F4EF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383122" y="3793998"/>
              <a:ext cx="97346" cy="110109"/>
            </a:xfrm>
            <a:prstGeom prst="rect">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02636" y="3891344"/>
              <a:ext cx="281559" cy="965263"/>
            </a:xfrm>
            <a:custGeom>
              <a:rect l="l" t="t" r="r" b="b"/>
              <a:pathLst>
                <a:path w="94" h="323">
                  <a:moveTo>
                    <a:pt x="34" y="0"/>
                  </a:moveTo>
                  <a:lnTo>
                    <a:pt x="0" y="268"/>
                  </a:lnTo>
                  <a:lnTo>
                    <a:pt x="48" y="323"/>
                  </a:lnTo>
                  <a:lnTo>
                    <a:pt x="94" y="267"/>
                  </a:lnTo>
                  <a:lnTo>
                    <a:pt x="52" y="0"/>
                  </a:lnTo>
                  <a:lnTo>
                    <a:pt x="34" y="0"/>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511013" y="4670393"/>
              <a:ext cx="556736" cy="535591"/>
            </a:xfrm>
            <a:custGeom>
              <a:rect l="l" t="t" r="r" b="b"/>
              <a:pathLst>
                <a:path w="128" h="123">
                  <a:moveTo>
                    <a:pt x="48" y="0"/>
                  </a:moveTo>
                  <a:cubicBezTo>
                    <a:pt x="48" y="0"/>
                    <a:pt x="39" y="21"/>
                    <a:pt x="26" y="44"/>
                  </a:cubicBezTo>
                  <a:cubicBezTo>
                    <a:pt x="13" y="66"/>
                    <a:pt x="0" y="89"/>
                    <a:pt x="9" y="94"/>
                  </a:cubicBezTo>
                  <a:cubicBezTo>
                    <a:pt x="18" y="100"/>
                    <a:pt x="35" y="72"/>
                    <a:pt x="35" y="72"/>
                  </a:cubicBezTo>
                  <a:cubicBezTo>
                    <a:pt x="35" y="72"/>
                    <a:pt x="22" y="112"/>
                    <a:pt x="39" y="114"/>
                  </a:cubicBezTo>
                  <a:cubicBezTo>
                    <a:pt x="57" y="117"/>
                    <a:pt x="64" y="81"/>
                    <a:pt x="64" y="81"/>
                  </a:cubicBezTo>
                  <a:cubicBezTo>
                    <a:pt x="64" y="81"/>
                    <a:pt x="60" y="120"/>
                    <a:pt x="78" y="121"/>
                  </a:cubicBezTo>
                  <a:cubicBezTo>
                    <a:pt x="96" y="123"/>
                    <a:pt x="88" y="77"/>
                    <a:pt x="88" y="77"/>
                  </a:cubicBezTo>
                  <a:cubicBezTo>
                    <a:pt x="88" y="77"/>
                    <a:pt x="100" y="100"/>
                    <a:pt x="114" y="90"/>
                  </a:cubicBezTo>
                  <a:cubicBezTo>
                    <a:pt x="128" y="80"/>
                    <a:pt x="93" y="55"/>
                    <a:pt x="99" y="29"/>
                  </a:cubicBezTo>
                  <a:lnTo>
                    <a:pt x="48"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667604" y="3785521"/>
              <a:ext cx="582168" cy="1030891"/>
            </a:xfrm>
            <a:custGeom>
              <a:rect l="l" t="t" r="r" b="b"/>
              <a:pathLst>
                <a:path w="134" h="238">
                  <a:moveTo>
                    <a:pt x="119" y="0"/>
                  </a:moveTo>
                  <a:cubicBezTo>
                    <a:pt x="119" y="0"/>
                    <a:pt x="22" y="34"/>
                    <a:pt x="0" y="213"/>
                  </a:cubicBezTo>
                  <a:cubicBezTo>
                    <a:pt x="0" y="213"/>
                    <a:pt x="28" y="236"/>
                    <a:pt x="68" y="238"/>
                  </a:cubicBezTo>
                  <a:cubicBezTo>
                    <a:pt x="68" y="238"/>
                    <a:pt x="84" y="189"/>
                    <a:pt x="102" y="183"/>
                  </a:cubicBezTo>
                  <a:cubicBezTo>
                    <a:pt x="134" y="2"/>
                    <a:pt x="134" y="2"/>
                    <a:pt x="134" y="2"/>
                  </a:cubicBezTo>
                  <a:lnTo>
                    <a:pt x="119"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66726" y="3785521"/>
              <a:ext cx="165164" cy="135446"/>
            </a:xfrm>
            <a:custGeom>
              <a:rect l="l" t="t" r="r" b="b"/>
              <a:pathLst>
                <a:path w="55" h="46">
                  <a:moveTo>
                    <a:pt x="55" y="5"/>
                  </a:moveTo>
                  <a:lnTo>
                    <a:pt x="23" y="46"/>
                  </a:lnTo>
                  <a:lnTo>
                    <a:pt x="0" y="0"/>
                  </a:lnTo>
                  <a:lnTo>
                    <a:pt x="55"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989358" y="3736848"/>
              <a:ext cx="326041" cy="1166431"/>
            </a:xfrm>
            <a:custGeom>
              <a:rect l="l" t="t" r="r" b="b"/>
              <a:pathLst>
                <a:path w="75" h="269">
                  <a:moveTo>
                    <a:pt x="52" y="0"/>
                  </a:moveTo>
                  <a:cubicBezTo>
                    <a:pt x="52" y="0"/>
                    <a:pt x="0" y="62"/>
                    <a:pt x="6" y="259"/>
                  </a:cubicBezTo>
                  <a:cubicBezTo>
                    <a:pt x="6" y="259"/>
                    <a:pt x="24" y="269"/>
                    <a:pt x="50" y="264"/>
                  </a:cubicBezTo>
                  <a:cubicBezTo>
                    <a:pt x="50" y="264"/>
                    <a:pt x="57" y="102"/>
                    <a:pt x="75" y="0"/>
                  </a:cubicBezTo>
                  <a:lnTo>
                    <a:pt x="52"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804413" y="4670393"/>
              <a:ext cx="563118" cy="535591"/>
            </a:xfrm>
            <a:custGeom>
              <a:rect l="l" t="t" r="r" b="b"/>
              <a:pathLst>
                <a:path w="129" h="123">
                  <a:moveTo>
                    <a:pt x="81" y="0"/>
                  </a:moveTo>
                  <a:cubicBezTo>
                    <a:pt x="81" y="0"/>
                    <a:pt x="90" y="21"/>
                    <a:pt x="103" y="44"/>
                  </a:cubicBezTo>
                  <a:cubicBezTo>
                    <a:pt x="116" y="66"/>
                    <a:pt x="129" y="89"/>
                    <a:pt x="120" y="94"/>
                  </a:cubicBezTo>
                  <a:cubicBezTo>
                    <a:pt x="111" y="100"/>
                    <a:pt x="93" y="72"/>
                    <a:pt x="93" y="72"/>
                  </a:cubicBezTo>
                  <a:cubicBezTo>
                    <a:pt x="93" y="72"/>
                    <a:pt x="107" y="112"/>
                    <a:pt x="89" y="114"/>
                  </a:cubicBezTo>
                  <a:cubicBezTo>
                    <a:pt x="72" y="117"/>
                    <a:pt x="65" y="81"/>
                    <a:pt x="65" y="81"/>
                  </a:cubicBezTo>
                  <a:cubicBezTo>
                    <a:pt x="65" y="81"/>
                    <a:pt x="69" y="120"/>
                    <a:pt x="51" y="121"/>
                  </a:cubicBezTo>
                  <a:cubicBezTo>
                    <a:pt x="33" y="123"/>
                    <a:pt x="40" y="77"/>
                    <a:pt x="40" y="77"/>
                  </a:cubicBezTo>
                  <a:cubicBezTo>
                    <a:pt x="40" y="77"/>
                    <a:pt x="29" y="100"/>
                    <a:pt x="15" y="90"/>
                  </a:cubicBezTo>
                  <a:cubicBezTo>
                    <a:pt x="0" y="80"/>
                    <a:pt x="35" y="55"/>
                    <a:pt x="29" y="29"/>
                  </a:cubicBezTo>
                  <a:lnTo>
                    <a:pt x="81"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622295" y="3785521"/>
              <a:ext cx="586359" cy="1030891"/>
            </a:xfrm>
            <a:custGeom>
              <a:rect l="l" t="t" r="r" b="b"/>
              <a:pathLst>
                <a:path w="135" h="238">
                  <a:moveTo>
                    <a:pt x="16" y="0"/>
                  </a:moveTo>
                  <a:cubicBezTo>
                    <a:pt x="16" y="0"/>
                    <a:pt x="112" y="34"/>
                    <a:pt x="135" y="213"/>
                  </a:cubicBezTo>
                  <a:cubicBezTo>
                    <a:pt x="135" y="213"/>
                    <a:pt x="106" y="236"/>
                    <a:pt x="67" y="238"/>
                  </a:cubicBezTo>
                  <a:cubicBezTo>
                    <a:pt x="67" y="238"/>
                    <a:pt x="51" y="189"/>
                    <a:pt x="33" y="183"/>
                  </a:cubicBezTo>
                  <a:cubicBezTo>
                    <a:pt x="0" y="2"/>
                    <a:pt x="0" y="2"/>
                    <a:pt x="0" y="2"/>
                  </a:cubicBezTo>
                  <a:lnTo>
                    <a:pt x="16"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446654" y="3785521"/>
              <a:ext cx="165164" cy="135446"/>
            </a:xfrm>
            <a:custGeom>
              <a:rect l="l" t="t" r="r" b="b"/>
              <a:pathLst>
                <a:path w="55" h="46">
                  <a:moveTo>
                    <a:pt x="0" y="5"/>
                  </a:moveTo>
                  <a:lnTo>
                    <a:pt x="32" y="46"/>
                  </a:lnTo>
                  <a:lnTo>
                    <a:pt x="55" y="0"/>
                  </a:lnTo>
                  <a:lnTo>
                    <a:pt x="0"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563049" y="3736848"/>
              <a:ext cx="326041" cy="1166431"/>
            </a:xfrm>
            <a:custGeom>
              <a:rect l="l" t="t" r="r" b="b"/>
              <a:pathLst>
                <a:path w="75" h="269">
                  <a:moveTo>
                    <a:pt x="23" y="0"/>
                  </a:moveTo>
                  <a:cubicBezTo>
                    <a:pt x="23" y="0"/>
                    <a:pt x="75" y="62"/>
                    <a:pt x="68" y="259"/>
                  </a:cubicBezTo>
                  <a:cubicBezTo>
                    <a:pt x="68" y="259"/>
                    <a:pt x="51" y="269"/>
                    <a:pt x="25" y="264"/>
                  </a:cubicBezTo>
                  <a:cubicBezTo>
                    <a:pt x="25" y="264"/>
                    <a:pt x="18" y="102"/>
                    <a:pt x="0" y="0"/>
                  </a:cubicBezTo>
                  <a:lnTo>
                    <a:pt x="23"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89772" y="1596676"/>
              <a:ext cx="1901000" cy="1293400"/>
            </a:xfrm>
            <a:custGeom>
              <a:rect l="l" t="t" r="r" b="b"/>
              <a:pathLst>
                <a:path w="438" h="297">
                  <a:moveTo>
                    <a:pt x="14" y="295"/>
                  </a:moveTo>
                  <a:cubicBezTo>
                    <a:pt x="14" y="295"/>
                    <a:pt x="0" y="238"/>
                    <a:pt x="10" y="192"/>
                  </a:cubicBezTo>
                  <a:cubicBezTo>
                    <a:pt x="20" y="145"/>
                    <a:pt x="23" y="154"/>
                    <a:pt x="22" y="134"/>
                  </a:cubicBezTo>
                  <a:cubicBezTo>
                    <a:pt x="22" y="134"/>
                    <a:pt x="31" y="139"/>
                    <a:pt x="31" y="145"/>
                  </a:cubicBezTo>
                  <a:cubicBezTo>
                    <a:pt x="31" y="145"/>
                    <a:pt x="56" y="67"/>
                    <a:pt x="119" y="52"/>
                  </a:cubicBezTo>
                  <a:cubicBezTo>
                    <a:pt x="119" y="52"/>
                    <a:pt x="114" y="62"/>
                    <a:pt x="116" y="73"/>
                  </a:cubicBezTo>
                  <a:cubicBezTo>
                    <a:pt x="116" y="73"/>
                    <a:pt x="173" y="0"/>
                    <a:pt x="296" y="15"/>
                  </a:cubicBezTo>
                  <a:cubicBezTo>
                    <a:pt x="296" y="15"/>
                    <a:pt x="281" y="31"/>
                    <a:pt x="285" y="40"/>
                  </a:cubicBezTo>
                  <a:cubicBezTo>
                    <a:pt x="285" y="40"/>
                    <a:pt x="342" y="31"/>
                    <a:pt x="363" y="48"/>
                  </a:cubicBezTo>
                  <a:cubicBezTo>
                    <a:pt x="363" y="48"/>
                    <a:pt x="347" y="61"/>
                    <a:pt x="348" y="69"/>
                  </a:cubicBezTo>
                  <a:cubicBezTo>
                    <a:pt x="348" y="69"/>
                    <a:pt x="393" y="67"/>
                    <a:pt x="422" y="115"/>
                  </a:cubicBezTo>
                  <a:cubicBezTo>
                    <a:pt x="422" y="115"/>
                    <a:pt x="405" y="128"/>
                    <a:pt x="407" y="137"/>
                  </a:cubicBezTo>
                  <a:cubicBezTo>
                    <a:pt x="407" y="137"/>
                    <a:pt x="432" y="147"/>
                    <a:pt x="438" y="171"/>
                  </a:cubicBezTo>
                  <a:cubicBezTo>
                    <a:pt x="438" y="171"/>
                    <a:pt x="413" y="195"/>
                    <a:pt x="412" y="229"/>
                  </a:cubicBezTo>
                  <a:cubicBezTo>
                    <a:pt x="411" y="262"/>
                    <a:pt x="401" y="295"/>
                    <a:pt x="399" y="297"/>
                  </a:cubicBezTo>
                  <a:lnTo>
                    <a:pt x="14" y="295"/>
                  </a:lnTo>
                  <a:close/>
                </a:path>
              </a:pathLst>
            </a:custGeom>
            <a:solidFill>
              <a:srgbClr val="4C453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266726" y="2149221"/>
              <a:ext cx="751523" cy="683704"/>
            </a:xfrm>
            <a:custGeom>
              <a:rect l="l" t="t" r="r" b="b"/>
              <a:pathLst>
                <a:path w="173" h="157">
                  <a:moveTo>
                    <a:pt x="2" y="103"/>
                  </a:moveTo>
                  <a:cubicBezTo>
                    <a:pt x="2" y="103"/>
                    <a:pt x="0" y="14"/>
                    <a:pt x="70" y="0"/>
                  </a:cubicBezTo>
                  <a:cubicBezTo>
                    <a:pt x="70" y="0"/>
                    <a:pt x="53" y="29"/>
                    <a:pt x="56" y="36"/>
                  </a:cubicBezTo>
                  <a:cubicBezTo>
                    <a:pt x="56" y="36"/>
                    <a:pt x="84" y="4"/>
                    <a:pt x="131" y="19"/>
                  </a:cubicBezTo>
                  <a:cubicBezTo>
                    <a:pt x="131" y="19"/>
                    <a:pt x="110" y="24"/>
                    <a:pt x="108" y="35"/>
                  </a:cubicBezTo>
                  <a:cubicBezTo>
                    <a:pt x="108" y="35"/>
                    <a:pt x="169" y="26"/>
                    <a:pt x="173" y="109"/>
                  </a:cubicBezTo>
                  <a:cubicBezTo>
                    <a:pt x="173" y="109"/>
                    <a:pt x="51" y="157"/>
                    <a:pt x="2" y="103"/>
                  </a:cubicBez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422049" y="2788444"/>
              <a:ext cx="281559" cy="419100"/>
            </a:xfrm>
            <a:custGeom>
              <a:rect l="l" t="t" r="r" b="b"/>
              <a:pathLst>
                <a:path w="65" h="97">
                  <a:moveTo>
                    <a:pt x="65" y="21"/>
                  </a:moveTo>
                  <a:cubicBezTo>
                    <a:pt x="65" y="21"/>
                    <a:pt x="30" y="0"/>
                    <a:pt x="15" y="21"/>
                  </a:cubicBezTo>
                  <a:cubicBezTo>
                    <a:pt x="0" y="43"/>
                    <a:pt x="28" y="82"/>
                    <a:pt x="65" y="97"/>
                  </a:cubicBezTo>
                  <a:lnTo>
                    <a:pt x="65"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83781" y="2788444"/>
              <a:ext cx="283655" cy="419100"/>
            </a:xfrm>
            <a:custGeom>
              <a:rect l="l" t="t" r="r" b="b"/>
              <a:pathLst>
                <a:path w="65" h="97">
                  <a:moveTo>
                    <a:pt x="0" y="21"/>
                  </a:moveTo>
                  <a:cubicBezTo>
                    <a:pt x="0" y="21"/>
                    <a:pt x="36" y="0"/>
                    <a:pt x="51" y="21"/>
                  </a:cubicBezTo>
                  <a:cubicBezTo>
                    <a:pt x="65" y="43"/>
                    <a:pt x="38" y="82"/>
                    <a:pt x="0" y="97"/>
                  </a:cubicBezTo>
                  <a:lnTo>
                    <a:pt x="0"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08822" y="2358771"/>
              <a:ext cx="1771841" cy="1458563"/>
            </a:xfrm>
            <a:custGeom>
              <a:rect l="l" t="t" r="r" b="b"/>
              <a:pathLst>
                <a:path w="408" h="336">
                  <a:moveTo>
                    <a:pt x="389" y="194"/>
                  </a:moveTo>
                  <a:cubicBezTo>
                    <a:pt x="379" y="175"/>
                    <a:pt x="371" y="170"/>
                    <a:pt x="371" y="118"/>
                  </a:cubicBezTo>
                  <a:cubicBezTo>
                    <a:pt x="371" y="66"/>
                    <a:pt x="346" y="44"/>
                    <a:pt x="346" y="44"/>
                  </a:cubicBezTo>
                  <a:cubicBezTo>
                    <a:pt x="287" y="0"/>
                    <a:pt x="204" y="61"/>
                    <a:pt x="204" y="61"/>
                  </a:cubicBezTo>
                  <a:cubicBezTo>
                    <a:pt x="204" y="61"/>
                    <a:pt x="121" y="0"/>
                    <a:pt x="62" y="44"/>
                  </a:cubicBezTo>
                  <a:cubicBezTo>
                    <a:pt x="62" y="44"/>
                    <a:pt x="37" y="66"/>
                    <a:pt x="37" y="118"/>
                  </a:cubicBezTo>
                  <a:cubicBezTo>
                    <a:pt x="37" y="170"/>
                    <a:pt x="29" y="175"/>
                    <a:pt x="19" y="194"/>
                  </a:cubicBezTo>
                  <a:cubicBezTo>
                    <a:pt x="10" y="214"/>
                    <a:pt x="0" y="336"/>
                    <a:pt x="204" y="336"/>
                  </a:cubicBezTo>
                  <a:cubicBezTo>
                    <a:pt x="408" y="336"/>
                    <a:pt x="399" y="214"/>
                    <a:pt x="389" y="194"/>
                  </a:cubicBez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906872" y="3008662"/>
              <a:ext cx="171450"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942781" y="3017139"/>
              <a:ext cx="82582" cy="55055"/>
            </a:xfrm>
            <a:custGeom>
              <a:rect l="l" t="t" r="r" b="b"/>
              <a:pathLst>
                <a:path w="19" h="12">
                  <a:moveTo>
                    <a:pt x="18" y="4"/>
                  </a:moveTo>
                  <a:cubicBezTo>
                    <a:pt x="19" y="7"/>
                    <a:pt x="15" y="10"/>
                    <a:pt x="10" y="11"/>
                  </a:cubicBezTo>
                  <a:cubicBezTo>
                    <a:pt x="5" y="12"/>
                    <a:pt x="1" y="11"/>
                    <a:pt x="0" y="8"/>
                  </a:cubicBezTo>
                  <a:cubicBezTo>
                    <a:pt x="0" y="5"/>
                    <a:pt x="3" y="2"/>
                    <a:pt x="8" y="1"/>
                  </a:cubicBezTo>
                  <a:cubicBezTo>
                    <a:pt x="13" y="0"/>
                    <a:pt x="18" y="2"/>
                    <a:pt x="18"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826386" y="2796921"/>
              <a:ext cx="334423" cy="112204"/>
            </a:xfrm>
            <a:custGeom>
              <a:rect l="l" t="t" r="r" b="b"/>
              <a:pathLst>
                <a:path w="112" h="38">
                  <a:moveTo>
                    <a:pt x="0" y="9"/>
                  </a:moveTo>
                  <a:lnTo>
                    <a:pt x="0" y="38"/>
                  </a:lnTo>
                  <a:lnTo>
                    <a:pt x="112" y="32"/>
                  </a:lnTo>
                  <a:lnTo>
                    <a:pt x="112" y="0"/>
                  </a:lnTo>
                  <a:lnTo>
                    <a:pt x="0"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2677349" y="3008662"/>
              <a:ext cx="175736"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709163" y="3017139"/>
              <a:ext cx="84677" cy="55055"/>
            </a:xfrm>
            <a:custGeom>
              <a:rect l="l" t="t" r="r" b="b"/>
              <a:pathLst>
                <a:path w="19" h="12">
                  <a:moveTo>
                    <a:pt x="19" y="4"/>
                  </a:moveTo>
                  <a:cubicBezTo>
                    <a:pt x="19" y="7"/>
                    <a:pt x="16" y="10"/>
                    <a:pt x="11" y="11"/>
                  </a:cubicBezTo>
                  <a:cubicBezTo>
                    <a:pt x="6" y="12"/>
                    <a:pt x="1" y="11"/>
                    <a:pt x="1" y="8"/>
                  </a:cubicBezTo>
                  <a:cubicBezTo>
                    <a:pt x="0" y="5"/>
                    <a:pt x="4" y="2"/>
                    <a:pt x="9" y="1"/>
                  </a:cubicBezTo>
                  <a:cubicBezTo>
                    <a:pt x="13" y="0"/>
                    <a:pt x="18" y="2"/>
                    <a:pt x="19"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596958" y="2796921"/>
              <a:ext cx="338709" cy="112204"/>
            </a:xfrm>
            <a:custGeom>
              <a:rect l="l" t="t" r="r" b="b"/>
              <a:pathLst>
                <a:path w="114" h="38">
                  <a:moveTo>
                    <a:pt x="114" y="9"/>
                  </a:moveTo>
                  <a:lnTo>
                    <a:pt x="114" y="38"/>
                  </a:lnTo>
                  <a:lnTo>
                    <a:pt x="0" y="32"/>
                  </a:lnTo>
                  <a:lnTo>
                    <a:pt x="0" y="0"/>
                  </a:lnTo>
                  <a:lnTo>
                    <a:pt x="114"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349" y="3226689"/>
              <a:ext cx="230695" cy="131254"/>
            </a:xfrm>
            <a:custGeom>
              <a:rect l="l" t="t" r="r" b="b"/>
              <a:pathLst>
                <a:path w="52" h="30">
                  <a:moveTo>
                    <a:pt x="0" y="30"/>
                  </a:moveTo>
                  <a:cubicBezTo>
                    <a:pt x="0" y="30"/>
                    <a:pt x="1" y="4"/>
                    <a:pt x="22" y="2"/>
                  </a:cubicBezTo>
                  <a:cubicBezTo>
                    <a:pt x="43" y="0"/>
                    <a:pt x="53" y="27"/>
                    <a:pt x="53" y="27"/>
                  </a:cubicBezTo>
                  <a:cubicBezTo>
                    <a:pt x="53" y="27"/>
                    <a:pt x="39" y="9"/>
                    <a:pt x="23" y="11"/>
                  </a:cubicBezTo>
                  <a:cubicBezTo>
                    <a:pt x="7" y="12"/>
                    <a:pt x="0" y="30"/>
                    <a:pt x="0" y="30"/>
                  </a:cubicBezTo>
                  <a:close/>
                </a:path>
              </a:pathLst>
            </a:custGeom>
            <a:solidFill>
              <a:srgbClr val="EFC4A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124899" y="3349466"/>
              <a:ext cx="694373" cy="359854"/>
            </a:xfrm>
            <a:custGeom>
              <a:rect l="l" t="t" r="r" b="b"/>
              <a:pathLst>
                <a:path w="160" h="83">
                  <a:moveTo>
                    <a:pt x="0" y="32"/>
                  </a:moveTo>
                  <a:cubicBezTo>
                    <a:pt x="0" y="32"/>
                    <a:pt x="118" y="44"/>
                    <a:pt x="150" y="0"/>
                  </a:cubicBezTo>
                  <a:cubicBezTo>
                    <a:pt x="150" y="0"/>
                    <a:pt x="160" y="83"/>
                    <a:pt x="29" y="68"/>
                  </a:cubicBezTo>
                  <a:cubicBezTo>
                    <a:pt x="29" y="68"/>
                    <a:pt x="30" y="50"/>
                    <a:pt x="0" y="32"/>
                  </a:cubicBezTo>
                  <a:close/>
                </a:path>
              </a:pathLst>
            </a:custGeom>
            <a:solidFill>
              <a:srgbClr val="49202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09017" y="3546348"/>
              <a:ext cx="349282" cy="116396"/>
            </a:xfrm>
            <a:custGeom>
              <a:rect l="l" t="t" r="r" b="b"/>
              <a:pathLst>
                <a:path w="80" h="27">
                  <a:moveTo>
                    <a:pt x="80" y="10"/>
                  </a:moveTo>
                  <a:cubicBezTo>
                    <a:pt x="63" y="1"/>
                    <a:pt x="47" y="0"/>
                    <a:pt x="27" y="1"/>
                  </a:cubicBezTo>
                  <a:cubicBezTo>
                    <a:pt x="3" y="2"/>
                    <a:pt x="0" y="13"/>
                    <a:pt x="1" y="24"/>
                  </a:cubicBezTo>
                  <a:cubicBezTo>
                    <a:pt x="40" y="27"/>
                    <a:pt x="64" y="20"/>
                    <a:pt x="80" y="10"/>
                  </a:cubicBezTo>
                  <a:close/>
                </a:path>
              </a:pathLst>
            </a:custGeom>
            <a:solidFill>
              <a:srgbClr val="C6504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酶发酵的历史与发展</a:t>
              </a:r>
            </a:p>
          </p:txBody>
        </p:sp>
      </p:grpSp>
      <p:sp>
        <p:nvSpPr>
          <p:cNvPr id="53" name="AutoShape 53"/>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6" name="Group 56"/>
          <p:cNvGrpSpPr/>
          <p:nvPr/>
        </p:nvGrpSpPr>
        <p:grpSpPr>
          <a:xfrm>
            <a:off x="5257991" y="1574521"/>
            <a:ext cx="859155" cy="624840"/>
            <a:chOff x="5257991" y="1574521"/>
            <a:chExt cx="859155" cy="624840"/>
          </a:xfrm>
        </p:grpSpPr>
        <p:sp>
          <p:nvSpPr>
            <p:cNvPr id="57" name="TextBox 57"/>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58" name="AutoShape 58"/>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1" name="Group 61"/>
          <p:cNvGrpSpPr/>
          <p:nvPr/>
        </p:nvGrpSpPr>
        <p:grpSpPr>
          <a:xfrm>
            <a:off x="5257991" y="3286601"/>
            <a:ext cx="935355" cy="624840"/>
            <a:chOff x="5257991" y="3286601"/>
            <a:chExt cx="935355" cy="624840"/>
          </a:xfrm>
        </p:grpSpPr>
        <p:sp>
          <p:nvSpPr>
            <p:cNvPr id="62" name="TextBox 62"/>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63" name="AutoShape 63"/>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6" name="Group 66"/>
          <p:cNvGrpSpPr/>
          <p:nvPr/>
        </p:nvGrpSpPr>
        <p:grpSpPr>
          <a:xfrm>
            <a:off x="5257991" y="5005674"/>
            <a:ext cx="935355" cy="624840"/>
            <a:chOff x="5257991" y="5005674"/>
            <a:chExt cx="935355" cy="624840"/>
          </a:xfrm>
        </p:grpSpPr>
        <p:sp>
          <p:nvSpPr>
            <p:cNvPr id="67" name="TextBox 67"/>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sp>
        <p:nvSpPr>
          <p:cNvPr id="68" name="TextBox 68"/>
          <p:cNvSpPr txBox="1"/>
          <p:nvPr/>
        </p:nvSpPr>
        <p:spPr>
          <a:xfrm>
            <a:off x="6542983" y="1318593"/>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酶发酵的历史可以追溯到古代酿酒和制酱的过程，但真正的酶发酵技术是在20世纪初才开始发展起来的。</a:t>
            </a:r>
          </a:p>
        </p:txBody>
      </p:sp>
      <p:sp>
        <p:nvSpPr>
          <p:cNvPr id="69" name="TextBox 69"/>
          <p:cNvSpPr txBox="1"/>
          <p:nvPr/>
        </p:nvSpPr>
        <p:spPr>
          <a:xfrm>
            <a:off x="6542983" y="3081419"/>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早期的酶发酵主要依靠天然微生物，通过自然发酵的方式生产各种食品和饮料。随着微生物学和生物化学的发展，人们开始对微生物的代谢过程进行深入研究，逐渐掌握了微生物的生长规律和代谢机制。</a:t>
            </a:r>
          </a:p>
        </p:txBody>
      </p:sp>
      <p:sp>
        <p:nvSpPr>
          <p:cNvPr id="70" name="TextBox 70"/>
          <p:cNvSpPr txBox="1"/>
          <p:nvPr/>
        </p:nvSpPr>
        <p:spPr>
          <a:xfrm>
            <a:off x="6542983" y="4773978"/>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现代酶发酵技术已经实现了工业化生产，通过基因工程、代谢工程等手段对微生物进行改造和优化，提高了酶发酵的效率和产物质量。同时，酶发酵技术的应用范围也不断扩大，涉及到能源、环保、农业等多个领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酶发酵的动力学模型</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微生物的生长特性</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微生物的生长速率、生长阶段、生长限制因素等。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酶的生物合成与分泌</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酶的生物合成过程、酶的分泌机制等。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底物代谢与能量代谢</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底物代谢途径、能量代谢过程等。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酶发酵的微生物学基础</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792" r="19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模型验证与优化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通过实验数据验证模型的准确性和可靠性，并根据实际需求对模型进行优化和改进。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酶发酵动力学模型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建立酶发酵的动力学模型，描述酶的生成、底物的消耗和产物的生成等过程。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动力学参数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确定动力学方程中的参数，如底物浓度、酶浓度、反应速率常数等。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酶发酵的动力学方程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0010" b="1001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根据酶发酵的动力学模型，设计实验方案，包括实验条件、实验步骤、实验指标等。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实验设计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按照实验设计方案进行实验操作，记录实验数据。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实验操作</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对实验数据进行处理和分析，比较实验结果与理论预测结果的差异，评估模型的准确性和可靠性。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结果分析</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酶发酵的实验验证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酶发酵的过程控制</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https://d.book118.com/248124034035006025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2024-09-01T19:43:48.748</cp:lastPrinted>
  <dcterms:created xsi:type="dcterms:W3CDTF">2024-09-01T11:43:48Z</dcterms:created>
  <dcterms:modified xsi:type="dcterms:W3CDTF">2024-09-01T11:43:50Z</dcterms:modified>
</cp:coreProperties>
</file>