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13FA68-5209-486E-9E08-3EE5BC4200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599FD9-8068-4D79-8FFB-7282BC923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B823A3-B9B2-42F1-A7C0-2427313EF0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C21B5FA-5DCA-416E-A595-7B504AFE6F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2E35D8-E67E-4284-ABB2-52E0953A23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7DB252-AC8C-4712-9517-FBAF6DB540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B8082E-2BF1-43D8-A287-274DCC16C5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121B47-096E-4B98-88F3-D98AA9E584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7FC2D4-783E-467A-A50C-496B5BF07D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D5A123-913C-4D66-A31A-CFB9FC0724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DC1985-4BC2-4767-B7C7-51F94B33D4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251330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BOT项目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BOT项目概述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BOT项目的参与方及角色</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BOT项目的运作流程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BOT项目的风险识别与管理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BOT项目的收益分配与回报机制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BOT项目案例分析与经验借鉴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BOT项目概述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BOT（Build-Operate-Transfer）项目是一种公私合营的基础设施建设模式，政府与社会资本合作，由社会资本承担项目的设计、建设、运营和维护，并在特许经营期内通过向用户收费或政府付费等方式回收投资并获取收益，特许经营期满后将项目移交给政府。</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BOT项目具有投资规模大、周期长、风险高、收益稳定等特点。同时，BOT项目涉及政府、社会资本、金融机构等多个利益相关方，需要建立有效的合作机制和风险管理机制。</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起源</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BOT模式起源于20世纪80年代的土耳其，当时土耳其政府为了缓解基础设施建设的资金压力，首次采用BOT模式引进外资进行基础设施建设。</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发展</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随后，BOT模式逐渐在全球范围内得到推广和应用，特别是在发展中国家和地区。BOT项目涉及的领域也不断扩展，从最初的电力、交通等基础设施领域，逐步拓展到环保、市政等领域。</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创新</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近年来，随着PPP（Public-Private Partnership）模式的兴起，BOT模式在PPP框架下得到了进一步的发展和创新。政府与社会资本的合作更加紧密，风险共担、利益共享的机制更加完善。</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BOT项目的发展历程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BOT项目的意义与价值</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缓解政府财政压力：BOT模式通过引入社会资本参与基础设施建设，减轻了政府的财政负担，使得政府能够将有限的财政资金用于更多的公共服务和民生领域。</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提高基础设施建设效率：社会资本具有灵活的市场机制和专业的项目管理能力，能够提高基础设施建设的效率和质量。同时，BOT项目的特许经营期制度也能够激励社会资本提高运营效率和服务质量。</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促进经济发展：基础设施建设是经济发展的重要支撑，BOT项目能够加快基础设施的建设进度，提高基础设施的服务水平，从而促进经济发展和社会进步。</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推动政府职能转变：BOT模式要求政府从传统的基础设施建设者转变为监管者和合作者，推动了政府职能的转变和行政效率的提高。同时，BOT项目也需要政府加强与社会资本、金融机构等利益相关方的沟通和协调，提高了政府的综合治理能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BOT项目的参与方及角色</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政府负责制定BOT项目的相关法律、法规和政策，确保项目的合法性和公平性。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规则制定者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417" r="3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监管者</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250" r="9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参与者</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政府对BOT项目进行全程监管，确保项目的顺利进行和公共利益不受损害。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政府作为项目的一方，与私人企业和金融机构共同合作，推动项目的实施。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政府角色与职责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24" r="125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经营者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私人企业在项目建成后，负责项目的经营和管理，确保项目的盈利性。</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项目发起者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私人企业负责发起BOT项目，提出项目建议书和可行性研究报告。</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投资者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私人企业作为项目的投资者，负责筹集资金，承担项目的投资风险。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私人企业角色与职责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3" r="29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资金提供者</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金融机构为BOT项目提供贷款、融资等金融服务，支持项目的建设和运营。</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风险管理者</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金融机构对项目进行风险评估和管理，确保资金的安全和回报。</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监管合作者</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金融机构与政府监管机构合作，共同确保BOT项目的合规性和稳健性。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金融机构角色与职责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995" r="1999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负责BOT项目的建设和施工，确保项目按照合同规定的质量、成本和时间要求完成。</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承包商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供应商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运营商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保险公司</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为BOT项目提供所需的设备、材料和服务，确保项目的顺利进行。</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在项目建成后，负责项目的运营和维护，确保项目的正常运行和效益发挥。</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为BOT项目提供保险服务，降低项目风险，保障各参与方的利益。</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其他参与方角色与职责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BOT项目的运作流程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需求分析</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明确BOT项目的服务范围、需求和预期目标。</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项目建议书</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编制项目建议书，包括项目背景、目标、范围、预期成果和风险评估等。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可行性研究</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对项目的技术、经济、社会和环境可行性进行评估。</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项目识别与准备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2753" b="1275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t="13013" b="1301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发布招标公告，明确招标条件、要求和程序。</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招标公告</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准备投标文件，包括技术方案、商务方案、投标保证金等。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投标文件准备</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对投标文件进行评审，综合考虑技术、商务和价格等因素。</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投标评审</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向中标方发出中标通知，并签订项目合同。</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中标通知</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项目招标与投标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制定项目融资计划，明确融资来源、结构和成本等。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融资计划</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与投资者进行谈判，并签订融资协议。</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融资谈判与协议签订</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按照项目合同和融资协议的要求，进行项目建设和管理。</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项目建设</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对项目进行完工验收，确保项目符合合同要求和标准。</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完工验收</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项目融资与建设</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制定项目运营计划，包括运营策略、管理方案和市场推广等。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运营计划</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对项目进行日常运营管理，确保项目正常运行和服务质量。</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运营管理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对项目设施进行定期维护保养，确保设施完好和正常运行。</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维护保养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对项目运营绩效进行评估，及时发现问题并采取改进措施。</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绩效评估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项目运营与维护</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移交准备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制定项目移交计划，明确移交范围、标准和程序等。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移交实施</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按照移交计划的要求，进行项目设施和相关资料的移交。</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移交验收</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对项目移交结果进行验收，确保移交符合合同要求和标准。</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项目退出</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在项目合同期满或提前终止时，按照合同要求进行项目退出和清算。</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项目移交与退</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https://d.book118.com/248125133022006037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18</vt:i4>
      </vt:variant>
    </vt:vector>
  </HeadingPairs>
  <TitlesOfParts>
    <vt:vector baseType="lpstr" size="24">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2024-09-16T20:49:18.000</cp:lastPrinted>
  <dcterms:created xsi:type="dcterms:W3CDTF">2024-09-16T12:49:18Z</dcterms:created>
  <dcterms:modified xsi:type="dcterms:W3CDTF">2024-09-16T12:49:20Z</dcterms:modified>
</cp:coreProperties>
</file>