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png" ContentType="image/png"/>
  <Default Extension="wmf" ContentType="image/x-wm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8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8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tags" Target="tags/tag1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3.w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4.wmf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汉仪雅酷黑 55W" panose="020b0504020202020204" charset="-122"/>
                <a:ea typeface="汉仪雅酷黑 55W" panose="020b0504020202020204" charset="-122"/>
              </a:defRPr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汉仪雅酷黑 55W" panose="020b0504020202020204" charset="-122"/>
                <a:ea typeface="汉仪雅酷黑 55W" panose="020b0504020202020204" charset="-122"/>
              </a:defRPr>
            </a:lvl1pPr>
          </a:lstStyle>
          <a:p>
            <a:fld id="{52A7A8E6-2B6E-43D1-A67C-639F917BCA3D}" type="datetimeFigureOut">
              <a:rPr lang="zh-CN" altLang="en-US" smtClean="0"/>
              <a:t>2024/1/11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汉仪雅酷黑 55W" panose="020b0504020202020204" charset="-122"/>
                <a:ea typeface="汉仪雅酷黑 55W" panose="020b0504020202020204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汉仪雅酷黑 55W" panose="020b0504020202020204" charset="-122"/>
                <a:ea typeface="汉仪雅酷黑 55W" panose="020b0504020202020204" charset="-122"/>
              </a:defRPr>
            </a:lvl1pPr>
          </a:lstStyle>
          <a:p>
            <a:fld id="{B2B905D4-827C-4148-B7A2-BD99F4484BE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汉仪雅酷黑 55W" panose="020b0504020202020204" charset="-122"/>
        <a:ea typeface="汉仪雅酷黑 55W" panose="020b0504020202020204" charset="-122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汉仪雅酷黑 55W" panose="020b0504020202020204" charset="-122"/>
        <a:ea typeface="汉仪雅酷黑 55W" panose="020b0504020202020204" charset="-122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汉仪雅酷黑 55W" panose="020b0504020202020204" charset="-122"/>
        <a:ea typeface="汉仪雅酷黑 55W" panose="020b0504020202020204" charset="-122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汉仪雅酷黑 55W" panose="020b0504020202020204" charset="-122"/>
        <a:ea typeface="汉仪雅酷黑 55W" panose="020b0504020202020204" charset="-122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汉仪雅酷黑 55W" panose="020b0504020202020204" charset="-122"/>
        <a:ea typeface="汉仪雅酷黑 55W" panose="020b0504020202020204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B905D4-827C-4148-B7A2-BD99F4484BE6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B905D4-827C-4148-B7A2-BD99F4484BE6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938CEFD-6088-463A-800E-91D6F3954134}" type="slidenum">
              <a:rPr lang="en-GB" smtClean="0">
                <a:solidFill>
                  <a:prstClr val="black"/>
                </a:solidFill>
              </a:rPr>
              <a:t>3</a:t>
            </a:fld>
            <a:endParaRPr lang="en-GB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B905D4-827C-4148-B7A2-BD99F4484BE6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B905D4-827C-4148-B7A2-BD99F4484BE6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B905D4-827C-4148-B7A2-BD99F4484BE6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B905D4-827C-4148-B7A2-BD99F4484BE6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B905D4-827C-4148-B7A2-BD99F4484BE6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B905D4-827C-4148-B7A2-BD99F4484BE6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B905D4-827C-4148-B7A2-BD99F4484BE6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B905D4-827C-4148-B7A2-BD99F4484BE6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EA0642-E7D1-4315-85F6-B2983CF33240}" type="slidenum">
              <a:rPr lang="zh-CN" altLang="en-US" smtClean="0"/>
              <a:t>17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B905D4-827C-4148-B7A2-BD99F4484BE6}" type="slidenum">
              <a:rPr lang="zh-CN" altLang="en-US" smtClean="0"/>
              <a:t>18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B905D4-827C-4148-B7A2-BD99F4484BE6}" type="slidenum">
              <a:rPr lang="zh-CN" altLang="en-US" smtClean="0"/>
              <a:t>19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B905D4-827C-4148-B7A2-BD99F4484BE6}" type="slidenum">
              <a:rPr lang="zh-CN" altLang="en-US" smtClean="0"/>
              <a:t>20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AC4CE6-6227-4F09-8840-5EAF374803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1FBBE5-F65D-4346-8FBC-1653D5B4B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AEF241-C080-4602-BC3C-36ACA8F90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844BCC-92FE-47C9-9B18-3FBD4D115C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30D5FE-79B0-4E35-A316-5DFEC326A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335FE6-7807-429F-8568-5E1CFC3170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CC2C2C-C769-43EB-8655-FD9266DD8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BA0B47-B844-40F8-B348-62C8571657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49D9B3-2B54-4F18-8E5E-EA43633693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ADF9E8-795E-4DF6-BBBD-31B251127B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D35A86-568F-4ECF-8FF9-3F6AE772C9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ceo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Picture Placeholder 13"/>
          <p:cNvSpPr>
            <a:spLocks noGrp="1"/>
          </p:cNvSpPr>
          <p:nvPr>
            <p:ph type="pic" sz="quarter" idx="24"/>
          </p:nvPr>
        </p:nvSpPr>
        <p:spPr>
          <a:xfrm>
            <a:off x="4988197" y="1894784"/>
            <a:ext cx="2218783" cy="2256761"/>
          </a:xfrm>
          <a:prstGeom prst="roundRect">
            <a:avLst/>
          </a:prstGeom>
          <a:effectLst/>
        </p:spPr>
        <p:txBody>
          <a:bodyPr>
            <a:normAutofit/>
          </a:bodyPr>
          <a:lstStyle>
            <a:lvl1pPr marL="0" indent="0">
              <a:buNone/>
              <a:defRPr sz="2100">
                <a:ln>
                  <a:noFill/>
                </a:ln>
                <a:solidFill>
                  <a:schemeClr val="bg1">
                    <a:lumMod val="8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Picture Placeholder 13"/>
          <p:cNvSpPr>
            <a:spLocks noGrp="1"/>
          </p:cNvSpPr>
          <p:nvPr>
            <p:ph type="pic" sz="quarter" idx="25"/>
          </p:nvPr>
        </p:nvSpPr>
        <p:spPr>
          <a:xfrm>
            <a:off x="8572997" y="1894784"/>
            <a:ext cx="2218782" cy="2256761"/>
          </a:xfrm>
          <a:prstGeom prst="roundRect">
            <a:avLst/>
          </a:prstGeom>
          <a:effectLst/>
        </p:spPr>
        <p:txBody>
          <a:bodyPr>
            <a:normAutofit/>
          </a:bodyPr>
          <a:lstStyle>
            <a:lvl1pPr marL="0" indent="0">
              <a:buNone/>
              <a:defRPr sz="2100">
                <a:ln>
                  <a:noFill/>
                </a:ln>
                <a:solidFill>
                  <a:schemeClr val="bg1">
                    <a:lumMod val="8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8" name="Picture Placeholder 13"/>
          <p:cNvSpPr>
            <a:spLocks noGrp="1"/>
          </p:cNvSpPr>
          <p:nvPr>
            <p:ph type="pic" sz="quarter" idx="26"/>
          </p:nvPr>
        </p:nvSpPr>
        <p:spPr>
          <a:xfrm>
            <a:off x="1430236" y="1894784"/>
            <a:ext cx="2218783" cy="2256761"/>
          </a:xfrm>
          <a:prstGeom prst="roundRect">
            <a:avLst/>
          </a:prstGeom>
          <a:effectLst/>
        </p:spPr>
        <p:txBody>
          <a:bodyPr>
            <a:normAutofit/>
          </a:bodyPr>
          <a:lstStyle>
            <a:lvl1pPr marL="0" indent="0">
              <a:buNone/>
              <a:defRPr sz="2100">
                <a:ln>
                  <a:noFill/>
                </a:ln>
                <a:solidFill>
                  <a:schemeClr val="bg1">
                    <a:lumMod val="85000"/>
                  </a:schemeClr>
                </a:solidFill>
              </a:defRPr>
            </a:lvl1pPr>
          </a:lstStyle>
          <a:p>
            <a:endParaRPr 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Click="0" p14:dur="1500"/>
    </mc:Choice>
    <mc:Fallback>
      <p:transition spd="slow" advClick="0"/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ceo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Picture Placeholder 13"/>
          <p:cNvSpPr>
            <a:spLocks noGrp="1"/>
          </p:cNvSpPr>
          <p:nvPr>
            <p:ph type="pic" sz="quarter" idx="26"/>
          </p:nvPr>
        </p:nvSpPr>
        <p:spPr>
          <a:xfrm>
            <a:off x="1543884" y="2960117"/>
            <a:ext cx="2003019" cy="2037304"/>
          </a:xfrm>
          <a:prstGeom prst="roundRect">
            <a:avLst>
              <a:gd name="adj" fmla="val 50000"/>
            </a:avLst>
          </a:prstGeom>
          <a:effectLst/>
        </p:spPr>
        <p:txBody>
          <a:bodyPr>
            <a:normAutofit/>
          </a:bodyPr>
          <a:lstStyle>
            <a:lvl1pPr marL="0" indent="0">
              <a:buNone/>
              <a:defRPr sz="2100">
                <a:ln>
                  <a:noFill/>
                </a:ln>
                <a:solidFill>
                  <a:schemeClr val="bg1">
                    <a:lumMod val="85000"/>
                  </a:schemeClr>
                </a:solidFill>
              </a:defRPr>
            </a:lvl1pPr>
          </a:lstStyle>
          <a:p>
            <a:endParaRPr 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Click="0" p14:dur="1500"/>
    </mc:Choice>
    <mc:Fallback>
      <p:transition spd="slow" advClick="0"/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ceo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Picture Placeholder 13"/>
          <p:cNvSpPr>
            <a:spLocks noGrp="1"/>
          </p:cNvSpPr>
          <p:nvPr>
            <p:ph type="pic" sz="quarter" idx="27"/>
          </p:nvPr>
        </p:nvSpPr>
        <p:spPr>
          <a:xfrm>
            <a:off x="5337673" y="2358643"/>
            <a:ext cx="1379997" cy="1403618"/>
          </a:xfrm>
          <a:prstGeom prst="roundRect">
            <a:avLst>
              <a:gd name="adj" fmla="val 50000"/>
            </a:avLst>
          </a:prstGeom>
          <a:effectLst/>
        </p:spPr>
        <p:txBody>
          <a:bodyPr>
            <a:normAutofit/>
          </a:bodyPr>
          <a:lstStyle>
            <a:lvl1pPr marL="0" indent="0">
              <a:buNone/>
              <a:defRPr sz="2100">
                <a:ln>
                  <a:noFill/>
                </a:ln>
                <a:solidFill>
                  <a:schemeClr val="bg1">
                    <a:lumMod val="8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0" name="Picture Placeholder 13"/>
          <p:cNvSpPr>
            <a:spLocks noGrp="1"/>
          </p:cNvSpPr>
          <p:nvPr>
            <p:ph type="pic" sz="quarter" idx="28"/>
          </p:nvPr>
        </p:nvSpPr>
        <p:spPr>
          <a:xfrm>
            <a:off x="9664267" y="2358643"/>
            <a:ext cx="1379997" cy="1403618"/>
          </a:xfrm>
          <a:prstGeom prst="roundRect">
            <a:avLst>
              <a:gd name="adj" fmla="val 50000"/>
            </a:avLst>
          </a:prstGeom>
          <a:effectLst/>
        </p:spPr>
        <p:txBody>
          <a:bodyPr>
            <a:normAutofit/>
          </a:bodyPr>
          <a:lstStyle>
            <a:lvl1pPr marL="0" indent="0">
              <a:buNone/>
              <a:defRPr sz="2100">
                <a:ln>
                  <a:noFill/>
                </a:ln>
                <a:solidFill>
                  <a:schemeClr val="bg1">
                    <a:lumMod val="8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Picture Placeholder 13"/>
          <p:cNvSpPr>
            <a:spLocks noGrp="1"/>
          </p:cNvSpPr>
          <p:nvPr>
            <p:ph type="pic" sz="quarter" idx="29"/>
          </p:nvPr>
        </p:nvSpPr>
        <p:spPr>
          <a:xfrm>
            <a:off x="2914548" y="4622809"/>
            <a:ext cx="1379997" cy="1403618"/>
          </a:xfrm>
          <a:prstGeom prst="roundRect">
            <a:avLst>
              <a:gd name="adj" fmla="val 50000"/>
            </a:avLst>
          </a:prstGeom>
          <a:effectLst/>
        </p:spPr>
        <p:txBody>
          <a:bodyPr>
            <a:normAutofit/>
          </a:bodyPr>
          <a:lstStyle>
            <a:lvl1pPr marL="0" indent="0">
              <a:buNone/>
              <a:defRPr sz="2100">
                <a:ln>
                  <a:noFill/>
                </a:ln>
                <a:solidFill>
                  <a:schemeClr val="bg1">
                    <a:lumMod val="8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2" name="Picture Placeholder 13"/>
          <p:cNvSpPr>
            <a:spLocks noGrp="1"/>
          </p:cNvSpPr>
          <p:nvPr>
            <p:ph type="pic" sz="quarter" idx="30"/>
          </p:nvPr>
        </p:nvSpPr>
        <p:spPr>
          <a:xfrm>
            <a:off x="7426719" y="4622809"/>
            <a:ext cx="1379997" cy="1403618"/>
          </a:xfrm>
          <a:prstGeom prst="roundRect">
            <a:avLst>
              <a:gd name="adj" fmla="val 50000"/>
            </a:avLst>
          </a:prstGeom>
          <a:effectLst/>
        </p:spPr>
        <p:txBody>
          <a:bodyPr>
            <a:normAutofit/>
          </a:bodyPr>
          <a:lstStyle>
            <a:lvl1pPr marL="0" indent="0">
              <a:buNone/>
              <a:defRPr sz="2100">
                <a:ln>
                  <a:noFill/>
                </a:ln>
                <a:solidFill>
                  <a:schemeClr val="bg1">
                    <a:lumMod val="8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8" name="Picture Placeholder 13"/>
          <p:cNvSpPr>
            <a:spLocks noGrp="1"/>
          </p:cNvSpPr>
          <p:nvPr>
            <p:ph type="pic" sz="quarter" idx="26"/>
          </p:nvPr>
        </p:nvSpPr>
        <p:spPr>
          <a:xfrm>
            <a:off x="1011079" y="2358643"/>
            <a:ext cx="1379997" cy="1403618"/>
          </a:xfrm>
          <a:prstGeom prst="roundRect">
            <a:avLst>
              <a:gd name="adj" fmla="val 50000"/>
            </a:avLst>
          </a:prstGeom>
          <a:effectLst/>
        </p:spPr>
        <p:txBody>
          <a:bodyPr>
            <a:normAutofit/>
          </a:bodyPr>
          <a:lstStyle>
            <a:lvl1pPr marL="0" indent="0">
              <a:buNone/>
              <a:defRPr sz="2100">
                <a:ln>
                  <a:noFill/>
                </a:ln>
                <a:solidFill>
                  <a:schemeClr val="bg1">
                    <a:lumMod val="85000"/>
                  </a:schemeClr>
                </a:solidFill>
              </a:defRPr>
            </a:lvl1pPr>
          </a:lstStyle>
          <a:p>
            <a:endParaRPr 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Click="0" p14:dur="1500"/>
    </mc:Choice>
    <mc:Fallback>
      <p:transition spd="slow" advClick="0"/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ceo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Picture Placeholder 13"/>
          <p:cNvSpPr>
            <a:spLocks noGrp="1"/>
          </p:cNvSpPr>
          <p:nvPr>
            <p:ph type="pic" sz="quarter" idx="24"/>
          </p:nvPr>
        </p:nvSpPr>
        <p:spPr>
          <a:xfrm>
            <a:off x="6323511" y="1894784"/>
            <a:ext cx="5331460" cy="2256761"/>
          </a:xfrm>
          <a:prstGeom prst="roundRect">
            <a:avLst>
              <a:gd name="adj" fmla="val 10236"/>
            </a:avLst>
          </a:prstGeom>
          <a:effectLst/>
        </p:spPr>
        <p:txBody>
          <a:bodyPr>
            <a:normAutofit/>
          </a:bodyPr>
          <a:lstStyle>
            <a:lvl1pPr marL="0" indent="0">
              <a:buNone/>
              <a:defRPr sz="2100">
                <a:ln>
                  <a:noFill/>
                </a:ln>
                <a:solidFill>
                  <a:schemeClr val="bg1">
                    <a:lumMod val="8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8" name="Picture Placeholder 13"/>
          <p:cNvSpPr>
            <a:spLocks noGrp="1"/>
          </p:cNvSpPr>
          <p:nvPr>
            <p:ph type="pic" sz="quarter" idx="26"/>
          </p:nvPr>
        </p:nvSpPr>
        <p:spPr>
          <a:xfrm>
            <a:off x="588408" y="1894784"/>
            <a:ext cx="5331460" cy="2256761"/>
          </a:xfrm>
          <a:prstGeom prst="roundRect">
            <a:avLst>
              <a:gd name="adj" fmla="val 7663"/>
            </a:avLst>
          </a:prstGeom>
          <a:effectLst/>
        </p:spPr>
        <p:txBody>
          <a:bodyPr>
            <a:normAutofit/>
          </a:bodyPr>
          <a:lstStyle>
            <a:lvl1pPr marL="0" indent="0">
              <a:buNone/>
              <a:defRPr sz="2100">
                <a:ln>
                  <a:noFill/>
                </a:ln>
                <a:solidFill>
                  <a:schemeClr val="bg1">
                    <a:lumMod val="85000"/>
                  </a:schemeClr>
                </a:solidFill>
              </a:defRPr>
            </a:lvl1pPr>
          </a:lstStyle>
          <a:p>
            <a:endParaRPr 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Click="0" p14:dur="1500"/>
    </mc:Choice>
    <mc:Fallback>
      <p:transition spd="slow" advClick="0"/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图片占位符 4"/>
          <p:cNvSpPr>
            <a:spLocks noGrp="1"/>
          </p:cNvSpPr>
          <p:nvPr>
            <p:ph type="pic" sz="quarter" idx="10"/>
          </p:nvPr>
        </p:nvSpPr>
        <p:spPr>
          <a:xfrm>
            <a:off x="4528267" y="927101"/>
            <a:ext cx="7661755" cy="5929787"/>
          </a:xfrm>
          <a:custGeom>
            <a:gdLst>
              <a:gd name="connsiteX0" fmla="*/ 3656412 w 7661755"/>
              <a:gd name="connsiteY0" fmla="*/ 0 h 5929787"/>
              <a:gd name="connsiteX1" fmla="*/ 7661755 w 7661755"/>
              <a:gd name="connsiteY1" fmla="*/ 0 h 5929787"/>
              <a:gd name="connsiteX2" fmla="*/ 7661755 w 7661755"/>
              <a:gd name="connsiteY2" fmla="*/ 5929787 h 5929787"/>
              <a:gd name="connsiteX3" fmla="*/ 0 w 7661755"/>
              <a:gd name="connsiteY3" fmla="*/ 5929787 h 59297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61754" h="5929787">
                <a:moveTo>
                  <a:pt x="3656412" y="0"/>
                </a:moveTo>
                <a:lnTo>
                  <a:pt x="7661755" y="0"/>
                </a:lnTo>
                <a:lnTo>
                  <a:pt x="7661755" y="5929787"/>
                </a:lnTo>
                <a:lnTo>
                  <a:pt x="0" y="592978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zh-CN" altLang="en-US"/>
          </a:p>
        </p:txBody>
      </p:sp>
    </p:spTree>
  </p:cSld>
  <p:clrMapOvr>
    <a:masterClrMapping/>
  </p:clrMapOvr>
  <p:transition/>
  <p:timing/>
  <p:hf hdr="0" ft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defRPr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>
              <a:defRPr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>
              <a:defRPr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609601" y="6356352"/>
            <a:ext cx="284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fld id="{530820CF-B880-4189-942D-D702A7CBA730}" type="datetimeFigureOut">
              <a:rPr lang="zh-CN" altLang="en-US" smtClean="0"/>
              <a:t>2024/1/11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165600" y="6356352"/>
            <a:ext cx="3860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9167808" y="6356352"/>
            <a:ext cx="2844800" cy="365125"/>
          </a:xfrm>
          <a:prstGeom prst="rect">
            <a:avLst/>
          </a:prstGeom>
        </p:spPr>
        <p:txBody>
          <a:bodyPr/>
          <a:lstStyle>
            <a:lvl1pPr algn="r">
              <a:defRPr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Click="0" advTm="5000" p14:dur="3400">
        <p14:reveal/>
      </p:transition>
    </mc:Choice>
    <mc:Fallback>
      <p:transition spd="slow" advClick="0" advTm="5000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7_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6D62BBE-6926-4F53-B888-90BB28F189C3}" type="datetimeFigureOut">
              <a:rPr lang="id-ID" smtClean="0">
                <a:solidFill>
                  <a:srgbClr val="5C5C5C">
                    <a:tint val="75000"/>
                  </a:srgbClr>
                </a:solidFill>
              </a:rPr>
              <a:t>11/01/2024</a:t>
            </a:fld>
            <a:endParaRPr lang="id-ID">
              <a:solidFill>
                <a:srgbClr val="5C5C5C">
                  <a:tint val="7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id-ID">
              <a:solidFill>
                <a:srgbClr val="5C5C5C">
                  <a:tint val="75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02A0D0D-8FB9-4FF9-A500-EFF8C2E5E59F}" type="slidenum">
              <a:rPr lang="id-ID" smtClean="0">
                <a:solidFill>
                  <a:srgbClr val="5C5C5C">
                    <a:tint val="75000"/>
                  </a:srgbClr>
                </a:solidFill>
              </a:rPr>
              <a:t>‹#›</a:t>
            </a:fld>
            <a:endParaRPr lang="id-ID">
              <a:solidFill>
                <a:srgbClr val="5C5C5C">
                  <a:tint val="75000"/>
                </a:srgbClr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Default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Full Imag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Picture Placeholder 2"/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>
            <a:normAutofit/>
          </a:bodyPr>
          <a:lstStyle>
            <a:lvl1pPr marL="0" indent="0">
              <a:buNone/>
              <a:defRPr sz="1400" baseline="0"/>
            </a:lvl1pPr>
          </a:lstStyle>
          <a:p>
            <a:r>
              <a:rPr lang="en-US"/>
              <a:t>Full Image Options</a:t>
            </a: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General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雅酷黑 55W" panose="020b0504020202020204" charset="-122"/>
              <a:ea typeface="汉仪雅酷黑 55W" panose="020b0504020202020204" charset="-122"/>
              <a:cs typeface="汉仪雅酷黑 55W" panose="020b050402020202020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AndChart" preserve="1">
  <p:cSld name="标题，文本与图表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4" name="图表占位符 3"/>
          <p:cNvSpPr>
            <a:spLocks noGrp="1"/>
          </p:cNvSpPr>
          <p:nvPr>
            <p:ph type="chart"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fontAlgn="base"/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AndClipArt" preserve="1">
  <p:cSld name="标题，文本与剪贴画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4" name="联机映像占位符 3"/>
          <p:cNvSpPr>
            <a:spLocks noGrp="1"/>
          </p:cNvSpPr>
          <p:nvPr>
            <p:ph type="clipArt"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fontAlgn="base"/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AndObj" preserve="1">
  <p:cSld name="标题，文本与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AndTx" preserve="1">
  <p:cSld name="标题，两项内容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>
          <a:xfrm>
            <a:off x="838200" y="1825625"/>
            <a:ext cx="5181600" cy="2098675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quarter" idx="2"/>
          </p:nvPr>
        </p:nvSpPr>
        <p:spPr>
          <a:xfrm>
            <a:off x="838200" y="4076700"/>
            <a:ext cx="5181600" cy="2100263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half" idx="3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AndTx" preserve="1">
  <p:cSld name="标题，内容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Only" preserve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内容占位符 1"/>
          <p:cNvSpPr>
            <a:spLocks noGrp="1"/>
          </p:cNvSpPr>
          <p:nvPr>
            <p:ph/>
          </p:nvPr>
        </p:nvSpPr>
        <p:spPr>
          <a:xfrm>
            <a:off x="609600" y="277813"/>
            <a:ext cx="10972800" cy="5853112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fourObj" preserve="1">
  <p:cSld name="标题和四项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sz="quarter"/>
          </p:nvPr>
        </p:nvSpPr>
        <p:spPr/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>
          <a:xfrm>
            <a:off x="838200" y="1825625"/>
            <a:ext cx="5181600" cy="2098675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quarter" idx="2"/>
          </p:nvPr>
        </p:nvSpPr>
        <p:spPr>
          <a:xfrm>
            <a:off x="6172200" y="1825625"/>
            <a:ext cx="5181600" cy="2098675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5" name="内容占位符 4"/>
          <p:cNvSpPr>
            <a:spLocks noGrp="1"/>
          </p:cNvSpPr>
          <p:nvPr>
            <p:ph sz="quarter" idx="3"/>
          </p:nvPr>
        </p:nvSpPr>
        <p:spPr>
          <a:xfrm>
            <a:off x="838200" y="4076700"/>
            <a:ext cx="5181600" cy="2100263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4076700"/>
            <a:ext cx="5181600" cy="2100263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931333" y="1535113"/>
            <a:ext cx="5119455" cy="4554537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259745" y="1535113"/>
            <a:ext cx="5119455" cy="4554537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/>
              <a:t>1/11/2024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slideLayout" Target="../slideLayouts/slideLayout30.xml" /><Relationship Id="rId2" Type="http://schemas.openxmlformats.org/officeDocument/2006/relationships/slideLayout" Target="../slideLayouts/slideLayout13.xml" /><Relationship Id="rId20" Type="http://schemas.openxmlformats.org/officeDocument/2006/relationships/slideLayout" Target="../slideLayouts/slideLayout31.xml" /><Relationship Id="rId21" Type="http://schemas.openxmlformats.org/officeDocument/2006/relationships/slideLayout" Target="../slideLayouts/slideLayout32.xml" /><Relationship Id="rId22" Type="http://schemas.openxmlformats.org/officeDocument/2006/relationships/slideLayout" Target="../slideLayouts/slideLayout33.xml" /><Relationship Id="rId23" Type="http://schemas.openxmlformats.org/officeDocument/2006/relationships/image" Target="../media/image1.jpeg" /><Relationship Id="rId24" Type="http://schemas.openxmlformats.org/officeDocument/2006/relationships/image" Target="../media/image2.jpeg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/>
        </p:nvSpPr>
        <p:spPr>
          <a:xfrm>
            <a:off x="0" y="0"/>
            <a:ext cx="12192000" cy="927100"/>
          </a:xfrm>
          <a:prstGeom prst="rect">
            <a:avLst/>
          </a:prstGeom>
          <a:solidFill>
            <a:srgbClr val="212A5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" name="图片 7"/>
          <p:cNvPicPr>
            <a:picLocks noChangeAspect="1"/>
          </p:cNvPicPr>
          <p:nvPr userDrawn="1"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" b="20211"/>
          <a:stretch>
            <a:fillRect/>
          </a:stretch>
        </p:blipFill>
        <p:spPr>
          <a:xfrm>
            <a:off x="0" y="25233"/>
            <a:ext cx="1130300" cy="901867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 userDrawn="1"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172"/>
          <a:stretch>
            <a:fillRect/>
          </a:stretch>
        </p:blipFill>
        <p:spPr>
          <a:xfrm rot="5400000" flipH="1">
            <a:off x="10818074" y="-177743"/>
            <a:ext cx="809626" cy="1400060"/>
          </a:xfrm>
          <a:custGeom>
            <a:gdLst>
              <a:gd name="connsiteX0" fmla="*/ 809626 w 809626"/>
              <a:gd name="connsiteY0" fmla="*/ 1400060 h 1400060"/>
              <a:gd name="connsiteX1" fmla="*/ 809626 w 809626"/>
              <a:gd name="connsiteY1" fmla="*/ 0 h 1400060"/>
              <a:gd name="connsiteX2" fmla="*/ 0 w 809626"/>
              <a:gd name="connsiteY2" fmla="*/ 0 h 1400060"/>
              <a:gd name="connsiteX3" fmla="*/ 0 w 809626"/>
              <a:gd name="connsiteY3" fmla="*/ 1400060 h 14000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9626" h="1400060">
                <a:moveTo>
                  <a:pt x="809626" y="1400060"/>
                </a:moveTo>
                <a:lnTo>
                  <a:pt x="809626" y="0"/>
                </a:lnTo>
                <a:lnTo>
                  <a:pt x="0" y="0"/>
                </a:lnTo>
                <a:lnTo>
                  <a:pt x="0" y="1400060"/>
                </a:lnTo>
                <a:close/>
              </a:path>
            </a:pathLst>
          </a:custGeom>
        </p:spPr>
      </p:pic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雅酷黑 55W" panose="020b0504020202020204" charset="-122"/>
                <a:ea typeface="汉仪雅酷黑 55W" panose="020b050402020202020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FB98692-AB0B-439B-9FDD-7EA4560080D7}" type="datetimeFigureOut">
              <a:rPr lang="zh-CN" altLang="en-US" smtClean="0"/>
              <a:t>2024/1/11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雅酷黑 55W" panose="020b0504020202020204" charset="-122"/>
                <a:ea typeface="汉仪雅酷黑 55W" panose="020b050402020202020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雅酷黑 55W" panose="020b0504020202020204" charset="-122"/>
                <a:ea typeface="汉仪雅酷黑 55W" panose="020b050402020202020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7F8A499-5351-4113-8C01-EE5D50C53C18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  <p:sldLayoutId id="2147483678" r:id="rId19"/>
    <p:sldLayoutId id="2147483679" r:id="rId20"/>
    <p:sldLayoutId id="2147483680" r:id="rId21"/>
    <p:sldLayoutId id="2147483681" r:id="rId22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汉仪雅酷黑 55W" panose="020b0504020202020204" charset="-122"/>
          <a:ea typeface="汉仪雅酷黑 55W" panose="020b050402020202020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汉仪雅酷黑 55W" panose="020b0504020202020204" charset="-122"/>
          <a:ea typeface="汉仪雅酷黑 55W" panose="020b050402020202020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汉仪雅酷黑 55W" panose="020b0504020202020204" charset="-122"/>
          <a:ea typeface="汉仪雅酷黑 55W" panose="020b050402020202020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汉仪雅酷黑 55W" panose="020b0504020202020204" charset="-122"/>
          <a:ea typeface="汉仪雅酷黑 55W" panose="020b050402020202020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汉仪雅酷黑 55W" panose="020b0504020202020204" charset="-122"/>
          <a:ea typeface="汉仪雅酷黑 55W" panose="020b050402020202020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汉仪雅酷黑 55W" panose="020b0504020202020204" charset="-122"/>
          <a:ea typeface="汉仪雅酷黑 55W" panose="020b050402020202020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tags" Target="../tags/tag1.xml" /><Relationship Id="rId6" Type="http://schemas.openxmlformats.org/officeDocument/2006/relationships/tags" Target="../tags/tag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notesSlide" Target="../notesSlides/notesSlide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notesSlide" Target="../notesSlides/notesSlide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2" Type="http://schemas.openxmlformats.org/officeDocument/2006/relationships/image" Target="../media/image5.jpeg" /><Relationship Id="rId3" Type="http://schemas.openxmlformats.org/officeDocument/2006/relationships/tags" Target="../tags/tag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2" Type="http://schemas.openxmlformats.org/officeDocument/2006/relationships/image" Target="../media/image5.jpeg" /><Relationship Id="rId3" Type="http://schemas.openxmlformats.org/officeDocument/2006/relationships/tags" Target="../tags/tag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10.jpeg" /><Relationship Id="rId7" Type="http://schemas.openxmlformats.org/officeDocument/2006/relationships/image" Target="../media/image1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8.xml" /><Relationship Id="rId3" Type="http://schemas.openxmlformats.org/officeDocument/2006/relationships/tags" Target="../tags/tag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9.xml" /><Relationship Id="rId3" Type="http://schemas.openxmlformats.org/officeDocument/2006/relationships/tags" Target="../tags/tag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1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11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Relationship Id="rId2" Type="http://schemas.openxmlformats.org/officeDocument/2006/relationships/notesSlide" Target="../notesSlides/notesSlide12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13.xml" /><Relationship Id="rId3" Type="http://schemas.openxmlformats.org/officeDocument/2006/relationships/image" Target="../media/image1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14.xml" /><Relationship Id="rId3" Type="http://schemas.openxmlformats.org/officeDocument/2006/relationships/tags" Target="../tags/tag9.xml" /><Relationship Id="rId4" Type="http://schemas.openxmlformats.org/officeDocument/2006/relationships/oleObject" Target="../embeddings/oleObject1.bin" TargetMode="Internal" /><Relationship Id="rId5" Type="http://schemas.openxmlformats.org/officeDocument/2006/relationships/image" Target="../media/image13.wmf" /><Relationship Id="rId6" Type="http://schemas.openxmlformats.org/officeDocument/2006/relationships/vmlDrawing" Target="../drawings/vmlDrawing1.v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15.xml" /><Relationship Id="rId3" Type="http://schemas.openxmlformats.org/officeDocument/2006/relationships/tags" Target="../tags/tag10.xml" /><Relationship Id="rId4" Type="http://schemas.openxmlformats.org/officeDocument/2006/relationships/oleObject" Target="../embeddings/oleObject2.bin" TargetMode="Internal" /><Relationship Id="rId5" Type="http://schemas.openxmlformats.org/officeDocument/2006/relationships/image" Target="../media/image14.wmf" /><Relationship Id="rId6" Type="http://schemas.openxmlformats.org/officeDocument/2006/relationships/vmlDrawing" Target="../drawings/vmlDrawing2.v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130014057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212A5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" b="20211"/>
          <a:stretch>
            <a:fillRect/>
          </a:stretch>
        </p:blipFill>
        <p:spPr>
          <a:xfrm>
            <a:off x="0" y="2171700"/>
            <a:ext cx="5873290" cy="4686300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8313174" y="0"/>
            <a:ext cx="3878826" cy="3878826"/>
          </a:xfrm>
          <a:prstGeom prst="rect">
            <a:avLst/>
          </a:prstGeom>
        </p:spPr>
      </p:pic>
      <p:sp>
        <p:nvSpPr>
          <p:cNvPr id="4" name="文本框 3"/>
          <p:cNvSpPr txBox="1"/>
          <p:nvPr/>
        </p:nvSpPr>
        <p:spPr>
          <a:xfrm>
            <a:off x="4797777" y="3522656"/>
            <a:ext cx="6847487" cy="10147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6600" kern="1200">
                <a:solidFill>
                  <a:schemeClr val="bg1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6000">
                <a:latin typeface="站酷庆科黄油体" panose="02000803000000020004" pitchFamily="2" charset="-122"/>
                <a:ea typeface="站酷庆科黄油体" panose="02000803000000020004" pitchFamily="2" charset="-122"/>
                <a:sym typeface="Arial" pitchFamily="34" charset="0"/>
              </a:rPr>
              <a:t>第十七章</a:t>
            </a:r>
            <a:r>
              <a:rPr lang="en-US" altLang="zh-CN" sz="6000">
                <a:latin typeface="站酷庆科黄油体" panose="02000803000000020004" pitchFamily="2" charset="-122"/>
                <a:ea typeface="站酷庆科黄油体" panose="02000803000000020004" pitchFamily="2" charset="-122"/>
                <a:sym typeface="Arial" pitchFamily="34" charset="0"/>
              </a:rPr>
              <a:t> </a:t>
            </a:r>
            <a:r>
              <a:rPr lang="zh-CN" altLang="en-US" sz="6000">
                <a:latin typeface="站酷庆科黄油体" panose="02000803000000020004" pitchFamily="2" charset="-122"/>
                <a:ea typeface="站酷庆科黄油体" panose="02000803000000020004" pitchFamily="2" charset="-122"/>
                <a:sym typeface="Arial" pitchFamily="34" charset="0"/>
              </a:rPr>
              <a:t>健美运动</a:t>
            </a:r>
          </a:p>
        </p:txBody>
      </p:sp>
      <p:sp>
        <p:nvSpPr>
          <p:cNvPr id="5" name="矩形 4"/>
          <p:cNvSpPr/>
          <p:nvPr/>
        </p:nvSpPr>
        <p:spPr>
          <a:xfrm>
            <a:off x="5344513" y="2018813"/>
            <a:ext cx="4060744" cy="76944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400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sym typeface="Arial" pitchFamily="34" charset="0"/>
              </a:rPr>
              <a:t>SPORT</a:t>
            </a:r>
            <a:endParaRPr lang="en-US" altLang="zh-CN" sz="4400">
              <a:solidFill>
                <a:schemeClr val="bg1"/>
              </a:solidFill>
              <a:latin typeface="Arial" pitchFamily="34" charset="0"/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5410201" y="5029421"/>
            <a:ext cx="4705350" cy="16927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 defTabSz="914400">
              <a:defRPr/>
            </a:pPr>
            <a:r>
              <a:rPr lang="zh-CN" altLang="en-US" sz="500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WE HAVE MADE GREAT ACHIEVEMENTS</a:t>
            </a:r>
          </a:p>
        </p:txBody>
      </p:sp>
      <p:sp>
        <p:nvSpPr>
          <p:cNvPr id="7" name="矩形 259"/>
          <p:cNvSpPr>
            <a:spLocks noChangeArrowheads="1"/>
          </p:cNvSpPr>
          <p:nvPr/>
        </p:nvSpPr>
        <p:spPr bwMode="auto">
          <a:xfrm>
            <a:off x="5481638" y="4820760"/>
            <a:ext cx="4605576" cy="1615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9pPr>
          </a:lstStyle>
          <a:p>
            <a:pPr algn="dist" defTabSz="914400">
              <a:buNone/>
            </a:pPr>
            <a:r>
              <a:rPr lang="zh-CN" altLang="en-US" sz="1050" cap="all" spc="300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教育教学</a:t>
            </a:r>
            <a:r>
              <a:rPr lang="en-US" altLang="zh-CN" sz="1050" cap="all" spc="300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·</a:t>
            </a:r>
            <a:r>
              <a:rPr lang="zh-CN" altLang="en-US" sz="1050" cap="all" spc="300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发展体育运动</a:t>
            </a:r>
            <a:r>
              <a:rPr lang="en-US" altLang="zh-CN" sz="1050" cap="all" spc="300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·</a:t>
            </a:r>
            <a:r>
              <a:rPr lang="zh-CN" altLang="en-US" sz="1050" cap="all" spc="300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增强人民体质</a:t>
            </a:r>
          </a:p>
        </p:txBody>
      </p:sp>
      <p:cxnSp>
        <p:nvCxnSpPr>
          <p:cNvPr id="8" name="直接连接符 7"/>
          <p:cNvCxnSpPr/>
          <p:nvPr/>
        </p:nvCxnSpPr>
        <p:spPr>
          <a:xfrm>
            <a:off x="5481637" y="3037452"/>
            <a:ext cx="1861820" cy="5715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矩形 9"/>
          <p:cNvSpPr/>
          <p:nvPr/>
        </p:nvSpPr>
        <p:spPr>
          <a:xfrm>
            <a:off x="0" y="0"/>
            <a:ext cx="2362200" cy="1270000"/>
          </a:xfrm>
          <a:prstGeom prst="rect">
            <a:avLst/>
          </a:prstGeom>
          <a:solidFill>
            <a:srgbClr val="212A5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矩形 8"/>
          <p:cNvSpPr/>
          <p:nvPr>
            <p:custDataLst>
              <p:tags r:id="rId6"/>
            </p:custDataLst>
          </p:nvPr>
        </p:nvSpPr>
        <p:spPr>
          <a:xfrm>
            <a:off x="1219200" y="0"/>
            <a:ext cx="3778250" cy="1270000"/>
          </a:xfrm>
          <a:prstGeom prst="rect">
            <a:avLst/>
          </a:prstGeom>
          <a:solidFill>
            <a:srgbClr val="212A5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/>
              <a:t>大学体育与健康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Text Placeholder 33"/>
          <p:cNvSpPr txBox="1"/>
          <p:nvPr/>
        </p:nvSpPr>
        <p:spPr>
          <a:xfrm>
            <a:off x="1050791" y="4517107"/>
            <a:ext cx="3028958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lnSpc>
                <a:spcPct val="150000"/>
              </a:lnSpc>
              <a:spcBef>
                <a:spcPct val="20000"/>
              </a:spcBef>
              <a:defRPr sz="14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800"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简介</a:t>
            </a:r>
          </a:p>
        </p:txBody>
      </p:sp>
      <p:sp>
        <p:nvSpPr>
          <p:cNvPr id="24" name="TextBox 20"/>
          <p:cNvSpPr txBox="1"/>
          <p:nvPr/>
        </p:nvSpPr>
        <p:spPr>
          <a:xfrm>
            <a:off x="1177379" y="5204649"/>
            <a:ext cx="2775786" cy="333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9200">
              <a:lnSpc>
                <a:spcPct val="150000"/>
              </a:lnSpc>
              <a:spcBef>
                <a:spcPct val="20000"/>
              </a:spcBef>
              <a:defRPr/>
            </a:pPr>
            <a:r>
              <a:rPr lang="en-US" altLang="zh-CN" sz="105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brief introduction</a:t>
            </a:r>
          </a:p>
        </p:txBody>
      </p:sp>
      <p:sp>
        <p:nvSpPr>
          <p:cNvPr id="29" name="Text Placeholder 33"/>
          <p:cNvSpPr txBox="1"/>
          <p:nvPr/>
        </p:nvSpPr>
        <p:spPr>
          <a:xfrm>
            <a:off x="4634585" y="4517107"/>
            <a:ext cx="3028958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lnSpc>
                <a:spcPct val="150000"/>
              </a:lnSpc>
              <a:spcBef>
                <a:spcPct val="20000"/>
              </a:spcBef>
              <a:defRPr sz="14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800"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特点</a:t>
            </a:r>
          </a:p>
        </p:txBody>
      </p:sp>
      <p:sp>
        <p:nvSpPr>
          <p:cNvPr id="30" name="TextBox 20"/>
          <p:cNvSpPr txBox="1"/>
          <p:nvPr/>
        </p:nvSpPr>
        <p:spPr>
          <a:xfrm>
            <a:off x="4761173" y="5204649"/>
            <a:ext cx="2775786" cy="333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9200">
              <a:lnSpc>
                <a:spcPct val="150000"/>
              </a:lnSpc>
              <a:spcBef>
                <a:spcPct val="20000"/>
              </a:spcBef>
              <a:defRPr/>
            </a:pPr>
            <a:r>
              <a:rPr lang="en-US" altLang="zh-CN" sz="105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categorize</a:t>
            </a:r>
          </a:p>
        </p:txBody>
      </p:sp>
      <p:sp>
        <p:nvSpPr>
          <p:cNvPr id="44" name="Text Placeholder 33"/>
          <p:cNvSpPr txBox="1"/>
          <p:nvPr/>
        </p:nvSpPr>
        <p:spPr>
          <a:xfrm>
            <a:off x="8183271" y="4517107"/>
            <a:ext cx="3028958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lnSpc>
                <a:spcPct val="150000"/>
              </a:lnSpc>
              <a:spcBef>
                <a:spcPct val="20000"/>
              </a:spcBef>
              <a:defRPr sz="14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800"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价值</a:t>
            </a:r>
          </a:p>
        </p:txBody>
      </p:sp>
      <p:sp>
        <p:nvSpPr>
          <p:cNvPr id="45" name="TextBox 20"/>
          <p:cNvSpPr txBox="1"/>
          <p:nvPr/>
        </p:nvSpPr>
        <p:spPr>
          <a:xfrm>
            <a:off x="8309859" y="5204649"/>
            <a:ext cx="2775786" cy="333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9200">
              <a:lnSpc>
                <a:spcPct val="150000"/>
              </a:lnSpc>
              <a:spcBef>
                <a:spcPct val="20000"/>
              </a:spcBef>
              <a:defRPr/>
            </a:pPr>
            <a:r>
              <a:rPr lang="en-US" altLang="zh-CN" sz="105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 values</a:t>
            </a:r>
          </a:p>
        </p:txBody>
      </p:sp>
      <p:sp>
        <p:nvSpPr>
          <p:cNvPr id="34" name="矩形 33"/>
          <p:cNvSpPr/>
          <p:nvPr/>
        </p:nvSpPr>
        <p:spPr>
          <a:xfrm>
            <a:off x="5361193" y="683386"/>
            <a:ext cx="1453680" cy="21544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8565">
              <a:defRPr/>
            </a:pPr>
            <a:r>
              <a:rPr lang="en-US" altLang="zh-CN" sz="800" spc="300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EDUCATION</a:t>
            </a:r>
          </a:p>
        </p:txBody>
      </p:sp>
      <p:sp>
        <p:nvSpPr>
          <p:cNvPr id="35" name="文本框 34"/>
          <p:cNvSpPr txBox="1"/>
          <p:nvPr/>
        </p:nvSpPr>
        <p:spPr>
          <a:xfrm>
            <a:off x="4208688" y="108585"/>
            <a:ext cx="3758690" cy="64516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50000"/>
              </a:lnSpc>
              <a:defRPr sz="1400" kern="1200">
                <a:gradFill>
                  <a:gsLst>
                    <a:gs pos="0">
                      <a:srgbClr val="08AEEA"/>
                    </a:gs>
                    <a:gs pos="100000">
                      <a:srgbClr val="2AF598"/>
                    </a:gs>
                  </a:gsLst>
                  <a:lin ang="27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8565">
              <a:lnSpc>
                <a:spcPct val="100000"/>
              </a:lnSpc>
              <a:defRPr/>
            </a:pPr>
            <a:r>
              <a:rPr lang="zh-CN" altLang="en-US" sz="3600" b="1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概</a:t>
            </a:r>
            <a:r>
              <a:rPr lang="en-US" altLang="zh-CN" sz="3600" b="1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  </a:t>
            </a:r>
            <a:r>
              <a:rPr lang="zh-CN" altLang="en-US" sz="3600" b="1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述</a:t>
            </a:r>
          </a:p>
        </p:txBody>
      </p:sp>
      <p:grpSp>
        <p:nvGrpSpPr>
          <p:cNvPr id="36" name="组合 35"/>
          <p:cNvGrpSpPr/>
          <p:nvPr/>
        </p:nvGrpSpPr>
        <p:grpSpPr>
          <a:xfrm>
            <a:off x="3076983" y="390703"/>
            <a:ext cx="6066606" cy="0"/>
            <a:chOff x="4615664" y="960506"/>
            <a:chExt cx="9102718" cy="0"/>
          </a:xfrm>
        </p:grpSpPr>
        <p:cxnSp>
          <p:nvCxnSpPr>
            <p:cNvPr id="37" name="77 21"/>
            <p:cNvCxnSpPr/>
            <p:nvPr/>
          </p:nvCxnSpPr>
          <p:spPr bwMode="auto">
            <a:xfrm flipH="1">
              <a:off x="4615664" y="960506"/>
              <a:ext cx="1314679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7722"/>
            <p:cNvCxnSpPr/>
            <p:nvPr/>
          </p:nvCxnSpPr>
          <p:spPr bwMode="auto">
            <a:xfrm flipH="1">
              <a:off x="12403703" y="960506"/>
              <a:ext cx="1314679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ransition spd="slow" advClick="0">
    <p:cover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矩形 22"/>
          <p:cNvSpPr/>
          <p:nvPr/>
        </p:nvSpPr>
        <p:spPr>
          <a:xfrm>
            <a:off x="5361193" y="683386"/>
            <a:ext cx="1453680" cy="21544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8565">
              <a:defRPr/>
            </a:pPr>
            <a:r>
              <a:rPr lang="en-US" altLang="zh-CN" sz="800" spc="300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EDUCATION</a:t>
            </a:r>
          </a:p>
        </p:txBody>
      </p:sp>
      <p:sp>
        <p:nvSpPr>
          <p:cNvPr id="24" name="文本框 23"/>
          <p:cNvSpPr txBox="1"/>
          <p:nvPr/>
        </p:nvSpPr>
        <p:spPr>
          <a:xfrm>
            <a:off x="4208688" y="108585"/>
            <a:ext cx="3758690" cy="64516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50000"/>
              </a:lnSpc>
              <a:defRPr sz="1400" kern="1200">
                <a:gradFill>
                  <a:gsLst>
                    <a:gs pos="0">
                      <a:srgbClr val="08AEEA"/>
                    </a:gs>
                    <a:gs pos="100000">
                      <a:srgbClr val="2AF598"/>
                    </a:gs>
                  </a:gsLst>
                  <a:lin ang="27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8565">
              <a:lnSpc>
                <a:spcPct val="100000"/>
              </a:lnSpc>
              <a:defRPr/>
            </a:pPr>
            <a:r>
              <a:rPr lang="zh-CN" altLang="en-US" sz="3600" b="1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简介</a:t>
            </a:r>
          </a:p>
        </p:txBody>
      </p:sp>
      <p:grpSp>
        <p:nvGrpSpPr>
          <p:cNvPr id="25" name="组合 24"/>
          <p:cNvGrpSpPr/>
          <p:nvPr/>
        </p:nvGrpSpPr>
        <p:grpSpPr>
          <a:xfrm>
            <a:off x="3076983" y="390703"/>
            <a:ext cx="6066606" cy="0"/>
            <a:chOff x="4615664" y="960506"/>
            <a:chExt cx="9102718" cy="0"/>
          </a:xfrm>
        </p:grpSpPr>
        <p:cxnSp>
          <p:nvCxnSpPr>
            <p:cNvPr id="27" name="77 21"/>
            <p:cNvCxnSpPr/>
            <p:nvPr/>
          </p:nvCxnSpPr>
          <p:spPr bwMode="auto">
            <a:xfrm flipH="1">
              <a:off x="4615664" y="960506"/>
              <a:ext cx="1314679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7722"/>
            <p:cNvCxnSpPr/>
            <p:nvPr/>
          </p:nvCxnSpPr>
          <p:spPr bwMode="auto">
            <a:xfrm flipH="1">
              <a:off x="12403703" y="960506"/>
              <a:ext cx="1314679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03" name="文本框 102"/>
          <p:cNvSpPr txBox="1"/>
          <p:nvPr/>
        </p:nvSpPr>
        <p:spPr>
          <a:xfrm>
            <a:off x="1476375" y="2136775"/>
            <a:ext cx="8670925" cy="2290445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304800"/>
            <a:r>
              <a:rPr lang="en-US" altLang="zh-CN" sz="2400" b="0">
                <a:solidFill>
                  <a:srgbClr val="000000"/>
                </a:solidFill>
                <a:ea typeface="宋体" panose="02010600030101010101" pitchFamily="2" charset="-122"/>
              </a:rPr>
              <a:t>   </a:t>
            </a:r>
            <a:r>
              <a:rPr lang="zh-CN" sz="2400" b="0">
                <a:solidFill>
                  <a:srgbClr val="000000"/>
                </a:solidFill>
                <a:ea typeface="宋体" panose="02010600030101010101" pitchFamily="2" charset="-122"/>
              </a:rPr>
              <a:t>健美运动是一项通过徒手和各种器械</a:t>
            </a:r>
            <a:r>
              <a:rPr lang="en-US" sz="2400" b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charset="0"/>
              </a:rPr>
              <a:t>,</a:t>
            </a:r>
            <a:r>
              <a:rPr lang="zh-CN" sz="2400" b="0">
                <a:solidFill>
                  <a:srgbClr val="000000"/>
                </a:solidFill>
                <a:ea typeface="宋体" panose="02010600030101010101" pitchFamily="2" charset="-122"/>
              </a:rPr>
              <a:t>运用专门的动作方式和方法进行锻炼</a:t>
            </a:r>
            <a:r>
              <a:rPr lang="en-US" sz="2400" b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charset="0"/>
              </a:rPr>
              <a:t>,</a:t>
            </a:r>
            <a:r>
              <a:rPr lang="zh-CN" sz="2400" b="0">
                <a:solidFill>
                  <a:srgbClr val="000000"/>
                </a:solidFill>
                <a:ea typeface="宋体" panose="02010600030101010101" pitchFamily="2" charset="-122"/>
              </a:rPr>
              <a:t>以发达肌肉、增长体力、改善形体和陶冶情操为目的的运动项目。</a:t>
            </a:r>
          </a:p>
          <a:p>
            <a:pPr indent="304800"/>
            <a:r>
              <a:rPr lang="en-US" altLang="zh-CN" sz="2400" b="0">
                <a:solidFill>
                  <a:srgbClr val="000000"/>
                </a:solidFill>
                <a:ea typeface="宋体" panose="02010600030101010101" pitchFamily="2" charset="-122"/>
              </a:rPr>
              <a:t>    </a:t>
            </a:r>
            <a:r>
              <a:rPr lang="zh-CN" sz="2400" b="0">
                <a:solidFill>
                  <a:srgbClr val="000000"/>
                </a:solidFill>
                <a:ea typeface="宋体" panose="02010600030101010101" pitchFamily="2" charset="-122"/>
              </a:rPr>
              <a:t>健美运动起源于举重运动。广义的举重运动已经发展成为三个相对独立的运动项目。即竞技举重，又称奥林匹克举重；健美运动，又称健身运动；力量举重。其中健美运动也是一个独立的竞赛项目，它有自己的竞赛动作，世界锦标赛和国际组织。</a:t>
            </a:r>
            <a:endParaRPr lang="zh-CN" altLang="en-US" sz="2400" b="0">
              <a:solidFill>
                <a:srgbClr val="000000"/>
              </a:solidFill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 spd="slow">
    <p:cover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" name="文本框 50"/>
          <p:cNvSpPr txBox="1"/>
          <p:nvPr/>
        </p:nvSpPr>
        <p:spPr>
          <a:xfrm>
            <a:off x="4208688" y="108585"/>
            <a:ext cx="3758690" cy="64516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50000"/>
              </a:lnSpc>
              <a:defRPr sz="1400" kern="1200">
                <a:gradFill>
                  <a:gsLst>
                    <a:gs pos="0">
                      <a:srgbClr val="08AEEA"/>
                    </a:gs>
                    <a:gs pos="100000">
                      <a:srgbClr val="2AF598"/>
                    </a:gs>
                  </a:gsLst>
                  <a:lin ang="27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8565">
              <a:lnSpc>
                <a:spcPct val="100000"/>
              </a:lnSpc>
              <a:defRPr/>
            </a:pPr>
            <a:r>
              <a:rPr lang="zh-CN" altLang="en-US" sz="3600" b="1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主要特点</a:t>
            </a:r>
          </a:p>
        </p:txBody>
      </p:sp>
      <p:grpSp>
        <p:nvGrpSpPr>
          <p:cNvPr id="56" name="组合 55"/>
          <p:cNvGrpSpPr/>
          <p:nvPr/>
        </p:nvGrpSpPr>
        <p:grpSpPr>
          <a:xfrm>
            <a:off x="3076983" y="390703"/>
            <a:ext cx="6066606" cy="0"/>
            <a:chOff x="4615664" y="960506"/>
            <a:chExt cx="9102718" cy="0"/>
          </a:xfrm>
        </p:grpSpPr>
        <p:cxnSp>
          <p:nvCxnSpPr>
            <p:cNvPr id="57" name="77 21"/>
            <p:cNvCxnSpPr/>
            <p:nvPr/>
          </p:nvCxnSpPr>
          <p:spPr bwMode="auto">
            <a:xfrm flipH="1">
              <a:off x="4615664" y="960506"/>
              <a:ext cx="1314679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7722"/>
            <p:cNvCxnSpPr/>
            <p:nvPr/>
          </p:nvCxnSpPr>
          <p:spPr bwMode="auto">
            <a:xfrm flipH="1">
              <a:off x="12403703" y="960506"/>
              <a:ext cx="1314679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03" name="文本框 102"/>
          <p:cNvSpPr txBox="1"/>
          <p:nvPr/>
        </p:nvSpPr>
        <p:spPr>
          <a:xfrm>
            <a:off x="776605" y="1209675"/>
            <a:ext cx="10060940" cy="476821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304800"/>
            <a:endParaRPr lang="zh-CN" b="0">
              <a:solidFill>
                <a:srgbClr val="000000"/>
              </a:solidFill>
              <a:ea typeface="宋体" panose="02010600030101010101" pitchFamily="2" charset="-122"/>
            </a:endParaRPr>
          </a:p>
          <a:p>
            <a:pPr indent="304800"/>
            <a:r>
              <a:rPr lang="zh-CN" sz="4000" b="0">
                <a:solidFill>
                  <a:srgbClr val="000000"/>
                </a:solidFill>
                <a:ea typeface="宋体" panose="02010600030101010101" pitchFamily="2" charset="-122"/>
              </a:rPr>
              <a:t>1.“健身”与“美学”结合。</a:t>
            </a:r>
          </a:p>
          <a:p>
            <a:pPr indent="304800"/>
            <a:endParaRPr lang="zh-CN" sz="4000" b="0">
              <a:solidFill>
                <a:srgbClr val="000000"/>
              </a:solidFill>
              <a:ea typeface="宋体" panose="02010600030101010101" pitchFamily="2" charset="-122"/>
            </a:endParaRPr>
          </a:p>
          <a:p>
            <a:pPr indent="304800"/>
            <a:r>
              <a:rPr lang="en-US" altLang="zh-CN" sz="4000" b="0">
                <a:solidFill>
                  <a:srgbClr val="000000"/>
                </a:solidFill>
                <a:ea typeface="宋体" panose="02010600030101010101" pitchFamily="2" charset="-122"/>
              </a:rPr>
              <a:t>  </a:t>
            </a:r>
            <a:r>
              <a:rPr lang="zh-CN" sz="4000" b="0">
                <a:solidFill>
                  <a:srgbClr val="000000"/>
                </a:solidFill>
                <a:ea typeface="宋体" panose="02010600030101010101" pitchFamily="2" charset="-122"/>
              </a:rPr>
              <a:t>2.能最有效地发达肌肉。</a:t>
            </a:r>
          </a:p>
          <a:p>
            <a:pPr indent="304800"/>
            <a:endParaRPr lang="zh-CN" sz="4000" b="0">
              <a:solidFill>
                <a:srgbClr val="000000"/>
              </a:solidFill>
              <a:ea typeface="宋体" panose="02010600030101010101" pitchFamily="2" charset="-122"/>
            </a:endParaRPr>
          </a:p>
          <a:p>
            <a:pPr indent="304800"/>
            <a:r>
              <a:rPr lang="en-US" altLang="zh-CN" sz="4000" b="0">
                <a:solidFill>
                  <a:srgbClr val="000000"/>
                </a:solidFill>
                <a:ea typeface="宋体" panose="02010600030101010101" pitchFamily="2" charset="-122"/>
              </a:rPr>
              <a:t>  </a:t>
            </a:r>
            <a:r>
              <a:rPr lang="zh-CN" sz="4000" b="0">
                <a:solidFill>
                  <a:srgbClr val="000000"/>
                </a:solidFill>
                <a:ea typeface="宋体" panose="02010600030101010101" pitchFamily="2" charset="-122"/>
              </a:rPr>
              <a:t>3.设备简单，易于开展。</a:t>
            </a:r>
          </a:p>
          <a:p>
            <a:pPr indent="304800"/>
            <a:endParaRPr lang="zh-CN" sz="4000" b="0">
              <a:solidFill>
                <a:srgbClr val="000000"/>
              </a:solidFill>
              <a:ea typeface="宋体" panose="02010600030101010101" pitchFamily="2" charset="-122"/>
            </a:endParaRPr>
          </a:p>
          <a:p>
            <a:pPr indent="304800"/>
            <a:r>
              <a:rPr lang="en-US" altLang="zh-CN" sz="4000" b="0">
                <a:solidFill>
                  <a:srgbClr val="000000"/>
                </a:solidFill>
                <a:ea typeface="宋体" panose="02010600030101010101" pitchFamily="2" charset="-122"/>
              </a:rPr>
              <a:t>  </a:t>
            </a:r>
            <a:r>
              <a:rPr lang="zh-CN" sz="4000" b="0">
                <a:solidFill>
                  <a:srgbClr val="000000"/>
                </a:solidFill>
                <a:ea typeface="宋体" panose="02010600030101010101" pitchFamily="2" charset="-122"/>
              </a:rPr>
              <a:t>4.练习方式方法灵活、机动、多样，男女老少皆宜。</a:t>
            </a:r>
            <a:endParaRPr lang="zh-CN" b="0">
              <a:solidFill>
                <a:srgbClr val="000000"/>
              </a:solidFill>
              <a:ea typeface="宋体" panose="02010600030101010101" pitchFamily="2" charset="-122"/>
            </a:endParaRPr>
          </a:p>
          <a:p>
            <a:endParaRPr lang="zh-CN" altLang="en-US" b="0">
              <a:solidFill>
                <a:srgbClr val="000000"/>
              </a:solidFill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 spd="slow">
    <p:cover/>
  </p:transition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Arc 682"/>
          <p:cNvSpPr/>
          <p:nvPr/>
        </p:nvSpPr>
        <p:spPr bwMode="auto">
          <a:xfrm rot="18746404">
            <a:off x="2758754" y="2041519"/>
            <a:ext cx="774767" cy="766279"/>
          </a:xfrm>
          <a:custGeom>
            <a:gdLst>
              <a:gd name="T0" fmla="*/ 2147483647 w 21600"/>
              <a:gd name="T1" fmla="*/ 0 h 21356"/>
              <a:gd name="T2" fmla="*/ 2147483647 w 21600"/>
              <a:gd name="T3" fmla="*/ 2147483647 h 21356"/>
              <a:gd name="T4" fmla="*/ 0 w 21600"/>
              <a:gd name="T5" fmla="*/ 2147483647 h 21356"/>
              <a:gd name="T6" fmla="*/ 0 60000 65536"/>
              <a:gd name="T7" fmla="*/ 0 60000 65536"/>
              <a:gd name="T8" fmla="*/ 0 60000 65536"/>
              <a:gd name="T9" fmla="*/ 0 w 21600"/>
              <a:gd name="T10" fmla="*/ 0 h 21356"/>
              <a:gd name="T11" fmla="*/ 21600 w 21600"/>
              <a:gd name="T12" fmla="*/ 21356 h 21356"/>
            </a:gdLst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1600" h="21356" fill="none" extrusionOk="0">
                <a:moveTo>
                  <a:pt x="3237" y="-1"/>
                </a:moveTo>
                <a:cubicBezTo>
                  <a:pt x="13795" y="1600"/>
                  <a:pt x="21600" y="10676"/>
                  <a:pt x="21600" y="21356"/>
                </a:cubicBezTo>
              </a:path>
              <a:path w="21600" h="21356" stroke="0" extrusionOk="0">
                <a:moveTo>
                  <a:pt x="3237" y="-1"/>
                </a:moveTo>
                <a:cubicBezTo>
                  <a:pt x="13795" y="1600"/>
                  <a:pt x="21600" y="10676"/>
                  <a:pt x="21600" y="21356"/>
                </a:cubicBezTo>
                <a:lnTo>
                  <a:pt x="0" y="21356"/>
                </a:lnTo>
                <a:lnTo>
                  <a:pt x="3237" y="-1"/>
                </a:lnTo>
                <a:close/>
              </a:path>
            </a:pathLst>
          </a:custGeom>
          <a:noFill/>
          <a:ln w="38100">
            <a:solidFill>
              <a:schemeClr val="bg1">
                <a:lumMod val="50000"/>
              </a:schemeClr>
            </a:solidFill>
            <a:prstDash val="sysDot"/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 fontAlgn="base" latinLnBrk="1">
              <a:spcBef>
                <a:spcPct val="0"/>
              </a:spcBef>
              <a:spcAft>
                <a:spcPct val="0"/>
              </a:spcAft>
              <a:defRPr/>
            </a:pPr>
            <a:endParaRPr kumimoji="1" lang="zh-CN" altLang="en-US" kern="0">
              <a:solidFill>
                <a:srgbClr val="000000"/>
              </a:solidFill>
              <a:latin typeface="Arial" pitchFamily="34" charset="0"/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sp>
        <p:nvSpPr>
          <p:cNvPr id="174" name="Freeform 673"/>
          <p:cNvSpPr>
            <a:spLocks noEditPoints="1"/>
          </p:cNvSpPr>
          <p:nvPr/>
        </p:nvSpPr>
        <p:spPr bwMode="auto">
          <a:xfrm rot="21275255">
            <a:off x="3255260" y="2392528"/>
            <a:ext cx="2007845" cy="2009057"/>
          </a:xfrm>
          <a:custGeom>
            <a:gdLst>
              <a:gd name="T0" fmla="*/ 2147483647 w 1816"/>
              <a:gd name="T1" fmla="*/ 2147483647 h 1816"/>
              <a:gd name="T2" fmla="*/ 2147483647 w 1816"/>
              <a:gd name="T3" fmla="*/ 2147483647 h 1816"/>
              <a:gd name="T4" fmla="*/ 2147483647 w 1816"/>
              <a:gd name="T5" fmla="*/ 2147483647 h 1816"/>
              <a:gd name="T6" fmla="*/ 2147483647 w 1816"/>
              <a:gd name="T7" fmla="*/ 2147483647 h 1816"/>
              <a:gd name="T8" fmla="*/ 2147483647 w 1816"/>
              <a:gd name="T9" fmla="*/ 2147483647 h 1816"/>
              <a:gd name="T10" fmla="*/ 2147483647 w 1816"/>
              <a:gd name="T11" fmla="*/ 2147483647 h 1816"/>
              <a:gd name="T12" fmla="*/ 2147483647 w 1816"/>
              <a:gd name="T13" fmla="*/ 2147483647 h 1816"/>
              <a:gd name="T14" fmla="*/ 2147483647 w 1816"/>
              <a:gd name="T15" fmla="*/ 2147483647 h 1816"/>
              <a:gd name="T16" fmla="*/ 2147483647 w 1816"/>
              <a:gd name="T17" fmla="*/ 2147483647 h 1816"/>
              <a:gd name="T18" fmla="*/ 2147483647 w 1816"/>
              <a:gd name="T19" fmla="*/ 2147483647 h 1816"/>
              <a:gd name="T20" fmla="*/ 2147483647 w 1816"/>
              <a:gd name="T21" fmla="*/ 2147483647 h 1816"/>
              <a:gd name="T22" fmla="*/ 2147483647 w 1816"/>
              <a:gd name="T23" fmla="*/ 2147483647 h 1816"/>
              <a:gd name="T24" fmla="*/ 0 w 1816"/>
              <a:gd name="T25" fmla="*/ 2147483647 h 1816"/>
              <a:gd name="T26" fmla="*/ 2147483647 w 1816"/>
              <a:gd name="T27" fmla="*/ 2147483647 h 1816"/>
              <a:gd name="T28" fmla="*/ 2147483647 w 1816"/>
              <a:gd name="T29" fmla="*/ 2147483647 h 1816"/>
              <a:gd name="T30" fmla="*/ 2147483647 w 1816"/>
              <a:gd name="T31" fmla="*/ 2147483647 h 1816"/>
              <a:gd name="T32" fmla="*/ 2147483647 w 1816"/>
              <a:gd name="T33" fmla="*/ 2147483647 h 1816"/>
              <a:gd name="T34" fmla="*/ 2147483647 w 1816"/>
              <a:gd name="T35" fmla="*/ 2147483647 h 1816"/>
              <a:gd name="T36" fmla="*/ 2147483647 w 1816"/>
              <a:gd name="T37" fmla="*/ 2147483647 h 1816"/>
              <a:gd name="T38" fmla="*/ 2147483647 w 1816"/>
              <a:gd name="T39" fmla="*/ 2147483647 h 1816"/>
              <a:gd name="T40" fmla="*/ 2147483647 w 1816"/>
              <a:gd name="T41" fmla="*/ 2147483647 h 1816"/>
              <a:gd name="T42" fmla="*/ 2147483647 w 1816"/>
              <a:gd name="T43" fmla="*/ 2147483647 h 1816"/>
              <a:gd name="T44" fmla="*/ 2147483647 w 1816"/>
              <a:gd name="T45" fmla="*/ 2147483647 h 1816"/>
              <a:gd name="T46" fmla="*/ 2147483647 w 1816"/>
              <a:gd name="T47" fmla="*/ 2147483647 h 1816"/>
              <a:gd name="T48" fmla="*/ 2147483647 w 1816"/>
              <a:gd name="T49" fmla="*/ 2147483647 h 1816"/>
              <a:gd name="T50" fmla="*/ 2147483647 w 1816"/>
              <a:gd name="T51" fmla="*/ 2147483647 h 1816"/>
              <a:gd name="T52" fmla="*/ 2147483647 w 1816"/>
              <a:gd name="T53" fmla="*/ 2147483647 h 1816"/>
              <a:gd name="T54" fmla="*/ 2147483647 w 1816"/>
              <a:gd name="T55" fmla="*/ 2147483647 h 1816"/>
              <a:gd name="T56" fmla="*/ 2147483647 w 1816"/>
              <a:gd name="T57" fmla="*/ 2147483647 h 1816"/>
              <a:gd name="T58" fmla="*/ 2147483647 w 1816"/>
              <a:gd name="T59" fmla="*/ 2147483647 h 1816"/>
              <a:gd name="T60" fmla="*/ 2147483647 w 1816"/>
              <a:gd name="T61" fmla="*/ 2147483647 h 1816"/>
              <a:gd name="T62" fmla="*/ 2147483647 w 1816"/>
              <a:gd name="T63" fmla="*/ 2147483647 h 1816"/>
              <a:gd name="T64" fmla="*/ 2147483647 w 1816"/>
              <a:gd name="T65" fmla="*/ 2147483647 h 1816"/>
              <a:gd name="T66" fmla="*/ 2147483647 w 1816"/>
              <a:gd name="T67" fmla="*/ 2147483647 h 1816"/>
              <a:gd name="T68" fmla="*/ 2147483647 w 1816"/>
              <a:gd name="T69" fmla="*/ 2147483647 h 1816"/>
              <a:gd name="T70" fmla="*/ 2147483647 w 1816"/>
              <a:gd name="T71" fmla="*/ 2147483647 h 1816"/>
              <a:gd name="T72" fmla="*/ 2147483647 w 1816"/>
              <a:gd name="T73" fmla="*/ 2147483647 h 1816"/>
              <a:gd name="T74" fmla="*/ 2147483647 w 1816"/>
              <a:gd name="T75" fmla="*/ 2147483647 h 1816"/>
              <a:gd name="T76" fmla="*/ 2147483647 w 1816"/>
              <a:gd name="T77" fmla="*/ 2147483647 h 1816"/>
              <a:gd name="T78" fmla="*/ 2147483647 w 1816"/>
              <a:gd name="T79" fmla="*/ 2147483647 h 1816"/>
              <a:gd name="T80" fmla="*/ 2147483647 w 1816"/>
              <a:gd name="T81" fmla="*/ 2147483647 h 1816"/>
              <a:gd name="T82" fmla="*/ 2147483647 w 1816"/>
              <a:gd name="T83" fmla="*/ 2147483647 h 1816"/>
              <a:gd name="T84" fmla="*/ 2147483647 w 1816"/>
              <a:gd name="T85" fmla="*/ 2147483647 h 1816"/>
              <a:gd name="T86" fmla="*/ 2147483647 w 1816"/>
              <a:gd name="T87" fmla="*/ 2147483647 h 1816"/>
              <a:gd name="T88" fmla="*/ 2147483647 w 1816"/>
              <a:gd name="T89" fmla="*/ 2147483647 h 1816"/>
              <a:gd name="T90" fmla="*/ 2147483647 w 1816"/>
              <a:gd name="T91" fmla="*/ 2147483647 h 1816"/>
              <a:gd name="T92" fmla="*/ 2147483647 w 1816"/>
              <a:gd name="T93" fmla="*/ 2147483647 h 1816"/>
              <a:gd name="T94" fmla="*/ 2147483647 w 1816"/>
              <a:gd name="T95" fmla="*/ 2147483647 h 1816"/>
              <a:gd name="T96" fmla="*/ 2147483647 w 1816"/>
              <a:gd name="T97" fmla="*/ 2147483647 h 1816"/>
              <a:gd name="T98" fmla="*/ 2147483647 w 1816"/>
              <a:gd name="T99" fmla="*/ 2147483647 h 1816"/>
              <a:gd name="T100" fmla="*/ 2147483647 w 1816"/>
              <a:gd name="T101" fmla="*/ 2147483647 h 1816"/>
              <a:gd name="T102" fmla="*/ 2147483647 w 1816"/>
              <a:gd name="T103" fmla="*/ 2147483647 h 181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w 1816"/>
              <a:gd name="T157" fmla="*/ 0 h 1816"/>
              <a:gd name="T158" fmla="*/ 1816 w 1816"/>
              <a:gd name="T159" fmla="*/ 1816 h 1816"/>
            </a:gdLst>
            <a:cxnLst>
              <a:cxn ang="T104">
                <a:pos x="T0" y="T1"/>
              </a:cxn>
              <a:cxn ang="T105">
                <a:pos x="T2" y="T3"/>
              </a:cxn>
              <a:cxn ang="T106">
                <a:pos x="T4" y="T5"/>
              </a:cxn>
              <a:cxn ang="T107">
                <a:pos x="T6" y="T7"/>
              </a:cxn>
              <a:cxn ang="T108">
                <a:pos x="T8" y="T9"/>
              </a:cxn>
              <a:cxn ang="T109">
                <a:pos x="T10" y="T11"/>
              </a:cxn>
              <a:cxn ang="T110">
                <a:pos x="T12" y="T13"/>
              </a:cxn>
              <a:cxn ang="T111">
                <a:pos x="T14" y="T15"/>
              </a:cxn>
              <a:cxn ang="T112">
                <a:pos x="T16" y="T17"/>
              </a:cxn>
              <a:cxn ang="T113">
                <a:pos x="T18" y="T19"/>
              </a:cxn>
              <a:cxn ang="T114">
                <a:pos x="T20" y="T21"/>
              </a:cxn>
              <a:cxn ang="T115">
                <a:pos x="T22" y="T23"/>
              </a:cxn>
              <a:cxn ang="T116">
                <a:pos x="T24" y="T25"/>
              </a:cxn>
              <a:cxn ang="T117">
                <a:pos x="T26" y="T27"/>
              </a:cxn>
              <a:cxn ang="T118">
                <a:pos x="T28" y="T29"/>
              </a:cxn>
              <a:cxn ang="T119">
                <a:pos x="T30" y="T31"/>
              </a:cxn>
              <a:cxn ang="T120">
                <a:pos x="T32" y="T33"/>
              </a:cxn>
              <a:cxn ang="T121">
                <a:pos x="T34" y="T35"/>
              </a:cxn>
              <a:cxn ang="T122">
                <a:pos x="T36" y="T37"/>
              </a:cxn>
              <a:cxn ang="T123">
                <a:pos x="T38" y="T39"/>
              </a:cxn>
              <a:cxn ang="T124">
                <a:pos x="T40" y="T41"/>
              </a:cxn>
              <a:cxn ang="T125">
                <a:pos x="T42" y="T43"/>
              </a:cxn>
              <a:cxn ang="T126">
                <a:pos x="T44" y="T45"/>
              </a:cxn>
              <a:cxn ang="T127">
                <a:pos x="T46" y="T47"/>
              </a:cxn>
              <a:cxn ang="T128">
                <a:pos x="T48" y="T49"/>
              </a:cxn>
              <a:cxn ang="T129">
                <a:pos x="T50" y="T51"/>
              </a:cxn>
              <a:cxn ang="T130">
                <a:pos x="T52" y="T53"/>
              </a:cxn>
              <a:cxn ang="T131">
                <a:pos x="T54" y="T55"/>
              </a:cxn>
              <a:cxn ang="T132">
                <a:pos x="T56" y="T57"/>
              </a:cxn>
              <a:cxn ang="T133">
                <a:pos x="T58" y="T59"/>
              </a:cxn>
              <a:cxn ang="T134">
                <a:pos x="T60" y="T61"/>
              </a:cxn>
              <a:cxn ang="T135">
                <a:pos x="T62" y="T63"/>
              </a:cxn>
              <a:cxn ang="T136">
                <a:pos x="T64" y="T65"/>
              </a:cxn>
              <a:cxn ang="T137">
                <a:pos x="T66" y="T67"/>
              </a:cxn>
              <a:cxn ang="T138">
                <a:pos x="T68" y="T69"/>
              </a:cxn>
              <a:cxn ang="T139">
                <a:pos x="T70" y="T71"/>
              </a:cxn>
              <a:cxn ang="T140">
                <a:pos x="T72" y="T73"/>
              </a:cxn>
              <a:cxn ang="T141">
                <a:pos x="T74" y="T75"/>
              </a:cxn>
              <a:cxn ang="T142">
                <a:pos x="T76" y="T77"/>
              </a:cxn>
              <a:cxn ang="T143">
                <a:pos x="T78" y="T79"/>
              </a:cxn>
              <a:cxn ang="T144">
                <a:pos x="T80" y="T81"/>
              </a:cxn>
              <a:cxn ang="T145">
                <a:pos x="T82" y="T83"/>
              </a:cxn>
              <a:cxn ang="T146">
                <a:pos x="T84" y="T85"/>
              </a:cxn>
              <a:cxn ang="T147">
                <a:pos x="T86" y="T87"/>
              </a:cxn>
              <a:cxn ang="T148">
                <a:pos x="T88" y="T89"/>
              </a:cxn>
              <a:cxn ang="T149">
                <a:pos x="T90" y="T91"/>
              </a:cxn>
              <a:cxn ang="T150">
                <a:pos x="T92" y="T93"/>
              </a:cxn>
              <a:cxn ang="T151">
                <a:pos x="T94" y="T95"/>
              </a:cxn>
              <a:cxn ang="T152">
                <a:pos x="T96" y="T97"/>
              </a:cxn>
              <a:cxn ang="T153">
                <a:pos x="T98" y="T99"/>
              </a:cxn>
              <a:cxn ang="T154">
                <a:pos x="T100" y="T101"/>
              </a:cxn>
              <a:cxn ang="T155">
                <a:pos x="T102" y="T103"/>
              </a:cxn>
            </a:cxnLst>
            <a:rect l="T156" t="T157" r="T158" b="T159"/>
            <a:pathLst>
              <a:path w="1815" h="1815">
                <a:moveTo>
                  <a:pt x="1816" y="978"/>
                </a:moveTo>
                <a:lnTo>
                  <a:pt x="1816" y="836"/>
                </a:lnTo>
                <a:lnTo>
                  <a:pt x="1710" y="836"/>
                </a:lnTo>
                <a:lnTo>
                  <a:pt x="1706" y="792"/>
                </a:lnTo>
                <a:lnTo>
                  <a:pt x="1698" y="750"/>
                </a:lnTo>
                <a:lnTo>
                  <a:pt x="1688" y="708"/>
                </a:lnTo>
                <a:lnTo>
                  <a:pt x="1678" y="666"/>
                </a:lnTo>
                <a:lnTo>
                  <a:pt x="1774" y="626"/>
                </a:lnTo>
                <a:lnTo>
                  <a:pt x="1718" y="494"/>
                </a:lnTo>
                <a:lnTo>
                  <a:pt x="1622" y="534"/>
                </a:lnTo>
                <a:lnTo>
                  <a:pt x="1602" y="496"/>
                </a:lnTo>
                <a:lnTo>
                  <a:pt x="1578" y="460"/>
                </a:lnTo>
                <a:lnTo>
                  <a:pt x="1552" y="424"/>
                </a:lnTo>
                <a:lnTo>
                  <a:pt x="1526" y="390"/>
                </a:lnTo>
                <a:lnTo>
                  <a:pt x="1600" y="316"/>
                </a:lnTo>
                <a:lnTo>
                  <a:pt x="1498" y="216"/>
                </a:lnTo>
                <a:lnTo>
                  <a:pt x="1426" y="290"/>
                </a:lnTo>
                <a:lnTo>
                  <a:pt x="1392" y="262"/>
                </a:lnTo>
                <a:lnTo>
                  <a:pt x="1356" y="236"/>
                </a:lnTo>
                <a:lnTo>
                  <a:pt x="1318" y="214"/>
                </a:lnTo>
                <a:lnTo>
                  <a:pt x="1280" y="192"/>
                </a:lnTo>
                <a:lnTo>
                  <a:pt x="1320" y="96"/>
                </a:lnTo>
                <a:lnTo>
                  <a:pt x="1188" y="42"/>
                </a:lnTo>
                <a:lnTo>
                  <a:pt x="1150" y="138"/>
                </a:lnTo>
                <a:lnTo>
                  <a:pt x="1108" y="126"/>
                </a:lnTo>
                <a:lnTo>
                  <a:pt x="1066" y="116"/>
                </a:lnTo>
                <a:lnTo>
                  <a:pt x="1022" y="110"/>
                </a:lnTo>
                <a:lnTo>
                  <a:pt x="978" y="104"/>
                </a:lnTo>
                <a:lnTo>
                  <a:pt x="978" y="0"/>
                </a:lnTo>
                <a:lnTo>
                  <a:pt x="836" y="0"/>
                </a:lnTo>
                <a:lnTo>
                  <a:pt x="836" y="104"/>
                </a:lnTo>
                <a:lnTo>
                  <a:pt x="792" y="110"/>
                </a:lnTo>
                <a:lnTo>
                  <a:pt x="750" y="116"/>
                </a:lnTo>
                <a:lnTo>
                  <a:pt x="706" y="126"/>
                </a:lnTo>
                <a:lnTo>
                  <a:pt x="666" y="138"/>
                </a:lnTo>
                <a:lnTo>
                  <a:pt x="626" y="42"/>
                </a:lnTo>
                <a:lnTo>
                  <a:pt x="494" y="96"/>
                </a:lnTo>
                <a:lnTo>
                  <a:pt x="534" y="192"/>
                </a:lnTo>
                <a:lnTo>
                  <a:pt x="496" y="214"/>
                </a:lnTo>
                <a:lnTo>
                  <a:pt x="460" y="236"/>
                </a:lnTo>
                <a:lnTo>
                  <a:pt x="424" y="262"/>
                </a:lnTo>
                <a:lnTo>
                  <a:pt x="390" y="290"/>
                </a:lnTo>
                <a:lnTo>
                  <a:pt x="316" y="216"/>
                </a:lnTo>
                <a:lnTo>
                  <a:pt x="216" y="316"/>
                </a:lnTo>
                <a:lnTo>
                  <a:pt x="288" y="390"/>
                </a:lnTo>
                <a:lnTo>
                  <a:pt x="262" y="424"/>
                </a:lnTo>
                <a:lnTo>
                  <a:pt x="236" y="460"/>
                </a:lnTo>
                <a:lnTo>
                  <a:pt x="214" y="496"/>
                </a:lnTo>
                <a:lnTo>
                  <a:pt x="192" y="534"/>
                </a:lnTo>
                <a:lnTo>
                  <a:pt x="96" y="494"/>
                </a:lnTo>
                <a:lnTo>
                  <a:pt x="42" y="626"/>
                </a:lnTo>
                <a:lnTo>
                  <a:pt x="138" y="666"/>
                </a:lnTo>
                <a:lnTo>
                  <a:pt x="126" y="708"/>
                </a:lnTo>
                <a:lnTo>
                  <a:pt x="116" y="750"/>
                </a:lnTo>
                <a:lnTo>
                  <a:pt x="108" y="792"/>
                </a:lnTo>
                <a:lnTo>
                  <a:pt x="104" y="836"/>
                </a:lnTo>
                <a:lnTo>
                  <a:pt x="0" y="836"/>
                </a:lnTo>
                <a:lnTo>
                  <a:pt x="0" y="978"/>
                </a:lnTo>
                <a:lnTo>
                  <a:pt x="104" y="978"/>
                </a:lnTo>
                <a:lnTo>
                  <a:pt x="108" y="1022"/>
                </a:lnTo>
                <a:lnTo>
                  <a:pt x="116" y="1066"/>
                </a:lnTo>
                <a:lnTo>
                  <a:pt x="126" y="1108"/>
                </a:lnTo>
                <a:lnTo>
                  <a:pt x="138" y="1150"/>
                </a:lnTo>
                <a:lnTo>
                  <a:pt x="42" y="1190"/>
                </a:lnTo>
                <a:lnTo>
                  <a:pt x="96" y="1320"/>
                </a:lnTo>
                <a:lnTo>
                  <a:pt x="192" y="1280"/>
                </a:lnTo>
                <a:lnTo>
                  <a:pt x="214" y="1320"/>
                </a:lnTo>
                <a:lnTo>
                  <a:pt x="236" y="1356"/>
                </a:lnTo>
                <a:lnTo>
                  <a:pt x="262" y="1392"/>
                </a:lnTo>
                <a:lnTo>
                  <a:pt x="288" y="1426"/>
                </a:lnTo>
                <a:lnTo>
                  <a:pt x="216" y="1500"/>
                </a:lnTo>
                <a:lnTo>
                  <a:pt x="316" y="1600"/>
                </a:lnTo>
                <a:lnTo>
                  <a:pt x="390" y="1526"/>
                </a:lnTo>
                <a:lnTo>
                  <a:pt x="424" y="1554"/>
                </a:lnTo>
                <a:lnTo>
                  <a:pt x="460" y="1578"/>
                </a:lnTo>
                <a:lnTo>
                  <a:pt x="496" y="1602"/>
                </a:lnTo>
                <a:lnTo>
                  <a:pt x="534" y="1622"/>
                </a:lnTo>
                <a:lnTo>
                  <a:pt x="494" y="1718"/>
                </a:lnTo>
                <a:lnTo>
                  <a:pt x="626" y="1774"/>
                </a:lnTo>
                <a:lnTo>
                  <a:pt x="666" y="1678"/>
                </a:lnTo>
                <a:lnTo>
                  <a:pt x="706" y="1690"/>
                </a:lnTo>
                <a:lnTo>
                  <a:pt x="750" y="1698"/>
                </a:lnTo>
                <a:lnTo>
                  <a:pt x="792" y="1706"/>
                </a:lnTo>
                <a:lnTo>
                  <a:pt x="836" y="1712"/>
                </a:lnTo>
                <a:lnTo>
                  <a:pt x="836" y="1816"/>
                </a:lnTo>
                <a:lnTo>
                  <a:pt x="978" y="1816"/>
                </a:lnTo>
                <a:lnTo>
                  <a:pt x="978" y="1712"/>
                </a:lnTo>
                <a:lnTo>
                  <a:pt x="1022" y="1706"/>
                </a:lnTo>
                <a:lnTo>
                  <a:pt x="1066" y="1698"/>
                </a:lnTo>
                <a:lnTo>
                  <a:pt x="1108" y="1690"/>
                </a:lnTo>
                <a:lnTo>
                  <a:pt x="1150" y="1678"/>
                </a:lnTo>
                <a:lnTo>
                  <a:pt x="1188" y="1774"/>
                </a:lnTo>
                <a:lnTo>
                  <a:pt x="1320" y="1718"/>
                </a:lnTo>
                <a:lnTo>
                  <a:pt x="1280" y="1622"/>
                </a:lnTo>
                <a:lnTo>
                  <a:pt x="1318" y="1602"/>
                </a:lnTo>
                <a:lnTo>
                  <a:pt x="1356" y="1578"/>
                </a:lnTo>
                <a:lnTo>
                  <a:pt x="1392" y="1554"/>
                </a:lnTo>
                <a:lnTo>
                  <a:pt x="1426" y="1526"/>
                </a:lnTo>
                <a:lnTo>
                  <a:pt x="1498" y="1600"/>
                </a:lnTo>
                <a:lnTo>
                  <a:pt x="1600" y="1500"/>
                </a:lnTo>
                <a:lnTo>
                  <a:pt x="1526" y="1426"/>
                </a:lnTo>
                <a:lnTo>
                  <a:pt x="1552" y="1392"/>
                </a:lnTo>
                <a:lnTo>
                  <a:pt x="1578" y="1356"/>
                </a:lnTo>
                <a:lnTo>
                  <a:pt x="1602" y="1320"/>
                </a:lnTo>
                <a:lnTo>
                  <a:pt x="1622" y="1280"/>
                </a:lnTo>
                <a:lnTo>
                  <a:pt x="1718" y="1320"/>
                </a:lnTo>
                <a:lnTo>
                  <a:pt x="1774" y="1190"/>
                </a:lnTo>
                <a:lnTo>
                  <a:pt x="1678" y="1150"/>
                </a:lnTo>
                <a:lnTo>
                  <a:pt x="1688" y="1108"/>
                </a:lnTo>
                <a:lnTo>
                  <a:pt x="1698" y="1066"/>
                </a:lnTo>
                <a:lnTo>
                  <a:pt x="1706" y="1022"/>
                </a:lnTo>
                <a:lnTo>
                  <a:pt x="1710" y="978"/>
                </a:lnTo>
                <a:lnTo>
                  <a:pt x="1816" y="978"/>
                </a:lnTo>
                <a:close/>
                <a:moveTo>
                  <a:pt x="908" y="1614"/>
                </a:moveTo>
                <a:lnTo>
                  <a:pt x="908" y="1614"/>
                </a:lnTo>
                <a:lnTo>
                  <a:pt x="872" y="1612"/>
                </a:lnTo>
                <a:lnTo>
                  <a:pt x="836" y="1610"/>
                </a:lnTo>
                <a:lnTo>
                  <a:pt x="800" y="1606"/>
                </a:lnTo>
                <a:lnTo>
                  <a:pt x="766" y="1600"/>
                </a:lnTo>
                <a:lnTo>
                  <a:pt x="730" y="1592"/>
                </a:lnTo>
                <a:lnTo>
                  <a:pt x="698" y="1582"/>
                </a:lnTo>
                <a:lnTo>
                  <a:pt x="664" y="1570"/>
                </a:lnTo>
                <a:lnTo>
                  <a:pt x="632" y="1558"/>
                </a:lnTo>
                <a:lnTo>
                  <a:pt x="602" y="1544"/>
                </a:lnTo>
                <a:lnTo>
                  <a:pt x="570" y="1528"/>
                </a:lnTo>
                <a:lnTo>
                  <a:pt x="542" y="1512"/>
                </a:lnTo>
                <a:lnTo>
                  <a:pt x="512" y="1492"/>
                </a:lnTo>
                <a:lnTo>
                  <a:pt x="484" y="1474"/>
                </a:lnTo>
                <a:lnTo>
                  <a:pt x="458" y="1452"/>
                </a:lnTo>
                <a:lnTo>
                  <a:pt x="432" y="1430"/>
                </a:lnTo>
                <a:lnTo>
                  <a:pt x="408" y="1406"/>
                </a:lnTo>
                <a:lnTo>
                  <a:pt x="384" y="1382"/>
                </a:lnTo>
                <a:lnTo>
                  <a:pt x="362" y="1356"/>
                </a:lnTo>
                <a:lnTo>
                  <a:pt x="342" y="1330"/>
                </a:lnTo>
                <a:lnTo>
                  <a:pt x="322" y="1302"/>
                </a:lnTo>
                <a:lnTo>
                  <a:pt x="304" y="1274"/>
                </a:lnTo>
                <a:lnTo>
                  <a:pt x="286" y="1244"/>
                </a:lnTo>
                <a:lnTo>
                  <a:pt x="272" y="1214"/>
                </a:lnTo>
                <a:lnTo>
                  <a:pt x="256" y="1182"/>
                </a:lnTo>
                <a:lnTo>
                  <a:pt x="244" y="1150"/>
                </a:lnTo>
                <a:lnTo>
                  <a:pt x="234" y="1118"/>
                </a:lnTo>
                <a:lnTo>
                  <a:pt x="224" y="1084"/>
                </a:lnTo>
                <a:lnTo>
                  <a:pt x="216" y="1050"/>
                </a:lnTo>
                <a:lnTo>
                  <a:pt x="210" y="1016"/>
                </a:lnTo>
                <a:lnTo>
                  <a:pt x="206" y="980"/>
                </a:lnTo>
                <a:lnTo>
                  <a:pt x="202" y="944"/>
                </a:lnTo>
                <a:lnTo>
                  <a:pt x="202" y="908"/>
                </a:lnTo>
                <a:lnTo>
                  <a:pt x="202" y="872"/>
                </a:lnTo>
                <a:lnTo>
                  <a:pt x="206" y="836"/>
                </a:lnTo>
                <a:lnTo>
                  <a:pt x="210" y="800"/>
                </a:lnTo>
                <a:lnTo>
                  <a:pt x="216" y="766"/>
                </a:lnTo>
                <a:lnTo>
                  <a:pt x="224" y="732"/>
                </a:lnTo>
                <a:lnTo>
                  <a:pt x="234" y="698"/>
                </a:lnTo>
                <a:lnTo>
                  <a:pt x="244" y="664"/>
                </a:lnTo>
                <a:lnTo>
                  <a:pt x="256" y="632"/>
                </a:lnTo>
                <a:lnTo>
                  <a:pt x="272" y="602"/>
                </a:lnTo>
                <a:lnTo>
                  <a:pt x="286" y="572"/>
                </a:lnTo>
                <a:lnTo>
                  <a:pt x="304" y="542"/>
                </a:lnTo>
                <a:lnTo>
                  <a:pt x="322" y="512"/>
                </a:lnTo>
                <a:lnTo>
                  <a:pt x="342" y="486"/>
                </a:lnTo>
                <a:lnTo>
                  <a:pt x="362" y="458"/>
                </a:lnTo>
                <a:lnTo>
                  <a:pt x="384" y="432"/>
                </a:lnTo>
                <a:lnTo>
                  <a:pt x="408" y="408"/>
                </a:lnTo>
                <a:lnTo>
                  <a:pt x="432" y="386"/>
                </a:lnTo>
                <a:lnTo>
                  <a:pt x="458" y="362"/>
                </a:lnTo>
                <a:lnTo>
                  <a:pt x="484" y="342"/>
                </a:lnTo>
                <a:lnTo>
                  <a:pt x="512" y="322"/>
                </a:lnTo>
                <a:lnTo>
                  <a:pt x="542" y="304"/>
                </a:lnTo>
                <a:lnTo>
                  <a:pt x="570" y="286"/>
                </a:lnTo>
                <a:lnTo>
                  <a:pt x="602" y="272"/>
                </a:lnTo>
                <a:lnTo>
                  <a:pt x="632" y="258"/>
                </a:lnTo>
                <a:lnTo>
                  <a:pt x="664" y="244"/>
                </a:lnTo>
                <a:lnTo>
                  <a:pt x="698" y="234"/>
                </a:lnTo>
                <a:lnTo>
                  <a:pt x="730" y="224"/>
                </a:lnTo>
                <a:lnTo>
                  <a:pt x="766" y="216"/>
                </a:lnTo>
                <a:lnTo>
                  <a:pt x="800" y="210"/>
                </a:lnTo>
                <a:lnTo>
                  <a:pt x="836" y="206"/>
                </a:lnTo>
                <a:lnTo>
                  <a:pt x="872" y="202"/>
                </a:lnTo>
                <a:lnTo>
                  <a:pt x="908" y="202"/>
                </a:lnTo>
                <a:lnTo>
                  <a:pt x="944" y="202"/>
                </a:lnTo>
                <a:lnTo>
                  <a:pt x="980" y="206"/>
                </a:lnTo>
                <a:lnTo>
                  <a:pt x="1014" y="210"/>
                </a:lnTo>
                <a:lnTo>
                  <a:pt x="1050" y="216"/>
                </a:lnTo>
                <a:lnTo>
                  <a:pt x="1084" y="224"/>
                </a:lnTo>
                <a:lnTo>
                  <a:pt x="1118" y="234"/>
                </a:lnTo>
                <a:lnTo>
                  <a:pt x="1150" y="244"/>
                </a:lnTo>
                <a:lnTo>
                  <a:pt x="1182" y="258"/>
                </a:lnTo>
                <a:lnTo>
                  <a:pt x="1214" y="272"/>
                </a:lnTo>
                <a:lnTo>
                  <a:pt x="1244" y="286"/>
                </a:lnTo>
                <a:lnTo>
                  <a:pt x="1274" y="304"/>
                </a:lnTo>
                <a:lnTo>
                  <a:pt x="1302" y="322"/>
                </a:lnTo>
                <a:lnTo>
                  <a:pt x="1330" y="342"/>
                </a:lnTo>
                <a:lnTo>
                  <a:pt x="1356" y="362"/>
                </a:lnTo>
                <a:lnTo>
                  <a:pt x="1382" y="386"/>
                </a:lnTo>
                <a:lnTo>
                  <a:pt x="1406" y="408"/>
                </a:lnTo>
                <a:lnTo>
                  <a:pt x="1430" y="432"/>
                </a:lnTo>
                <a:lnTo>
                  <a:pt x="1452" y="458"/>
                </a:lnTo>
                <a:lnTo>
                  <a:pt x="1474" y="486"/>
                </a:lnTo>
                <a:lnTo>
                  <a:pt x="1492" y="512"/>
                </a:lnTo>
                <a:lnTo>
                  <a:pt x="1512" y="542"/>
                </a:lnTo>
                <a:lnTo>
                  <a:pt x="1528" y="572"/>
                </a:lnTo>
                <a:lnTo>
                  <a:pt x="1544" y="602"/>
                </a:lnTo>
                <a:lnTo>
                  <a:pt x="1558" y="632"/>
                </a:lnTo>
                <a:lnTo>
                  <a:pt x="1570" y="664"/>
                </a:lnTo>
                <a:lnTo>
                  <a:pt x="1582" y="698"/>
                </a:lnTo>
                <a:lnTo>
                  <a:pt x="1592" y="732"/>
                </a:lnTo>
                <a:lnTo>
                  <a:pt x="1598" y="766"/>
                </a:lnTo>
                <a:lnTo>
                  <a:pt x="1606" y="800"/>
                </a:lnTo>
                <a:lnTo>
                  <a:pt x="1610" y="836"/>
                </a:lnTo>
                <a:lnTo>
                  <a:pt x="1612" y="872"/>
                </a:lnTo>
                <a:lnTo>
                  <a:pt x="1614" y="908"/>
                </a:lnTo>
                <a:lnTo>
                  <a:pt x="1612" y="944"/>
                </a:lnTo>
                <a:lnTo>
                  <a:pt x="1610" y="980"/>
                </a:lnTo>
                <a:lnTo>
                  <a:pt x="1606" y="1016"/>
                </a:lnTo>
                <a:lnTo>
                  <a:pt x="1598" y="1050"/>
                </a:lnTo>
                <a:lnTo>
                  <a:pt x="1592" y="1084"/>
                </a:lnTo>
                <a:lnTo>
                  <a:pt x="1582" y="1118"/>
                </a:lnTo>
                <a:lnTo>
                  <a:pt x="1570" y="1150"/>
                </a:lnTo>
                <a:lnTo>
                  <a:pt x="1558" y="1182"/>
                </a:lnTo>
                <a:lnTo>
                  <a:pt x="1544" y="1214"/>
                </a:lnTo>
                <a:lnTo>
                  <a:pt x="1528" y="1244"/>
                </a:lnTo>
                <a:lnTo>
                  <a:pt x="1512" y="1274"/>
                </a:lnTo>
                <a:lnTo>
                  <a:pt x="1492" y="1302"/>
                </a:lnTo>
                <a:lnTo>
                  <a:pt x="1474" y="1330"/>
                </a:lnTo>
                <a:lnTo>
                  <a:pt x="1452" y="1356"/>
                </a:lnTo>
                <a:lnTo>
                  <a:pt x="1430" y="1382"/>
                </a:lnTo>
                <a:lnTo>
                  <a:pt x="1406" y="1406"/>
                </a:lnTo>
                <a:lnTo>
                  <a:pt x="1382" y="1430"/>
                </a:lnTo>
                <a:lnTo>
                  <a:pt x="1356" y="1452"/>
                </a:lnTo>
                <a:lnTo>
                  <a:pt x="1330" y="1474"/>
                </a:lnTo>
                <a:lnTo>
                  <a:pt x="1302" y="1492"/>
                </a:lnTo>
                <a:lnTo>
                  <a:pt x="1274" y="1512"/>
                </a:lnTo>
                <a:lnTo>
                  <a:pt x="1244" y="1528"/>
                </a:lnTo>
                <a:lnTo>
                  <a:pt x="1214" y="1544"/>
                </a:lnTo>
                <a:lnTo>
                  <a:pt x="1182" y="1558"/>
                </a:lnTo>
                <a:lnTo>
                  <a:pt x="1150" y="1570"/>
                </a:lnTo>
                <a:lnTo>
                  <a:pt x="1118" y="1582"/>
                </a:lnTo>
                <a:lnTo>
                  <a:pt x="1084" y="1592"/>
                </a:lnTo>
                <a:lnTo>
                  <a:pt x="1050" y="1600"/>
                </a:lnTo>
                <a:lnTo>
                  <a:pt x="1014" y="1606"/>
                </a:lnTo>
                <a:lnTo>
                  <a:pt x="980" y="1610"/>
                </a:lnTo>
                <a:lnTo>
                  <a:pt x="944" y="1612"/>
                </a:lnTo>
                <a:lnTo>
                  <a:pt x="908" y="1614"/>
                </a:lnTo>
                <a:close/>
              </a:path>
            </a:pathLst>
          </a:custGeom>
          <a:solidFill>
            <a:srgbClr val="808080">
              <a:alpha val="79999"/>
            </a:srgbClr>
          </a:solidFill>
          <a:ln>
            <a:noFill/>
          </a:ln>
          <a:extLst>
            <a:ext uri="{91240B29-F687-4F45-9708-019B960494DF}">
              <a14:hiddenLine xmlns:a14="http://schemas.microsoft.com/office/drawing/2010/main" w="19050">
                <a:solidFill>
                  <a:srgbClr val="000000"/>
                </a:solidFill>
                <a:prstDash val="sysDot"/>
                <a:round/>
              </a14:hiddenLine>
            </a:ext>
          </a:extLst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 fontAlgn="base" latinLnBrk="1">
              <a:spcBef>
                <a:spcPct val="0"/>
              </a:spcBef>
              <a:spcAft>
                <a:spcPct val="0"/>
              </a:spcAft>
            </a:pPr>
            <a:endParaRPr kumimoji="1" lang="zh-CN" altLang="en-US">
              <a:solidFill>
                <a:srgbClr val="000000"/>
              </a:solidFill>
              <a:latin typeface="Arial" pitchFamily="34" charset="0"/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sp>
        <p:nvSpPr>
          <p:cNvPr id="175" name="Freeform 675"/>
          <p:cNvSpPr>
            <a:spLocks noEditPoints="1"/>
          </p:cNvSpPr>
          <p:nvPr/>
        </p:nvSpPr>
        <p:spPr bwMode="auto">
          <a:xfrm rot="21275255">
            <a:off x="762428" y="2445877"/>
            <a:ext cx="2618928" cy="2618928"/>
          </a:xfrm>
          <a:custGeom>
            <a:gdLst>
              <a:gd name="T0" fmla="*/ 2147483647 w 2622"/>
              <a:gd name="T1" fmla="*/ 2147483647 h 2622"/>
              <a:gd name="T2" fmla="*/ 2147483647 w 2622"/>
              <a:gd name="T3" fmla="*/ 2147483647 h 2622"/>
              <a:gd name="T4" fmla="*/ 2147483647 w 2622"/>
              <a:gd name="T5" fmla="*/ 2147483647 h 2622"/>
              <a:gd name="T6" fmla="*/ 2147483647 w 2622"/>
              <a:gd name="T7" fmla="*/ 2147483647 h 2622"/>
              <a:gd name="T8" fmla="*/ 2147483647 w 2622"/>
              <a:gd name="T9" fmla="*/ 2147483647 h 2622"/>
              <a:gd name="T10" fmla="*/ 2147483647 w 2622"/>
              <a:gd name="T11" fmla="*/ 2147483647 h 2622"/>
              <a:gd name="T12" fmla="*/ 2147483647 w 2622"/>
              <a:gd name="T13" fmla="*/ 2147483647 h 2622"/>
              <a:gd name="T14" fmla="*/ 2147483647 w 2622"/>
              <a:gd name="T15" fmla="*/ 2147483647 h 2622"/>
              <a:gd name="T16" fmla="*/ 2147483647 w 2622"/>
              <a:gd name="T17" fmla="*/ 2147483647 h 2622"/>
              <a:gd name="T18" fmla="*/ 2147483647 w 2622"/>
              <a:gd name="T19" fmla="*/ 2147483647 h 2622"/>
              <a:gd name="T20" fmla="*/ 2147483647 w 2622"/>
              <a:gd name="T21" fmla="*/ 2147483647 h 2622"/>
              <a:gd name="T22" fmla="*/ 2147483647 w 2622"/>
              <a:gd name="T23" fmla="*/ 2147483647 h 2622"/>
              <a:gd name="T24" fmla="*/ 2147483647 w 2622"/>
              <a:gd name="T25" fmla="*/ 2147483647 h 2622"/>
              <a:gd name="T26" fmla="*/ 2147483647 w 2622"/>
              <a:gd name="T27" fmla="*/ 2147483647 h 2622"/>
              <a:gd name="T28" fmla="*/ 2147483647 w 2622"/>
              <a:gd name="T29" fmla="*/ 2147483647 h 2622"/>
              <a:gd name="T30" fmla="*/ 2147483647 w 2622"/>
              <a:gd name="T31" fmla="*/ 2147483647 h 2622"/>
              <a:gd name="T32" fmla="*/ 2147483647 w 2622"/>
              <a:gd name="T33" fmla="*/ 2147483647 h 2622"/>
              <a:gd name="T34" fmla="*/ 2147483647 w 2622"/>
              <a:gd name="T35" fmla="*/ 2147483647 h 2622"/>
              <a:gd name="T36" fmla="*/ 2147483647 w 2622"/>
              <a:gd name="T37" fmla="*/ 2147483647 h 2622"/>
              <a:gd name="T38" fmla="*/ 2147483647 w 2622"/>
              <a:gd name="T39" fmla="*/ 2147483647 h 2622"/>
              <a:gd name="T40" fmla="*/ 2147483647 w 2622"/>
              <a:gd name="T41" fmla="*/ 2147483647 h 2622"/>
              <a:gd name="T42" fmla="*/ 2147483647 w 2622"/>
              <a:gd name="T43" fmla="*/ 2147483647 h 2622"/>
              <a:gd name="T44" fmla="*/ 2147483647 w 2622"/>
              <a:gd name="T45" fmla="*/ 2147483647 h 2622"/>
              <a:gd name="T46" fmla="*/ 2147483647 w 2622"/>
              <a:gd name="T47" fmla="*/ 2147483647 h 2622"/>
              <a:gd name="T48" fmla="*/ 2147483647 w 2622"/>
              <a:gd name="T49" fmla="*/ 2147483647 h 2622"/>
              <a:gd name="T50" fmla="*/ 2147483647 w 2622"/>
              <a:gd name="T51" fmla="*/ 2147483647 h 2622"/>
              <a:gd name="T52" fmla="*/ 2147483647 w 2622"/>
              <a:gd name="T53" fmla="*/ 2147483647 h 2622"/>
              <a:gd name="T54" fmla="*/ 2147483647 w 2622"/>
              <a:gd name="T55" fmla="*/ 2147483647 h 2622"/>
              <a:gd name="T56" fmla="*/ 2147483647 w 2622"/>
              <a:gd name="T57" fmla="*/ 2147483647 h 2622"/>
              <a:gd name="T58" fmla="*/ 2147483647 w 2622"/>
              <a:gd name="T59" fmla="*/ 2147483647 h 2622"/>
              <a:gd name="T60" fmla="*/ 2147483647 w 2622"/>
              <a:gd name="T61" fmla="*/ 2147483647 h 2622"/>
              <a:gd name="T62" fmla="*/ 2147483647 w 2622"/>
              <a:gd name="T63" fmla="*/ 2147483647 h 2622"/>
              <a:gd name="T64" fmla="*/ 2147483647 w 2622"/>
              <a:gd name="T65" fmla="*/ 2147483647 h 2622"/>
              <a:gd name="T66" fmla="*/ 2147483647 w 2622"/>
              <a:gd name="T67" fmla="*/ 2147483647 h 2622"/>
              <a:gd name="T68" fmla="*/ 2147483647 w 2622"/>
              <a:gd name="T69" fmla="*/ 2147483647 h 2622"/>
              <a:gd name="T70" fmla="*/ 2147483647 w 2622"/>
              <a:gd name="T71" fmla="*/ 2147483647 h 2622"/>
              <a:gd name="T72" fmla="*/ 2147483647 w 2622"/>
              <a:gd name="T73" fmla="*/ 2147483647 h 2622"/>
              <a:gd name="T74" fmla="*/ 2147483647 w 2622"/>
              <a:gd name="T75" fmla="*/ 2147483647 h 2622"/>
              <a:gd name="T76" fmla="*/ 2147483647 w 2622"/>
              <a:gd name="T77" fmla="*/ 2147483647 h 2622"/>
              <a:gd name="T78" fmla="*/ 2147483647 w 2622"/>
              <a:gd name="T79" fmla="*/ 2147483647 h 2622"/>
              <a:gd name="T80" fmla="*/ 2147483647 w 2622"/>
              <a:gd name="T81" fmla="*/ 2147483647 h 2622"/>
              <a:gd name="T82" fmla="*/ 2147483647 w 2622"/>
              <a:gd name="T83" fmla="*/ 2147483647 h 2622"/>
              <a:gd name="T84" fmla="*/ 2147483647 w 2622"/>
              <a:gd name="T85" fmla="*/ 2147483647 h 2622"/>
              <a:gd name="T86" fmla="*/ 2147483647 w 2622"/>
              <a:gd name="T87" fmla="*/ 2147483647 h 2622"/>
              <a:gd name="T88" fmla="*/ 2147483647 w 2622"/>
              <a:gd name="T89" fmla="*/ 2147483647 h 2622"/>
              <a:gd name="T90" fmla="*/ 2147483647 w 2622"/>
              <a:gd name="T91" fmla="*/ 2147483647 h 2622"/>
              <a:gd name="T92" fmla="*/ 2147483647 w 2622"/>
              <a:gd name="T93" fmla="*/ 2147483647 h 2622"/>
              <a:gd name="T94" fmla="*/ 2147483647 w 2622"/>
              <a:gd name="T95" fmla="*/ 2147483647 h 2622"/>
              <a:gd name="T96" fmla="*/ 2147483647 w 2622"/>
              <a:gd name="T97" fmla="*/ 2147483647 h 2622"/>
              <a:gd name="T98" fmla="*/ 2147483647 w 2622"/>
              <a:gd name="T99" fmla="*/ 2147483647 h 2622"/>
              <a:gd name="T100" fmla="*/ 2147483647 w 2622"/>
              <a:gd name="T101" fmla="*/ 2147483647 h 2622"/>
              <a:gd name="T102" fmla="*/ 2147483647 w 2622"/>
              <a:gd name="T103" fmla="*/ 2147483647 h 2622"/>
              <a:gd name="T104" fmla="*/ 2147483647 w 2622"/>
              <a:gd name="T105" fmla="*/ 2147483647 h 2622"/>
              <a:gd name="T106" fmla="*/ 2147483647 w 2622"/>
              <a:gd name="T107" fmla="*/ 2147483647 h 2622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w 2622"/>
              <a:gd name="T163" fmla="*/ 0 h 2622"/>
              <a:gd name="T164" fmla="*/ 2622 w 2622"/>
              <a:gd name="T165" fmla="*/ 2622 h 2622"/>
            </a:gdLst>
            <a:cxnLst>
              <a:cxn ang="T108">
                <a:pos x="T0" y="T1"/>
              </a:cxn>
              <a:cxn ang="T109">
                <a:pos x="T2" y="T3"/>
              </a:cxn>
              <a:cxn ang="T110">
                <a:pos x="T4" y="T5"/>
              </a:cxn>
              <a:cxn ang="T111">
                <a:pos x="T6" y="T7"/>
              </a:cxn>
              <a:cxn ang="T112">
                <a:pos x="T8" y="T9"/>
              </a:cxn>
              <a:cxn ang="T113">
                <a:pos x="T10" y="T11"/>
              </a:cxn>
              <a:cxn ang="T114">
                <a:pos x="T12" y="T13"/>
              </a:cxn>
              <a:cxn ang="T115">
                <a:pos x="T14" y="T15"/>
              </a:cxn>
              <a:cxn ang="T116">
                <a:pos x="T16" y="T17"/>
              </a:cxn>
              <a:cxn ang="T117">
                <a:pos x="T18" y="T19"/>
              </a:cxn>
              <a:cxn ang="T118">
                <a:pos x="T20" y="T21"/>
              </a:cxn>
              <a:cxn ang="T119">
                <a:pos x="T22" y="T23"/>
              </a:cxn>
              <a:cxn ang="T120">
                <a:pos x="T24" y="T25"/>
              </a:cxn>
              <a:cxn ang="T121">
                <a:pos x="T26" y="T27"/>
              </a:cxn>
              <a:cxn ang="T122">
                <a:pos x="T28" y="T29"/>
              </a:cxn>
              <a:cxn ang="T123">
                <a:pos x="T30" y="T31"/>
              </a:cxn>
              <a:cxn ang="T124">
                <a:pos x="T32" y="T33"/>
              </a:cxn>
              <a:cxn ang="T125">
                <a:pos x="T34" y="T35"/>
              </a:cxn>
              <a:cxn ang="T126">
                <a:pos x="T36" y="T37"/>
              </a:cxn>
              <a:cxn ang="T127">
                <a:pos x="T38" y="T39"/>
              </a:cxn>
              <a:cxn ang="T128">
                <a:pos x="T40" y="T41"/>
              </a:cxn>
              <a:cxn ang="T129">
                <a:pos x="T42" y="T43"/>
              </a:cxn>
              <a:cxn ang="T130">
                <a:pos x="T44" y="T45"/>
              </a:cxn>
              <a:cxn ang="T131">
                <a:pos x="T46" y="T47"/>
              </a:cxn>
              <a:cxn ang="T132">
                <a:pos x="T48" y="T49"/>
              </a:cxn>
              <a:cxn ang="T133">
                <a:pos x="T50" y="T51"/>
              </a:cxn>
              <a:cxn ang="T134">
                <a:pos x="T52" y="T53"/>
              </a:cxn>
              <a:cxn ang="T135">
                <a:pos x="T54" y="T55"/>
              </a:cxn>
              <a:cxn ang="T136">
                <a:pos x="T56" y="T57"/>
              </a:cxn>
              <a:cxn ang="T137">
                <a:pos x="T58" y="T59"/>
              </a:cxn>
              <a:cxn ang="T138">
                <a:pos x="T60" y="T61"/>
              </a:cxn>
              <a:cxn ang="T139">
                <a:pos x="T62" y="T63"/>
              </a:cxn>
              <a:cxn ang="T140">
                <a:pos x="T64" y="T65"/>
              </a:cxn>
              <a:cxn ang="T141">
                <a:pos x="T66" y="T67"/>
              </a:cxn>
              <a:cxn ang="T142">
                <a:pos x="T68" y="T69"/>
              </a:cxn>
              <a:cxn ang="T143">
                <a:pos x="T70" y="T71"/>
              </a:cxn>
              <a:cxn ang="T144">
                <a:pos x="T72" y="T73"/>
              </a:cxn>
              <a:cxn ang="T145">
                <a:pos x="T74" y="T75"/>
              </a:cxn>
              <a:cxn ang="T146">
                <a:pos x="T76" y="T77"/>
              </a:cxn>
              <a:cxn ang="T147">
                <a:pos x="T78" y="T79"/>
              </a:cxn>
              <a:cxn ang="T148">
                <a:pos x="T80" y="T81"/>
              </a:cxn>
              <a:cxn ang="T149">
                <a:pos x="T82" y="T83"/>
              </a:cxn>
              <a:cxn ang="T150">
                <a:pos x="T84" y="T85"/>
              </a:cxn>
              <a:cxn ang="T151">
                <a:pos x="T86" y="T87"/>
              </a:cxn>
              <a:cxn ang="T152">
                <a:pos x="T88" y="T89"/>
              </a:cxn>
              <a:cxn ang="T153">
                <a:pos x="T90" y="T91"/>
              </a:cxn>
              <a:cxn ang="T154">
                <a:pos x="T92" y="T93"/>
              </a:cxn>
              <a:cxn ang="T155">
                <a:pos x="T94" y="T95"/>
              </a:cxn>
              <a:cxn ang="T156">
                <a:pos x="T96" y="T97"/>
              </a:cxn>
              <a:cxn ang="T157">
                <a:pos x="T98" y="T99"/>
              </a:cxn>
              <a:cxn ang="T158">
                <a:pos x="T100" y="T101"/>
              </a:cxn>
              <a:cxn ang="T159">
                <a:pos x="T102" y="T103"/>
              </a:cxn>
              <a:cxn ang="T160">
                <a:pos x="T104" y="T105"/>
              </a:cxn>
              <a:cxn ang="T161">
                <a:pos x="T106" y="T107"/>
              </a:cxn>
            </a:cxnLst>
            <a:rect l="T162" t="T163" r="T164" b="T165"/>
            <a:pathLst>
              <a:path w="2622" h="2622">
                <a:moveTo>
                  <a:pt x="2622" y="1382"/>
                </a:moveTo>
                <a:lnTo>
                  <a:pt x="2622" y="1240"/>
                </a:lnTo>
                <a:lnTo>
                  <a:pt x="2520" y="1240"/>
                </a:lnTo>
                <a:lnTo>
                  <a:pt x="2516" y="1196"/>
                </a:lnTo>
                <a:lnTo>
                  <a:pt x="2512" y="1152"/>
                </a:lnTo>
                <a:lnTo>
                  <a:pt x="2506" y="1110"/>
                </a:lnTo>
                <a:lnTo>
                  <a:pt x="2498" y="1068"/>
                </a:lnTo>
                <a:lnTo>
                  <a:pt x="2596" y="1040"/>
                </a:lnTo>
                <a:lnTo>
                  <a:pt x="2560" y="904"/>
                </a:lnTo>
                <a:lnTo>
                  <a:pt x="2460" y="930"/>
                </a:lnTo>
                <a:lnTo>
                  <a:pt x="2446" y="888"/>
                </a:lnTo>
                <a:lnTo>
                  <a:pt x="2430" y="848"/>
                </a:lnTo>
                <a:lnTo>
                  <a:pt x="2412" y="808"/>
                </a:lnTo>
                <a:lnTo>
                  <a:pt x="2394" y="768"/>
                </a:lnTo>
                <a:lnTo>
                  <a:pt x="2482" y="718"/>
                </a:lnTo>
                <a:lnTo>
                  <a:pt x="2412" y="594"/>
                </a:lnTo>
                <a:lnTo>
                  <a:pt x="2322" y="646"/>
                </a:lnTo>
                <a:lnTo>
                  <a:pt x="2298" y="610"/>
                </a:lnTo>
                <a:lnTo>
                  <a:pt x="2272" y="574"/>
                </a:lnTo>
                <a:lnTo>
                  <a:pt x="2244" y="540"/>
                </a:lnTo>
                <a:lnTo>
                  <a:pt x="2216" y="508"/>
                </a:lnTo>
                <a:lnTo>
                  <a:pt x="2290" y="434"/>
                </a:lnTo>
                <a:lnTo>
                  <a:pt x="2188" y="334"/>
                </a:lnTo>
                <a:lnTo>
                  <a:pt x="2116" y="406"/>
                </a:lnTo>
                <a:lnTo>
                  <a:pt x="2082" y="378"/>
                </a:lnTo>
                <a:lnTo>
                  <a:pt x="2048" y="352"/>
                </a:lnTo>
                <a:lnTo>
                  <a:pt x="2014" y="326"/>
                </a:lnTo>
                <a:lnTo>
                  <a:pt x="1978" y="300"/>
                </a:lnTo>
                <a:lnTo>
                  <a:pt x="2028" y="212"/>
                </a:lnTo>
                <a:lnTo>
                  <a:pt x="1906" y="140"/>
                </a:lnTo>
                <a:lnTo>
                  <a:pt x="1854" y="230"/>
                </a:lnTo>
                <a:lnTo>
                  <a:pt x="1816" y="210"/>
                </a:lnTo>
                <a:lnTo>
                  <a:pt x="1776" y="194"/>
                </a:lnTo>
                <a:lnTo>
                  <a:pt x="1734" y="178"/>
                </a:lnTo>
                <a:lnTo>
                  <a:pt x="1694" y="162"/>
                </a:lnTo>
                <a:lnTo>
                  <a:pt x="1720" y="64"/>
                </a:lnTo>
                <a:lnTo>
                  <a:pt x="1582" y="26"/>
                </a:lnTo>
                <a:lnTo>
                  <a:pt x="1556" y="126"/>
                </a:lnTo>
                <a:lnTo>
                  <a:pt x="1514" y="118"/>
                </a:lnTo>
                <a:lnTo>
                  <a:pt x="1470" y="112"/>
                </a:lnTo>
                <a:lnTo>
                  <a:pt x="1426" y="106"/>
                </a:lnTo>
                <a:lnTo>
                  <a:pt x="1382" y="104"/>
                </a:lnTo>
                <a:lnTo>
                  <a:pt x="1382" y="0"/>
                </a:lnTo>
                <a:lnTo>
                  <a:pt x="1240" y="0"/>
                </a:lnTo>
                <a:lnTo>
                  <a:pt x="1240" y="104"/>
                </a:lnTo>
                <a:lnTo>
                  <a:pt x="1196" y="106"/>
                </a:lnTo>
                <a:lnTo>
                  <a:pt x="1154" y="112"/>
                </a:lnTo>
                <a:lnTo>
                  <a:pt x="1110" y="118"/>
                </a:lnTo>
                <a:lnTo>
                  <a:pt x="1068" y="126"/>
                </a:lnTo>
                <a:lnTo>
                  <a:pt x="1042" y="26"/>
                </a:lnTo>
                <a:lnTo>
                  <a:pt x="904" y="64"/>
                </a:lnTo>
                <a:lnTo>
                  <a:pt x="930" y="162"/>
                </a:lnTo>
                <a:lnTo>
                  <a:pt x="890" y="178"/>
                </a:lnTo>
                <a:lnTo>
                  <a:pt x="848" y="194"/>
                </a:lnTo>
                <a:lnTo>
                  <a:pt x="808" y="210"/>
                </a:lnTo>
                <a:lnTo>
                  <a:pt x="770" y="230"/>
                </a:lnTo>
                <a:lnTo>
                  <a:pt x="718" y="140"/>
                </a:lnTo>
                <a:lnTo>
                  <a:pt x="594" y="212"/>
                </a:lnTo>
                <a:lnTo>
                  <a:pt x="646" y="300"/>
                </a:lnTo>
                <a:lnTo>
                  <a:pt x="610" y="326"/>
                </a:lnTo>
                <a:lnTo>
                  <a:pt x="576" y="352"/>
                </a:lnTo>
                <a:lnTo>
                  <a:pt x="542" y="378"/>
                </a:lnTo>
                <a:lnTo>
                  <a:pt x="508" y="406"/>
                </a:lnTo>
                <a:lnTo>
                  <a:pt x="436" y="334"/>
                </a:lnTo>
                <a:lnTo>
                  <a:pt x="334" y="434"/>
                </a:lnTo>
                <a:lnTo>
                  <a:pt x="408" y="508"/>
                </a:lnTo>
                <a:lnTo>
                  <a:pt x="378" y="540"/>
                </a:lnTo>
                <a:lnTo>
                  <a:pt x="352" y="574"/>
                </a:lnTo>
                <a:lnTo>
                  <a:pt x="326" y="610"/>
                </a:lnTo>
                <a:lnTo>
                  <a:pt x="302" y="646"/>
                </a:lnTo>
                <a:lnTo>
                  <a:pt x="212" y="594"/>
                </a:lnTo>
                <a:lnTo>
                  <a:pt x="140" y="718"/>
                </a:lnTo>
                <a:lnTo>
                  <a:pt x="230" y="768"/>
                </a:lnTo>
                <a:lnTo>
                  <a:pt x="212" y="808"/>
                </a:lnTo>
                <a:lnTo>
                  <a:pt x="194" y="848"/>
                </a:lnTo>
                <a:lnTo>
                  <a:pt x="178" y="888"/>
                </a:lnTo>
                <a:lnTo>
                  <a:pt x="164" y="930"/>
                </a:lnTo>
                <a:lnTo>
                  <a:pt x="64" y="904"/>
                </a:lnTo>
                <a:lnTo>
                  <a:pt x="26" y="1040"/>
                </a:lnTo>
                <a:lnTo>
                  <a:pt x="126" y="1068"/>
                </a:lnTo>
                <a:lnTo>
                  <a:pt x="118" y="1110"/>
                </a:lnTo>
                <a:lnTo>
                  <a:pt x="112" y="1152"/>
                </a:lnTo>
                <a:lnTo>
                  <a:pt x="108" y="1196"/>
                </a:lnTo>
                <a:lnTo>
                  <a:pt x="104" y="1240"/>
                </a:lnTo>
                <a:lnTo>
                  <a:pt x="0" y="1240"/>
                </a:lnTo>
                <a:lnTo>
                  <a:pt x="0" y="1382"/>
                </a:lnTo>
                <a:lnTo>
                  <a:pt x="104" y="1382"/>
                </a:lnTo>
                <a:lnTo>
                  <a:pt x="108" y="1426"/>
                </a:lnTo>
                <a:lnTo>
                  <a:pt x="112" y="1470"/>
                </a:lnTo>
                <a:lnTo>
                  <a:pt x="118" y="1512"/>
                </a:lnTo>
                <a:lnTo>
                  <a:pt x="126" y="1556"/>
                </a:lnTo>
                <a:lnTo>
                  <a:pt x="26" y="1582"/>
                </a:lnTo>
                <a:lnTo>
                  <a:pt x="64" y="1720"/>
                </a:lnTo>
                <a:lnTo>
                  <a:pt x="164" y="1692"/>
                </a:lnTo>
                <a:lnTo>
                  <a:pt x="178" y="1734"/>
                </a:lnTo>
                <a:lnTo>
                  <a:pt x="194" y="1774"/>
                </a:lnTo>
                <a:lnTo>
                  <a:pt x="212" y="1814"/>
                </a:lnTo>
                <a:lnTo>
                  <a:pt x="230" y="1854"/>
                </a:lnTo>
                <a:lnTo>
                  <a:pt x="140" y="1906"/>
                </a:lnTo>
                <a:lnTo>
                  <a:pt x="212" y="2028"/>
                </a:lnTo>
                <a:lnTo>
                  <a:pt x="302" y="1978"/>
                </a:lnTo>
                <a:lnTo>
                  <a:pt x="326" y="2014"/>
                </a:lnTo>
                <a:lnTo>
                  <a:pt x="352" y="2048"/>
                </a:lnTo>
                <a:lnTo>
                  <a:pt x="378" y="2082"/>
                </a:lnTo>
                <a:lnTo>
                  <a:pt x="408" y="2116"/>
                </a:lnTo>
                <a:lnTo>
                  <a:pt x="334" y="2188"/>
                </a:lnTo>
                <a:lnTo>
                  <a:pt x="436" y="2288"/>
                </a:lnTo>
                <a:lnTo>
                  <a:pt x="508" y="2216"/>
                </a:lnTo>
                <a:lnTo>
                  <a:pt x="542" y="2244"/>
                </a:lnTo>
                <a:lnTo>
                  <a:pt x="576" y="2272"/>
                </a:lnTo>
                <a:lnTo>
                  <a:pt x="610" y="2298"/>
                </a:lnTo>
                <a:lnTo>
                  <a:pt x="646" y="2322"/>
                </a:lnTo>
                <a:lnTo>
                  <a:pt x="594" y="2412"/>
                </a:lnTo>
                <a:lnTo>
                  <a:pt x="718" y="2482"/>
                </a:lnTo>
                <a:lnTo>
                  <a:pt x="770" y="2394"/>
                </a:lnTo>
                <a:lnTo>
                  <a:pt x="808" y="2412"/>
                </a:lnTo>
                <a:lnTo>
                  <a:pt x="848" y="2430"/>
                </a:lnTo>
                <a:lnTo>
                  <a:pt x="890" y="2446"/>
                </a:lnTo>
                <a:lnTo>
                  <a:pt x="930" y="2460"/>
                </a:lnTo>
                <a:lnTo>
                  <a:pt x="904" y="2560"/>
                </a:lnTo>
                <a:lnTo>
                  <a:pt x="1042" y="2596"/>
                </a:lnTo>
                <a:lnTo>
                  <a:pt x="1068" y="2498"/>
                </a:lnTo>
                <a:lnTo>
                  <a:pt x="1110" y="2504"/>
                </a:lnTo>
                <a:lnTo>
                  <a:pt x="1154" y="2512"/>
                </a:lnTo>
                <a:lnTo>
                  <a:pt x="1196" y="2516"/>
                </a:lnTo>
                <a:lnTo>
                  <a:pt x="1240" y="2520"/>
                </a:lnTo>
                <a:lnTo>
                  <a:pt x="1240" y="2622"/>
                </a:lnTo>
                <a:lnTo>
                  <a:pt x="1382" y="2622"/>
                </a:lnTo>
                <a:lnTo>
                  <a:pt x="1382" y="2520"/>
                </a:lnTo>
                <a:lnTo>
                  <a:pt x="1426" y="2516"/>
                </a:lnTo>
                <a:lnTo>
                  <a:pt x="1470" y="2512"/>
                </a:lnTo>
                <a:lnTo>
                  <a:pt x="1514" y="2504"/>
                </a:lnTo>
                <a:lnTo>
                  <a:pt x="1556" y="2498"/>
                </a:lnTo>
                <a:lnTo>
                  <a:pt x="1582" y="2596"/>
                </a:lnTo>
                <a:lnTo>
                  <a:pt x="1720" y="2560"/>
                </a:lnTo>
                <a:lnTo>
                  <a:pt x="1694" y="2460"/>
                </a:lnTo>
                <a:lnTo>
                  <a:pt x="1734" y="2446"/>
                </a:lnTo>
                <a:lnTo>
                  <a:pt x="1776" y="2430"/>
                </a:lnTo>
                <a:lnTo>
                  <a:pt x="1816" y="2412"/>
                </a:lnTo>
                <a:lnTo>
                  <a:pt x="1854" y="2394"/>
                </a:lnTo>
                <a:lnTo>
                  <a:pt x="1906" y="2482"/>
                </a:lnTo>
                <a:lnTo>
                  <a:pt x="2028" y="2412"/>
                </a:lnTo>
                <a:lnTo>
                  <a:pt x="1978" y="2322"/>
                </a:lnTo>
                <a:lnTo>
                  <a:pt x="2014" y="2298"/>
                </a:lnTo>
                <a:lnTo>
                  <a:pt x="2048" y="2272"/>
                </a:lnTo>
                <a:lnTo>
                  <a:pt x="2082" y="2244"/>
                </a:lnTo>
                <a:lnTo>
                  <a:pt x="2116" y="2216"/>
                </a:lnTo>
                <a:lnTo>
                  <a:pt x="2188" y="2288"/>
                </a:lnTo>
                <a:lnTo>
                  <a:pt x="2290" y="2188"/>
                </a:lnTo>
                <a:lnTo>
                  <a:pt x="2216" y="2116"/>
                </a:lnTo>
                <a:lnTo>
                  <a:pt x="2244" y="2082"/>
                </a:lnTo>
                <a:lnTo>
                  <a:pt x="2272" y="2048"/>
                </a:lnTo>
                <a:lnTo>
                  <a:pt x="2298" y="2014"/>
                </a:lnTo>
                <a:lnTo>
                  <a:pt x="2322" y="1978"/>
                </a:lnTo>
                <a:lnTo>
                  <a:pt x="2412" y="2028"/>
                </a:lnTo>
                <a:lnTo>
                  <a:pt x="2482" y="1906"/>
                </a:lnTo>
                <a:lnTo>
                  <a:pt x="2394" y="1854"/>
                </a:lnTo>
                <a:lnTo>
                  <a:pt x="2412" y="1814"/>
                </a:lnTo>
                <a:lnTo>
                  <a:pt x="2430" y="1774"/>
                </a:lnTo>
                <a:lnTo>
                  <a:pt x="2446" y="1734"/>
                </a:lnTo>
                <a:lnTo>
                  <a:pt x="2460" y="1692"/>
                </a:lnTo>
                <a:lnTo>
                  <a:pt x="2560" y="1720"/>
                </a:lnTo>
                <a:lnTo>
                  <a:pt x="2596" y="1582"/>
                </a:lnTo>
                <a:lnTo>
                  <a:pt x="2498" y="1556"/>
                </a:lnTo>
                <a:lnTo>
                  <a:pt x="2506" y="1512"/>
                </a:lnTo>
                <a:lnTo>
                  <a:pt x="2512" y="1470"/>
                </a:lnTo>
                <a:lnTo>
                  <a:pt x="2516" y="1426"/>
                </a:lnTo>
                <a:lnTo>
                  <a:pt x="2520" y="1382"/>
                </a:lnTo>
                <a:lnTo>
                  <a:pt x="2622" y="1382"/>
                </a:lnTo>
                <a:close/>
                <a:moveTo>
                  <a:pt x="1312" y="2420"/>
                </a:moveTo>
                <a:lnTo>
                  <a:pt x="1312" y="2420"/>
                </a:lnTo>
                <a:lnTo>
                  <a:pt x="1254" y="2420"/>
                </a:lnTo>
                <a:lnTo>
                  <a:pt x="1198" y="2416"/>
                </a:lnTo>
                <a:lnTo>
                  <a:pt x="1142" y="2408"/>
                </a:lnTo>
                <a:lnTo>
                  <a:pt x="1088" y="2398"/>
                </a:lnTo>
                <a:lnTo>
                  <a:pt x="1034" y="2386"/>
                </a:lnTo>
                <a:lnTo>
                  <a:pt x="982" y="2370"/>
                </a:lnTo>
                <a:lnTo>
                  <a:pt x="930" y="2354"/>
                </a:lnTo>
                <a:lnTo>
                  <a:pt x="880" y="2334"/>
                </a:lnTo>
                <a:lnTo>
                  <a:pt x="830" y="2312"/>
                </a:lnTo>
                <a:lnTo>
                  <a:pt x="782" y="2286"/>
                </a:lnTo>
                <a:lnTo>
                  <a:pt x="736" y="2260"/>
                </a:lnTo>
                <a:lnTo>
                  <a:pt x="692" y="2232"/>
                </a:lnTo>
                <a:lnTo>
                  <a:pt x="648" y="2200"/>
                </a:lnTo>
                <a:lnTo>
                  <a:pt x="606" y="2168"/>
                </a:lnTo>
                <a:lnTo>
                  <a:pt x="566" y="2132"/>
                </a:lnTo>
                <a:lnTo>
                  <a:pt x="528" y="2096"/>
                </a:lnTo>
                <a:lnTo>
                  <a:pt x="490" y="2058"/>
                </a:lnTo>
                <a:lnTo>
                  <a:pt x="456" y="2018"/>
                </a:lnTo>
                <a:lnTo>
                  <a:pt x="422" y="1976"/>
                </a:lnTo>
                <a:lnTo>
                  <a:pt x="392" y="1932"/>
                </a:lnTo>
                <a:lnTo>
                  <a:pt x="362" y="1886"/>
                </a:lnTo>
                <a:lnTo>
                  <a:pt x="336" y="1840"/>
                </a:lnTo>
                <a:lnTo>
                  <a:pt x="312" y="1792"/>
                </a:lnTo>
                <a:lnTo>
                  <a:pt x="290" y="1744"/>
                </a:lnTo>
                <a:lnTo>
                  <a:pt x="270" y="1692"/>
                </a:lnTo>
                <a:lnTo>
                  <a:pt x="252" y="1642"/>
                </a:lnTo>
                <a:lnTo>
                  <a:pt x="238" y="1588"/>
                </a:lnTo>
                <a:lnTo>
                  <a:pt x="224" y="1534"/>
                </a:lnTo>
                <a:lnTo>
                  <a:pt x="216" y="1480"/>
                </a:lnTo>
                <a:lnTo>
                  <a:pt x="208" y="1424"/>
                </a:lnTo>
                <a:lnTo>
                  <a:pt x="204" y="1368"/>
                </a:lnTo>
                <a:lnTo>
                  <a:pt x="202" y="1312"/>
                </a:lnTo>
                <a:lnTo>
                  <a:pt x="204" y="1254"/>
                </a:lnTo>
                <a:lnTo>
                  <a:pt x="208" y="1198"/>
                </a:lnTo>
                <a:lnTo>
                  <a:pt x="216" y="1142"/>
                </a:lnTo>
                <a:lnTo>
                  <a:pt x="224" y="1088"/>
                </a:lnTo>
                <a:lnTo>
                  <a:pt x="238" y="1034"/>
                </a:lnTo>
                <a:lnTo>
                  <a:pt x="252" y="982"/>
                </a:lnTo>
                <a:lnTo>
                  <a:pt x="270" y="930"/>
                </a:lnTo>
                <a:lnTo>
                  <a:pt x="290" y="880"/>
                </a:lnTo>
                <a:lnTo>
                  <a:pt x="312" y="830"/>
                </a:lnTo>
                <a:lnTo>
                  <a:pt x="336" y="782"/>
                </a:lnTo>
                <a:lnTo>
                  <a:pt x="362" y="736"/>
                </a:lnTo>
                <a:lnTo>
                  <a:pt x="392" y="692"/>
                </a:lnTo>
                <a:lnTo>
                  <a:pt x="422" y="648"/>
                </a:lnTo>
                <a:lnTo>
                  <a:pt x="456" y="606"/>
                </a:lnTo>
                <a:lnTo>
                  <a:pt x="490" y="566"/>
                </a:lnTo>
                <a:lnTo>
                  <a:pt x="528" y="526"/>
                </a:lnTo>
                <a:lnTo>
                  <a:pt x="566" y="490"/>
                </a:lnTo>
                <a:lnTo>
                  <a:pt x="606" y="456"/>
                </a:lnTo>
                <a:lnTo>
                  <a:pt x="648" y="422"/>
                </a:lnTo>
                <a:lnTo>
                  <a:pt x="692" y="392"/>
                </a:lnTo>
                <a:lnTo>
                  <a:pt x="736" y="362"/>
                </a:lnTo>
                <a:lnTo>
                  <a:pt x="782" y="336"/>
                </a:lnTo>
                <a:lnTo>
                  <a:pt x="830" y="312"/>
                </a:lnTo>
                <a:lnTo>
                  <a:pt x="880" y="290"/>
                </a:lnTo>
                <a:lnTo>
                  <a:pt x="930" y="270"/>
                </a:lnTo>
                <a:lnTo>
                  <a:pt x="982" y="252"/>
                </a:lnTo>
                <a:lnTo>
                  <a:pt x="1034" y="236"/>
                </a:lnTo>
                <a:lnTo>
                  <a:pt x="1088" y="224"/>
                </a:lnTo>
                <a:lnTo>
                  <a:pt x="1142" y="214"/>
                </a:lnTo>
                <a:lnTo>
                  <a:pt x="1198" y="208"/>
                </a:lnTo>
                <a:lnTo>
                  <a:pt x="1254" y="204"/>
                </a:lnTo>
                <a:lnTo>
                  <a:pt x="1312" y="202"/>
                </a:lnTo>
                <a:lnTo>
                  <a:pt x="1368" y="204"/>
                </a:lnTo>
                <a:lnTo>
                  <a:pt x="1426" y="208"/>
                </a:lnTo>
                <a:lnTo>
                  <a:pt x="1480" y="214"/>
                </a:lnTo>
                <a:lnTo>
                  <a:pt x="1536" y="224"/>
                </a:lnTo>
                <a:lnTo>
                  <a:pt x="1588" y="236"/>
                </a:lnTo>
                <a:lnTo>
                  <a:pt x="1642" y="252"/>
                </a:lnTo>
                <a:lnTo>
                  <a:pt x="1694" y="270"/>
                </a:lnTo>
                <a:lnTo>
                  <a:pt x="1744" y="290"/>
                </a:lnTo>
                <a:lnTo>
                  <a:pt x="1792" y="312"/>
                </a:lnTo>
                <a:lnTo>
                  <a:pt x="1840" y="336"/>
                </a:lnTo>
                <a:lnTo>
                  <a:pt x="1886" y="362"/>
                </a:lnTo>
                <a:lnTo>
                  <a:pt x="1932" y="392"/>
                </a:lnTo>
                <a:lnTo>
                  <a:pt x="1976" y="422"/>
                </a:lnTo>
                <a:lnTo>
                  <a:pt x="2018" y="456"/>
                </a:lnTo>
                <a:lnTo>
                  <a:pt x="2058" y="490"/>
                </a:lnTo>
                <a:lnTo>
                  <a:pt x="2096" y="526"/>
                </a:lnTo>
                <a:lnTo>
                  <a:pt x="2132" y="566"/>
                </a:lnTo>
                <a:lnTo>
                  <a:pt x="2168" y="606"/>
                </a:lnTo>
                <a:lnTo>
                  <a:pt x="2200" y="648"/>
                </a:lnTo>
                <a:lnTo>
                  <a:pt x="2232" y="692"/>
                </a:lnTo>
                <a:lnTo>
                  <a:pt x="2260" y="736"/>
                </a:lnTo>
                <a:lnTo>
                  <a:pt x="2288" y="782"/>
                </a:lnTo>
                <a:lnTo>
                  <a:pt x="2312" y="830"/>
                </a:lnTo>
                <a:lnTo>
                  <a:pt x="2334" y="880"/>
                </a:lnTo>
                <a:lnTo>
                  <a:pt x="2354" y="930"/>
                </a:lnTo>
                <a:lnTo>
                  <a:pt x="2372" y="982"/>
                </a:lnTo>
                <a:lnTo>
                  <a:pt x="2386" y="1034"/>
                </a:lnTo>
                <a:lnTo>
                  <a:pt x="2398" y="1088"/>
                </a:lnTo>
                <a:lnTo>
                  <a:pt x="2408" y="1142"/>
                </a:lnTo>
                <a:lnTo>
                  <a:pt x="2416" y="1198"/>
                </a:lnTo>
                <a:lnTo>
                  <a:pt x="2420" y="1254"/>
                </a:lnTo>
                <a:lnTo>
                  <a:pt x="2422" y="1312"/>
                </a:lnTo>
                <a:lnTo>
                  <a:pt x="2420" y="1368"/>
                </a:lnTo>
                <a:lnTo>
                  <a:pt x="2416" y="1424"/>
                </a:lnTo>
                <a:lnTo>
                  <a:pt x="2408" y="1480"/>
                </a:lnTo>
                <a:lnTo>
                  <a:pt x="2398" y="1534"/>
                </a:lnTo>
                <a:lnTo>
                  <a:pt x="2386" y="1588"/>
                </a:lnTo>
                <a:lnTo>
                  <a:pt x="2372" y="1642"/>
                </a:lnTo>
                <a:lnTo>
                  <a:pt x="2354" y="1692"/>
                </a:lnTo>
                <a:lnTo>
                  <a:pt x="2334" y="1744"/>
                </a:lnTo>
                <a:lnTo>
                  <a:pt x="2312" y="1792"/>
                </a:lnTo>
                <a:lnTo>
                  <a:pt x="2288" y="1840"/>
                </a:lnTo>
                <a:lnTo>
                  <a:pt x="2260" y="1886"/>
                </a:lnTo>
                <a:lnTo>
                  <a:pt x="2232" y="1932"/>
                </a:lnTo>
                <a:lnTo>
                  <a:pt x="2200" y="1976"/>
                </a:lnTo>
                <a:lnTo>
                  <a:pt x="2168" y="2018"/>
                </a:lnTo>
                <a:lnTo>
                  <a:pt x="2132" y="2058"/>
                </a:lnTo>
                <a:lnTo>
                  <a:pt x="2096" y="2096"/>
                </a:lnTo>
                <a:lnTo>
                  <a:pt x="2058" y="2132"/>
                </a:lnTo>
                <a:lnTo>
                  <a:pt x="2018" y="2168"/>
                </a:lnTo>
                <a:lnTo>
                  <a:pt x="1976" y="2200"/>
                </a:lnTo>
                <a:lnTo>
                  <a:pt x="1932" y="2232"/>
                </a:lnTo>
                <a:lnTo>
                  <a:pt x="1886" y="2260"/>
                </a:lnTo>
                <a:lnTo>
                  <a:pt x="1840" y="2286"/>
                </a:lnTo>
                <a:lnTo>
                  <a:pt x="1792" y="2312"/>
                </a:lnTo>
                <a:lnTo>
                  <a:pt x="1744" y="2334"/>
                </a:lnTo>
                <a:lnTo>
                  <a:pt x="1694" y="2354"/>
                </a:lnTo>
                <a:lnTo>
                  <a:pt x="1642" y="2370"/>
                </a:lnTo>
                <a:lnTo>
                  <a:pt x="1588" y="2386"/>
                </a:lnTo>
                <a:lnTo>
                  <a:pt x="1536" y="2398"/>
                </a:lnTo>
                <a:lnTo>
                  <a:pt x="1480" y="2408"/>
                </a:lnTo>
                <a:lnTo>
                  <a:pt x="1426" y="2416"/>
                </a:lnTo>
                <a:lnTo>
                  <a:pt x="1368" y="2420"/>
                </a:lnTo>
                <a:lnTo>
                  <a:pt x="1312" y="2420"/>
                </a:lnTo>
                <a:close/>
              </a:path>
            </a:pathLst>
          </a:custGeom>
          <a:solidFill>
            <a:srgbClr val="808080">
              <a:alpha val="79999"/>
            </a:srgbClr>
          </a:solidFill>
          <a:ln>
            <a:noFill/>
          </a:ln>
          <a:extLst>
            <a:ext uri="{91240B29-F687-4F45-9708-019B960494DF}">
              <a14:hiddenLine xmlns:a14="http://schemas.microsoft.com/office/drawing/2010/main" w="19050">
                <a:solidFill>
                  <a:srgbClr val="000000"/>
                </a:solidFill>
                <a:prstDash val="sysDot"/>
                <a:round/>
              </a14:hiddenLine>
            </a:ext>
          </a:extLst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 fontAlgn="base" latinLnBrk="1">
              <a:spcBef>
                <a:spcPct val="0"/>
              </a:spcBef>
              <a:spcAft>
                <a:spcPct val="0"/>
              </a:spcAft>
            </a:pPr>
            <a:endParaRPr kumimoji="1" lang="zh-CN" altLang="en-US">
              <a:solidFill>
                <a:srgbClr val="000000"/>
              </a:solidFill>
              <a:latin typeface="Arial" pitchFamily="34" charset="0"/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sp>
        <p:nvSpPr>
          <p:cNvPr id="176" name="Oval 676"/>
          <p:cNvSpPr>
            <a:spLocks noChangeArrowheads="1"/>
          </p:cNvSpPr>
          <p:nvPr/>
        </p:nvSpPr>
        <p:spPr bwMode="auto">
          <a:xfrm rot="21275255">
            <a:off x="1042508" y="2725956"/>
            <a:ext cx="2058769" cy="2057556"/>
          </a:xfrm>
          <a:prstGeom prst="ellipse">
            <a:avLst/>
          </a:prstGeom>
          <a:solidFill>
            <a:srgbClr val="A3DAD4"/>
          </a:solidFill>
          <a:ln>
            <a:noFill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 fontAlgn="base" latinLnBrk="1">
              <a:spcBef>
                <a:spcPct val="0"/>
              </a:spcBef>
              <a:spcAft>
                <a:spcPct val="0"/>
              </a:spcAft>
            </a:pPr>
            <a:endParaRPr kumimoji="1" lang="ko-KR" altLang="en-US">
              <a:solidFill>
                <a:srgbClr val="000000"/>
              </a:solidFill>
              <a:latin typeface="Arial" pitchFamily="34" charset="0"/>
              <a:cs typeface="+mn-ea"/>
              <a:sym typeface="Arial" pitchFamily="34" charset="0"/>
            </a:endParaRPr>
          </a:p>
        </p:txBody>
      </p:sp>
      <p:sp>
        <p:nvSpPr>
          <p:cNvPr id="177" name="Oval 677"/>
          <p:cNvSpPr>
            <a:spLocks noChangeArrowheads="1"/>
          </p:cNvSpPr>
          <p:nvPr/>
        </p:nvSpPr>
        <p:spPr bwMode="auto">
          <a:xfrm rot="21275255">
            <a:off x="3570501" y="2708982"/>
            <a:ext cx="1376150" cy="1376150"/>
          </a:xfrm>
          <a:prstGeom prst="ellipse">
            <a:avLst/>
          </a:prstGeom>
          <a:solidFill>
            <a:srgbClr val="EF6D64"/>
          </a:solidFill>
          <a:ln>
            <a:noFill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 fontAlgn="base" latinLnBrk="1">
              <a:spcBef>
                <a:spcPct val="0"/>
              </a:spcBef>
              <a:spcAft>
                <a:spcPct val="0"/>
              </a:spcAft>
            </a:pPr>
            <a:endParaRPr kumimoji="1" lang="ko-KR" altLang="en-US">
              <a:solidFill>
                <a:srgbClr val="000000"/>
              </a:solidFill>
              <a:latin typeface="Arial" pitchFamily="34" charset="0"/>
              <a:cs typeface="+mn-ea"/>
              <a:sym typeface="Arial" pitchFamily="34" charset="0"/>
            </a:endParaRPr>
          </a:p>
        </p:txBody>
      </p:sp>
      <p:sp>
        <p:nvSpPr>
          <p:cNvPr id="178" name="Freeform 679"/>
          <p:cNvSpPr>
            <a:spLocks noEditPoints="1"/>
          </p:cNvSpPr>
          <p:nvPr/>
        </p:nvSpPr>
        <p:spPr bwMode="auto">
          <a:xfrm rot="21275255">
            <a:off x="4392553" y="3994196"/>
            <a:ext cx="1759290" cy="1760502"/>
          </a:xfrm>
          <a:custGeom>
            <a:gdLst>
              <a:gd name="T0" fmla="*/ 2147483647 w 1816"/>
              <a:gd name="T1" fmla="*/ 2147483647 h 1816"/>
              <a:gd name="T2" fmla="*/ 2147483647 w 1816"/>
              <a:gd name="T3" fmla="*/ 2147483647 h 1816"/>
              <a:gd name="T4" fmla="*/ 2147483647 w 1816"/>
              <a:gd name="T5" fmla="*/ 2147483647 h 1816"/>
              <a:gd name="T6" fmla="*/ 2147483647 w 1816"/>
              <a:gd name="T7" fmla="*/ 2147483647 h 1816"/>
              <a:gd name="T8" fmla="*/ 2147483647 w 1816"/>
              <a:gd name="T9" fmla="*/ 2147483647 h 1816"/>
              <a:gd name="T10" fmla="*/ 2147483647 w 1816"/>
              <a:gd name="T11" fmla="*/ 2147483647 h 1816"/>
              <a:gd name="T12" fmla="*/ 2147483647 w 1816"/>
              <a:gd name="T13" fmla="*/ 2147483647 h 1816"/>
              <a:gd name="T14" fmla="*/ 2147483647 w 1816"/>
              <a:gd name="T15" fmla="*/ 2147483647 h 1816"/>
              <a:gd name="T16" fmla="*/ 2147483647 w 1816"/>
              <a:gd name="T17" fmla="*/ 2147483647 h 1816"/>
              <a:gd name="T18" fmla="*/ 2147483647 w 1816"/>
              <a:gd name="T19" fmla="*/ 2147483647 h 1816"/>
              <a:gd name="T20" fmla="*/ 2147483647 w 1816"/>
              <a:gd name="T21" fmla="*/ 2147483647 h 1816"/>
              <a:gd name="T22" fmla="*/ 2147483647 w 1816"/>
              <a:gd name="T23" fmla="*/ 2147483647 h 1816"/>
              <a:gd name="T24" fmla="*/ 0 w 1816"/>
              <a:gd name="T25" fmla="*/ 2147483647 h 1816"/>
              <a:gd name="T26" fmla="*/ 2147483647 w 1816"/>
              <a:gd name="T27" fmla="*/ 2147483647 h 1816"/>
              <a:gd name="T28" fmla="*/ 2147483647 w 1816"/>
              <a:gd name="T29" fmla="*/ 2147483647 h 1816"/>
              <a:gd name="T30" fmla="*/ 2147483647 w 1816"/>
              <a:gd name="T31" fmla="*/ 2147483647 h 1816"/>
              <a:gd name="T32" fmla="*/ 2147483647 w 1816"/>
              <a:gd name="T33" fmla="*/ 2147483647 h 1816"/>
              <a:gd name="T34" fmla="*/ 2147483647 w 1816"/>
              <a:gd name="T35" fmla="*/ 2147483647 h 1816"/>
              <a:gd name="T36" fmla="*/ 2147483647 w 1816"/>
              <a:gd name="T37" fmla="*/ 2147483647 h 1816"/>
              <a:gd name="T38" fmla="*/ 2147483647 w 1816"/>
              <a:gd name="T39" fmla="*/ 2147483647 h 1816"/>
              <a:gd name="T40" fmla="*/ 2147483647 w 1816"/>
              <a:gd name="T41" fmla="*/ 2147483647 h 1816"/>
              <a:gd name="T42" fmla="*/ 2147483647 w 1816"/>
              <a:gd name="T43" fmla="*/ 2147483647 h 1816"/>
              <a:gd name="T44" fmla="*/ 2147483647 w 1816"/>
              <a:gd name="T45" fmla="*/ 2147483647 h 1816"/>
              <a:gd name="T46" fmla="*/ 2147483647 w 1816"/>
              <a:gd name="T47" fmla="*/ 2147483647 h 1816"/>
              <a:gd name="T48" fmla="*/ 2147483647 w 1816"/>
              <a:gd name="T49" fmla="*/ 2147483647 h 1816"/>
              <a:gd name="T50" fmla="*/ 2147483647 w 1816"/>
              <a:gd name="T51" fmla="*/ 2147483647 h 1816"/>
              <a:gd name="T52" fmla="*/ 2147483647 w 1816"/>
              <a:gd name="T53" fmla="*/ 2147483647 h 1816"/>
              <a:gd name="T54" fmla="*/ 2147483647 w 1816"/>
              <a:gd name="T55" fmla="*/ 2147483647 h 1816"/>
              <a:gd name="T56" fmla="*/ 2147483647 w 1816"/>
              <a:gd name="T57" fmla="*/ 2147483647 h 1816"/>
              <a:gd name="T58" fmla="*/ 2147483647 w 1816"/>
              <a:gd name="T59" fmla="*/ 2147483647 h 1816"/>
              <a:gd name="T60" fmla="*/ 2147483647 w 1816"/>
              <a:gd name="T61" fmla="*/ 2147483647 h 1816"/>
              <a:gd name="T62" fmla="*/ 2147483647 w 1816"/>
              <a:gd name="T63" fmla="*/ 2147483647 h 1816"/>
              <a:gd name="T64" fmla="*/ 2147483647 w 1816"/>
              <a:gd name="T65" fmla="*/ 2147483647 h 1816"/>
              <a:gd name="T66" fmla="*/ 2147483647 w 1816"/>
              <a:gd name="T67" fmla="*/ 2147483647 h 1816"/>
              <a:gd name="T68" fmla="*/ 2147483647 w 1816"/>
              <a:gd name="T69" fmla="*/ 2147483647 h 1816"/>
              <a:gd name="T70" fmla="*/ 2147483647 w 1816"/>
              <a:gd name="T71" fmla="*/ 2147483647 h 1816"/>
              <a:gd name="T72" fmla="*/ 2147483647 w 1816"/>
              <a:gd name="T73" fmla="*/ 2147483647 h 1816"/>
              <a:gd name="T74" fmla="*/ 2147483647 w 1816"/>
              <a:gd name="T75" fmla="*/ 2147483647 h 1816"/>
              <a:gd name="T76" fmla="*/ 2147483647 w 1816"/>
              <a:gd name="T77" fmla="*/ 2147483647 h 1816"/>
              <a:gd name="T78" fmla="*/ 2147483647 w 1816"/>
              <a:gd name="T79" fmla="*/ 2147483647 h 1816"/>
              <a:gd name="T80" fmla="*/ 2147483647 w 1816"/>
              <a:gd name="T81" fmla="*/ 2147483647 h 1816"/>
              <a:gd name="T82" fmla="*/ 2147483647 w 1816"/>
              <a:gd name="T83" fmla="*/ 2147483647 h 1816"/>
              <a:gd name="T84" fmla="*/ 2147483647 w 1816"/>
              <a:gd name="T85" fmla="*/ 2147483647 h 1816"/>
              <a:gd name="T86" fmla="*/ 2147483647 w 1816"/>
              <a:gd name="T87" fmla="*/ 2147483647 h 1816"/>
              <a:gd name="T88" fmla="*/ 2147483647 w 1816"/>
              <a:gd name="T89" fmla="*/ 2147483647 h 1816"/>
              <a:gd name="T90" fmla="*/ 2147483647 w 1816"/>
              <a:gd name="T91" fmla="*/ 2147483647 h 1816"/>
              <a:gd name="T92" fmla="*/ 2147483647 w 1816"/>
              <a:gd name="T93" fmla="*/ 2147483647 h 1816"/>
              <a:gd name="T94" fmla="*/ 2147483647 w 1816"/>
              <a:gd name="T95" fmla="*/ 2147483647 h 1816"/>
              <a:gd name="T96" fmla="*/ 2147483647 w 1816"/>
              <a:gd name="T97" fmla="*/ 2147483647 h 1816"/>
              <a:gd name="T98" fmla="*/ 2147483647 w 1816"/>
              <a:gd name="T99" fmla="*/ 2147483647 h 1816"/>
              <a:gd name="T100" fmla="*/ 2147483647 w 1816"/>
              <a:gd name="T101" fmla="*/ 2147483647 h 1816"/>
              <a:gd name="T102" fmla="*/ 2147483647 w 1816"/>
              <a:gd name="T103" fmla="*/ 2147483647 h 181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w 1816"/>
              <a:gd name="T157" fmla="*/ 0 h 1816"/>
              <a:gd name="T158" fmla="*/ 1816 w 1816"/>
              <a:gd name="T159" fmla="*/ 1816 h 1816"/>
            </a:gdLst>
            <a:cxnLst>
              <a:cxn ang="T104">
                <a:pos x="T0" y="T1"/>
              </a:cxn>
              <a:cxn ang="T105">
                <a:pos x="T2" y="T3"/>
              </a:cxn>
              <a:cxn ang="T106">
                <a:pos x="T4" y="T5"/>
              </a:cxn>
              <a:cxn ang="T107">
                <a:pos x="T6" y="T7"/>
              </a:cxn>
              <a:cxn ang="T108">
                <a:pos x="T8" y="T9"/>
              </a:cxn>
              <a:cxn ang="T109">
                <a:pos x="T10" y="T11"/>
              </a:cxn>
              <a:cxn ang="T110">
                <a:pos x="T12" y="T13"/>
              </a:cxn>
              <a:cxn ang="T111">
                <a:pos x="T14" y="T15"/>
              </a:cxn>
              <a:cxn ang="T112">
                <a:pos x="T16" y="T17"/>
              </a:cxn>
              <a:cxn ang="T113">
                <a:pos x="T18" y="T19"/>
              </a:cxn>
              <a:cxn ang="T114">
                <a:pos x="T20" y="T21"/>
              </a:cxn>
              <a:cxn ang="T115">
                <a:pos x="T22" y="T23"/>
              </a:cxn>
              <a:cxn ang="T116">
                <a:pos x="T24" y="T25"/>
              </a:cxn>
              <a:cxn ang="T117">
                <a:pos x="T26" y="T27"/>
              </a:cxn>
              <a:cxn ang="T118">
                <a:pos x="T28" y="T29"/>
              </a:cxn>
              <a:cxn ang="T119">
                <a:pos x="T30" y="T31"/>
              </a:cxn>
              <a:cxn ang="T120">
                <a:pos x="T32" y="T33"/>
              </a:cxn>
              <a:cxn ang="T121">
                <a:pos x="T34" y="T35"/>
              </a:cxn>
              <a:cxn ang="T122">
                <a:pos x="T36" y="T37"/>
              </a:cxn>
              <a:cxn ang="T123">
                <a:pos x="T38" y="T39"/>
              </a:cxn>
              <a:cxn ang="T124">
                <a:pos x="T40" y="T41"/>
              </a:cxn>
              <a:cxn ang="T125">
                <a:pos x="T42" y="T43"/>
              </a:cxn>
              <a:cxn ang="T126">
                <a:pos x="T44" y="T45"/>
              </a:cxn>
              <a:cxn ang="T127">
                <a:pos x="T46" y="T47"/>
              </a:cxn>
              <a:cxn ang="T128">
                <a:pos x="T48" y="T49"/>
              </a:cxn>
              <a:cxn ang="T129">
                <a:pos x="T50" y="T51"/>
              </a:cxn>
              <a:cxn ang="T130">
                <a:pos x="T52" y="T53"/>
              </a:cxn>
              <a:cxn ang="T131">
                <a:pos x="T54" y="T55"/>
              </a:cxn>
              <a:cxn ang="T132">
                <a:pos x="T56" y="T57"/>
              </a:cxn>
              <a:cxn ang="T133">
                <a:pos x="T58" y="T59"/>
              </a:cxn>
              <a:cxn ang="T134">
                <a:pos x="T60" y="T61"/>
              </a:cxn>
              <a:cxn ang="T135">
                <a:pos x="T62" y="T63"/>
              </a:cxn>
              <a:cxn ang="T136">
                <a:pos x="T64" y="T65"/>
              </a:cxn>
              <a:cxn ang="T137">
                <a:pos x="T66" y="T67"/>
              </a:cxn>
              <a:cxn ang="T138">
                <a:pos x="T68" y="T69"/>
              </a:cxn>
              <a:cxn ang="T139">
                <a:pos x="T70" y="T71"/>
              </a:cxn>
              <a:cxn ang="T140">
                <a:pos x="T72" y="T73"/>
              </a:cxn>
              <a:cxn ang="T141">
                <a:pos x="T74" y="T75"/>
              </a:cxn>
              <a:cxn ang="T142">
                <a:pos x="T76" y="T77"/>
              </a:cxn>
              <a:cxn ang="T143">
                <a:pos x="T78" y="T79"/>
              </a:cxn>
              <a:cxn ang="T144">
                <a:pos x="T80" y="T81"/>
              </a:cxn>
              <a:cxn ang="T145">
                <a:pos x="T82" y="T83"/>
              </a:cxn>
              <a:cxn ang="T146">
                <a:pos x="T84" y="T85"/>
              </a:cxn>
              <a:cxn ang="T147">
                <a:pos x="T86" y="T87"/>
              </a:cxn>
              <a:cxn ang="T148">
                <a:pos x="T88" y="T89"/>
              </a:cxn>
              <a:cxn ang="T149">
                <a:pos x="T90" y="T91"/>
              </a:cxn>
              <a:cxn ang="T150">
                <a:pos x="T92" y="T93"/>
              </a:cxn>
              <a:cxn ang="T151">
                <a:pos x="T94" y="T95"/>
              </a:cxn>
              <a:cxn ang="T152">
                <a:pos x="T96" y="T97"/>
              </a:cxn>
              <a:cxn ang="T153">
                <a:pos x="T98" y="T99"/>
              </a:cxn>
              <a:cxn ang="T154">
                <a:pos x="T100" y="T101"/>
              </a:cxn>
              <a:cxn ang="T155">
                <a:pos x="T102" y="T103"/>
              </a:cxn>
            </a:cxnLst>
            <a:rect l="T156" t="T157" r="T158" b="T159"/>
            <a:pathLst>
              <a:path w="1815" h="1815">
                <a:moveTo>
                  <a:pt x="1816" y="978"/>
                </a:moveTo>
                <a:lnTo>
                  <a:pt x="1816" y="836"/>
                </a:lnTo>
                <a:lnTo>
                  <a:pt x="1710" y="836"/>
                </a:lnTo>
                <a:lnTo>
                  <a:pt x="1706" y="792"/>
                </a:lnTo>
                <a:lnTo>
                  <a:pt x="1698" y="750"/>
                </a:lnTo>
                <a:lnTo>
                  <a:pt x="1688" y="708"/>
                </a:lnTo>
                <a:lnTo>
                  <a:pt x="1678" y="666"/>
                </a:lnTo>
                <a:lnTo>
                  <a:pt x="1774" y="626"/>
                </a:lnTo>
                <a:lnTo>
                  <a:pt x="1718" y="494"/>
                </a:lnTo>
                <a:lnTo>
                  <a:pt x="1622" y="534"/>
                </a:lnTo>
                <a:lnTo>
                  <a:pt x="1602" y="496"/>
                </a:lnTo>
                <a:lnTo>
                  <a:pt x="1578" y="460"/>
                </a:lnTo>
                <a:lnTo>
                  <a:pt x="1552" y="424"/>
                </a:lnTo>
                <a:lnTo>
                  <a:pt x="1526" y="390"/>
                </a:lnTo>
                <a:lnTo>
                  <a:pt x="1600" y="316"/>
                </a:lnTo>
                <a:lnTo>
                  <a:pt x="1498" y="216"/>
                </a:lnTo>
                <a:lnTo>
                  <a:pt x="1426" y="290"/>
                </a:lnTo>
                <a:lnTo>
                  <a:pt x="1392" y="262"/>
                </a:lnTo>
                <a:lnTo>
                  <a:pt x="1356" y="236"/>
                </a:lnTo>
                <a:lnTo>
                  <a:pt x="1318" y="214"/>
                </a:lnTo>
                <a:lnTo>
                  <a:pt x="1280" y="192"/>
                </a:lnTo>
                <a:lnTo>
                  <a:pt x="1320" y="96"/>
                </a:lnTo>
                <a:lnTo>
                  <a:pt x="1188" y="42"/>
                </a:lnTo>
                <a:lnTo>
                  <a:pt x="1150" y="138"/>
                </a:lnTo>
                <a:lnTo>
                  <a:pt x="1108" y="126"/>
                </a:lnTo>
                <a:lnTo>
                  <a:pt x="1066" y="116"/>
                </a:lnTo>
                <a:lnTo>
                  <a:pt x="1022" y="110"/>
                </a:lnTo>
                <a:lnTo>
                  <a:pt x="978" y="104"/>
                </a:lnTo>
                <a:lnTo>
                  <a:pt x="978" y="0"/>
                </a:lnTo>
                <a:lnTo>
                  <a:pt x="836" y="0"/>
                </a:lnTo>
                <a:lnTo>
                  <a:pt x="836" y="104"/>
                </a:lnTo>
                <a:lnTo>
                  <a:pt x="792" y="110"/>
                </a:lnTo>
                <a:lnTo>
                  <a:pt x="750" y="116"/>
                </a:lnTo>
                <a:lnTo>
                  <a:pt x="706" y="126"/>
                </a:lnTo>
                <a:lnTo>
                  <a:pt x="666" y="138"/>
                </a:lnTo>
                <a:lnTo>
                  <a:pt x="626" y="42"/>
                </a:lnTo>
                <a:lnTo>
                  <a:pt x="494" y="96"/>
                </a:lnTo>
                <a:lnTo>
                  <a:pt x="534" y="192"/>
                </a:lnTo>
                <a:lnTo>
                  <a:pt x="496" y="214"/>
                </a:lnTo>
                <a:lnTo>
                  <a:pt x="460" y="236"/>
                </a:lnTo>
                <a:lnTo>
                  <a:pt x="424" y="262"/>
                </a:lnTo>
                <a:lnTo>
                  <a:pt x="390" y="290"/>
                </a:lnTo>
                <a:lnTo>
                  <a:pt x="316" y="216"/>
                </a:lnTo>
                <a:lnTo>
                  <a:pt x="216" y="316"/>
                </a:lnTo>
                <a:lnTo>
                  <a:pt x="288" y="390"/>
                </a:lnTo>
                <a:lnTo>
                  <a:pt x="262" y="424"/>
                </a:lnTo>
                <a:lnTo>
                  <a:pt x="236" y="460"/>
                </a:lnTo>
                <a:lnTo>
                  <a:pt x="214" y="496"/>
                </a:lnTo>
                <a:lnTo>
                  <a:pt x="192" y="534"/>
                </a:lnTo>
                <a:lnTo>
                  <a:pt x="96" y="494"/>
                </a:lnTo>
                <a:lnTo>
                  <a:pt x="42" y="626"/>
                </a:lnTo>
                <a:lnTo>
                  <a:pt x="138" y="666"/>
                </a:lnTo>
                <a:lnTo>
                  <a:pt x="126" y="708"/>
                </a:lnTo>
                <a:lnTo>
                  <a:pt x="116" y="750"/>
                </a:lnTo>
                <a:lnTo>
                  <a:pt x="108" y="792"/>
                </a:lnTo>
                <a:lnTo>
                  <a:pt x="104" y="836"/>
                </a:lnTo>
                <a:lnTo>
                  <a:pt x="0" y="836"/>
                </a:lnTo>
                <a:lnTo>
                  <a:pt x="0" y="978"/>
                </a:lnTo>
                <a:lnTo>
                  <a:pt x="104" y="978"/>
                </a:lnTo>
                <a:lnTo>
                  <a:pt x="108" y="1022"/>
                </a:lnTo>
                <a:lnTo>
                  <a:pt x="116" y="1066"/>
                </a:lnTo>
                <a:lnTo>
                  <a:pt x="126" y="1108"/>
                </a:lnTo>
                <a:lnTo>
                  <a:pt x="138" y="1150"/>
                </a:lnTo>
                <a:lnTo>
                  <a:pt x="42" y="1190"/>
                </a:lnTo>
                <a:lnTo>
                  <a:pt x="96" y="1320"/>
                </a:lnTo>
                <a:lnTo>
                  <a:pt x="192" y="1280"/>
                </a:lnTo>
                <a:lnTo>
                  <a:pt x="214" y="1320"/>
                </a:lnTo>
                <a:lnTo>
                  <a:pt x="236" y="1356"/>
                </a:lnTo>
                <a:lnTo>
                  <a:pt x="262" y="1392"/>
                </a:lnTo>
                <a:lnTo>
                  <a:pt x="288" y="1426"/>
                </a:lnTo>
                <a:lnTo>
                  <a:pt x="216" y="1500"/>
                </a:lnTo>
                <a:lnTo>
                  <a:pt x="316" y="1600"/>
                </a:lnTo>
                <a:lnTo>
                  <a:pt x="390" y="1526"/>
                </a:lnTo>
                <a:lnTo>
                  <a:pt x="424" y="1554"/>
                </a:lnTo>
                <a:lnTo>
                  <a:pt x="460" y="1578"/>
                </a:lnTo>
                <a:lnTo>
                  <a:pt x="496" y="1602"/>
                </a:lnTo>
                <a:lnTo>
                  <a:pt x="534" y="1622"/>
                </a:lnTo>
                <a:lnTo>
                  <a:pt x="494" y="1718"/>
                </a:lnTo>
                <a:lnTo>
                  <a:pt x="626" y="1774"/>
                </a:lnTo>
                <a:lnTo>
                  <a:pt x="666" y="1678"/>
                </a:lnTo>
                <a:lnTo>
                  <a:pt x="706" y="1690"/>
                </a:lnTo>
                <a:lnTo>
                  <a:pt x="750" y="1698"/>
                </a:lnTo>
                <a:lnTo>
                  <a:pt x="792" y="1706"/>
                </a:lnTo>
                <a:lnTo>
                  <a:pt x="836" y="1712"/>
                </a:lnTo>
                <a:lnTo>
                  <a:pt x="836" y="1816"/>
                </a:lnTo>
                <a:lnTo>
                  <a:pt x="978" y="1816"/>
                </a:lnTo>
                <a:lnTo>
                  <a:pt x="978" y="1712"/>
                </a:lnTo>
                <a:lnTo>
                  <a:pt x="1022" y="1706"/>
                </a:lnTo>
                <a:lnTo>
                  <a:pt x="1066" y="1698"/>
                </a:lnTo>
                <a:lnTo>
                  <a:pt x="1108" y="1690"/>
                </a:lnTo>
                <a:lnTo>
                  <a:pt x="1150" y="1678"/>
                </a:lnTo>
                <a:lnTo>
                  <a:pt x="1188" y="1774"/>
                </a:lnTo>
                <a:lnTo>
                  <a:pt x="1320" y="1718"/>
                </a:lnTo>
                <a:lnTo>
                  <a:pt x="1280" y="1622"/>
                </a:lnTo>
                <a:lnTo>
                  <a:pt x="1318" y="1602"/>
                </a:lnTo>
                <a:lnTo>
                  <a:pt x="1356" y="1578"/>
                </a:lnTo>
                <a:lnTo>
                  <a:pt x="1392" y="1554"/>
                </a:lnTo>
                <a:lnTo>
                  <a:pt x="1426" y="1526"/>
                </a:lnTo>
                <a:lnTo>
                  <a:pt x="1498" y="1600"/>
                </a:lnTo>
                <a:lnTo>
                  <a:pt x="1600" y="1500"/>
                </a:lnTo>
                <a:lnTo>
                  <a:pt x="1526" y="1426"/>
                </a:lnTo>
                <a:lnTo>
                  <a:pt x="1552" y="1392"/>
                </a:lnTo>
                <a:lnTo>
                  <a:pt x="1578" y="1356"/>
                </a:lnTo>
                <a:lnTo>
                  <a:pt x="1602" y="1320"/>
                </a:lnTo>
                <a:lnTo>
                  <a:pt x="1622" y="1280"/>
                </a:lnTo>
                <a:lnTo>
                  <a:pt x="1718" y="1320"/>
                </a:lnTo>
                <a:lnTo>
                  <a:pt x="1774" y="1190"/>
                </a:lnTo>
                <a:lnTo>
                  <a:pt x="1678" y="1150"/>
                </a:lnTo>
                <a:lnTo>
                  <a:pt x="1688" y="1108"/>
                </a:lnTo>
                <a:lnTo>
                  <a:pt x="1698" y="1066"/>
                </a:lnTo>
                <a:lnTo>
                  <a:pt x="1706" y="1022"/>
                </a:lnTo>
                <a:lnTo>
                  <a:pt x="1710" y="978"/>
                </a:lnTo>
                <a:lnTo>
                  <a:pt x="1816" y="978"/>
                </a:lnTo>
                <a:close/>
                <a:moveTo>
                  <a:pt x="908" y="1614"/>
                </a:moveTo>
                <a:lnTo>
                  <a:pt x="908" y="1614"/>
                </a:lnTo>
                <a:lnTo>
                  <a:pt x="872" y="1612"/>
                </a:lnTo>
                <a:lnTo>
                  <a:pt x="836" y="1610"/>
                </a:lnTo>
                <a:lnTo>
                  <a:pt x="800" y="1606"/>
                </a:lnTo>
                <a:lnTo>
                  <a:pt x="766" y="1600"/>
                </a:lnTo>
                <a:lnTo>
                  <a:pt x="730" y="1592"/>
                </a:lnTo>
                <a:lnTo>
                  <a:pt x="698" y="1582"/>
                </a:lnTo>
                <a:lnTo>
                  <a:pt x="664" y="1570"/>
                </a:lnTo>
                <a:lnTo>
                  <a:pt x="632" y="1558"/>
                </a:lnTo>
                <a:lnTo>
                  <a:pt x="602" y="1544"/>
                </a:lnTo>
                <a:lnTo>
                  <a:pt x="570" y="1528"/>
                </a:lnTo>
                <a:lnTo>
                  <a:pt x="542" y="1512"/>
                </a:lnTo>
                <a:lnTo>
                  <a:pt x="512" y="1492"/>
                </a:lnTo>
                <a:lnTo>
                  <a:pt x="484" y="1474"/>
                </a:lnTo>
                <a:lnTo>
                  <a:pt x="458" y="1452"/>
                </a:lnTo>
                <a:lnTo>
                  <a:pt x="432" y="1430"/>
                </a:lnTo>
                <a:lnTo>
                  <a:pt x="408" y="1406"/>
                </a:lnTo>
                <a:lnTo>
                  <a:pt x="384" y="1382"/>
                </a:lnTo>
                <a:lnTo>
                  <a:pt x="362" y="1356"/>
                </a:lnTo>
                <a:lnTo>
                  <a:pt x="342" y="1330"/>
                </a:lnTo>
                <a:lnTo>
                  <a:pt x="322" y="1302"/>
                </a:lnTo>
                <a:lnTo>
                  <a:pt x="304" y="1274"/>
                </a:lnTo>
                <a:lnTo>
                  <a:pt x="286" y="1244"/>
                </a:lnTo>
                <a:lnTo>
                  <a:pt x="272" y="1214"/>
                </a:lnTo>
                <a:lnTo>
                  <a:pt x="256" y="1182"/>
                </a:lnTo>
                <a:lnTo>
                  <a:pt x="244" y="1150"/>
                </a:lnTo>
                <a:lnTo>
                  <a:pt x="234" y="1118"/>
                </a:lnTo>
                <a:lnTo>
                  <a:pt x="224" y="1084"/>
                </a:lnTo>
                <a:lnTo>
                  <a:pt x="216" y="1050"/>
                </a:lnTo>
                <a:lnTo>
                  <a:pt x="210" y="1016"/>
                </a:lnTo>
                <a:lnTo>
                  <a:pt x="206" y="980"/>
                </a:lnTo>
                <a:lnTo>
                  <a:pt x="202" y="944"/>
                </a:lnTo>
                <a:lnTo>
                  <a:pt x="202" y="908"/>
                </a:lnTo>
                <a:lnTo>
                  <a:pt x="202" y="872"/>
                </a:lnTo>
                <a:lnTo>
                  <a:pt x="206" y="836"/>
                </a:lnTo>
                <a:lnTo>
                  <a:pt x="210" y="800"/>
                </a:lnTo>
                <a:lnTo>
                  <a:pt x="216" y="766"/>
                </a:lnTo>
                <a:lnTo>
                  <a:pt x="224" y="732"/>
                </a:lnTo>
                <a:lnTo>
                  <a:pt x="234" y="698"/>
                </a:lnTo>
                <a:lnTo>
                  <a:pt x="244" y="664"/>
                </a:lnTo>
                <a:lnTo>
                  <a:pt x="256" y="632"/>
                </a:lnTo>
                <a:lnTo>
                  <a:pt x="272" y="602"/>
                </a:lnTo>
                <a:lnTo>
                  <a:pt x="286" y="572"/>
                </a:lnTo>
                <a:lnTo>
                  <a:pt x="304" y="542"/>
                </a:lnTo>
                <a:lnTo>
                  <a:pt x="322" y="512"/>
                </a:lnTo>
                <a:lnTo>
                  <a:pt x="342" y="486"/>
                </a:lnTo>
                <a:lnTo>
                  <a:pt x="362" y="458"/>
                </a:lnTo>
                <a:lnTo>
                  <a:pt x="384" y="432"/>
                </a:lnTo>
                <a:lnTo>
                  <a:pt x="408" y="408"/>
                </a:lnTo>
                <a:lnTo>
                  <a:pt x="432" y="386"/>
                </a:lnTo>
                <a:lnTo>
                  <a:pt x="458" y="362"/>
                </a:lnTo>
                <a:lnTo>
                  <a:pt x="484" y="342"/>
                </a:lnTo>
                <a:lnTo>
                  <a:pt x="512" y="322"/>
                </a:lnTo>
                <a:lnTo>
                  <a:pt x="542" y="304"/>
                </a:lnTo>
                <a:lnTo>
                  <a:pt x="570" y="286"/>
                </a:lnTo>
                <a:lnTo>
                  <a:pt x="602" y="272"/>
                </a:lnTo>
                <a:lnTo>
                  <a:pt x="632" y="258"/>
                </a:lnTo>
                <a:lnTo>
                  <a:pt x="664" y="244"/>
                </a:lnTo>
                <a:lnTo>
                  <a:pt x="698" y="234"/>
                </a:lnTo>
                <a:lnTo>
                  <a:pt x="730" y="224"/>
                </a:lnTo>
                <a:lnTo>
                  <a:pt x="766" y="216"/>
                </a:lnTo>
                <a:lnTo>
                  <a:pt x="800" y="210"/>
                </a:lnTo>
                <a:lnTo>
                  <a:pt x="836" y="206"/>
                </a:lnTo>
                <a:lnTo>
                  <a:pt x="872" y="202"/>
                </a:lnTo>
                <a:lnTo>
                  <a:pt x="908" y="202"/>
                </a:lnTo>
                <a:lnTo>
                  <a:pt x="944" y="202"/>
                </a:lnTo>
                <a:lnTo>
                  <a:pt x="980" y="206"/>
                </a:lnTo>
                <a:lnTo>
                  <a:pt x="1014" y="210"/>
                </a:lnTo>
                <a:lnTo>
                  <a:pt x="1050" y="216"/>
                </a:lnTo>
                <a:lnTo>
                  <a:pt x="1084" y="224"/>
                </a:lnTo>
                <a:lnTo>
                  <a:pt x="1118" y="234"/>
                </a:lnTo>
                <a:lnTo>
                  <a:pt x="1150" y="244"/>
                </a:lnTo>
                <a:lnTo>
                  <a:pt x="1182" y="258"/>
                </a:lnTo>
                <a:lnTo>
                  <a:pt x="1214" y="272"/>
                </a:lnTo>
                <a:lnTo>
                  <a:pt x="1244" y="286"/>
                </a:lnTo>
                <a:lnTo>
                  <a:pt x="1274" y="304"/>
                </a:lnTo>
                <a:lnTo>
                  <a:pt x="1302" y="322"/>
                </a:lnTo>
                <a:lnTo>
                  <a:pt x="1330" y="342"/>
                </a:lnTo>
                <a:lnTo>
                  <a:pt x="1356" y="362"/>
                </a:lnTo>
                <a:lnTo>
                  <a:pt x="1382" y="386"/>
                </a:lnTo>
                <a:lnTo>
                  <a:pt x="1406" y="408"/>
                </a:lnTo>
                <a:lnTo>
                  <a:pt x="1430" y="432"/>
                </a:lnTo>
                <a:lnTo>
                  <a:pt x="1452" y="458"/>
                </a:lnTo>
                <a:lnTo>
                  <a:pt x="1474" y="486"/>
                </a:lnTo>
                <a:lnTo>
                  <a:pt x="1492" y="512"/>
                </a:lnTo>
                <a:lnTo>
                  <a:pt x="1512" y="542"/>
                </a:lnTo>
                <a:lnTo>
                  <a:pt x="1528" y="572"/>
                </a:lnTo>
                <a:lnTo>
                  <a:pt x="1544" y="602"/>
                </a:lnTo>
                <a:lnTo>
                  <a:pt x="1558" y="632"/>
                </a:lnTo>
                <a:lnTo>
                  <a:pt x="1570" y="664"/>
                </a:lnTo>
                <a:lnTo>
                  <a:pt x="1582" y="698"/>
                </a:lnTo>
                <a:lnTo>
                  <a:pt x="1592" y="732"/>
                </a:lnTo>
                <a:lnTo>
                  <a:pt x="1598" y="766"/>
                </a:lnTo>
                <a:lnTo>
                  <a:pt x="1606" y="800"/>
                </a:lnTo>
                <a:lnTo>
                  <a:pt x="1610" y="836"/>
                </a:lnTo>
                <a:lnTo>
                  <a:pt x="1612" y="872"/>
                </a:lnTo>
                <a:lnTo>
                  <a:pt x="1614" y="908"/>
                </a:lnTo>
                <a:lnTo>
                  <a:pt x="1612" y="944"/>
                </a:lnTo>
                <a:lnTo>
                  <a:pt x="1610" y="980"/>
                </a:lnTo>
                <a:lnTo>
                  <a:pt x="1606" y="1016"/>
                </a:lnTo>
                <a:lnTo>
                  <a:pt x="1598" y="1050"/>
                </a:lnTo>
                <a:lnTo>
                  <a:pt x="1592" y="1084"/>
                </a:lnTo>
                <a:lnTo>
                  <a:pt x="1582" y="1118"/>
                </a:lnTo>
                <a:lnTo>
                  <a:pt x="1570" y="1150"/>
                </a:lnTo>
                <a:lnTo>
                  <a:pt x="1558" y="1182"/>
                </a:lnTo>
                <a:lnTo>
                  <a:pt x="1544" y="1214"/>
                </a:lnTo>
                <a:lnTo>
                  <a:pt x="1528" y="1244"/>
                </a:lnTo>
                <a:lnTo>
                  <a:pt x="1512" y="1274"/>
                </a:lnTo>
                <a:lnTo>
                  <a:pt x="1492" y="1302"/>
                </a:lnTo>
                <a:lnTo>
                  <a:pt x="1474" y="1330"/>
                </a:lnTo>
                <a:lnTo>
                  <a:pt x="1452" y="1356"/>
                </a:lnTo>
                <a:lnTo>
                  <a:pt x="1430" y="1382"/>
                </a:lnTo>
                <a:lnTo>
                  <a:pt x="1406" y="1406"/>
                </a:lnTo>
                <a:lnTo>
                  <a:pt x="1382" y="1430"/>
                </a:lnTo>
                <a:lnTo>
                  <a:pt x="1356" y="1452"/>
                </a:lnTo>
                <a:lnTo>
                  <a:pt x="1330" y="1474"/>
                </a:lnTo>
                <a:lnTo>
                  <a:pt x="1302" y="1492"/>
                </a:lnTo>
                <a:lnTo>
                  <a:pt x="1274" y="1512"/>
                </a:lnTo>
                <a:lnTo>
                  <a:pt x="1244" y="1528"/>
                </a:lnTo>
                <a:lnTo>
                  <a:pt x="1214" y="1544"/>
                </a:lnTo>
                <a:lnTo>
                  <a:pt x="1182" y="1558"/>
                </a:lnTo>
                <a:lnTo>
                  <a:pt x="1150" y="1570"/>
                </a:lnTo>
                <a:lnTo>
                  <a:pt x="1118" y="1582"/>
                </a:lnTo>
                <a:lnTo>
                  <a:pt x="1084" y="1592"/>
                </a:lnTo>
                <a:lnTo>
                  <a:pt x="1050" y="1600"/>
                </a:lnTo>
                <a:lnTo>
                  <a:pt x="1014" y="1606"/>
                </a:lnTo>
                <a:lnTo>
                  <a:pt x="980" y="1610"/>
                </a:lnTo>
                <a:lnTo>
                  <a:pt x="944" y="1612"/>
                </a:lnTo>
                <a:lnTo>
                  <a:pt x="908" y="1614"/>
                </a:lnTo>
                <a:close/>
              </a:path>
            </a:pathLst>
          </a:custGeom>
          <a:solidFill>
            <a:srgbClr val="808080">
              <a:alpha val="79999"/>
            </a:srgbClr>
          </a:solidFill>
          <a:ln>
            <a:noFill/>
          </a:ln>
          <a:extLst>
            <a:ext uri="{91240B29-F687-4F45-9708-019B960494DF}">
              <a14:hiddenLine xmlns:a14="http://schemas.microsoft.com/office/drawing/2010/main" w="19050">
                <a:solidFill>
                  <a:srgbClr val="000000"/>
                </a:solidFill>
                <a:prstDash val="sysDot"/>
                <a:round/>
              </a14:hiddenLine>
            </a:ext>
          </a:extLst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 fontAlgn="base" latinLnBrk="1">
              <a:spcBef>
                <a:spcPct val="0"/>
              </a:spcBef>
              <a:spcAft>
                <a:spcPct val="0"/>
              </a:spcAft>
            </a:pPr>
            <a:endParaRPr kumimoji="1" lang="zh-CN" altLang="en-US">
              <a:solidFill>
                <a:srgbClr val="000000"/>
              </a:solidFill>
              <a:latin typeface="Arial" pitchFamily="34" charset="0"/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sp>
        <p:nvSpPr>
          <p:cNvPr id="179" name="Oval 680"/>
          <p:cNvSpPr>
            <a:spLocks noChangeArrowheads="1"/>
          </p:cNvSpPr>
          <p:nvPr/>
        </p:nvSpPr>
        <p:spPr bwMode="auto">
          <a:xfrm rot="21275255">
            <a:off x="4668996" y="4271852"/>
            <a:ext cx="1205192" cy="1205192"/>
          </a:xfrm>
          <a:prstGeom prst="ellipse">
            <a:avLst/>
          </a:prstGeom>
          <a:solidFill>
            <a:srgbClr val="212A52"/>
          </a:solidFill>
          <a:ln>
            <a:noFill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 fontAlgn="base" latinLnBrk="1">
              <a:spcBef>
                <a:spcPct val="0"/>
              </a:spcBef>
              <a:spcAft>
                <a:spcPct val="0"/>
              </a:spcAft>
            </a:pPr>
            <a:endParaRPr kumimoji="1" lang="ko-KR" altLang="en-US">
              <a:solidFill>
                <a:srgbClr val="000000"/>
              </a:solidFill>
              <a:latin typeface="Arial" pitchFamily="34" charset="0"/>
              <a:cs typeface="+mn-ea"/>
              <a:sym typeface="Arial" pitchFamily="34" charset="0"/>
            </a:endParaRPr>
          </a:p>
        </p:txBody>
      </p:sp>
      <p:sp>
        <p:nvSpPr>
          <p:cNvPr id="180" name="Arc 681"/>
          <p:cNvSpPr/>
          <p:nvPr/>
        </p:nvSpPr>
        <p:spPr bwMode="auto">
          <a:xfrm rot="7501686">
            <a:off x="3207367" y="3942667"/>
            <a:ext cx="1456172" cy="1183368"/>
          </a:xfrm>
          <a:custGeom>
            <a:gdLst>
              <a:gd name="T0" fmla="*/ 2147483647 w 21600"/>
              <a:gd name="T1" fmla="*/ 0 h 15695"/>
              <a:gd name="T2" fmla="*/ 2147483647 w 21600"/>
              <a:gd name="T3" fmla="*/ 2147483647 h 15695"/>
              <a:gd name="T4" fmla="*/ 0 w 21600"/>
              <a:gd name="T5" fmla="*/ 2147483647 h 15695"/>
              <a:gd name="T6" fmla="*/ 0 60000 65536"/>
              <a:gd name="T7" fmla="*/ 0 60000 65536"/>
              <a:gd name="T8" fmla="*/ 0 60000 65536"/>
              <a:gd name="T9" fmla="*/ 0 w 21600"/>
              <a:gd name="T10" fmla="*/ 0 h 15695"/>
              <a:gd name="T11" fmla="*/ 21600 w 21600"/>
              <a:gd name="T12" fmla="*/ 15695 h 15695"/>
            </a:gdLst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1600" h="15695" fill="none" extrusionOk="0">
                <a:moveTo>
                  <a:pt x="14840" y="-1"/>
                </a:moveTo>
                <a:cubicBezTo>
                  <a:pt x="19155" y="4079"/>
                  <a:pt x="21600" y="9756"/>
                  <a:pt x="21600" y="15695"/>
                </a:cubicBezTo>
              </a:path>
              <a:path w="21600" h="15695" stroke="0" extrusionOk="0">
                <a:moveTo>
                  <a:pt x="14840" y="-1"/>
                </a:moveTo>
                <a:cubicBezTo>
                  <a:pt x="19155" y="4079"/>
                  <a:pt x="21600" y="9756"/>
                  <a:pt x="21600" y="15695"/>
                </a:cubicBezTo>
                <a:lnTo>
                  <a:pt x="0" y="15695"/>
                </a:lnTo>
                <a:lnTo>
                  <a:pt x="14840" y="-1"/>
                </a:lnTo>
                <a:close/>
              </a:path>
            </a:pathLst>
          </a:custGeom>
          <a:noFill/>
          <a:ln w="38100">
            <a:solidFill>
              <a:schemeClr val="bg1">
                <a:lumMod val="50000"/>
              </a:schemeClr>
            </a:solidFill>
            <a:prstDash val="sysDot"/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 fontAlgn="base" latinLnBrk="1">
              <a:spcBef>
                <a:spcPct val="0"/>
              </a:spcBef>
              <a:spcAft>
                <a:spcPct val="0"/>
              </a:spcAft>
              <a:defRPr/>
            </a:pPr>
            <a:endParaRPr kumimoji="1" lang="zh-CN" altLang="en-US" kern="0">
              <a:solidFill>
                <a:srgbClr val="000000"/>
              </a:solidFill>
              <a:latin typeface="Arial" pitchFamily="34" charset="0"/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sp>
        <p:nvSpPr>
          <p:cNvPr id="181" name="Arc 683"/>
          <p:cNvSpPr/>
          <p:nvPr/>
        </p:nvSpPr>
        <p:spPr bwMode="auto">
          <a:xfrm rot="256945">
            <a:off x="5404963" y="3282479"/>
            <a:ext cx="474074" cy="686256"/>
          </a:xfrm>
          <a:custGeom>
            <a:gdLst>
              <a:gd name="T0" fmla="*/ 2147483647 w 21600"/>
              <a:gd name="T1" fmla="*/ 0 h 31203"/>
              <a:gd name="T2" fmla="*/ 2147483647 w 21600"/>
              <a:gd name="T3" fmla="*/ 2147483647 h 31203"/>
              <a:gd name="T4" fmla="*/ 0 w 21600"/>
              <a:gd name="T5" fmla="*/ 2147483647 h 31203"/>
              <a:gd name="T6" fmla="*/ 0 60000 65536"/>
              <a:gd name="T7" fmla="*/ 0 60000 65536"/>
              <a:gd name="T8" fmla="*/ 0 60000 65536"/>
              <a:gd name="T9" fmla="*/ 0 w 21600"/>
              <a:gd name="T10" fmla="*/ 0 h 31203"/>
              <a:gd name="T11" fmla="*/ 21600 w 21600"/>
              <a:gd name="T12" fmla="*/ 31203 h 31203"/>
            </a:gdLst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1600" h="31203" fill="none" extrusionOk="0">
                <a:moveTo>
                  <a:pt x="3237" y="-1"/>
                </a:moveTo>
                <a:cubicBezTo>
                  <a:pt x="13795" y="1600"/>
                  <a:pt x="21600" y="10676"/>
                  <a:pt x="21600" y="21356"/>
                </a:cubicBezTo>
                <a:cubicBezTo>
                  <a:pt x="21600" y="24780"/>
                  <a:pt x="20785" y="28155"/>
                  <a:pt x="19224" y="31202"/>
                </a:cubicBezTo>
              </a:path>
              <a:path w="21600" h="31203" stroke="0" extrusionOk="0">
                <a:moveTo>
                  <a:pt x="3237" y="-1"/>
                </a:moveTo>
                <a:cubicBezTo>
                  <a:pt x="13795" y="1600"/>
                  <a:pt x="21600" y="10676"/>
                  <a:pt x="21600" y="21356"/>
                </a:cubicBezTo>
                <a:cubicBezTo>
                  <a:pt x="21600" y="24780"/>
                  <a:pt x="20785" y="28155"/>
                  <a:pt x="19224" y="31202"/>
                </a:cubicBezTo>
                <a:lnTo>
                  <a:pt x="0" y="21356"/>
                </a:lnTo>
                <a:lnTo>
                  <a:pt x="3237" y="-1"/>
                </a:lnTo>
                <a:close/>
              </a:path>
            </a:pathLst>
          </a:custGeom>
          <a:noFill/>
          <a:ln w="38100">
            <a:solidFill>
              <a:schemeClr val="bg1">
                <a:lumMod val="50000"/>
              </a:schemeClr>
            </a:solidFill>
            <a:prstDash val="sysDot"/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 fontAlgn="base" latinLnBrk="1">
              <a:spcBef>
                <a:spcPct val="0"/>
              </a:spcBef>
              <a:spcAft>
                <a:spcPct val="0"/>
              </a:spcAft>
              <a:defRPr/>
            </a:pPr>
            <a:endParaRPr kumimoji="1" lang="zh-CN" altLang="en-US" kern="0">
              <a:solidFill>
                <a:srgbClr val="000000"/>
              </a:solidFill>
              <a:latin typeface="Arial" pitchFamily="34" charset="0"/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sp>
        <p:nvSpPr>
          <p:cNvPr id="182" name="Content Placeholder 2"/>
          <p:cNvSpPr txBox="1"/>
          <p:nvPr/>
        </p:nvSpPr>
        <p:spPr>
          <a:xfrm>
            <a:off x="2757381" y="2322699"/>
            <a:ext cx="837285" cy="334257"/>
          </a:xfrm>
          <a:prstGeom prst="rect">
            <a:avLst/>
          </a:prstGeom>
        </p:spPr>
        <p:txBody>
          <a:bodyPr vert="horz" lIns="91428" tIns="45714" rIns="91428" bIns="45714" rtlCol="0">
            <a:noAutofit/>
          </a:bodyPr>
          <a:lstStyle>
            <a:defPPr>
              <a:defRPr lang="zh-CN"/>
            </a:defPPr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400" kern="1200">
                <a:solidFill>
                  <a:schemeClr val="bg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200" kern="1200">
                <a:solidFill>
                  <a:schemeClr val="bg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100" kern="1200">
                <a:solidFill>
                  <a:schemeClr val="bg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050" kern="1200">
                <a:solidFill>
                  <a:schemeClr val="bg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050" kern="1200">
                <a:solidFill>
                  <a:schemeClr val="bg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b="1">
                <a:solidFill>
                  <a:schemeClr val="tx2">
                    <a:lumMod val="75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SPORT</a:t>
            </a:r>
            <a:endParaRPr lang="en-US" sz="1100">
              <a:solidFill>
                <a:schemeClr val="tx2">
                  <a:lumMod val="75000"/>
                </a:schemeClr>
              </a:solidFill>
              <a:latin typeface="Arial" pitchFamily="34" charset="0"/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sp>
        <p:nvSpPr>
          <p:cNvPr id="183" name="Content Placeholder 2"/>
          <p:cNvSpPr txBox="1"/>
          <p:nvPr/>
        </p:nvSpPr>
        <p:spPr>
          <a:xfrm>
            <a:off x="5091056" y="3431289"/>
            <a:ext cx="837285" cy="334257"/>
          </a:xfrm>
          <a:prstGeom prst="rect">
            <a:avLst/>
          </a:prstGeom>
        </p:spPr>
        <p:txBody>
          <a:bodyPr vert="horz" lIns="91428" tIns="45714" rIns="91428" bIns="45714" rtlCol="0">
            <a:noAutofit/>
          </a:bodyPr>
          <a:lstStyle>
            <a:defPPr>
              <a:defRPr lang="zh-CN"/>
            </a:defPPr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400" kern="1200">
                <a:solidFill>
                  <a:schemeClr val="bg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200" kern="1200">
                <a:solidFill>
                  <a:schemeClr val="bg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100" kern="1200">
                <a:solidFill>
                  <a:schemeClr val="bg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050" kern="1200">
                <a:solidFill>
                  <a:schemeClr val="bg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050" kern="1200">
                <a:solidFill>
                  <a:schemeClr val="bg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b="1">
                <a:solidFill>
                  <a:schemeClr val="tx2">
                    <a:lumMod val="75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EDU</a:t>
            </a:r>
            <a:endParaRPr lang="en-US" sz="1100">
              <a:solidFill>
                <a:schemeClr val="tx2">
                  <a:lumMod val="75000"/>
                </a:schemeClr>
              </a:solidFill>
              <a:latin typeface="Arial" pitchFamily="34" charset="0"/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sp>
        <p:nvSpPr>
          <p:cNvPr id="184" name="Content Placeholder 2"/>
          <p:cNvSpPr txBox="1"/>
          <p:nvPr/>
        </p:nvSpPr>
        <p:spPr>
          <a:xfrm>
            <a:off x="3228097" y="4638209"/>
            <a:ext cx="990341" cy="334257"/>
          </a:xfrm>
          <a:prstGeom prst="rect">
            <a:avLst/>
          </a:prstGeom>
        </p:spPr>
        <p:txBody>
          <a:bodyPr vert="horz" lIns="91428" tIns="45714" rIns="91428" bIns="45714" rtlCol="0">
            <a:noAutofit/>
          </a:bodyPr>
          <a:lstStyle>
            <a:defPPr>
              <a:defRPr lang="zh-CN"/>
            </a:defPPr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400" kern="1200">
                <a:solidFill>
                  <a:schemeClr val="bg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200" kern="1200">
                <a:solidFill>
                  <a:schemeClr val="bg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100" kern="1200">
                <a:solidFill>
                  <a:schemeClr val="bg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050" kern="1200">
                <a:solidFill>
                  <a:schemeClr val="bg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050" kern="1200">
                <a:solidFill>
                  <a:schemeClr val="bg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id-ID" b="1">
                <a:solidFill>
                  <a:schemeClr val="tx2">
                    <a:lumMod val="75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Graphic</a:t>
            </a:r>
            <a:endParaRPr lang="en-US" sz="1100">
              <a:solidFill>
                <a:schemeClr val="tx2">
                  <a:lumMod val="75000"/>
                </a:schemeClr>
              </a:solidFill>
              <a:latin typeface="Arial" pitchFamily="34" charset="0"/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grpSp>
        <p:nvGrpSpPr>
          <p:cNvPr id="185" name="Group 184"/>
          <p:cNvGrpSpPr/>
          <p:nvPr/>
        </p:nvGrpSpPr>
        <p:grpSpPr>
          <a:xfrm>
            <a:off x="5071106" y="4673962"/>
            <a:ext cx="400971" cy="400970"/>
            <a:chOff x="5607375" y="3562825"/>
            <a:chExt cx="587140" cy="587140"/>
          </a:xfrm>
          <a:noFill/>
        </p:grpSpPr>
        <p:sp>
          <p:nvSpPr>
            <p:cNvPr id="186" name="Freeform 15"/>
            <p:cNvSpPr>
              <a:spLocks noEditPoints="1"/>
            </p:cNvSpPr>
            <p:nvPr/>
          </p:nvSpPr>
          <p:spPr bwMode="auto">
            <a:xfrm>
              <a:off x="5746497" y="3702123"/>
              <a:ext cx="308897" cy="308544"/>
            </a:xfrm>
            <a:custGeom>
              <a:gdLst>
                <a:gd name="T0" fmla="*/ 183 w 371"/>
                <a:gd name="T1" fmla="*/ 1 h 370"/>
                <a:gd name="T2" fmla="*/ 2 w 371"/>
                <a:gd name="T3" fmla="*/ 187 h 370"/>
                <a:gd name="T4" fmla="*/ 188 w 371"/>
                <a:gd name="T5" fmla="*/ 369 h 370"/>
                <a:gd name="T6" fmla="*/ 370 w 371"/>
                <a:gd name="T7" fmla="*/ 182 h 370"/>
                <a:gd name="T8" fmla="*/ 183 w 371"/>
                <a:gd name="T9" fmla="*/ 1 h 370"/>
                <a:gd name="T10" fmla="*/ 184 w 371"/>
                <a:gd name="T11" fmla="*/ 25 h 370"/>
                <a:gd name="T12" fmla="*/ 260 w 371"/>
                <a:gd name="T13" fmla="*/ 43 h 370"/>
                <a:gd name="T14" fmla="*/ 235 w 371"/>
                <a:gd name="T15" fmla="*/ 84 h 370"/>
                <a:gd name="T16" fmla="*/ 186 w 371"/>
                <a:gd name="T17" fmla="*/ 73 h 370"/>
                <a:gd name="T18" fmla="*/ 137 w 371"/>
                <a:gd name="T19" fmla="*/ 84 h 370"/>
                <a:gd name="T20" fmla="*/ 112 w 371"/>
                <a:gd name="T21" fmla="*/ 43 h 370"/>
                <a:gd name="T22" fmla="*/ 184 w 371"/>
                <a:gd name="T23" fmla="*/ 25 h 370"/>
                <a:gd name="T24" fmla="*/ 85 w 371"/>
                <a:gd name="T25" fmla="*/ 234 h 370"/>
                <a:gd name="T26" fmla="*/ 44 w 371"/>
                <a:gd name="T27" fmla="*/ 259 h 370"/>
                <a:gd name="T28" fmla="*/ 26 w 371"/>
                <a:gd name="T29" fmla="*/ 187 h 370"/>
                <a:gd name="T30" fmla="*/ 44 w 371"/>
                <a:gd name="T31" fmla="*/ 111 h 370"/>
                <a:gd name="T32" fmla="*/ 85 w 371"/>
                <a:gd name="T33" fmla="*/ 136 h 370"/>
                <a:gd name="T34" fmla="*/ 74 w 371"/>
                <a:gd name="T35" fmla="*/ 185 h 370"/>
                <a:gd name="T36" fmla="*/ 85 w 371"/>
                <a:gd name="T37" fmla="*/ 234 h 370"/>
                <a:gd name="T38" fmla="*/ 188 w 371"/>
                <a:gd name="T39" fmla="*/ 345 h 370"/>
                <a:gd name="T40" fmla="*/ 112 w 371"/>
                <a:gd name="T41" fmla="*/ 327 h 370"/>
                <a:gd name="T42" fmla="*/ 137 w 371"/>
                <a:gd name="T43" fmla="*/ 286 h 370"/>
                <a:gd name="T44" fmla="*/ 186 w 371"/>
                <a:gd name="T45" fmla="*/ 297 h 370"/>
                <a:gd name="T46" fmla="*/ 235 w 371"/>
                <a:gd name="T47" fmla="*/ 286 h 370"/>
                <a:gd name="T48" fmla="*/ 260 w 371"/>
                <a:gd name="T49" fmla="*/ 327 h 370"/>
                <a:gd name="T50" fmla="*/ 188 w 371"/>
                <a:gd name="T51" fmla="*/ 345 h 370"/>
                <a:gd name="T52" fmla="*/ 186 w 371"/>
                <a:gd name="T53" fmla="*/ 273 h 370"/>
                <a:gd name="T54" fmla="*/ 98 w 371"/>
                <a:gd name="T55" fmla="*/ 185 h 370"/>
                <a:gd name="T56" fmla="*/ 186 w 371"/>
                <a:gd name="T57" fmla="*/ 97 h 370"/>
                <a:gd name="T58" fmla="*/ 274 w 371"/>
                <a:gd name="T59" fmla="*/ 185 h 370"/>
                <a:gd name="T60" fmla="*/ 186 w 371"/>
                <a:gd name="T61" fmla="*/ 273 h 370"/>
                <a:gd name="T62" fmla="*/ 286 w 371"/>
                <a:gd name="T63" fmla="*/ 234 h 370"/>
                <a:gd name="T64" fmla="*/ 298 w 371"/>
                <a:gd name="T65" fmla="*/ 185 h 370"/>
                <a:gd name="T66" fmla="*/ 286 w 371"/>
                <a:gd name="T67" fmla="*/ 136 h 370"/>
                <a:gd name="T68" fmla="*/ 328 w 371"/>
                <a:gd name="T69" fmla="*/ 111 h 370"/>
                <a:gd name="T70" fmla="*/ 346 w 371"/>
                <a:gd name="T71" fmla="*/ 183 h 370"/>
                <a:gd name="T72" fmla="*/ 328 w 371"/>
                <a:gd name="T73" fmla="*/ 259 h 370"/>
                <a:gd name="T74" fmla="*/ 286 w 371"/>
                <a:gd name="T75" fmla="*/ 234 h 3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371" h="370">
                  <a:moveTo>
                    <a:pt x="183" y="1"/>
                  </a:moveTo>
                  <a:cubicBezTo>
                    <a:pt x="82" y="2"/>
                    <a:pt x="0" y="86"/>
                    <a:pt x="2" y="187"/>
                  </a:cubicBezTo>
                  <a:cubicBezTo>
                    <a:pt x="3" y="289"/>
                    <a:pt x="87" y="370"/>
                    <a:pt x="188" y="369"/>
                  </a:cubicBezTo>
                  <a:cubicBezTo>
                    <a:pt x="290" y="368"/>
                    <a:pt x="371" y="284"/>
                    <a:pt x="370" y="182"/>
                  </a:cubicBezTo>
                  <a:cubicBezTo>
                    <a:pt x="368" y="81"/>
                    <a:pt x="285" y="0"/>
                    <a:pt x="183" y="1"/>
                  </a:cubicBezTo>
                  <a:close/>
                  <a:moveTo>
                    <a:pt x="184" y="25"/>
                  </a:moveTo>
                  <a:cubicBezTo>
                    <a:pt x="211" y="25"/>
                    <a:pt x="237" y="31"/>
                    <a:pt x="260" y="43"/>
                  </a:cubicBezTo>
                  <a:cubicBezTo>
                    <a:pt x="235" y="84"/>
                    <a:pt x="235" y="84"/>
                    <a:pt x="235" y="84"/>
                  </a:cubicBezTo>
                  <a:cubicBezTo>
                    <a:pt x="220" y="77"/>
                    <a:pt x="203" y="73"/>
                    <a:pt x="186" y="73"/>
                  </a:cubicBezTo>
                  <a:cubicBezTo>
                    <a:pt x="168" y="73"/>
                    <a:pt x="151" y="77"/>
                    <a:pt x="137" y="84"/>
                  </a:cubicBezTo>
                  <a:cubicBezTo>
                    <a:pt x="112" y="43"/>
                    <a:pt x="112" y="43"/>
                    <a:pt x="112" y="43"/>
                  </a:cubicBezTo>
                  <a:cubicBezTo>
                    <a:pt x="133" y="32"/>
                    <a:pt x="158" y="25"/>
                    <a:pt x="184" y="25"/>
                  </a:cubicBezTo>
                  <a:close/>
                  <a:moveTo>
                    <a:pt x="85" y="234"/>
                  </a:moveTo>
                  <a:cubicBezTo>
                    <a:pt x="44" y="259"/>
                    <a:pt x="44" y="259"/>
                    <a:pt x="44" y="259"/>
                  </a:cubicBezTo>
                  <a:cubicBezTo>
                    <a:pt x="33" y="237"/>
                    <a:pt x="26" y="213"/>
                    <a:pt x="26" y="187"/>
                  </a:cubicBezTo>
                  <a:cubicBezTo>
                    <a:pt x="25" y="160"/>
                    <a:pt x="32" y="134"/>
                    <a:pt x="44" y="111"/>
                  </a:cubicBezTo>
                  <a:cubicBezTo>
                    <a:pt x="85" y="136"/>
                    <a:pt x="85" y="136"/>
                    <a:pt x="85" y="136"/>
                  </a:cubicBezTo>
                  <a:cubicBezTo>
                    <a:pt x="78" y="151"/>
                    <a:pt x="74" y="167"/>
                    <a:pt x="74" y="185"/>
                  </a:cubicBezTo>
                  <a:cubicBezTo>
                    <a:pt x="74" y="203"/>
                    <a:pt x="78" y="219"/>
                    <a:pt x="85" y="234"/>
                  </a:cubicBezTo>
                  <a:close/>
                  <a:moveTo>
                    <a:pt x="188" y="345"/>
                  </a:moveTo>
                  <a:cubicBezTo>
                    <a:pt x="161" y="345"/>
                    <a:pt x="135" y="339"/>
                    <a:pt x="112" y="327"/>
                  </a:cubicBezTo>
                  <a:cubicBezTo>
                    <a:pt x="137" y="286"/>
                    <a:pt x="137" y="286"/>
                    <a:pt x="137" y="286"/>
                  </a:cubicBezTo>
                  <a:cubicBezTo>
                    <a:pt x="151" y="293"/>
                    <a:pt x="168" y="297"/>
                    <a:pt x="186" y="297"/>
                  </a:cubicBezTo>
                  <a:cubicBezTo>
                    <a:pt x="203" y="297"/>
                    <a:pt x="220" y="293"/>
                    <a:pt x="235" y="286"/>
                  </a:cubicBezTo>
                  <a:cubicBezTo>
                    <a:pt x="260" y="327"/>
                    <a:pt x="260" y="327"/>
                    <a:pt x="260" y="327"/>
                  </a:cubicBezTo>
                  <a:cubicBezTo>
                    <a:pt x="238" y="338"/>
                    <a:pt x="214" y="345"/>
                    <a:pt x="188" y="345"/>
                  </a:cubicBezTo>
                  <a:close/>
                  <a:moveTo>
                    <a:pt x="186" y="273"/>
                  </a:moveTo>
                  <a:cubicBezTo>
                    <a:pt x="137" y="273"/>
                    <a:pt x="98" y="233"/>
                    <a:pt x="98" y="185"/>
                  </a:cubicBezTo>
                  <a:cubicBezTo>
                    <a:pt x="98" y="136"/>
                    <a:pt x="137" y="97"/>
                    <a:pt x="186" y="97"/>
                  </a:cubicBezTo>
                  <a:cubicBezTo>
                    <a:pt x="234" y="97"/>
                    <a:pt x="274" y="136"/>
                    <a:pt x="274" y="185"/>
                  </a:cubicBezTo>
                  <a:cubicBezTo>
                    <a:pt x="274" y="233"/>
                    <a:pt x="234" y="273"/>
                    <a:pt x="186" y="273"/>
                  </a:cubicBezTo>
                  <a:close/>
                  <a:moveTo>
                    <a:pt x="286" y="234"/>
                  </a:moveTo>
                  <a:cubicBezTo>
                    <a:pt x="294" y="219"/>
                    <a:pt x="298" y="203"/>
                    <a:pt x="298" y="185"/>
                  </a:cubicBezTo>
                  <a:cubicBezTo>
                    <a:pt x="298" y="167"/>
                    <a:pt x="294" y="151"/>
                    <a:pt x="286" y="136"/>
                  </a:cubicBezTo>
                  <a:cubicBezTo>
                    <a:pt x="328" y="111"/>
                    <a:pt x="328" y="111"/>
                    <a:pt x="328" y="111"/>
                  </a:cubicBezTo>
                  <a:cubicBezTo>
                    <a:pt x="339" y="133"/>
                    <a:pt x="345" y="157"/>
                    <a:pt x="346" y="183"/>
                  </a:cubicBezTo>
                  <a:cubicBezTo>
                    <a:pt x="346" y="210"/>
                    <a:pt x="340" y="236"/>
                    <a:pt x="328" y="259"/>
                  </a:cubicBezTo>
                  <a:lnTo>
                    <a:pt x="286" y="234"/>
                  </a:lnTo>
                  <a:close/>
                </a:path>
              </a:pathLst>
            </a:custGeom>
            <a:grpFill/>
            <a:ln>
              <a:solidFill>
                <a:schemeClr val="bg1">
                  <a:lumMod val="95000"/>
                </a:schemeClr>
              </a:solidFill>
            </a:ln>
          </p:spPr>
          <p:txBody>
            <a:bodyPr vert="horz" wrap="square" lIns="91428" tIns="45714" rIns="91428" bIns="45714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400"/>
              <a:endParaRPr lang="en-US" sz="2000">
                <a:solidFill>
                  <a:srgbClr val="5C5C5C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endParaRPr>
            </a:p>
          </p:txBody>
        </p:sp>
        <p:sp>
          <p:nvSpPr>
            <p:cNvPr id="187" name="Freeform 23"/>
            <p:cNvSpPr>
              <a:spLocks noEditPoints="1"/>
            </p:cNvSpPr>
            <p:nvPr/>
          </p:nvSpPr>
          <p:spPr bwMode="auto">
            <a:xfrm>
              <a:off x="5607375" y="3562825"/>
              <a:ext cx="587140" cy="587140"/>
            </a:xfrm>
            <a:custGeom>
              <a:gdLst>
                <a:gd name="T0" fmla="*/ 192 w 384"/>
                <a:gd name="T1" fmla="*/ 0 h 384"/>
                <a:gd name="T2" fmla="*/ 0 w 384"/>
                <a:gd name="T3" fmla="*/ 192 h 384"/>
                <a:gd name="T4" fmla="*/ 192 w 384"/>
                <a:gd name="T5" fmla="*/ 384 h 384"/>
                <a:gd name="T6" fmla="*/ 384 w 384"/>
                <a:gd name="T7" fmla="*/ 192 h 384"/>
                <a:gd name="T8" fmla="*/ 192 w 384"/>
                <a:gd name="T9" fmla="*/ 0 h 384"/>
                <a:gd name="T10" fmla="*/ 192 w 384"/>
                <a:gd name="T11" fmla="*/ 349 h 384"/>
                <a:gd name="T12" fmla="*/ 35 w 384"/>
                <a:gd name="T13" fmla="*/ 192 h 384"/>
                <a:gd name="T14" fmla="*/ 192 w 384"/>
                <a:gd name="T15" fmla="*/ 35 h 384"/>
                <a:gd name="T16" fmla="*/ 349 w 384"/>
                <a:gd name="T17" fmla="*/ 192 h 384"/>
                <a:gd name="T18" fmla="*/ 192 w 384"/>
                <a:gd name="T19" fmla="*/ 349 h 3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384" h="384">
                  <a:moveTo>
                    <a:pt x="192" y="0"/>
                  </a:moveTo>
                  <a:cubicBezTo>
                    <a:pt x="86" y="0"/>
                    <a:pt x="0" y="86"/>
                    <a:pt x="0" y="192"/>
                  </a:cubicBezTo>
                  <a:cubicBezTo>
                    <a:pt x="0" y="298"/>
                    <a:pt x="86" y="384"/>
                    <a:pt x="192" y="384"/>
                  </a:cubicBezTo>
                  <a:cubicBezTo>
                    <a:pt x="298" y="384"/>
                    <a:pt x="384" y="298"/>
                    <a:pt x="384" y="192"/>
                  </a:cubicBezTo>
                  <a:cubicBezTo>
                    <a:pt x="384" y="86"/>
                    <a:pt x="298" y="0"/>
                    <a:pt x="192" y="0"/>
                  </a:cubicBezTo>
                  <a:close/>
                  <a:moveTo>
                    <a:pt x="192" y="349"/>
                  </a:moveTo>
                  <a:cubicBezTo>
                    <a:pt x="105" y="349"/>
                    <a:pt x="35" y="278"/>
                    <a:pt x="35" y="192"/>
                  </a:cubicBezTo>
                  <a:cubicBezTo>
                    <a:pt x="35" y="105"/>
                    <a:pt x="105" y="35"/>
                    <a:pt x="192" y="35"/>
                  </a:cubicBezTo>
                  <a:cubicBezTo>
                    <a:pt x="278" y="35"/>
                    <a:pt x="349" y="105"/>
                    <a:pt x="349" y="192"/>
                  </a:cubicBezTo>
                  <a:cubicBezTo>
                    <a:pt x="349" y="278"/>
                    <a:pt x="278" y="349"/>
                    <a:pt x="192" y="349"/>
                  </a:cubicBezTo>
                  <a:close/>
                </a:path>
              </a:pathLst>
            </a:custGeom>
            <a:grpFill/>
            <a:ln>
              <a:solidFill>
                <a:schemeClr val="bg1">
                  <a:lumMod val="95000"/>
                </a:schemeClr>
              </a:solidFill>
            </a:ln>
          </p:spPr>
          <p:txBody>
            <a:bodyPr vert="horz" wrap="square" lIns="91428" tIns="45714" rIns="91428" bIns="45714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400"/>
              <a:endParaRPr lang="en-US" sz="2000">
                <a:solidFill>
                  <a:srgbClr val="5C5C5C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endParaRPr>
            </a:p>
          </p:txBody>
        </p:sp>
      </p:grpSp>
      <p:grpSp>
        <p:nvGrpSpPr>
          <p:cNvPr id="188" name="Group 187"/>
          <p:cNvGrpSpPr/>
          <p:nvPr/>
        </p:nvGrpSpPr>
        <p:grpSpPr>
          <a:xfrm>
            <a:off x="1769560" y="3466773"/>
            <a:ext cx="575922" cy="575922"/>
            <a:chOff x="6665323" y="3562825"/>
            <a:chExt cx="587140" cy="587140"/>
          </a:xfrm>
          <a:noFill/>
        </p:grpSpPr>
        <p:sp>
          <p:nvSpPr>
            <p:cNvPr id="189" name="Freeform 19"/>
            <p:cNvSpPr>
              <a:spLocks noEditPoints="1"/>
            </p:cNvSpPr>
            <p:nvPr/>
          </p:nvSpPr>
          <p:spPr bwMode="auto">
            <a:xfrm>
              <a:off x="6808144" y="3735126"/>
              <a:ext cx="301499" cy="242538"/>
            </a:xfrm>
            <a:custGeom>
              <a:gdLst>
                <a:gd name="T0" fmla="*/ 393 w 400"/>
                <a:gd name="T1" fmla="*/ 61 h 322"/>
                <a:gd name="T2" fmla="*/ 300 w 400"/>
                <a:gd name="T3" fmla="*/ 3 h 322"/>
                <a:gd name="T4" fmla="*/ 286 w 400"/>
                <a:gd name="T5" fmla="*/ 3 h 322"/>
                <a:gd name="T6" fmla="*/ 200 w 400"/>
                <a:gd name="T7" fmla="*/ 57 h 322"/>
                <a:gd name="T8" fmla="*/ 113 w 400"/>
                <a:gd name="T9" fmla="*/ 3 h 322"/>
                <a:gd name="T10" fmla="*/ 100 w 400"/>
                <a:gd name="T11" fmla="*/ 3 h 322"/>
                <a:gd name="T12" fmla="*/ 6 w 400"/>
                <a:gd name="T13" fmla="*/ 61 h 322"/>
                <a:gd name="T14" fmla="*/ 0 w 400"/>
                <a:gd name="T15" fmla="*/ 73 h 322"/>
                <a:gd name="T16" fmla="*/ 0 w 400"/>
                <a:gd name="T17" fmla="*/ 307 h 322"/>
                <a:gd name="T18" fmla="*/ 6 w 400"/>
                <a:gd name="T19" fmla="*/ 319 h 322"/>
                <a:gd name="T20" fmla="*/ 20 w 400"/>
                <a:gd name="T21" fmla="*/ 319 h 322"/>
                <a:gd name="T22" fmla="*/ 106 w 400"/>
                <a:gd name="T23" fmla="*/ 265 h 322"/>
                <a:gd name="T24" fmla="*/ 193 w 400"/>
                <a:gd name="T25" fmla="*/ 319 h 322"/>
                <a:gd name="T26" fmla="*/ 207 w 400"/>
                <a:gd name="T27" fmla="*/ 319 h 322"/>
                <a:gd name="T28" fmla="*/ 293 w 400"/>
                <a:gd name="T29" fmla="*/ 265 h 322"/>
                <a:gd name="T30" fmla="*/ 380 w 400"/>
                <a:gd name="T31" fmla="*/ 319 h 322"/>
                <a:gd name="T32" fmla="*/ 387 w 400"/>
                <a:gd name="T33" fmla="*/ 321 h 322"/>
                <a:gd name="T34" fmla="*/ 393 w 400"/>
                <a:gd name="T35" fmla="*/ 319 h 322"/>
                <a:gd name="T36" fmla="*/ 400 w 400"/>
                <a:gd name="T37" fmla="*/ 307 h 322"/>
                <a:gd name="T38" fmla="*/ 400 w 400"/>
                <a:gd name="T39" fmla="*/ 73 h 322"/>
                <a:gd name="T40" fmla="*/ 393 w 400"/>
                <a:gd name="T41" fmla="*/ 61 h 322"/>
                <a:gd name="T42" fmla="*/ 93 w 400"/>
                <a:gd name="T43" fmla="*/ 241 h 322"/>
                <a:gd name="T44" fmla="*/ 26 w 400"/>
                <a:gd name="T45" fmla="*/ 283 h 322"/>
                <a:gd name="T46" fmla="*/ 26 w 400"/>
                <a:gd name="T47" fmla="*/ 81 h 322"/>
                <a:gd name="T48" fmla="*/ 93 w 400"/>
                <a:gd name="T49" fmla="*/ 39 h 322"/>
                <a:gd name="T50" fmla="*/ 93 w 400"/>
                <a:gd name="T51" fmla="*/ 241 h 322"/>
                <a:gd name="T52" fmla="*/ 187 w 400"/>
                <a:gd name="T53" fmla="*/ 283 h 322"/>
                <a:gd name="T54" fmla="*/ 119 w 400"/>
                <a:gd name="T55" fmla="*/ 241 h 322"/>
                <a:gd name="T56" fmla="*/ 119 w 400"/>
                <a:gd name="T57" fmla="*/ 39 h 322"/>
                <a:gd name="T58" fmla="*/ 187 w 400"/>
                <a:gd name="T59" fmla="*/ 81 h 322"/>
                <a:gd name="T60" fmla="*/ 187 w 400"/>
                <a:gd name="T61" fmla="*/ 283 h 322"/>
                <a:gd name="T62" fmla="*/ 280 w 400"/>
                <a:gd name="T63" fmla="*/ 241 h 322"/>
                <a:gd name="T64" fmla="*/ 213 w 400"/>
                <a:gd name="T65" fmla="*/ 283 h 322"/>
                <a:gd name="T66" fmla="*/ 213 w 400"/>
                <a:gd name="T67" fmla="*/ 81 h 322"/>
                <a:gd name="T68" fmla="*/ 280 w 400"/>
                <a:gd name="T69" fmla="*/ 39 h 322"/>
                <a:gd name="T70" fmla="*/ 280 w 400"/>
                <a:gd name="T71" fmla="*/ 241 h 322"/>
                <a:gd name="T72" fmla="*/ 374 w 400"/>
                <a:gd name="T73" fmla="*/ 283 h 322"/>
                <a:gd name="T74" fmla="*/ 306 w 400"/>
                <a:gd name="T75" fmla="*/ 241 h 322"/>
                <a:gd name="T76" fmla="*/ 306 w 400"/>
                <a:gd name="T77" fmla="*/ 39 h 322"/>
                <a:gd name="T78" fmla="*/ 374 w 400"/>
                <a:gd name="T79" fmla="*/ 81 h 322"/>
                <a:gd name="T80" fmla="*/ 374 w 400"/>
                <a:gd name="T81" fmla="*/ 283 h 32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400" h="322">
                  <a:moveTo>
                    <a:pt x="393" y="61"/>
                  </a:moveTo>
                  <a:cubicBezTo>
                    <a:pt x="300" y="3"/>
                    <a:pt x="300" y="3"/>
                    <a:pt x="300" y="3"/>
                  </a:cubicBezTo>
                  <a:cubicBezTo>
                    <a:pt x="296" y="0"/>
                    <a:pt x="291" y="0"/>
                    <a:pt x="286" y="3"/>
                  </a:cubicBezTo>
                  <a:cubicBezTo>
                    <a:pt x="200" y="57"/>
                    <a:pt x="200" y="57"/>
                    <a:pt x="200" y="57"/>
                  </a:cubicBezTo>
                  <a:cubicBezTo>
                    <a:pt x="113" y="3"/>
                    <a:pt x="113" y="3"/>
                    <a:pt x="113" y="3"/>
                  </a:cubicBezTo>
                  <a:cubicBezTo>
                    <a:pt x="109" y="0"/>
                    <a:pt x="104" y="0"/>
                    <a:pt x="100" y="3"/>
                  </a:cubicBezTo>
                  <a:cubicBezTo>
                    <a:pt x="6" y="61"/>
                    <a:pt x="6" y="61"/>
                    <a:pt x="6" y="61"/>
                  </a:cubicBezTo>
                  <a:cubicBezTo>
                    <a:pt x="2" y="64"/>
                    <a:pt x="0" y="68"/>
                    <a:pt x="0" y="73"/>
                  </a:cubicBezTo>
                  <a:cubicBezTo>
                    <a:pt x="0" y="307"/>
                    <a:pt x="0" y="307"/>
                    <a:pt x="0" y="307"/>
                  </a:cubicBezTo>
                  <a:cubicBezTo>
                    <a:pt x="0" y="312"/>
                    <a:pt x="2" y="317"/>
                    <a:pt x="6" y="319"/>
                  </a:cubicBezTo>
                  <a:cubicBezTo>
                    <a:pt x="11" y="322"/>
                    <a:pt x="16" y="321"/>
                    <a:pt x="20" y="319"/>
                  </a:cubicBezTo>
                  <a:cubicBezTo>
                    <a:pt x="106" y="265"/>
                    <a:pt x="106" y="265"/>
                    <a:pt x="106" y="265"/>
                  </a:cubicBezTo>
                  <a:cubicBezTo>
                    <a:pt x="193" y="319"/>
                    <a:pt x="193" y="319"/>
                    <a:pt x="193" y="319"/>
                  </a:cubicBezTo>
                  <a:cubicBezTo>
                    <a:pt x="197" y="322"/>
                    <a:pt x="202" y="322"/>
                    <a:pt x="207" y="319"/>
                  </a:cubicBezTo>
                  <a:cubicBezTo>
                    <a:pt x="293" y="265"/>
                    <a:pt x="293" y="265"/>
                    <a:pt x="293" y="265"/>
                  </a:cubicBezTo>
                  <a:cubicBezTo>
                    <a:pt x="380" y="319"/>
                    <a:pt x="380" y="319"/>
                    <a:pt x="380" y="319"/>
                  </a:cubicBezTo>
                  <a:cubicBezTo>
                    <a:pt x="382" y="320"/>
                    <a:pt x="384" y="321"/>
                    <a:pt x="387" y="321"/>
                  </a:cubicBezTo>
                  <a:cubicBezTo>
                    <a:pt x="389" y="321"/>
                    <a:pt x="391" y="320"/>
                    <a:pt x="393" y="319"/>
                  </a:cubicBezTo>
                  <a:cubicBezTo>
                    <a:pt x="397" y="317"/>
                    <a:pt x="400" y="312"/>
                    <a:pt x="400" y="307"/>
                  </a:cubicBezTo>
                  <a:cubicBezTo>
                    <a:pt x="400" y="73"/>
                    <a:pt x="400" y="73"/>
                    <a:pt x="400" y="73"/>
                  </a:cubicBezTo>
                  <a:cubicBezTo>
                    <a:pt x="400" y="68"/>
                    <a:pt x="397" y="64"/>
                    <a:pt x="393" y="61"/>
                  </a:cubicBezTo>
                  <a:close/>
                  <a:moveTo>
                    <a:pt x="93" y="241"/>
                  </a:moveTo>
                  <a:cubicBezTo>
                    <a:pt x="26" y="283"/>
                    <a:pt x="26" y="283"/>
                    <a:pt x="26" y="283"/>
                  </a:cubicBezTo>
                  <a:cubicBezTo>
                    <a:pt x="26" y="81"/>
                    <a:pt x="26" y="81"/>
                    <a:pt x="26" y="81"/>
                  </a:cubicBezTo>
                  <a:cubicBezTo>
                    <a:pt x="93" y="39"/>
                    <a:pt x="93" y="39"/>
                    <a:pt x="93" y="39"/>
                  </a:cubicBezTo>
                  <a:lnTo>
                    <a:pt x="93" y="241"/>
                  </a:lnTo>
                  <a:close/>
                  <a:moveTo>
                    <a:pt x="187" y="283"/>
                  </a:moveTo>
                  <a:cubicBezTo>
                    <a:pt x="119" y="241"/>
                    <a:pt x="119" y="241"/>
                    <a:pt x="119" y="241"/>
                  </a:cubicBezTo>
                  <a:cubicBezTo>
                    <a:pt x="119" y="39"/>
                    <a:pt x="119" y="39"/>
                    <a:pt x="119" y="39"/>
                  </a:cubicBezTo>
                  <a:cubicBezTo>
                    <a:pt x="187" y="81"/>
                    <a:pt x="187" y="81"/>
                    <a:pt x="187" y="81"/>
                  </a:cubicBezTo>
                  <a:lnTo>
                    <a:pt x="187" y="283"/>
                  </a:lnTo>
                  <a:close/>
                  <a:moveTo>
                    <a:pt x="280" y="241"/>
                  </a:moveTo>
                  <a:cubicBezTo>
                    <a:pt x="213" y="283"/>
                    <a:pt x="213" y="283"/>
                    <a:pt x="213" y="283"/>
                  </a:cubicBezTo>
                  <a:cubicBezTo>
                    <a:pt x="213" y="81"/>
                    <a:pt x="213" y="81"/>
                    <a:pt x="213" y="81"/>
                  </a:cubicBezTo>
                  <a:cubicBezTo>
                    <a:pt x="280" y="39"/>
                    <a:pt x="280" y="39"/>
                    <a:pt x="280" y="39"/>
                  </a:cubicBezTo>
                  <a:lnTo>
                    <a:pt x="280" y="241"/>
                  </a:lnTo>
                  <a:close/>
                  <a:moveTo>
                    <a:pt x="374" y="283"/>
                  </a:moveTo>
                  <a:cubicBezTo>
                    <a:pt x="306" y="241"/>
                    <a:pt x="306" y="241"/>
                    <a:pt x="306" y="241"/>
                  </a:cubicBezTo>
                  <a:cubicBezTo>
                    <a:pt x="306" y="39"/>
                    <a:pt x="306" y="39"/>
                    <a:pt x="306" y="39"/>
                  </a:cubicBezTo>
                  <a:cubicBezTo>
                    <a:pt x="374" y="81"/>
                    <a:pt x="374" y="81"/>
                    <a:pt x="374" y="81"/>
                  </a:cubicBezTo>
                  <a:lnTo>
                    <a:pt x="374" y="283"/>
                  </a:lnTo>
                  <a:close/>
                </a:path>
              </a:pathLst>
            </a:custGeom>
            <a:grpFill/>
            <a:ln>
              <a:solidFill>
                <a:schemeClr val="bg1">
                  <a:lumMod val="95000"/>
                </a:schemeClr>
              </a:solidFill>
            </a:ln>
          </p:spPr>
          <p:txBody>
            <a:bodyPr vert="horz" wrap="square" lIns="91428" tIns="45714" rIns="91428" bIns="45714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400"/>
              <a:endParaRPr lang="en-US" sz="2000">
                <a:solidFill>
                  <a:srgbClr val="5C5C5C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endParaRPr>
            </a:p>
          </p:txBody>
        </p:sp>
        <p:sp>
          <p:nvSpPr>
            <p:cNvPr id="190" name="Freeform 23"/>
            <p:cNvSpPr>
              <a:spLocks noEditPoints="1"/>
            </p:cNvSpPr>
            <p:nvPr/>
          </p:nvSpPr>
          <p:spPr bwMode="auto">
            <a:xfrm>
              <a:off x="6665323" y="3562825"/>
              <a:ext cx="587140" cy="587140"/>
            </a:xfrm>
            <a:custGeom>
              <a:gdLst>
                <a:gd name="T0" fmla="*/ 192 w 384"/>
                <a:gd name="T1" fmla="*/ 0 h 384"/>
                <a:gd name="T2" fmla="*/ 0 w 384"/>
                <a:gd name="T3" fmla="*/ 192 h 384"/>
                <a:gd name="T4" fmla="*/ 192 w 384"/>
                <a:gd name="T5" fmla="*/ 384 h 384"/>
                <a:gd name="T6" fmla="*/ 384 w 384"/>
                <a:gd name="T7" fmla="*/ 192 h 384"/>
                <a:gd name="T8" fmla="*/ 192 w 384"/>
                <a:gd name="T9" fmla="*/ 0 h 384"/>
                <a:gd name="T10" fmla="*/ 192 w 384"/>
                <a:gd name="T11" fmla="*/ 349 h 384"/>
                <a:gd name="T12" fmla="*/ 35 w 384"/>
                <a:gd name="T13" fmla="*/ 192 h 384"/>
                <a:gd name="T14" fmla="*/ 192 w 384"/>
                <a:gd name="T15" fmla="*/ 35 h 384"/>
                <a:gd name="T16" fmla="*/ 349 w 384"/>
                <a:gd name="T17" fmla="*/ 192 h 384"/>
                <a:gd name="T18" fmla="*/ 192 w 384"/>
                <a:gd name="T19" fmla="*/ 349 h 3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384" h="384">
                  <a:moveTo>
                    <a:pt x="192" y="0"/>
                  </a:moveTo>
                  <a:cubicBezTo>
                    <a:pt x="86" y="0"/>
                    <a:pt x="0" y="86"/>
                    <a:pt x="0" y="192"/>
                  </a:cubicBezTo>
                  <a:cubicBezTo>
                    <a:pt x="0" y="298"/>
                    <a:pt x="86" y="384"/>
                    <a:pt x="192" y="384"/>
                  </a:cubicBezTo>
                  <a:cubicBezTo>
                    <a:pt x="298" y="384"/>
                    <a:pt x="384" y="298"/>
                    <a:pt x="384" y="192"/>
                  </a:cubicBezTo>
                  <a:cubicBezTo>
                    <a:pt x="384" y="86"/>
                    <a:pt x="298" y="0"/>
                    <a:pt x="192" y="0"/>
                  </a:cubicBezTo>
                  <a:close/>
                  <a:moveTo>
                    <a:pt x="192" y="349"/>
                  </a:moveTo>
                  <a:cubicBezTo>
                    <a:pt x="105" y="349"/>
                    <a:pt x="35" y="278"/>
                    <a:pt x="35" y="192"/>
                  </a:cubicBezTo>
                  <a:cubicBezTo>
                    <a:pt x="35" y="105"/>
                    <a:pt x="105" y="35"/>
                    <a:pt x="192" y="35"/>
                  </a:cubicBezTo>
                  <a:cubicBezTo>
                    <a:pt x="278" y="35"/>
                    <a:pt x="349" y="105"/>
                    <a:pt x="349" y="192"/>
                  </a:cubicBezTo>
                  <a:cubicBezTo>
                    <a:pt x="349" y="278"/>
                    <a:pt x="278" y="349"/>
                    <a:pt x="192" y="349"/>
                  </a:cubicBezTo>
                  <a:close/>
                </a:path>
              </a:pathLst>
            </a:custGeom>
            <a:grpFill/>
            <a:ln>
              <a:solidFill>
                <a:schemeClr val="bg1">
                  <a:lumMod val="95000"/>
                </a:schemeClr>
              </a:solidFill>
            </a:ln>
          </p:spPr>
          <p:txBody>
            <a:bodyPr vert="horz" wrap="square" lIns="91428" tIns="45714" rIns="91428" bIns="45714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400"/>
              <a:endParaRPr lang="en-US" sz="2000">
                <a:solidFill>
                  <a:srgbClr val="5C5C5C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endParaRPr>
            </a:p>
          </p:txBody>
        </p:sp>
      </p:grpSp>
      <p:grpSp>
        <p:nvGrpSpPr>
          <p:cNvPr id="191" name="Group 190"/>
          <p:cNvGrpSpPr/>
          <p:nvPr/>
        </p:nvGrpSpPr>
        <p:grpSpPr>
          <a:xfrm>
            <a:off x="4037511" y="3196678"/>
            <a:ext cx="400971" cy="400971"/>
            <a:chOff x="7740352" y="3562825"/>
            <a:chExt cx="587140" cy="587140"/>
          </a:xfrm>
          <a:noFill/>
        </p:grpSpPr>
        <p:sp>
          <p:nvSpPr>
            <p:cNvPr id="192" name="Freeform 191"/>
            <p:cNvSpPr>
              <a:spLocks noEditPoints="1"/>
            </p:cNvSpPr>
            <p:nvPr/>
          </p:nvSpPr>
          <p:spPr bwMode="auto">
            <a:xfrm>
              <a:off x="7740352" y="3562825"/>
              <a:ext cx="587140" cy="587140"/>
            </a:xfrm>
            <a:custGeom>
              <a:gdLst>
                <a:gd name="T0" fmla="*/ 192 w 384"/>
                <a:gd name="T1" fmla="*/ 0 h 384"/>
                <a:gd name="T2" fmla="*/ 0 w 384"/>
                <a:gd name="T3" fmla="*/ 192 h 384"/>
                <a:gd name="T4" fmla="*/ 192 w 384"/>
                <a:gd name="T5" fmla="*/ 384 h 384"/>
                <a:gd name="T6" fmla="*/ 384 w 384"/>
                <a:gd name="T7" fmla="*/ 192 h 384"/>
                <a:gd name="T8" fmla="*/ 192 w 384"/>
                <a:gd name="T9" fmla="*/ 0 h 384"/>
                <a:gd name="T10" fmla="*/ 192 w 384"/>
                <a:gd name="T11" fmla="*/ 349 h 384"/>
                <a:gd name="T12" fmla="*/ 35 w 384"/>
                <a:gd name="T13" fmla="*/ 192 h 384"/>
                <a:gd name="T14" fmla="*/ 192 w 384"/>
                <a:gd name="T15" fmla="*/ 35 h 384"/>
                <a:gd name="T16" fmla="*/ 349 w 384"/>
                <a:gd name="T17" fmla="*/ 192 h 384"/>
                <a:gd name="T18" fmla="*/ 192 w 384"/>
                <a:gd name="T19" fmla="*/ 349 h 3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384" h="384">
                  <a:moveTo>
                    <a:pt x="192" y="0"/>
                  </a:moveTo>
                  <a:cubicBezTo>
                    <a:pt x="86" y="0"/>
                    <a:pt x="0" y="86"/>
                    <a:pt x="0" y="192"/>
                  </a:cubicBezTo>
                  <a:cubicBezTo>
                    <a:pt x="0" y="298"/>
                    <a:pt x="86" y="384"/>
                    <a:pt x="192" y="384"/>
                  </a:cubicBezTo>
                  <a:cubicBezTo>
                    <a:pt x="298" y="384"/>
                    <a:pt x="384" y="298"/>
                    <a:pt x="384" y="192"/>
                  </a:cubicBezTo>
                  <a:cubicBezTo>
                    <a:pt x="384" y="86"/>
                    <a:pt x="298" y="0"/>
                    <a:pt x="192" y="0"/>
                  </a:cubicBezTo>
                  <a:close/>
                  <a:moveTo>
                    <a:pt x="192" y="349"/>
                  </a:moveTo>
                  <a:cubicBezTo>
                    <a:pt x="105" y="349"/>
                    <a:pt x="35" y="278"/>
                    <a:pt x="35" y="192"/>
                  </a:cubicBezTo>
                  <a:cubicBezTo>
                    <a:pt x="35" y="105"/>
                    <a:pt x="105" y="35"/>
                    <a:pt x="192" y="35"/>
                  </a:cubicBezTo>
                  <a:cubicBezTo>
                    <a:pt x="278" y="35"/>
                    <a:pt x="349" y="105"/>
                    <a:pt x="349" y="192"/>
                  </a:cubicBezTo>
                  <a:cubicBezTo>
                    <a:pt x="349" y="278"/>
                    <a:pt x="278" y="349"/>
                    <a:pt x="192" y="349"/>
                  </a:cubicBezTo>
                  <a:close/>
                </a:path>
              </a:pathLst>
            </a:custGeom>
            <a:grpFill/>
            <a:ln>
              <a:solidFill>
                <a:schemeClr val="bg1">
                  <a:lumMod val="95000"/>
                </a:schemeClr>
              </a:solidFill>
            </a:ln>
          </p:spPr>
          <p:txBody>
            <a:bodyPr vert="horz" wrap="square" lIns="91428" tIns="45714" rIns="91428" bIns="45714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400"/>
              <a:endParaRPr lang="en-US" sz="2000">
                <a:solidFill>
                  <a:srgbClr val="5C5C5C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endParaRPr>
            </a:p>
          </p:txBody>
        </p:sp>
        <p:sp>
          <p:nvSpPr>
            <p:cNvPr id="193" name="Freeform 27"/>
            <p:cNvSpPr>
              <a:spLocks noEditPoints="1"/>
            </p:cNvSpPr>
            <p:nvPr/>
          </p:nvSpPr>
          <p:spPr bwMode="auto">
            <a:xfrm>
              <a:off x="7931746" y="3722078"/>
              <a:ext cx="204352" cy="268635"/>
            </a:xfrm>
            <a:custGeom>
              <a:gdLst>
                <a:gd name="T0" fmla="*/ 96 w 256"/>
                <a:gd name="T1" fmla="*/ 48 h 336"/>
                <a:gd name="T2" fmla="*/ 48 w 256"/>
                <a:gd name="T3" fmla="*/ 0 h 336"/>
                <a:gd name="T4" fmla="*/ 0 w 256"/>
                <a:gd name="T5" fmla="*/ 48 h 336"/>
                <a:gd name="T6" fmla="*/ 29 w 256"/>
                <a:gd name="T7" fmla="*/ 92 h 336"/>
                <a:gd name="T8" fmla="*/ 29 w 256"/>
                <a:gd name="T9" fmla="*/ 244 h 336"/>
                <a:gd name="T10" fmla="*/ 0 w 256"/>
                <a:gd name="T11" fmla="*/ 288 h 336"/>
                <a:gd name="T12" fmla="*/ 48 w 256"/>
                <a:gd name="T13" fmla="*/ 336 h 336"/>
                <a:gd name="T14" fmla="*/ 96 w 256"/>
                <a:gd name="T15" fmla="*/ 288 h 336"/>
                <a:gd name="T16" fmla="*/ 67 w 256"/>
                <a:gd name="T17" fmla="*/ 244 h 336"/>
                <a:gd name="T18" fmla="*/ 67 w 256"/>
                <a:gd name="T19" fmla="*/ 92 h 336"/>
                <a:gd name="T20" fmla="*/ 96 w 256"/>
                <a:gd name="T21" fmla="*/ 48 h 336"/>
                <a:gd name="T22" fmla="*/ 75 w 256"/>
                <a:gd name="T23" fmla="*/ 288 h 336"/>
                <a:gd name="T24" fmla="*/ 48 w 256"/>
                <a:gd name="T25" fmla="*/ 316 h 336"/>
                <a:gd name="T26" fmla="*/ 20 w 256"/>
                <a:gd name="T27" fmla="*/ 288 h 336"/>
                <a:gd name="T28" fmla="*/ 48 w 256"/>
                <a:gd name="T29" fmla="*/ 260 h 336"/>
                <a:gd name="T30" fmla="*/ 75 w 256"/>
                <a:gd name="T31" fmla="*/ 288 h 336"/>
                <a:gd name="T32" fmla="*/ 48 w 256"/>
                <a:gd name="T33" fmla="*/ 76 h 336"/>
                <a:gd name="T34" fmla="*/ 20 w 256"/>
                <a:gd name="T35" fmla="*/ 48 h 336"/>
                <a:gd name="T36" fmla="*/ 48 w 256"/>
                <a:gd name="T37" fmla="*/ 20 h 336"/>
                <a:gd name="T38" fmla="*/ 75 w 256"/>
                <a:gd name="T39" fmla="*/ 48 h 336"/>
                <a:gd name="T40" fmla="*/ 48 w 256"/>
                <a:gd name="T41" fmla="*/ 76 h 336"/>
                <a:gd name="T42" fmla="*/ 227 w 256"/>
                <a:gd name="T43" fmla="*/ 244 h 336"/>
                <a:gd name="T44" fmla="*/ 227 w 256"/>
                <a:gd name="T45" fmla="*/ 92 h 336"/>
                <a:gd name="T46" fmla="*/ 256 w 256"/>
                <a:gd name="T47" fmla="*/ 48 h 336"/>
                <a:gd name="T48" fmla="*/ 208 w 256"/>
                <a:gd name="T49" fmla="*/ 0 h 336"/>
                <a:gd name="T50" fmla="*/ 160 w 256"/>
                <a:gd name="T51" fmla="*/ 48 h 336"/>
                <a:gd name="T52" fmla="*/ 189 w 256"/>
                <a:gd name="T53" fmla="*/ 92 h 336"/>
                <a:gd name="T54" fmla="*/ 189 w 256"/>
                <a:gd name="T55" fmla="*/ 244 h 336"/>
                <a:gd name="T56" fmla="*/ 160 w 256"/>
                <a:gd name="T57" fmla="*/ 288 h 336"/>
                <a:gd name="T58" fmla="*/ 208 w 256"/>
                <a:gd name="T59" fmla="*/ 336 h 336"/>
                <a:gd name="T60" fmla="*/ 256 w 256"/>
                <a:gd name="T61" fmla="*/ 288 h 336"/>
                <a:gd name="T62" fmla="*/ 227 w 256"/>
                <a:gd name="T63" fmla="*/ 244 h 336"/>
                <a:gd name="T64" fmla="*/ 180 w 256"/>
                <a:gd name="T65" fmla="*/ 48 h 336"/>
                <a:gd name="T66" fmla="*/ 208 w 256"/>
                <a:gd name="T67" fmla="*/ 20 h 336"/>
                <a:gd name="T68" fmla="*/ 235 w 256"/>
                <a:gd name="T69" fmla="*/ 48 h 336"/>
                <a:gd name="T70" fmla="*/ 208 w 256"/>
                <a:gd name="T71" fmla="*/ 76 h 336"/>
                <a:gd name="T72" fmla="*/ 180 w 256"/>
                <a:gd name="T73" fmla="*/ 48 h 336"/>
                <a:gd name="T74" fmla="*/ 208 w 256"/>
                <a:gd name="T75" fmla="*/ 316 h 336"/>
                <a:gd name="T76" fmla="*/ 180 w 256"/>
                <a:gd name="T77" fmla="*/ 288 h 336"/>
                <a:gd name="T78" fmla="*/ 208 w 256"/>
                <a:gd name="T79" fmla="*/ 260 h 336"/>
                <a:gd name="T80" fmla="*/ 235 w 256"/>
                <a:gd name="T81" fmla="*/ 288 h 336"/>
                <a:gd name="T82" fmla="*/ 208 w 256"/>
                <a:gd name="T83" fmla="*/ 316 h 3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256" h="336">
                  <a:moveTo>
                    <a:pt x="96" y="48"/>
                  </a:moveTo>
                  <a:cubicBezTo>
                    <a:pt x="96" y="21"/>
                    <a:pt x="74" y="0"/>
                    <a:pt x="48" y="0"/>
                  </a:cubicBezTo>
                  <a:cubicBezTo>
                    <a:pt x="21" y="0"/>
                    <a:pt x="0" y="21"/>
                    <a:pt x="0" y="48"/>
                  </a:cubicBezTo>
                  <a:cubicBezTo>
                    <a:pt x="0" y="68"/>
                    <a:pt x="12" y="85"/>
                    <a:pt x="29" y="92"/>
                  </a:cubicBezTo>
                  <a:cubicBezTo>
                    <a:pt x="29" y="244"/>
                    <a:pt x="29" y="244"/>
                    <a:pt x="29" y="244"/>
                  </a:cubicBezTo>
                  <a:cubicBezTo>
                    <a:pt x="12" y="251"/>
                    <a:pt x="0" y="268"/>
                    <a:pt x="0" y="288"/>
                  </a:cubicBezTo>
                  <a:cubicBezTo>
                    <a:pt x="0" y="314"/>
                    <a:pt x="21" y="336"/>
                    <a:pt x="48" y="336"/>
                  </a:cubicBezTo>
                  <a:cubicBezTo>
                    <a:pt x="74" y="336"/>
                    <a:pt x="96" y="314"/>
                    <a:pt x="96" y="288"/>
                  </a:cubicBezTo>
                  <a:cubicBezTo>
                    <a:pt x="96" y="268"/>
                    <a:pt x="84" y="251"/>
                    <a:pt x="67" y="244"/>
                  </a:cubicBezTo>
                  <a:cubicBezTo>
                    <a:pt x="67" y="92"/>
                    <a:pt x="67" y="92"/>
                    <a:pt x="67" y="92"/>
                  </a:cubicBezTo>
                  <a:cubicBezTo>
                    <a:pt x="84" y="85"/>
                    <a:pt x="96" y="68"/>
                    <a:pt x="96" y="48"/>
                  </a:cubicBezTo>
                  <a:close/>
                  <a:moveTo>
                    <a:pt x="75" y="288"/>
                  </a:moveTo>
                  <a:cubicBezTo>
                    <a:pt x="75" y="303"/>
                    <a:pt x="63" y="316"/>
                    <a:pt x="48" y="316"/>
                  </a:cubicBezTo>
                  <a:cubicBezTo>
                    <a:pt x="32" y="316"/>
                    <a:pt x="20" y="303"/>
                    <a:pt x="20" y="288"/>
                  </a:cubicBezTo>
                  <a:cubicBezTo>
                    <a:pt x="20" y="273"/>
                    <a:pt x="32" y="260"/>
                    <a:pt x="48" y="260"/>
                  </a:cubicBezTo>
                  <a:cubicBezTo>
                    <a:pt x="63" y="260"/>
                    <a:pt x="75" y="273"/>
                    <a:pt x="75" y="288"/>
                  </a:cubicBezTo>
                  <a:close/>
                  <a:moveTo>
                    <a:pt x="48" y="76"/>
                  </a:moveTo>
                  <a:cubicBezTo>
                    <a:pt x="32" y="76"/>
                    <a:pt x="20" y="63"/>
                    <a:pt x="20" y="48"/>
                  </a:cubicBezTo>
                  <a:cubicBezTo>
                    <a:pt x="20" y="33"/>
                    <a:pt x="32" y="20"/>
                    <a:pt x="48" y="20"/>
                  </a:cubicBezTo>
                  <a:cubicBezTo>
                    <a:pt x="63" y="20"/>
                    <a:pt x="75" y="33"/>
                    <a:pt x="75" y="48"/>
                  </a:cubicBezTo>
                  <a:cubicBezTo>
                    <a:pt x="75" y="63"/>
                    <a:pt x="63" y="76"/>
                    <a:pt x="48" y="76"/>
                  </a:cubicBezTo>
                  <a:close/>
                  <a:moveTo>
                    <a:pt x="227" y="244"/>
                  </a:moveTo>
                  <a:cubicBezTo>
                    <a:pt x="227" y="92"/>
                    <a:pt x="227" y="92"/>
                    <a:pt x="227" y="92"/>
                  </a:cubicBezTo>
                  <a:cubicBezTo>
                    <a:pt x="244" y="85"/>
                    <a:pt x="256" y="68"/>
                    <a:pt x="256" y="48"/>
                  </a:cubicBezTo>
                  <a:cubicBezTo>
                    <a:pt x="256" y="21"/>
                    <a:pt x="234" y="0"/>
                    <a:pt x="208" y="0"/>
                  </a:cubicBezTo>
                  <a:cubicBezTo>
                    <a:pt x="181" y="0"/>
                    <a:pt x="160" y="21"/>
                    <a:pt x="160" y="48"/>
                  </a:cubicBezTo>
                  <a:cubicBezTo>
                    <a:pt x="160" y="68"/>
                    <a:pt x="172" y="85"/>
                    <a:pt x="189" y="92"/>
                  </a:cubicBezTo>
                  <a:cubicBezTo>
                    <a:pt x="189" y="244"/>
                    <a:pt x="189" y="244"/>
                    <a:pt x="189" y="244"/>
                  </a:cubicBezTo>
                  <a:cubicBezTo>
                    <a:pt x="172" y="251"/>
                    <a:pt x="160" y="268"/>
                    <a:pt x="160" y="288"/>
                  </a:cubicBezTo>
                  <a:cubicBezTo>
                    <a:pt x="160" y="314"/>
                    <a:pt x="181" y="336"/>
                    <a:pt x="208" y="336"/>
                  </a:cubicBezTo>
                  <a:cubicBezTo>
                    <a:pt x="234" y="336"/>
                    <a:pt x="256" y="314"/>
                    <a:pt x="256" y="288"/>
                  </a:cubicBezTo>
                  <a:cubicBezTo>
                    <a:pt x="256" y="268"/>
                    <a:pt x="244" y="251"/>
                    <a:pt x="227" y="244"/>
                  </a:cubicBezTo>
                  <a:close/>
                  <a:moveTo>
                    <a:pt x="180" y="48"/>
                  </a:moveTo>
                  <a:cubicBezTo>
                    <a:pt x="180" y="33"/>
                    <a:pt x="192" y="20"/>
                    <a:pt x="208" y="20"/>
                  </a:cubicBezTo>
                  <a:cubicBezTo>
                    <a:pt x="223" y="20"/>
                    <a:pt x="235" y="33"/>
                    <a:pt x="235" y="48"/>
                  </a:cubicBezTo>
                  <a:cubicBezTo>
                    <a:pt x="235" y="63"/>
                    <a:pt x="223" y="76"/>
                    <a:pt x="208" y="76"/>
                  </a:cubicBezTo>
                  <a:cubicBezTo>
                    <a:pt x="192" y="76"/>
                    <a:pt x="180" y="63"/>
                    <a:pt x="180" y="48"/>
                  </a:cubicBezTo>
                  <a:close/>
                  <a:moveTo>
                    <a:pt x="208" y="316"/>
                  </a:moveTo>
                  <a:cubicBezTo>
                    <a:pt x="192" y="316"/>
                    <a:pt x="180" y="303"/>
                    <a:pt x="180" y="288"/>
                  </a:cubicBezTo>
                  <a:cubicBezTo>
                    <a:pt x="180" y="273"/>
                    <a:pt x="192" y="260"/>
                    <a:pt x="208" y="260"/>
                  </a:cubicBezTo>
                  <a:cubicBezTo>
                    <a:pt x="223" y="260"/>
                    <a:pt x="235" y="273"/>
                    <a:pt x="235" y="288"/>
                  </a:cubicBezTo>
                  <a:cubicBezTo>
                    <a:pt x="235" y="303"/>
                    <a:pt x="223" y="316"/>
                    <a:pt x="208" y="316"/>
                  </a:cubicBezTo>
                  <a:close/>
                </a:path>
              </a:pathLst>
            </a:custGeom>
            <a:grpFill/>
            <a:ln>
              <a:solidFill>
                <a:schemeClr val="bg1">
                  <a:lumMod val="95000"/>
                </a:schemeClr>
              </a:solidFill>
            </a:ln>
          </p:spPr>
          <p:txBody>
            <a:bodyPr vert="horz" wrap="square" lIns="91428" tIns="45714" rIns="91428" bIns="45714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400"/>
              <a:endParaRPr lang="en-US" sz="2000">
                <a:solidFill>
                  <a:srgbClr val="5C5C5C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endParaRPr>
            </a:p>
          </p:txBody>
        </p:sp>
      </p:grpSp>
      <p:sp>
        <p:nvSpPr>
          <p:cNvPr id="65" name="Text Placeholder 33"/>
          <p:cNvSpPr txBox="1"/>
          <p:nvPr/>
        </p:nvSpPr>
        <p:spPr>
          <a:xfrm>
            <a:off x="7877071" y="2152722"/>
            <a:ext cx="1890652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200" rtl="0" eaLnBrk="1" latinLnBrk="0" hangingPunct="1">
              <a:lnSpc>
                <a:spcPct val="100000"/>
              </a:lnSpc>
              <a:spcBef>
                <a:spcPct val="20000"/>
              </a:spcBef>
              <a:defRPr sz="2400" b="1" kern="1200">
                <a:solidFill>
                  <a:srgbClr val="54578E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ea typeface="汉仪雅酷黑 55W" panose="020b0504020202020204" charset="-122"/>
                <a:cs typeface="+mn-ea"/>
                <a:sym typeface="Arial" pitchFamily="34" charset="0"/>
              </a:rPr>
              <a:t>生理价值</a:t>
            </a:r>
          </a:p>
        </p:txBody>
      </p:sp>
      <p:sp>
        <p:nvSpPr>
          <p:cNvPr id="66" name="TextBox 20"/>
          <p:cNvSpPr txBox="1"/>
          <p:nvPr/>
        </p:nvSpPr>
        <p:spPr>
          <a:xfrm>
            <a:off x="7877070" y="2517829"/>
            <a:ext cx="3095852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lnSpc>
                <a:spcPct val="150000"/>
              </a:lnSpc>
              <a:spcBef>
                <a:spcPct val="20000"/>
              </a:spcBef>
              <a:defRPr sz="1050" kern="12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>
                <a:sym typeface="Arial" pitchFamily="34" charset="0"/>
              </a:rPr>
              <a:t>促进心脏肌肉组织代谢加强、心肌纤维变粗，肌肉丰满发达，关节韧带生长发育和稳定性</a:t>
            </a:r>
          </a:p>
        </p:txBody>
      </p:sp>
      <p:sp>
        <p:nvSpPr>
          <p:cNvPr id="67" name="Text Placeholder 33"/>
          <p:cNvSpPr txBox="1"/>
          <p:nvPr/>
        </p:nvSpPr>
        <p:spPr>
          <a:xfrm>
            <a:off x="7877071" y="3588628"/>
            <a:ext cx="1890652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200" rtl="0" eaLnBrk="1" latinLnBrk="0" hangingPunct="1">
              <a:lnSpc>
                <a:spcPct val="100000"/>
              </a:lnSpc>
              <a:spcBef>
                <a:spcPct val="20000"/>
              </a:spcBef>
              <a:defRPr sz="2400" b="1" kern="1200">
                <a:solidFill>
                  <a:srgbClr val="54578E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ea typeface="汉仪雅酷黑 55W" panose="020b0504020202020204" charset="-122"/>
                <a:cs typeface="+mn-ea"/>
                <a:sym typeface="Arial" pitchFamily="34" charset="0"/>
              </a:rPr>
              <a:t>心理价值</a:t>
            </a:r>
          </a:p>
        </p:txBody>
      </p:sp>
      <p:sp>
        <p:nvSpPr>
          <p:cNvPr id="68" name="TextBox 20"/>
          <p:cNvSpPr txBox="1"/>
          <p:nvPr/>
        </p:nvSpPr>
        <p:spPr>
          <a:xfrm>
            <a:off x="7877070" y="3953735"/>
            <a:ext cx="3095852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lnSpc>
                <a:spcPct val="150000"/>
              </a:lnSpc>
              <a:spcBef>
                <a:spcPct val="20000"/>
              </a:spcBef>
              <a:defRPr sz="1050" kern="12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>
                <a:sym typeface="Arial" pitchFamily="34" charset="0"/>
              </a:rPr>
              <a:t>果敢、坚韧、独立、自觉的良好思想意志品质。</a:t>
            </a:r>
            <a:r>
              <a:rPr lang="en-US" altLang="zh-CN">
                <a:sym typeface="Arial" pitchFamily="34" charset="0"/>
              </a:rPr>
              <a:t>.</a:t>
            </a:r>
          </a:p>
        </p:txBody>
      </p:sp>
      <p:sp>
        <p:nvSpPr>
          <p:cNvPr id="69" name="Text Placeholder 33"/>
          <p:cNvSpPr txBox="1"/>
          <p:nvPr/>
        </p:nvSpPr>
        <p:spPr>
          <a:xfrm>
            <a:off x="7877175" y="5013960"/>
            <a:ext cx="309499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200" rtl="0" eaLnBrk="1" latinLnBrk="0" hangingPunct="1">
              <a:lnSpc>
                <a:spcPct val="100000"/>
              </a:lnSpc>
              <a:spcBef>
                <a:spcPct val="20000"/>
              </a:spcBef>
              <a:defRPr sz="2400" b="1" kern="1200">
                <a:solidFill>
                  <a:srgbClr val="54578E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ea typeface="汉仪雅酷黑 55W" panose="020b0504020202020204" charset="-122"/>
                <a:cs typeface="+mn-ea"/>
                <a:sym typeface="Arial" pitchFamily="34" charset="0"/>
              </a:rPr>
              <a:t>社会适应能力</a:t>
            </a:r>
          </a:p>
        </p:txBody>
      </p:sp>
      <p:sp>
        <p:nvSpPr>
          <p:cNvPr id="70" name="TextBox 20"/>
          <p:cNvSpPr txBox="1"/>
          <p:nvPr/>
        </p:nvSpPr>
        <p:spPr>
          <a:xfrm>
            <a:off x="7877070" y="5378777"/>
            <a:ext cx="3095852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lnSpc>
                <a:spcPct val="150000"/>
              </a:lnSpc>
              <a:spcBef>
                <a:spcPct val="20000"/>
              </a:spcBef>
              <a:defRPr sz="1050" kern="12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zh-CN" altLang="en-US" sz="1600">
                <a:sym typeface="Arial" pitchFamily="34" charset="0"/>
              </a:rPr>
              <a:t>自由和平等，最能体现付出与收获的公平性，需要锻炼者协同配合、相互帮助和保护</a:t>
            </a:r>
          </a:p>
        </p:txBody>
      </p:sp>
      <p:sp>
        <p:nvSpPr>
          <p:cNvPr id="37" name="矩形 36"/>
          <p:cNvSpPr/>
          <p:nvPr/>
        </p:nvSpPr>
        <p:spPr>
          <a:xfrm>
            <a:off x="5361193" y="683386"/>
            <a:ext cx="1453680" cy="21544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8565">
              <a:defRPr/>
            </a:pPr>
            <a:r>
              <a:rPr lang="en-US" altLang="zh-CN" sz="800" spc="300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EDUCATION</a:t>
            </a:r>
          </a:p>
        </p:txBody>
      </p:sp>
      <p:sp>
        <p:nvSpPr>
          <p:cNvPr id="38" name="文本框 37"/>
          <p:cNvSpPr txBox="1"/>
          <p:nvPr/>
        </p:nvSpPr>
        <p:spPr>
          <a:xfrm>
            <a:off x="4208688" y="108585"/>
            <a:ext cx="3758690" cy="64516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50000"/>
              </a:lnSpc>
              <a:defRPr sz="1400" kern="1200">
                <a:gradFill>
                  <a:gsLst>
                    <a:gs pos="0">
                      <a:srgbClr val="08AEEA"/>
                    </a:gs>
                    <a:gs pos="100000">
                      <a:srgbClr val="2AF598"/>
                    </a:gs>
                  </a:gsLst>
                  <a:lin ang="27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8565">
              <a:lnSpc>
                <a:spcPct val="100000"/>
              </a:lnSpc>
              <a:defRPr/>
            </a:pPr>
            <a:r>
              <a:rPr lang="zh-CN" altLang="en-US" sz="3600" b="1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价值</a:t>
            </a:r>
          </a:p>
        </p:txBody>
      </p:sp>
      <p:grpSp>
        <p:nvGrpSpPr>
          <p:cNvPr id="39" name="组合 38"/>
          <p:cNvGrpSpPr/>
          <p:nvPr/>
        </p:nvGrpSpPr>
        <p:grpSpPr>
          <a:xfrm>
            <a:off x="3076983" y="390703"/>
            <a:ext cx="6066606" cy="0"/>
            <a:chOff x="4615664" y="960506"/>
            <a:chExt cx="9102718" cy="0"/>
          </a:xfrm>
        </p:grpSpPr>
        <p:cxnSp>
          <p:nvCxnSpPr>
            <p:cNvPr id="40" name="77 21"/>
            <p:cNvCxnSpPr/>
            <p:nvPr/>
          </p:nvCxnSpPr>
          <p:spPr bwMode="auto">
            <a:xfrm flipH="1">
              <a:off x="4615664" y="960506"/>
              <a:ext cx="1314679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7722"/>
            <p:cNvCxnSpPr/>
            <p:nvPr/>
          </p:nvCxnSpPr>
          <p:spPr bwMode="auto">
            <a:xfrm flipH="1">
              <a:off x="12403703" y="960506"/>
              <a:ext cx="1314679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0" name="Freeform 673"/>
          <p:cNvSpPr>
            <a:spLocks noEditPoints="1"/>
          </p:cNvSpPr>
          <p:nvPr/>
        </p:nvSpPr>
        <p:spPr bwMode="auto">
          <a:xfrm rot="21275255">
            <a:off x="7449508" y="2224635"/>
            <a:ext cx="317644" cy="317836"/>
          </a:xfrm>
          <a:custGeom>
            <a:gdLst>
              <a:gd name="T0" fmla="*/ 2147483647 w 1816"/>
              <a:gd name="T1" fmla="*/ 2147483647 h 1816"/>
              <a:gd name="T2" fmla="*/ 2147483647 w 1816"/>
              <a:gd name="T3" fmla="*/ 2147483647 h 1816"/>
              <a:gd name="T4" fmla="*/ 2147483647 w 1816"/>
              <a:gd name="T5" fmla="*/ 2147483647 h 1816"/>
              <a:gd name="T6" fmla="*/ 2147483647 w 1816"/>
              <a:gd name="T7" fmla="*/ 2147483647 h 1816"/>
              <a:gd name="T8" fmla="*/ 2147483647 w 1816"/>
              <a:gd name="T9" fmla="*/ 2147483647 h 1816"/>
              <a:gd name="T10" fmla="*/ 2147483647 w 1816"/>
              <a:gd name="T11" fmla="*/ 2147483647 h 1816"/>
              <a:gd name="T12" fmla="*/ 2147483647 w 1816"/>
              <a:gd name="T13" fmla="*/ 2147483647 h 1816"/>
              <a:gd name="T14" fmla="*/ 2147483647 w 1816"/>
              <a:gd name="T15" fmla="*/ 2147483647 h 1816"/>
              <a:gd name="T16" fmla="*/ 2147483647 w 1816"/>
              <a:gd name="T17" fmla="*/ 2147483647 h 1816"/>
              <a:gd name="T18" fmla="*/ 2147483647 w 1816"/>
              <a:gd name="T19" fmla="*/ 2147483647 h 1816"/>
              <a:gd name="T20" fmla="*/ 2147483647 w 1816"/>
              <a:gd name="T21" fmla="*/ 2147483647 h 1816"/>
              <a:gd name="T22" fmla="*/ 2147483647 w 1816"/>
              <a:gd name="T23" fmla="*/ 2147483647 h 1816"/>
              <a:gd name="T24" fmla="*/ 0 w 1816"/>
              <a:gd name="T25" fmla="*/ 2147483647 h 1816"/>
              <a:gd name="T26" fmla="*/ 2147483647 w 1816"/>
              <a:gd name="T27" fmla="*/ 2147483647 h 1816"/>
              <a:gd name="T28" fmla="*/ 2147483647 w 1816"/>
              <a:gd name="T29" fmla="*/ 2147483647 h 1816"/>
              <a:gd name="T30" fmla="*/ 2147483647 w 1816"/>
              <a:gd name="T31" fmla="*/ 2147483647 h 1816"/>
              <a:gd name="T32" fmla="*/ 2147483647 w 1816"/>
              <a:gd name="T33" fmla="*/ 2147483647 h 1816"/>
              <a:gd name="T34" fmla="*/ 2147483647 w 1816"/>
              <a:gd name="T35" fmla="*/ 2147483647 h 1816"/>
              <a:gd name="T36" fmla="*/ 2147483647 w 1816"/>
              <a:gd name="T37" fmla="*/ 2147483647 h 1816"/>
              <a:gd name="T38" fmla="*/ 2147483647 w 1816"/>
              <a:gd name="T39" fmla="*/ 2147483647 h 1816"/>
              <a:gd name="T40" fmla="*/ 2147483647 w 1816"/>
              <a:gd name="T41" fmla="*/ 2147483647 h 1816"/>
              <a:gd name="T42" fmla="*/ 2147483647 w 1816"/>
              <a:gd name="T43" fmla="*/ 2147483647 h 1816"/>
              <a:gd name="T44" fmla="*/ 2147483647 w 1816"/>
              <a:gd name="T45" fmla="*/ 2147483647 h 1816"/>
              <a:gd name="T46" fmla="*/ 2147483647 w 1816"/>
              <a:gd name="T47" fmla="*/ 2147483647 h 1816"/>
              <a:gd name="T48" fmla="*/ 2147483647 w 1816"/>
              <a:gd name="T49" fmla="*/ 2147483647 h 1816"/>
              <a:gd name="T50" fmla="*/ 2147483647 w 1816"/>
              <a:gd name="T51" fmla="*/ 2147483647 h 1816"/>
              <a:gd name="T52" fmla="*/ 2147483647 w 1816"/>
              <a:gd name="T53" fmla="*/ 2147483647 h 1816"/>
              <a:gd name="T54" fmla="*/ 2147483647 w 1816"/>
              <a:gd name="T55" fmla="*/ 2147483647 h 1816"/>
              <a:gd name="T56" fmla="*/ 2147483647 w 1816"/>
              <a:gd name="T57" fmla="*/ 2147483647 h 1816"/>
              <a:gd name="T58" fmla="*/ 2147483647 w 1816"/>
              <a:gd name="T59" fmla="*/ 2147483647 h 1816"/>
              <a:gd name="T60" fmla="*/ 2147483647 w 1816"/>
              <a:gd name="T61" fmla="*/ 2147483647 h 1816"/>
              <a:gd name="T62" fmla="*/ 2147483647 w 1816"/>
              <a:gd name="T63" fmla="*/ 2147483647 h 1816"/>
              <a:gd name="T64" fmla="*/ 2147483647 w 1816"/>
              <a:gd name="T65" fmla="*/ 2147483647 h 1816"/>
              <a:gd name="T66" fmla="*/ 2147483647 w 1816"/>
              <a:gd name="T67" fmla="*/ 2147483647 h 1816"/>
              <a:gd name="T68" fmla="*/ 2147483647 w 1816"/>
              <a:gd name="T69" fmla="*/ 2147483647 h 1816"/>
              <a:gd name="T70" fmla="*/ 2147483647 w 1816"/>
              <a:gd name="T71" fmla="*/ 2147483647 h 1816"/>
              <a:gd name="T72" fmla="*/ 2147483647 w 1816"/>
              <a:gd name="T73" fmla="*/ 2147483647 h 1816"/>
              <a:gd name="T74" fmla="*/ 2147483647 w 1816"/>
              <a:gd name="T75" fmla="*/ 2147483647 h 1816"/>
              <a:gd name="T76" fmla="*/ 2147483647 w 1816"/>
              <a:gd name="T77" fmla="*/ 2147483647 h 1816"/>
              <a:gd name="T78" fmla="*/ 2147483647 w 1816"/>
              <a:gd name="T79" fmla="*/ 2147483647 h 1816"/>
              <a:gd name="T80" fmla="*/ 2147483647 w 1816"/>
              <a:gd name="T81" fmla="*/ 2147483647 h 1816"/>
              <a:gd name="T82" fmla="*/ 2147483647 w 1816"/>
              <a:gd name="T83" fmla="*/ 2147483647 h 1816"/>
              <a:gd name="T84" fmla="*/ 2147483647 w 1816"/>
              <a:gd name="T85" fmla="*/ 2147483647 h 1816"/>
              <a:gd name="T86" fmla="*/ 2147483647 w 1816"/>
              <a:gd name="T87" fmla="*/ 2147483647 h 1816"/>
              <a:gd name="T88" fmla="*/ 2147483647 w 1816"/>
              <a:gd name="T89" fmla="*/ 2147483647 h 1816"/>
              <a:gd name="T90" fmla="*/ 2147483647 w 1816"/>
              <a:gd name="T91" fmla="*/ 2147483647 h 1816"/>
              <a:gd name="T92" fmla="*/ 2147483647 w 1816"/>
              <a:gd name="T93" fmla="*/ 2147483647 h 1816"/>
              <a:gd name="T94" fmla="*/ 2147483647 w 1816"/>
              <a:gd name="T95" fmla="*/ 2147483647 h 1816"/>
              <a:gd name="T96" fmla="*/ 2147483647 w 1816"/>
              <a:gd name="T97" fmla="*/ 2147483647 h 1816"/>
              <a:gd name="T98" fmla="*/ 2147483647 w 1816"/>
              <a:gd name="T99" fmla="*/ 2147483647 h 1816"/>
              <a:gd name="T100" fmla="*/ 2147483647 w 1816"/>
              <a:gd name="T101" fmla="*/ 2147483647 h 1816"/>
              <a:gd name="T102" fmla="*/ 2147483647 w 1816"/>
              <a:gd name="T103" fmla="*/ 2147483647 h 181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w 1816"/>
              <a:gd name="T157" fmla="*/ 0 h 1816"/>
              <a:gd name="T158" fmla="*/ 1816 w 1816"/>
              <a:gd name="T159" fmla="*/ 1816 h 1816"/>
            </a:gdLst>
            <a:cxnLst>
              <a:cxn ang="T104">
                <a:pos x="T0" y="T1"/>
              </a:cxn>
              <a:cxn ang="T105">
                <a:pos x="T2" y="T3"/>
              </a:cxn>
              <a:cxn ang="T106">
                <a:pos x="T4" y="T5"/>
              </a:cxn>
              <a:cxn ang="T107">
                <a:pos x="T6" y="T7"/>
              </a:cxn>
              <a:cxn ang="T108">
                <a:pos x="T8" y="T9"/>
              </a:cxn>
              <a:cxn ang="T109">
                <a:pos x="T10" y="T11"/>
              </a:cxn>
              <a:cxn ang="T110">
                <a:pos x="T12" y="T13"/>
              </a:cxn>
              <a:cxn ang="T111">
                <a:pos x="T14" y="T15"/>
              </a:cxn>
              <a:cxn ang="T112">
                <a:pos x="T16" y="T17"/>
              </a:cxn>
              <a:cxn ang="T113">
                <a:pos x="T18" y="T19"/>
              </a:cxn>
              <a:cxn ang="T114">
                <a:pos x="T20" y="T21"/>
              </a:cxn>
              <a:cxn ang="T115">
                <a:pos x="T22" y="T23"/>
              </a:cxn>
              <a:cxn ang="T116">
                <a:pos x="T24" y="T25"/>
              </a:cxn>
              <a:cxn ang="T117">
                <a:pos x="T26" y="T27"/>
              </a:cxn>
              <a:cxn ang="T118">
                <a:pos x="T28" y="T29"/>
              </a:cxn>
              <a:cxn ang="T119">
                <a:pos x="T30" y="T31"/>
              </a:cxn>
              <a:cxn ang="T120">
                <a:pos x="T32" y="T33"/>
              </a:cxn>
              <a:cxn ang="T121">
                <a:pos x="T34" y="T35"/>
              </a:cxn>
              <a:cxn ang="T122">
                <a:pos x="T36" y="T37"/>
              </a:cxn>
              <a:cxn ang="T123">
                <a:pos x="T38" y="T39"/>
              </a:cxn>
              <a:cxn ang="T124">
                <a:pos x="T40" y="T41"/>
              </a:cxn>
              <a:cxn ang="T125">
                <a:pos x="T42" y="T43"/>
              </a:cxn>
              <a:cxn ang="T126">
                <a:pos x="T44" y="T45"/>
              </a:cxn>
              <a:cxn ang="T127">
                <a:pos x="T46" y="T47"/>
              </a:cxn>
              <a:cxn ang="T128">
                <a:pos x="T48" y="T49"/>
              </a:cxn>
              <a:cxn ang="T129">
                <a:pos x="T50" y="T51"/>
              </a:cxn>
              <a:cxn ang="T130">
                <a:pos x="T52" y="T53"/>
              </a:cxn>
              <a:cxn ang="T131">
                <a:pos x="T54" y="T55"/>
              </a:cxn>
              <a:cxn ang="T132">
                <a:pos x="T56" y="T57"/>
              </a:cxn>
              <a:cxn ang="T133">
                <a:pos x="T58" y="T59"/>
              </a:cxn>
              <a:cxn ang="T134">
                <a:pos x="T60" y="T61"/>
              </a:cxn>
              <a:cxn ang="T135">
                <a:pos x="T62" y="T63"/>
              </a:cxn>
              <a:cxn ang="T136">
                <a:pos x="T64" y="T65"/>
              </a:cxn>
              <a:cxn ang="T137">
                <a:pos x="T66" y="T67"/>
              </a:cxn>
              <a:cxn ang="T138">
                <a:pos x="T68" y="T69"/>
              </a:cxn>
              <a:cxn ang="T139">
                <a:pos x="T70" y="T71"/>
              </a:cxn>
              <a:cxn ang="T140">
                <a:pos x="T72" y="T73"/>
              </a:cxn>
              <a:cxn ang="T141">
                <a:pos x="T74" y="T75"/>
              </a:cxn>
              <a:cxn ang="T142">
                <a:pos x="T76" y="T77"/>
              </a:cxn>
              <a:cxn ang="T143">
                <a:pos x="T78" y="T79"/>
              </a:cxn>
              <a:cxn ang="T144">
                <a:pos x="T80" y="T81"/>
              </a:cxn>
              <a:cxn ang="T145">
                <a:pos x="T82" y="T83"/>
              </a:cxn>
              <a:cxn ang="T146">
                <a:pos x="T84" y="T85"/>
              </a:cxn>
              <a:cxn ang="T147">
                <a:pos x="T86" y="T87"/>
              </a:cxn>
              <a:cxn ang="T148">
                <a:pos x="T88" y="T89"/>
              </a:cxn>
              <a:cxn ang="T149">
                <a:pos x="T90" y="T91"/>
              </a:cxn>
              <a:cxn ang="T150">
                <a:pos x="T92" y="T93"/>
              </a:cxn>
              <a:cxn ang="T151">
                <a:pos x="T94" y="T95"/>
              </a:cxn>
              <a:cxn ang="T152">
                <a:pos x="T96" y="T97"/>
              </a:cxn>
              <a:cxn ang="T153">
                <a:pos x="T98" y="T99"/>
              </a:cxn>
              <a:cxn ang="T154">
                <a:pos x="T100" y="T101"/>
              </a:cxn>
              <a:cxn ang="T155">
                <a:pos x="T102" y="T103"/>
              </a:cxn>
            </a:cxnLst>
            <a:rect l="T156" t="T157" r="T158" b="T159"/>
            <a:pathLst>
              <a:path w="1815" h="1815">
                <a:moveTo>
                  <a:pt x="1816" y="978"/>
                </a:moveTo>
                <a:lnTo>
                  <a:pt x="1816" y="836"/>
                </a:lnTo>
                <a:lnTo>
                  <a:pt x="1710" y="836"/>
                </a:lnTo>
                <a:lnTo>
                  <a:pt x="1706" y="792"/>
                </a:lnTo>
                <a:lnTo>
                  <a:pt x="1698" y="750"/>
                </a:lnTo>
                <a:lnTo>
                  <a:pt x="1688" y="708"/>
                </a:lnTo>
                <a:lnTo>
                  <a:pt x="1678" y="666"/>
                </a:lnTo>
                <a:lnTo>
                  <a:pt x="1774" y="626"/>
                </a:lnTo>
                <a:lnTo>
                  <a:pt x="1718" y="494"/>
                </a:lnTo>
                <a:lnTo>
                  <a:pt x="1622" y="534"/>
                </a:lnTo>
                <a:lnTo>
                  <a:pt x="1602" y="496"/>
                </a:lnTo>
                <a:lnTo>
                  <a:pt x="1578" y="460"/>
                </a:lnTo>
                <a:lnTo>
                  <a:pt x="1552" y="424"/>
                </a:lnTo>
                <a:lnTo>
                  <a:pt x="1526" y="390"/>
                </a:lnTo>
                <a:lnTo>
                  <a:pt x="1600" y="316"/>
                </a:lnTo>
                <a:lnTo>
                  <a:pt x="1498" y="216"/>
                </a:lnTo>
                <a:lnTo>
                  <a:pt x="1426" y="290"/>
                </a:lnTo>
                <a:lnTo>
                  <a:pt x="1392" y="262"/>
                </a:lnTo>
                <a:lnTo>
                  <a:pt x="1356" y="236"/>
                </a:lnTo>
                <a:lnTo>
                  <a:pt x="1318" y="214"/>
                </a:lnTo>
                <a:lnTo>
                  <a:pt x="1280" y="192"/>
                </a:lnTo>
                <a:lnTo>
                  <a:pt x="1320" y="96"/>
                </a:lnTo>
                <a:lnTo>
                  <a:pt x="1188" y="42"/>
                </a:lnTo>
                <a:lnTo>
                  <a:pt x="1150" y="138"/>
                </a:lnTo>
                <a:lnTo>
                  <a:pt x="1108" y="126"/>
                </a:lnTo>
                <a:lnTo>
                  <a:pt x="1066" y="116"/>
                </a:lnTo>
                <a:lnTo>
                  <a:pt x="1022" y="110"/>
                </a:lnTo>
                <a:lnTo>
                  <a:pt x="978" y="104"/>
                </a:lnTo>
                <a:lnTo>
                  <a:pt x="978" y="0"/>
                </a:lnTo>
                <a:lnTo>
                  <a:pt x="836" y="0"/>
                </a:lnTo>
                <a:lnTo>
                  <a:pt x="836" y="104"/>
                </a:lnTo>
                <a:lnTo>
                  <a:pt x="792" y="110"/>
                </a:lnTo>
                <a:lnTo>
                  <a:pt x="750" y="116"/>
                </a:lnTo>
                <a:lnTo>
                  <a:pt x="706" y="126"/>
                </a:lnTo>
                <a:lnTo>
                  <a:pt x="666" y="138"/>
                </a:lnTo>
                <a:lnTo>
                  <a:pt x="626" y="42"/>
                </a:lnTo>
                <a:lnTo>
                  <a:pt x="494" y="96"/>
                </a:lnTo>
                <a:lnTo>
                  <a:pt x="534" y="192"/>
                </a:lnTo>
                <a:lnTo>
                  <a:pt x="496" y="214"/>
                </a:lnTo>
                <a:lnTo>
                  <a:pt x="460" y="236"/>
                </a:lnTo>
                <a:lnTo>
                  <a:pt x="424" y="262"/>
                </a:lnTo>
                <a:lnTo>
                  <a:pt x="390" y="290"/>
                </a:lnTo>
                <a:lnTo>
                  <a:pt x="316" y="216"/>
                </a:lnTo>
                <a:lnTo>
                  <a:pt x="216" y="316"/>
                </a:lnTo>
                <a:lnTo>
                  <a:pt x="288" y="390"/>
                </a:lnTo>
                <a:lnTo>
                  <a:pt x="262" y="424"/>
                </a:lnTo>
                <a:lnTo>
                  <a:pt x="236" y="460"/>
                </a:lnTo>
                <a:lnTo>
                  <a:pt x="214" y="496"/>
                </a:lnTo>
                <a:lnTo>
                  <a:pt x="192" y="534"/>
                </a:lnTo>
                <a:lnTo>
                  <a:pt x="96" y="494"/>
                </a:lnTo>
                <a:lnTo>
                  <a:pt x="42" y="626"/>
                </a:lnTo>
                <a:lnTo>
                  <a:pt x="138" y="666"/>
                </a:lnTo>
                <a:lnTo>
                  <a:pt x="126" y="708"/>
                </a:lnTo>
                <a:lnTo>
                  <a:pt x="116" y="750"/>
                </a:lnTo>
                <a:lnTo>
                  <a:pt x="108" y="792"/>
                </a:lnTo>
                <a:lnTo>
                  <a:pt x="104" y="836"/>
                </a:lnTo>
                <a:lnTo>
                  <a:pt x="0" y="836"/>
                </a:lnTo>
                <a:lnTo>
                  <a:pt x="0" y="978"/>
                </a:lnTo>
                <a:lnTo>
                  <a:pt x="104" y="978"/>
                </a:lnTo>
                <a:lnTo>
                  <a:pt x="108" y="1022"/>
                </a:lnTo>
                <a:lnTo>
                  <a:pt x="116" y="1066"/>
                </a:lnTo>
                <a:lnTo>
                  <a:pt x="126" y="1108"/>
                </a:lnTo>
                <a:lnTo>
                  <a:pt x="138" y="1150"/>
                </a:lnTo>
                <a:lnTo>
                  <a:pt x="42" y="1190"/>
                </a:lnTo>
                <a:lnTo>
                  <a:pt x="96" y="1320"/>
                </a:lnTo>
                <a:lnTo>
                  <a:pt x="192" y="1280"/>
                </a:lnTo>
                <a:lnTo>
                  <a:pt x="214" y="1320"/>
                </a:lnTo>
                <a:lnTo>
                  <a:pt x="236" y="1356"/>
                </a:lnTo>
                <a:lnTo>
                  <a:pt x="262" y="1392"/>
                </a:lnTo>
                <a:lnTo>
                  <a:pt x="288" y="1426"/>
                </a:lnTo>
                <a:lnTo>
                  <a:pt x="216" y="1500"/>
                </a:lnTo>
                <a:lnTo>
                  <a:pt x="316" y="1600"/>
                </a:lnTo>
                <a:lnTo>
                  <a:pt x="390" y="1526"/>
                </a:lnTo>
                <a:lnTo>
                  <a:pt x="424" y="1554"/>
                </a:lnTo>
                <a:lnTo>
                  <a:pt x="460" y="1578"/>
                </a:lnTo>
                <a:lnTo>
                  <a:pt x="496" y="1602"/>
                </a:lnTo>
                <a:lnTo>
                  <a:pt x="534" y="1622"/>
                </a:lnTo>
                <a:lnTo>
                  <a:pt x="494" y="1718"/>
                </a:lnTo>
                <a:lnTo>
                  <a:pt x="626" y="1774"/>
                </a:lnTo>
                <a:lnTo>
                  <a:pt x="666" y="1678"/>
                </a:lnTo>
                <a:lnTo>
                  <a:pt x="706" y="1690"/>
                </a:lnTo>
                <a:lnTo>
                  <a:pt x="750" y="1698"/>
                </a:lnTo>
                <a:lnTo>
                  <a:pt x="792" y="1706"/>
                </a:lnTo>
                <a:lnTo>
                  <a:pt x="836" y="1712"/>
                </a:lnTo>
                <a:lnTo>
                  <a:pt x="836" y="1816"/>
                </a:lnTo>
                <a:lnTo>
                  <a:pt x="978" y="1816"/>
                </a:lnTo>
                <a:lnTo>
                  <a:pt x="978" y="1712"/>
                </a:lnTo>
                <a:lnTo>
                  <a:pt x="1022" y="1706"/>
                </a:lnTo>
                <a:lnTo>
                  <a:pt x="1066" y="1698"/>
                </a:lnTo>
                <a:lnTo>
                  <a:pt x="1108" y="1690"/>
                </a:lnTo>
                <a:lnTo>
                  <a:pt x="1150" y="1678"/>
                </a:lnTo>
                <a:lnTo>
                  <a:pt x="1188" y="1774"/>
                </a:lnTo>
                <a:lnTo>
                  <a:pt x="1320" y="1718"/>
                </a:lnTo>
                <a:lnTo>
                  <a:pt x="1280" y="1622"/>
                </a:lnTo>
                <a:lnTo>
                  <a:pt x="1318" y="1602"/>
                </a:lnTo>
                <a:lnTo>
                  <a:pt x="1356" y="1578"/>
                </a:lnTo>
                <a:lnTo>
                  <a:pt x="1392" y="1554"/>
                </a:lnTo>
                <a:lnTo>
                  <a:pt x="1426" y="1526"/>
                </a:lnTo>
                <a:lnTo>
                  <a:pt x="1498" y="1600"/>
                </a:lnTo>
                <a:lnTo>
                  <a:pt x="1600" y="1500"/>
                </a:lnTo>
                <a:lnTo>
                  <a:pt x="1526" y="1426"/>
                </a:lnTo>
                <a:lnTo>
                  <a:pt x="1552" y="1392"/>
                </a:lnTo>
                <a:lnTo>
                  <a:pt x="1578" y="1356"/>
                </a:lnTo>
                <a:lnTo>
                  <a:pt x="1602" y="1320"/>
                </a:lnTo>
                <a:lnTo>
                  <a:pt x="1622" y="1280"/>
                </a:lnTo>
                <a:lnTo>
                  <a:pt x="1718" y="1320"/>
                </a:lnTo>
                <a:lnTo>
                  <a:pt x="1774" y="1190"/>
                </a:lnTo>
                <a:lnTo>
                  <a:pt x="1678" y="1150"/>
                </a:lnTo>
                <a:lnTo>
                  <a:pt x="1688" y="1108"/>
                </a:lnTo>
                <a:lnTo>
                  <a:pt x="1698" y="1066"/>
                </a:lnTo>
                <a:lnTo>
                  <a:pt x="1706" y="1022"/>
                </a:lnTo>
                <a:lnTo>
                  <a:pt x="1710" y="978"/>
                </a:lnTo>
                <a:lnTo>
                  <a:pt x="1816" y="978"/>
                </a:lnTo>
                <a:close/>
                <a:moveTo>
                  <a:pt x="908" y="1614"/>
                </a:moveTo>
                <a:lnTo>
                  <a:pt x="908" y="1614"/>
                </a:lnTo>
                <a:lnTo>
                  <a:pt x="872" y="1612"/>
                </a:lnTo>
                <a:lnTo>
                  <a:pt x="836" y="1610"/>
                </a:lnTo>
                <a:lnTo>
                  <a:pt x="800" y="1606"/>
                </a:lnTo>
                <a:lnTo>
                  <a:pt x="766" y="1600"/>
                </a:lnTo>
                <a:lnTo>
                  <a:pt x="730" y="1592"/>
                </a:lnTo>
                <a:lnTo>
                  <a:pt x="698" y="1582"/>
                </a:lnTo>
                <a:lnTo>
                  <a:pt x="664" y="1570"/>
                </a:lnTo>
                <a:lnTo>
                  <a:pt x="632" y="1558"/>
                </a:lnTo>
                <a:lnTo>
                  <a:pt x="602" y="1544"/>
                </a:lnTo>
                <a:lnTo>
                  <a:pt x="570" y="1528"/>
                </a:lnTo>
                <a:lnTo>
                  <a:pt x="542" y="1512"/>
                </a:lnTo>
                <a:lnTo>
                  <a:pt x="512" y="1492"/>
                </a:lnTo>
                <a:lnTo>
                  <a:pt x="484" y="1474"/>
                </a:lnTo>
                <a:lnTo>
                  <a:pt x="458" y="1452"/>
                </a:lnTo>
                <a:lnTo>
                  <a:pt x="432" y="1430"/>
                </a:lnTo>
                <a:lnTo>
                  <a:pt x="408" y="1406"/>
                </a:lnTo>
                <a:lnTo>
                  <a:pt x="384" y="1382"/>
                </a:lnTo>
                <a:lnTo>
                  <a:pt x="362" y="1356"/>
                </a:lnTo>
                <a:lnTo>
                  <a:pt x="342" y="1330"/>
                </a:lnTo>
                <a:lnTo>
                  <a:pt x="322" y="1302"/>
                </a:lnTo>
                <a:lnTo>
                  <a:pt x="304" y="1274"/>
                </a:lnTo>
                <a:lnTo>
                  <a:pt x="286" y="1244"/>
                </a:lnTo>
                <a:lnTo>
                  <a:pt x="272" y="1214"/>
                </a:lnTo>
                <a:lnTo>
                  <a:pt x="256" y="1182"/>
                </a:lnTo>
                <a:lnTo>
                  <a:pt x="244" y="1150"/>
                </a:lnTo>
                <a:lnTo>
                  <a:pt x="234" y="1118"/>
                </a:lnTo>
                <a:lnTo>
                  <a:pt x="224" y="1084"/>
                </a:lnTo>
                <a:lnTo>
                  <a:pt x="216" y="1050"/>
                </a:lnTo>
                <a:lnTo>
                  <a:pt x="210" y="1016"/>
                </a:lnTo>
                <a:lnTo>
                  <a:pt x="206" y="980"/>
                </a:lnTo>
                <a:lnTo>
                  <a:pt x="202" y="944"/>
                </a:lnTo>
                <a:lnTo>
                  <a:pt x="202" y="908"/>
                </a:lnTo>
                <a:lnTo>
                  <a:pt x="202" y="872"/>
                </a:lnTo>
                <a:lnTo>
                  <a:pt x="206" y="836"/>
                </a:lnTo>
                <a:lnTo>
                  <a:pt x="210" y="800"/>
                </a:lnTo>
                <a:lnTo>
                  <a:pt x="216" y="766"/>
                </a:lnTo>
                <a:lnTo>
                  <a:pt x="224" y="732"/>
                </a:lnTo>
                <a:lnTo>
                  <a:pt x="234" y="698"/>
                </a:lnTo>
                <a:lnTo>
                  <a:pt x="244" y="664"/>
                </a:lnTo>
                <a:lnTo>
                  <a:pt x="256" y="632"/>
                </a:lnTo>
                <a:lnTo>
                  <a:pt x="272" y="602"/>
                </a:lnTo>
                <a:lnTo>
                  <a:pt x="286" y="572"/>
                </a:lnTo>
                <a:lnTo>
                  <a:pt x="304" y="542"/>
                </a:lnTo>
                <a:lnTo>
                  <a:pt x="322" y="512"/>
                </a:lnTo>
                <a:lnTo>
                  <a:pt x="342" y="486"/>
                </a:lnTo>
                <a:lnTo>
                  <a:pt x="362" y="458"/>
                </a:lnTo>
                <a:lnTo>
                  <a:pt x="384" y="432"/>
                </a:lnTo>
                <a:lnTo>
                  <a:pt x="408" y="408"/>
                </a:lnTo>
                <a:lnTo>
                  <a:pt x="432" y="386"/>
                </a:lnTo>
                <a:lnTo>
                  <a:pt x="458" y="362"/>
                </a:lnTo>
                <a:lnTo>
                  <a:pt x="484" y="342"/>
                </a:lnTo>
                <a:lnTo>
                  <a:pt x="512" y="322"/>
                </a:lnTo>
                <a:lnTo>
                  <a:pt x="542" y="304"/>
                </a:lnTo>
                <a:lnTo>
                  <a:pt x="570" y="286"/>
                </a:lnTo>
                <a:lnTo>
                  <a:pt x="602" y="272"/>
                </a:lnTo>
                <a:lnTo>
                  <a:pt x="632" y="258"/>
                </a:lnTo>
                <a:lnTo>
                  <a:pt x="664" y="244"/>
                </a:lnTo>
                <a:lnTo>
                  <a:pt x="698" y="234"/>
                </a:lnTo>
                <a:lnTo>
                  <a:pt x="730" y="224"/>
                </a:lnTo>
                <a:lnTo>
                  <a:pt x="766" y="216"/>
                </a:lnTo>
                <a:lnTo>
                  <a:pt x="800" y="210"/>
                </a:lnTo>
                <a:lnTo>
                  <a:pt x="836" y="206"/>
                </a:lnTo>
                <a:lnTo>
                  <a:pt x="872" y="202"/>
                </a:lnTo>
                <a:lnTo>
                  <a:pt x="908" y="202"/>
                </a:lnTo>
                <a:lnTo>
                  <a:pt x="944" y="202"/>
                </a:lnTo>
                <a:lnTo>
                  <a:pt x="980" y="206"/>
                </a:lnTo>
                <a:lnTo>
                  <a:pt x="1014" y="210"/>
                </a:lnTo>
                <a:lnTo>
                  <a:pt x="1050" y="216"/>
                </a:lnTo>
                <a:lnTo>
                  <a:pt x="1084" y="224"/>
                </a:lnTo>
                <a:lnTo>
                  <a:pt x="1118" y="234"/>
                </a:lnTo>
                <a:lnTo>
                  <a:pt x="1150" y="244"/>
                </a:lnTo>
                <a:lnTo>
                  <a:pt x="1182" y="258"/>
                </a:lnTo>
                <a:lnTo>
                  <a:pt x="1214" y="272"/>
                </a:lnTo>
                <a:lnTo>
                  <a:pt x="1244" y="286"/>
                </a:lnTo>
                <a:lnTo>
                  <a:pt x="1274" y="304"/>
                </a:lnTo>
                <a:lnTo>
                  <a:pt x="1302" y="322"/>
                </a:lnTo>
                <a:lnTo>
                  <a:pt x="1330" y="342"/>
                </a:lnTo>
                <a:lnTo>
                  <a:pt x="1356" y="362"/>
                </a:lnTo>
                <a:lnTo>
                  <a:pt x="1382" y="386"/>
                </a:lnTo>
                <a:lnTo>
                  <a:pt x="1406" y="408"/>
                </a:lnTo>
                <a:lnTo>
                  <a:pt x="1430" y="432"/>
                </a:lnTo>
                <a:lnTo>
                  <a:pt x="1452" y="458"/>
                </a:lnTo>
                <a:lnTo>
                  <a:pt x="1474" y="486"/>
                </a:lnTo>
                <a:lnTo>
                  <a:pt x="1492" y="512"/>
                </a:lnTo>
                <a:lnTo>
                  <a:pt x="1512" y="542"/>
                </a:lnTo>
                <a:lnTo>
                  <a:pt x="1528" y="572"/>
                </a:lnTo>
                <a:lnTo>
                  <a:pt x="1544" y="602"/>
                </a:lnTo>
                <a:lnTo>
                  <a:pt x="1558" y="632"/>
                </a:lnTo>
                <a:lnTo>
                  <a:pt x="1570" y="664"/>
                </a:lnTo>
                <a:lnTo>
                  <a:pt x="1582" y="698"/>
                </a:lnTo>
                <a:lnTo>
                  <a:pt x="1592" y="732"/>
                </a:lnTo>
                <a:lnTo>
                  <a:pt x="1598" y="766"/>
                </a:lnTo>
                <a:lnTo>
                  <a:pt x="1606" y="800"/>
                </a:lnTo>
                <a:lnTo>
                  <a:pt x="1610" y="836"/>
                </a:lnTo>
                <a:lnTo>
                  <a:pt x="1612" y="872"/>
                </a:lnTo>
                <a:lnTo>
                  <a:pt x="1614" y="908"/>
                </a:lnTo>
                <a:lnTo>
                  <a:pt x="1612" y="944"/>
                </a:lnTo>
                <a:lnTo>
                  <a:pt x="1610" y="980"/>
                </a:lnTo>
                <a:lnTo>
                  <a:pt x="1606" y="1016"/>
                </a:lnTo>
                <a:lnTo>
                  <a:pt x="1598" y="1050"/>
                </a:lnTo>
                <a:lnTo>
                  <a:pt x="1592" y="1084"/>
                </a:lnTo>
                <a:lnTo>
                  <a:pt x="1582" y="1118"/>
                </a:lnTo>
                <a:lnTo>
                  <a:pt x="1570" y="1150"/>
                </a:lnTo>
                <a:lnTo>
                  <a:pt x="1558" y="1182"/>
                </a:lnTo>
                <a:lnTo>
                  <a:pt x="1544" y="1214"/>
                </a:lnTo>
                <a:lnTo>
                  <a:pt x="1528" y="1244"/>
                </a:lnTo>
                <a:lnTo>
                  <a:pt x="1512" y="1274"/>
                </a:lnTo>
                <a:lnTo>
                  <a:pt x="1492" y="1302"/>
                </a:lnTo>
                <a:lnTo>
                  <a:pt x="1474" y="1330"/>
                </a:lnTo>
                <a:lnTo>
                  <a:pt x="1452" y="1356"/>
                </a:lnTo>
                <a:lnTo>
                  <a:pt x="1430" y="1382"/>
                </a:lnTo>
                <a:lnTo>
                  <a:pt x="1406" y="1406"/>
                </a:lnTo>
                <a:lnTo>
                  <a:pt x="1382" y="1430"/>
                </a:lnTo>
                <a:lnTo>
                  <a:pt x="1356" y="1452"/>
                </a:lnTo>
                <a:lnTo>
                  <a:pt x="1330" y="1474"/>
                </a:lnTo>
                <a:lnTo>
                  <a:pt x="1302" y="1492"/>
                </a:lnTo>
                <a:lnTo>
                  <a:pt x="1274" y="1512"/>
                </a:lnTo>
                <a:lnTo>
                  <a:pt x="1244" y="1528"/>
                </a:lnTo>
                <a:lnTo>
                  <a:pt x="1214" y="1544"/>
                </a:lnTo>
                <a:lnTo>
                  <a:pt x="1182" y="1558"/>
                </a:lnTo>
                <a:lnTo>
                  <a:pt x="1150" y="1570"/>
                </a:lnTo>
                <a:lnTo>
                  <a:pt x="1118" y="1582"/>
                </a:lnTo>
                <a:lnTo>
                  <a:pt x="1084" y="1592"/>
                </a:lnTo>
                <a:lnTo>
                  <a:pt x="1050" y="1600"/>
                </a:lnTo>
                <a:lnTo>
                  <a:pt x="1014" y="1606"/>
                </a:lnTo>
                <a:lnTo>
                  <a:pt x="980" y="1610"/>
                </a:lnTo>
                <a:lnTo>
                  <a:pt x="944" y="1612"/>
                </a:lnTo>
                <a:lnTo>
                  <a:pt x="908" y="1614"/>
                </a:lnTo>
                <a:close/>
              </a:path>
            </a:pathLst>
          </a:custGeom>
          <a:solidFill>
            <a:srgbClr val="EF6D64">
              <a:alpha val="79999"/>
            </a:srgbClr>
          </a:solidFill>
          <a:ln>
            <a:noFill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 fontAlgn="base" latinLnBrk="1">
              <a:spcBef>
                <a:spcPct val="0"/>
              </a:spcBef>
              <a:spcAft>
                <a:spcPct val="0"/>
              </a:spcAft>
            </a:pPr>
            <a:endParaRPr kumimoji="1" lang="zh-CN" altLang="en-US">
              <a:solidFill>
                <a:srgbClr val="000000"/>
              </a:solidFill>
              <a:latin typeface="Arial" pitchFamily="34" charset="0"/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sp>
        <p:nvSpPr>
          <p:cNvPr id="51" name="Freeform 673"/>
          <p:cNvSpPr>
            <a:spLocks noEditPoints="1"/>
          </p:cNvSpPr>
          <p:nvPr/>
        </p:nvSpPr>
        <p:spPr bwMode="auto">
          <a:xfrm rot="21275255">
            <a:off x="7449507" y="3650054"/>
            <a:ext cx="317644" cy="317836"/>
          </a:xfrm>
          <a:custGeom>
            <a:gdLst>
              <a:gd name="T0" fmla="*/ 2147483647 w 1816"/>
              <a:gd name="T1" fmla="*/ 2147483647 h 1816"/>
              <a:gd name="T2" fmla="*/ 2147483647 w 1816"/>
              <a:gd name="T3" fmla="*/ 2147483647 h 1816"/>
              <a:gd name="T4" fmla="*/ 2147483647 w 1816"/>
              <a:gd name="T5" fmla="*/ 2147483647 h 1816"/>
              <a:gd name="T6" fmla="*/ 2147483647 w 1816"/>
              <a:gd name="T7" fmla="*/ 2147483647 h 1816"/>
              <a:gd name="T8" fmla="*/ 2147483647 w 1816"/>
              <a:gd name="T9" fmla="*/ 2147483647 h 1816"/>
              <a:gd name="T10" fmla="*/ 2147483647 w 1816"/>
              <a:gd name="T11" fmla="*/ 2147483647 h 1816"/>
              <a:gd name="T12" fmla="*/ 2147483647 w 1816"/>
              <a:gd name="T13" fmla="*/ 2147483647 h 1816"/>
              <a:gd name="T14" fmla="*/ 2147483647 w 1816"/>
              <a:gd name="T15" fmla="*/ 2147483647 h 1816"/>
              <a:gd name="T16" fmla="*/ 2147483647 w 1816"/>
              <a:gd name="T17" fmla="*/ 2147483647 h 1816"/>
              <a:gd name="T18" fmla="*/ 2147483647 w 1816"/>
              <a:gd name="T19" fmla="*/ 2147483647 h 1816"/>
              <a:gd name="T20" fmla="*/ 2147483647 w 1816"/>
              <a:gd name="T21" fmla="*/ 2147483647 h 1816"/>
              <a:gd name="T22" fmla="*/ 2147483647 w 1816"/>
              <a:gd name="T23" fmla="*/ 2147483647 h 1816"/>
              <a:gd name="T24" fmla="*/ 0 w 1816"/>
              <a:gd name="T25" fmla="*/ 2147483647 h 1816"/>
              <a:gd name="T26" fmla="*/ 2147483647 w 1816"/>
              <a:gd name="T27" fmla="*/ 2147483647 h 1816"/>
              <a:gd name="T28" fmla="*/ 2147483647 w 1816"/>
              <a:gd name="T29" fmla="*/ 2147483647 h 1816"/>
              <a:gd name="T30" fmla="*/ 2147483647 w 1816"/>
              <a:gd name="T31" fmla="*/ 2147483647 h 1816"/>
              <a:gd name="T32" fmla="*/ 2147483647 w 1816"/>
              <a:gd name="T33" fmla="*/ 2147483647 h 1816"/>
              <a:gd name="T34" fmla="*/ 2147483647 w 1816"/>
              <a:gd name="T35" fmla="*/ 2147483647 h 1816"/>
              <a:gd name="T36" fmla="*/ 2147483647 w 1816"/>
              <a:gd name="T37" fmla="*/ 2147483647 h 1816"/>
              <a:gd name="T38" fmla="*/ 2147483647 w 1816"/>
              <a:gd name="T39" fmla="*/ 2147483647 h 1816"/>
              <a:gd name="T40" fmla="*/ 2147483647 w 1816"/>
              <a:gd name="T41" fmla="*/ 2147483647 h 1816"/>
              <a:gd name="T42" fmla="*/ 2147483647 w 1816"/>
              <a:gd name="T43" fmla="*/ 2147483647 h 1816"/>
              <a:gd name="T44" fmla="*/ 2147483647 w 1816"/>
              <a:gd name="T45" fmla="*/ 2147483647 h 1816"/>
              <a:gd name="T46" fmla="*/ 2147483647 w 1816"/>
              <a:gd name="T47" fmla="*/ 2147483647 h 1816"/>
              <a:gd name="T48" fmla="*/ 2147483647 w 1816"/>
              <a:gd name="T49" fmla="*/ 2147483647 h 1816"/>
              <a:gd name="T50" fmla="*/ 2147483647 w 1816"/>
              <a:gd name="T51" fmla="*/ 2147483647 h 1816"/>
              <a:gd name="T52" fmla="*/ 2147483647 w 1816"/>
              <a:gd name="T53" fmla="*/ 2147483647 h 1816"/>
              <a:gd name="T54" fmla="*/ 2147483647 w 1816"/>
              <a:gd name="T55" fmla="*/ 2147483647 h 1816"/>
              <a:gd name="T56" fmla="*/ 2147483647 w 1816"/>
              <a:gd name="T57" fmla="*/ 2147483647 h 1816"/>
              <a:gd name="T58" fmla="*/ 2147483647 w 1816"/>
              <a:gd name="T59" fmla="*/ 2147483647 h 1816"/>
              <a:gd name="T60" fmla="*/ 2147483647 w 1816"/>
              <a:gd name="T61" fmla="*/ 2147483647 h 1816"/>
              <a:gd name="T62" fmla="*/ 2147483647 w 1816"/>
              <a:gd name="T63" fmla="*/ 2147483647 h 1816"/>
              <a:gd name="T64" fmla="*/ 2147483647 w 1816"/>
              <a:gd name="T65" fmla="*/ 2147483647 h 1816"/>
              <a:gd name="T66" fmla="*/ 2147483647 w 1816"/>
              <a:gd name="T67" fmla="*/ 2147483647 h 1816"/>
              <a:gd name="T68" fmla="*/ 2147483647 w 1816"/>
              <a:gd name="T69" fmla="*/ 2147483647 h 1816"/>
              <a:gd name="T70" fmla="*/ 2147483647 w 1816"/>
              <a:gd name="T71" fmla="*/ 2147483647 h 1816"/>
              <a:gd name="T72" fmla="*/ 2147483647 w 1816"/>
              <a:gd name="T73" fmla="*/ 2147483647 h 1816"/>
              <a:gd name="T74" fmla="*/ 2147483647 w 1816"/>
              <a:gd name="T75" fmla="*/ 2147483647 h 1816"/>
              <a:gd name="T76" fmla="*/ 2147483647 w 1816"/>
              <a:gd name="T77" fmla="*/ 2147483647 h 1816"/>
              <a:gd name="T78" fmla="*/ 2147483647 w 1816"/>
              <a:gd name="T79" fmla="*/ 2147483647 h 1816"/>
              <a:gd name="T80" fmla="*/ 2147483647 w 1816"/>
              <a:gd name="T81" fmla="*/ 2147483647 h 1816"/>
              <a:gd name="T82" fmla="*/ 2147483647 w 1816"/>
              <a:gd name="T83" fmla="*/ 2147483647 h 1816"/>
              <a:gd name="T84" fmla="*/ 2147483647 w 1816"/>
              <a:gd name="T85" fmla="*/ 2147483647 h 1816"/>
              <a:gd name="T86" fmla="*/ 2147483647 w 1816"/>
              <a:gd name="T87" fmla="*/ 2147483647 h 1816"/>
              <a:gd name="T88" fmla="*/ 2147483647 w 1816"/>
              <a:gd name="T89" fmla="*/ 2147483647 h 1816"/>
              <a:gd name="T90" fmla="*/ 2147483647 w 1816"/>
              <a:gd name="T91" fmla="*/ 2147483647 h 1816"/>
              <a:gd name="T92" fmla="*/ 2147483647 w 1816"/>
              <a:gd name="T93" fmla="*/ 2147483647 h 1816"/>
              <a:gd name="T94" fmla="*/ 2147483647 w 1816"/>
              <a:gd name="T95" fmla="*/ 2147483647 h 1816"/>
              <a:gd name="T96" fmla="*/ 2147483647 w 1816"/>
              <a:gd name="T97" fmla="*/ 2147483647 h 1816"/>
              <a:gd name="T98" fmla="*/ 2147483647 w 1816"/>
              <a:gd name="T99" fmla="*/ 2147483647 h 1816"/>
              <a:gd name="T100" fmla="*/ 2147483647 w 1816"/>
              <a:gd name="T101" fmla="*/ 2147483647 h 1816"/>
              <a:gd name="T102" fmla="*/ 2147483647 w 1816"/>
              <a:gd name="T103" fmla="*/ 2147483647 h 181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w 1816"/>
              <a:gd name="T157" fmla="*/ 0 h 1816"/>
              <a:gd name="T158" fmla="*/ 1816 w 1816"/>
              <a:gd name="T159" fmla="*/ 1816 h 1816"/>
            </a:gdLst>
            <a:cxnLst>
              <a:cxn ang="T104">
                <a:pos x="T0" y="T1"/>
              </a:cxn>
              <a:cxn ang="T105">
                <a:pos x="T2" y="T3"/>
              </a:cxn>
              <a:cxn ang="T106">
                <a:pos x="T4" y="T5"/>
              </a:cxn>
              <a:cxn ang="T107">
                <a:pos x="T6" y="T7"/>
              </a:cxn>
              <a:cxn ang="T108">
                <a:pos x="T8" y="T9"/>
              </a:cxn>
              <a:cxn ang="T109">
                <a:pos x="T10" y="T11"/>
              </a:cxn>
              <a:cxn ang="T110">
                <a:pos x="T12" y="T13"/>
              </a:cxn>
              <a:cxn ang="T111">
                <a:pos x="T14" y="T15"/>
              </a:cxn>
              <a:cxn ang="T112">
                <a:pos x="T16" y="T17"/>
              </a:cxn>
              <a:cxn ang="T113">
                <a:pos x="T18" y="T19"/>
              </a:cxn>
              <a:cxn ang="T114">
                <a:pos x="T20" y="T21"/>
              </a:cxn>
              <a:cxn ang="T115">
                <a:pos x="T22" y="T23"/>
              </a:cxn>
              <a:cxn ang="T116">
                <a:pos x="T24" y="T25"/>
              </a:cxn>
              <a:cxn ang="T117">
                <a:pos x="T26" y="T27"/>
              </a:cxn>
              <a:cxn ang="T118">
                <a:pos x="T28" y="T29"/>
              </a:cxn>
              <a:cxn ang="T119">
                <a:pos x="T30" y="T31"/>
              </a:cxn>
              <a:cxn ang="T120">
                <a:pos x="T32" y="T33"/>
              </a:cxn>
              <a:cxn ang="T121">
                <a:pos x="T34" y="T35"/>
              </a:cxn>
              <a:cxn ang="T122">
                <a:pos x="T36" y="T37"/>
              </a:cxn>
              <a:cxn ang="T123">
                <a:pos x="T38" y="T39"/>
              </a:cxn>
              <a:cxn ang="T124">
                <a:pos x="T40" y="T41"/>
              </a:cxn>
              <a:cxn ang="T125">
                <a:pos x="T42" y="T43"/>
              </a:cxn>
              <a:cxn ang="T126">
                <a:pos x="T44" y="T45"/>
              </a:cxn>
              <a:cxn ang="T127">
                <a:pos x="T46" y="T47"/>
              </a:cxn>
              <a:cxn ang="T128">
                <a:pos x="T48" y="T49"/>
              </a:cxn>
              <a:cxn ang="T129">
                <a:pos x="T50" y="T51"/>
              </a:cxn>
              <a:cxn ang="T130">
                <a:pos x="T52" y="T53"/>
              </a:cxn>
              <a:cxn ang="T131">
                <a:pos x="T54" y="T55"/>
              </a:cxn>
              <a:cxn ang="T132">
                <a:pos x="T56" y="T57"/>
              </a:cxn>
              <a:cxn ang="T133">
                <a:pos x="T58" y="T59"/>
              </a:cxn>
              <a:cxn ang="T134">
                <a:pos x="T60" y="T61"/>
              </a:cxn>
              <a:cxn ang="T135">
                <a:pos x="T62" y="T63"/>
              </a:cxn>
              <a:cxn ang="T136">
                <a:pos x="T64" y="T65"/>
              </a:cxn>
              <a:cxn ang="T137">
                <a:pos x="T66" y="T67"/>
              </a:cxn>
              <a:cxn ang="T138">
                <a:pos x="T68" y="T69"/>
              </a:cxn>
              <a:cxn ang="T139">
                <a:pos x="T70" y="T71"/>
              </a:cxn>
              <a:cxn ang="T140">
                <a:pos x="T72" y="T73"/>
              </a:cxn>
              <a:cxn ang="T141">
                <a:pos x="T74" y="T75"/>
              </a:cxn>
              <a:cxn ang="T142">
                <a:pos x="T76" y="T77"/>
              </a:cxn>
              <a:cxn ang="T143">
                <a:pos x="T78" y="T79"/>
              </a:cxn>
              <a:cxn ang="T144">
                <a:pos x="T80" y="T81"/>
              </a:cxn>
              <a:cxn ang="T145">
                <a:pos x="T82" y="T83"/>
              </a:cxn>
              <a:cxn ang="T146">
                <a:pos x="T84" y="T85"/>
              </a:cxn>
              <a:cxn ang="T147">
                <a:pos x="T86" y="T87"/>
              </a:cxn>
              <a:cxn ang="T148">
                <a:pos x="T88" y="T89"/>
              </a:cxn>
              <a:cxn ang="T149">
                <a:pos x="T90" y="T91"/>
              </a:cxn>
              <a:cxn ang="T150">
                <a:pos x="T92" y="T93"/>
              </a:cxn>
              <a:cxn ang="T151">
                <a:pos x="T94" y="T95"/>
              </a:cxn>
              <a:cxn ang="T152">
                <a:pos x="T96" y="T97"/>
              </a:cxn>
              <a:cxn ang="T153">
                <a:pos x="T98" y="T99"/>
              </a:cxn>
              <a:cxn ang="T154">
                <a:pos x="T100" y="T101"/>
              </a:cxn>
              <a:cxn ang="T155">
                <a:pos x="T102" y="T103"/>
              </a:cxn>
            </a:cxnLst>
            <a:rect l="T156" t="T157" r="T158" b="T159"/>
            <a:pathLst>
              <a:path w="1815" h="1815">
                <a:moveTo>
                  <a:pt x="1816" y="978"/>
                </a:moveTo>
                <a:lnTo>
                  <a:pt x="1816" y="836"/>
                </a:lnTo>
                <a:lnTo>
                  <a:pt x="1710" y="836"/>
                </a:lnTo>
                <a:lnTo>
                  <a:pt x="1706" y="792"/>
                </a:lnTo>
                <a:lnTo>
                  <a:pt x="1698" y="750"/>
                </a:lnTo>
                <a:lnTo>
                  <a:pt x="1688" y="708"/>
                </a:lnTo>
                <a:lnTo>
                  <a:pt x="1678" y="666"/>
                </a:lnTo>
                <a:lnTo>
                  <a:pt x="1774" y="626"/>
                </a:lnTo>
                <a:lnTo>
                  <a:pt x="1718" y="494"/>
                </a:lnTo>
                <a:lnTo>
                  <a:pt x="1622" y="534"/>
                </a:lnTo>
                <a:lnTo>
                  <a:pt x="1602" y="496"/>
                </a:lnTo>
                <a:lnTo>
                  <a:pt x="1578" y="460"/>
                </a:lnTo>
                <a:lnTo>
                  <a:pt x="1552" y="424"/>
                </a:lnTo>
                <a:lnTo>
                  <a:pt x="1526" y="390"/>
                </a:lnTo>
                <a:lnTo>
                  <a:pt x="1600" y="316"/>
                </a:lnTo>
                <a:lnTo>
                  <a:pt x="1498" y="216"/>
                </a:lnTo>
                <a:lnTo>
                  <a:pt x="1426" y="290"/>
                </a:lnTo>
                <a:lnTo>
                  <a:pt x="1392" y="262"/>
                </a:lnTo>
                <a:lnTo>
                  <a:pt x="1356" y="236"/>
                </a:lnTo>
                <a:lnTo>
                  <a:pt x="1318" y="214"/>
                </a:lnTo>
                <a:lnTo>
                  <a:pt x="1280" y="192"/>
                </a:lnTo>
                <a:lnTo>
                  <a:pt x="1320" y="96"/>
                </a:lnTo>
                <a:lnTo>
                  <a:pt x="1188" y="42"/>
                </a:lnTo>
                <a:lnTo>
                  <a:pt x="1150" y="138"/>
                </a:lnTo>
                <a:lnTo>
                  <a:pt x="1108" y="126"/>
                </a:lnTo>
                <a:lnTo>
                  <a:pt x="1066" y="116"/>
                </a:lnTo>
                <a:lnTo>
                  <a:pt x="1022" y="110"/>
                </a:lnTo>
                <a:lnTo>
                  <a:pt x="978" y="104"/>
                </a:lnTo>
                <a:lnTo>
                  <a:pt x="978" y="0"/>
                </a:lnTo>
                <a:lnTo>
                  <a:pt x="836" y="0"/>
                </a:lnTo>
                <a:lnTo>
                  <a:pt x="836" y="104"/>
                </a:lnTo>
                <a:lnTo>
                  <a:pt x="792" y="110"/>
                </a:lnTo>
                <a:lnTo>
                  <a:pt x="750" y="116"/>
                </a:lnTo>
                <a:lnTo>
                  <a:pt x="706" y="126"/>
                </a:lnTo>
                <a:lnTo>
                  <a:pt x="666" y="138"/>
                </a:lnTo>
                <a:lnTo>
                  <a:pt x="626" y="42"/>
                </a:lnTo>
                <a:lnTo>
                  <a:pt x="494" y="96"/>
                </a:lnTo>
                <a:lnTo>
                  <a:pt x="534" y="192"/>
                </a:lnTo>
                <a:lnTo>
                  <a:pt x="496" y="214"/>
                </a:lnTo>
                <a:lnTo>
                  <a:pt x="460" y="236"/>
                </a:lnTo>
                <a:lnTo>
                  <a:pt x="424" y="262"/>
                </a:lnTo>
                <a:lnTo>
                  <a:pt x="390" y="290"/>
                </a:lnTo>
                <a:lnTo>
                  <a:pt x="316" y="216"/>
                </a:lnTo>
                <a:lnTo>
                  <a:pt x="216" y="316"/>
                </a:lnTo>
                <a:lnTo>
                  <a:pt x="288" y="390"/>
                </a:lnTo>
                <a:lnTo>
                  <a:pt x="262" y="424"/>
                </a:lnTo>
                <a:lnTo>
                  <a:pt x="236" y="460"/>
                </a:lnTo>
                <a:lnTo>
                  <a:pt x="214" y="496"/>
                </a:lnTo>
                <a:lnTo>
                  <a:pt x="192" y="534"/>
                </a:lnTo>
                <a:lnTo>
                  <a:pt x="96" y="494"/>
                </a:lnTo>
                <a:lnTo>
                  <a:pt x="42" y="626"/>
                </a:lnTo>
                <a:lnTo>
                  <a:pt x="138" y="666"/>
                </a:lnTo>
                <a:lnTo>
                  <a:pt x="126" y="708"/>
                </a:lnTo>
                <a:lnTo>
                  <a:pt x="116" y="750"/>
                </a:lnTo>
                <a:lnTo>
                  <a:pt x="108" y="792"/>
                </a:lnTo>
                <a:lnTo>
                  <a:pt x="104" y="836"/>
                </a:lnTo>
                <a:lnTo>
                  <a:pt x="0" y="836"/>
                </a:lnTo>
                <a:lnTo>
                  <a:pt x="0" y="978"/>
                </a:lnTo>
                <a:lnTo>
                  <a:pt x="104" y="978"/>
                </a:lnTo>
                <a:lnTo>
                  <a:pt x="108" y="1022"/>
                </a:lnTo>
                <a:lnTo>
                  <a:pt x="116" y="1066"/>
                </a:lnTo>
                <a:lnTo>
                  <a:pt x="126" y="1108"/>
                </a:lnTo>
                <a:lnTo>
                  <a:pt x="138" y="1150"/>
                </a:lnTo>
                <a:lnTo>
                  <a:pt x="42" y="1190"/>
                </a:lnTo>
                <a:lnTo>
                  <a:pt x="96" y="1320"/>
                </a:lnTo>
                <a:lnTo>
                  <a:pt x="192" y="1280"/>
                </a:lnTo>
                <a:lnTo>
                  <a:pt x="214" y="1320"/>
                </a:lnTo>
                <a:lnTo>
                  <a:pt x="236" y="1356"/>
                </a:lnTo>
                <a:lnTo>
                  <a:pt x="262" y="1392"/>
                </a:lnTo>
                <a:lnTo>
                  <a:pt x="288" y="1426"/>
                </a:lnTo>
                <a:lnTo>
                  <a:pt x="216" y="1500"/>
                </a:lnTo>
                <a:lnTo>
                  <a:pt x="316" y="1600"/>
                </a:lnTo>
                <a:lnTo>
                  <a:pt x="390" y="1526"/>
                </a:lnTo>
                <a:lnTo>
                  <a:pt x="424" y="1554"/>
                </a:lnTo>
                <a:lnTo>
                  <a:pt x="460" y="1578"/>
                </a:lnTo>
                <a:lnTo>
                  <a:pt x="496" y="1602"/>
                </a:lnTo>
                <a:lnTo>
                  <a:pt x="534" y="1622"/>
                </a:lnTo>
                <a:lnTo>
                  <a:pt x="494" y="1718"/>
                </a:lnTo>
                <a:lnTo>
                  <a:pt x="626" y="1774"/>
                </a:lnTo>
                <a:lnTo>
                  <a:pt x="666" y="1678"/>
                </a:lnTo>
                <a:lnTo>
                  <a:pt x="706" y="1690"/>
                </a:lnTo>
                <a:lnTo>
                  <a:pt x="750" y="1698"/>
                </a:lnTo>
                <a:lnTo>
                  <a:pt x="792" y="1706"/>
                </a:lnTo>
                <a:lnTo>
                  <a:pt x="836" y="1712"/>
                </a:lnTo>
                <a:lnTo>
                  <a:pt x="836" y="1816"/>
                </a:lnTo>
                <a:lnTo>
                  <a:pt x="978" y="1816"/>
                </a:lnTo>
                <a:lnTo>
                  <a:pt x="978" y="1712"/>
                </a:lnTo>
                <a:lnTo>
                  <a:pt x="1022" y="1706"/>
                </a:lnTo>
                <a:lnTo>
                  <a:pt x="1066" y="1698"/>
                </a:lnTo>
                <a:lnTo>
                  <a:pt x="1108" y="1690"/>
                </a:lnTo>
                <a:lnTo>
                  <a:pt x="1150" y="1678"/>
                </a:lnTo>
                <a:lnTo>
                  <a:pt x="1188" y="1774"/>
                </a:lnTo>
                <a:lnTo>
                  <a:pt x="1320" y="1718"/>
                </a:lnTo>
                <a:lnTo>
                  <a:pt x="1280" y="1622"/>
                </a:lnTo>
                <a:lnTo>
                  <a:pt x="1318" y="1602"/>
                </a:lnTo>
                <a:lnTo>
                  <a:pt x="1356" y="1578"/>
                </a:lnTo>
                <a:lnTo>
                  <a:pt x="1392" y="1554"/>
                </a:lnTo>
                <a:lnTo>
                  <a:pt x="1426" y="1526"/>
                </a:lnTo>
                <a:lnTo>
                  <a:pt x="1498" y="1600"/>
                </a:lnTo>
                <a:lnTo>
                  <a:pt x="1600" y="1500"/>
                </a:lnTo>
                <a:lnTo>
                  <a:pt x="1526" y="1426"/>
                </a:lnTo>
                <a:lnTo>
                  <a:pt x="1552" y="1392"/>
                </a:lnTo>
                <a:lnTo>
                  <a:pt x="1578" y="1356"/>
                </a:lnTo>
                <a:lnTo>
                  <a:pt x="1602" y="1320"/>
                </a:lnTo>
                <a:lnTo>
                  <a:pt x="1622" y="1280"/>
                </a:lnTo>
                <a:lnTo>
                  <a:pt x="1718" y="1320"/>
                </a:lnTo>
                <a:lnTo>
                  <a:pt x="1774" y="1190"/>
                </a:lnTo>
                <a:lnTo>
                  <a:pt x="1678" y="1150"/>
                </a:lnTo>
                <a:lnTo>
                  <a:pt x="1688" y="1108"/>
                </a:lnTo>
                <a:lnTo>
                  <a:pt x="1698" y="1066"/>
                </a:lnTo>
                <a:lnTo>
                  <a:pt x="1706" y="1022"/>
                </a:lnTo>
                <a:lnTo>
                  <a:pt x="1710" y="978"/>
                </a:lnTo>
                <a:lnTo>
                  <a:pt x="1816" y="978"/>
                </a:lnTo>
                <a:close/>
                <a:moveTo>
                  <a:pt x="908" y="1614"/>
                </a:moveTo>
                <a:lnTo>
                  <a:pt x="908" y="1614"/>
                </a:lnTo>
                <a:lnTo>
                  <a:pt x="872" y="1612"/>
                </a:lnTo>
                <a:lnTo>
                  <a:pt x="836" y="1610"/>
                </a:lnTo>
                <a:lnTo>
                  <a:pt x="800" y="1606"/>
                </a:lnTo>
                <a:lnTo>
                  <a:pt x="766" y="1600"/>
                </a:lnTo>
                <a:lnTo>
                  <a:pt x="730" y="1592"/>
                </a:lnTo>
                <a:lnTo>
                  <a:pt x="698" y="1582"/>
                </a:lnTo>
                <a:lnTo>
                  <a:pt x="664" y="1570"/>
                </a:lnTo>
                <a:lnTo>
                  <a:pt x="632" y="1558"/>
                </a:lnTo>
                <a:lnTo>
                  <a:pt x="602" y="1544"/>
                </a:lnTo>
                <a:lnTo>
                  <a:pt x="570" y="1528"/>
                </a:lnTo>
                <a:lnTo>
                  <a:pt x="542" y="1512"/>
                </a:lnTo>
                <a:lnTo>
                  <a:pt x="512" y="1492"/>
                </a:lnTo>
                <a:lnTo>
                  <a:pt x="484" y="1474"/>
                </a:lnTo>
                <a:lnTo>
                  <a:pt x="458" y="1452"/>
                </a:lnTo>
                <a:lnTo>
                  <a:pt x="432" y="1430"/>
                </a:lnTo>
                <a:lnTo>
                  <a:pt x="408" y="1406"/>
                </a:lnTo>
                <a:lnTo>
                  <a:pt x="384" y="1382"/>
                </a:lnTo>
                <a:lnTo>
                  <a:pt x="362" y="1356"/>
                </a:lnTo>
                <a:lnTo>
                  <a:pt x="342" y="1330"/>
                </a:lnTo>
                <a:lnTo>
                  <a:pt x="322" y="1302"/>
                </a:lnTo>
                <a:lnTo>
                  <a:pt x="304" y="1274"/>
                </a:lnTo>
                <a:lnTo>
                  <a:pt x="286" y="1244"/>
                </a:lnTo>
                <a:lnTo>
                  <a:pt x="272" y="1214"/>
                </a:lnTo>
                <a:lnTo>
                  <a:pt x="256" y="1182"/>
                </a:lnTo>
                <a:lnTo>
                  <a:pt x="244" y="1150"/>
                </a:lnTo>
                <a:lnTo>
                  <a:pt x="234" y="1118"/>
                </a:lnTo>
                <a:lnTo>
                  <a:pt x="224" y="1084"/>
                </a:lnTo>
                <a:lnTo>
                  <a:pt x="216" y="1050"/>
                </a:lnTo>
                <a:lnTo>
                  <a:pt x="210" y="1016"/>
                </a:lnTo>
                <a:lnTo>
                  <a:pt x="206" y="980"/>
                </a:lnTo>
                <a:lnTo>
                  <a:pt x="202" y="944"/>
                </a:lnTo>
                <a:lnTo>
                  <a:pt x="202" y="908"/>
                </a:lnTo>
                <a:lnTo>
                  <a:pt x="202" y="872"/>
                </a:lnTo>
                <a:lnTo>
                  <a:pt x="206" y="836"/>
                </a:lnTo>
                <a:lnTo>
                  <a:pt x="210" y="800"/>
                </a:lnTo>
                <a:lnTo>
                  <a:pt x="216" y="766"/>
                </a:lnTo>
                <a:lnTo>
                  <a:pt x="224" y="732"/>
                </a:lnTo>
                <a:lnTo>
                  <a:pt x="234" y="698"/>
                </a:lnTo>
                <a:lnTo>
                  <a:pt x="244" y="664"/>
                </a:lnTo>
                <a:lnTo>
                  <a:pt x="256" y="632"/>
                </a:lnTo>
                <a:lnTo>
                  <a:pt x="272" y="602"/>
                </a:lnTo>
                <a:lnTo>
                  <a:pt x="286" y="572"/>
                </a:lnTo>
                <a:lnTo>
                  <a:pt x="304" y="542"/>
                </a:lnTo>
                <a:lnTo>
                  <a:pt x="322" y="512"/>
                </a:lnTo>
                <a:lnTo>
                  <a:pt x="342" y="486"/>
                </a:lnTo>
                <a:lnTo>
                  <a:pt x="362" y="458"/>
                </a:lnTo>
                <a:lnTo>
                  <a:pt x="384" y="432"/>
                </a:lnTo>
                <a:lnTo>
                  <a:pt x="408" y="408"/>
                </a:lnTo>
                <a:lnTo>
                  <a:pt x="432" y="386"/>
                </a:lnTo>
                <a:lnTo>
                  <a:pt x="458" y="362"/>
                </a:lnTo>
                <a:lnTo>
                  <a:pt x="484" y="342"/>
                </a:lnTo>
                <a:lnTo>
                  <a:pt x="512" y="322"/>
                </a:lnTo>
                <a:lnTo>
                  <a:pt x="542" y="304"/>
                </a:lnTo>
                <a:lnTo>
                  <a:pt x="570" y="286"/>
                </a:lnTo>
                <a:lnTo>
                  <a:pt x="602" y="272"/>
                </a:lnTo>
                <a:lnTo>
                  <a:pt x="632" y="258"/>
                </a:lnTo>
                <a:lnTo>
                  <a:pt x="664" y="244"/>
                </a:lnTo>
                <a:lnTo>
                  <a:pt x="698" y="234"/>
                </a:lnTo>
                <a:lnTo>
                  <a:pt x="730" y="224"/>
                </a:lnTo>
                <a:lnTo>
                  <a:pt x="766" y="216"/>
                </a:lnTo>
                <a:lnTo>
                  <a:pt x="800" y="210"/>
                </a:lnTo>
                <a:lnTo>
                  <a:pt x="836" y="206"/>
                </a:lnTo>
                <a:lnTo>
                  <a:pt x="872" y="202"/>
                </a:lnTo>
                <a:lnTo>
                  <a:pt x="908" y="202"/>
                </a:lnTo>
                <a:lnTo>
                  <a:pt x="944" y="202"/>
                </a:lnTo>
                <a:lnTo>
                  <a:pt x="980" y="206"/>
                </a:lnTo>
                <a:lnTo>
                  <a:pt x="1014" y="210"/>
                </a:lnTo>
                <a:lnTo>
                  <a:pt x="1050" y="216"/>
                </a:lnTo>
                <a:lnTo>
                  <a:pt x="1084" y="224"/>
                </a:lnTo>
                <a:lnTo>
                  <a:pt x="1118" y="234"/>
                </a:lnTo>
                <a:lnTo>
                  <a:pt x="1150" y="244"/>
                </a:lnTo>
                <a:lnTo>
                  <a:pt x="1182" y="258"/>
                </a:lnTo>
                <a:lnTo>
                  <a:pt x="1214" y="272"/>
                </a:lnTo>
                <a:lnTo>
                  <a:pt x="1244" y="286"/>
                </a:lnTo>
                <a:lnTo>
                  <a:pt x="1274" y="304"/>
                </a:lnTo>
                <a:lnTo>
                  <a:pt x="1302" y="322"/>
                </a:lnTo>
                <a:lnTo>
                  <a:pt x="1330" y="342"/>
                </a:lnTo>
                <a:lnTo>
                  <a:pt x="1356" y="362"/>
                </a:lnTo>
                <a:lnTo>
                  <a:pt x="1382" y="386"/>
                </a:lnTo>
                <a:lnTo>
                  <a:pt x="1406" y="408"/>
                </a:lnTo>
                <a:lnTo>
                  <a:pt x="1430" y="432"/>
                </a:lnTo>
                <a:lnTo>
                  <a:pt x="1452" y="458"/>
                </a:lnTo>
                <a:lnTo>
                  <a:pt x="1474" y="486"/>
                </a:lnTo>
                <a:lnTo>
                  <a:pt x="1492" y="512"/>
                </a:lnTo>
                <a:lnTo>
                  <a:pt x="1512" y="542"/>
                </a:lnTo>
                <a:lnTo>
                  <a:pt x="1528" y="572"/>
                </a:lnTo>
                <a:lnTo>
                  <a:pt x="1544" y="602"/>
                </a:lnTo>
                <a:lnTo>
                  <a:pt x="1558" y="632"/>
                </a:lnTo>
                <a:lnTo>
                  <a:pt x="1570" y="664"/>
                </a:lnTo>
                <a:lnTo>
                  <a:pt x="1582" y="698"/>
                </a:lnTo>
                <a:lnTo>
                  <a:pt x="1592" y="732"/>
                </a:lnTo>
                <a:lnTo>
                  <a:pt x="1598" y="766"/>
                </a:lnTo>
                <a:lnTo>
                  <a:pt x="1606" y="800"/>
                </a:lnTo>
                <a:lnTo>
                  <a:pt x="1610" y="836"/>
                </a:lnTo>
                <a:lnTo>
                  <a:pt x="1612" y="872"/>
                </a:lnTo>
                <a:lnTo>
                  <a:pt x="1614" y="908"/>
                </a:lnTo>
                <a:lnTo>
                  <a:pt x="1612" y="944"/>
                </a:lnTo>
                <a:lnTo>
                  <a:pt x="1610" y="980"/>
                </a:lnTo>
                <a:lnTo>
                  <a:pt x="1606" y="1016"/>
                </a:lnTo>
                <a:lnTo>
                  <a:pt x="1598" y="1050"/>
                </a:lnTo>
                <a:lnTo>
                  <a:pt x="1592" y="1084"/>
                </a:lnTo>
                <a:lnTo>
                  <a:pt x="1582" y="1118"/>
                </a:lnTo>
                <a:lnTo>
                  <a:pt x="1570" y="1150"/>
                </a:lnTo>
                <a:lnTo>
                  <a:pt x="1558" y="1182"/>
                </a:lnTo>
                <a:lnTo>
                  <a:pt x="1544" y="1214"/>
                </a:lnTo>
                <a:lnTo>
                  <a:pt x="1528" y="1244"/>
                </a:lnTo>
                <a:lnTo>
                  <a:pt x="1512" y="1274"/>
                </a:lnTo>
                <a:lnTo>
                  <a:pt x="1492" y="1302"/>
                </a:lnTo>
                <a:lnTo>
                  <a:pt x="1474" y="1330"/>
                </a:lnTo>
                <a:lnTo>
                  <a:pt x="1452" y="1356"/>
                </a:lnTo>
                <a:lnTo>
                  <a:pt x="1430" y="1382"/>
                </a:lnTo>
                <a:lnTo>
                  <a:pt x="1406" y="1406"/>
                </a:lnTo>
                <a:lnTo>
                  <a:pt x="1382" y="1430"/>
                </a:lnTo>
                <a:lnTo>
                  <a:pt x="1356" y="1452"/>
                </a:lnTo>
                <a:lnTo>
                  <a:pt x="1330" y="1474"/>
                </a:lnTo>
                <a:lnTo>
                  <a:pt x="1302" y="1492"/>
                </a:lnTo>
                <a:lnTo>
                  <a:pt x="1274" y="1512"/>
                </a:lnTo>
                <a:lnTo>
                  <a:pt x="1244" y="1528"/>
                </a:lnTo>
                <a:lnTo>
                  <a:pt x="1214" y="1544"/>
                </a:lnTo>
                <a:lnTo>
                  <a:pt x="1182" y="1558"/>
                </a:lnTo>
                <a:lnTo>
                  <a:pt x="1150" y="1570"/>
                </a:lnTo>
                <a:lnTo>
                  <a:pt x="1118" y="1582"/>
                </a:lnTo>
                <a:lnTo>
                  <a:pt x="1084" y="1592"/>
                </a:lnTo>
                <a:lnTo>
                  <a:pt x="1050" y="1600"/>
                </a:lnTo>
                <a:lnTo>
                  <a:pt x="1014" y="1606"/>
                </a:lnTo>
                <a:lnTo>
                  <a:pt x="980" y="1610"/>
                </a:lnTo>
                <a:lnTo>
                  <a:pt x="944" y="1612"/>
                </a:lnTo>
                <a:lnTo>
                  <a:pt x="908" y="1614"/>
                </a:lnTo>
                <a:close/>
              </a:path>
            </a:pathLst>
          </a:custGeom>
          <a:solidFill>
            <a:srgbClr val="EF6D64">
              <a:alpha val="79999"/>
            </a:srgbClr>
          </a:solidFill>
          <a:ln>
            <a:noFill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 fontAlgn="base" latinLnBrk="1">
              <a:spcBef>
                <a:spcPct val="0"/>
              </a:spcBef>
              <a:spcAft>
                <a:spcPct val="0"/>
              </a:spcAft>
            </a:pPr>
            <a:endParaRPr kumimoji="1" lang="zh-CN" altLang="en-US">
              <a:solidFill>
                <a:srgbClr val="000000"/>
              </a:solidFill>
              <a:latin typeface="Arial" pitchFamily="34" charset="0"/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sp>
        <p:nvSpPr>
          <p:cNvPr id="52" name="Freeform 673"/>
          <p:cNvSpPr>
            <a:spLocks noEditPoints="1"/>
          </p:cNvSpPr>
          <p:nvPr/>
        </p:nvSpPr>
        <p:spPr bwMode="auto">
          <a:xfrm rot="21275255">
            <a:off x="7449506" y="5075473"/>
            <a:ext cx="317644" cy="317836"/>
          </a:xfrm>
          <a:custGeom>
            <a:gdLst>
              <a:gd name="T0" fmla="*/ 2147483647 w 1816"/>
              <a:gd name="T1" fmla="*/ 2147483647 h 1816"/>
              <a:gd name="T2" fmla="*/ 2147483647 w 1816"/>
              <a:gd name="T3" fmla="*/ 2147483647 h 1816"/>
              <a:gd name="T4" fmla="*/ 2147483647 w 1816"/>
              <a:gd name="T5" fmla="*/ 2147483647 h 1816"/>
              <a:gd name="T6" fmla="*/ 2147483647 w 1816"/>
              <a:gd name="T7" fmla="*/ 2147483647 h 1816"/>
              <a:gd name="T8" fmla="*/ 2147483647 w 1816"/>
              <a:gd name="T9" fmla="*/ 2147483647 h 1816"/>
              <a:gd name="T10" fmla="*/ 2147483647 w 1816"/>
              <a:gd name="T11" fmla="*/ 2147483647 h 1816"/>
              <a:gd name="T12" fmla="*/ 2147483647 w 1816"/>
              <a:gd name="T13" fmla="*/ 2147483647 h 1816"/>
              <a:gd name="T14" fmla="*/ 2147483647 w 1816"/>
              <a:gd name="T15" fmla="*/ 2147483647 h 1816"/>
              <a:gd name="T16" fmla="*/ 2147483647 w 1816"/>
              <a:gd name="T17" fmla="*/ 2147483647 h 1816"/>
              <a:gd name="T18" fmla="*/ 2147483647 w 1816"/>
              <a:gd name="T19" fmla="*/ 2147483647 h 1816"/>
              <a:gd name="T20" fmla="*/ 2147483647 w 1816"/>
              <a:gd name="T21" fmla="*/ 2147483647 h 1816"/>
              <a:gd name="T22" fmla="*/ 2147483647 w 1816"/>
              <a:gd name="T23" fmla="*/ 2147483647 h 1816"/>
              <a:gd name="T24" fmla="*/ 0 w 1816"/>
              <a:gd name="T25" fmla="*/ 2147483647 h 1816"/>
              <a:gd name="T26" fmla="*/ 2147483647 w 1816"/>
              <a:gd name="T27" fmla="*/ 2147483647 h 1816"/>
              <a:gd name="T28" fmla="*/ 2147483647 w 1816"/>
              <a:gd name="T29" fmla="*/ 2147483647 h 1816"/>
              <a:gd name="T30" fmla="*/ 2147483647 w 1816"/>
              <a:gd name="T31" fmla="*/ 2147483647 h 1816"/>
              <a:gd name="T32" fmla="*/ 2147483647 w 1816"/>
              <a:gd name="T33" fmla="*/ 2147483647 h 1816"/>
              <a:gd name="T34" fmla="*/ 2147483647 w 1816"/>
              <a:gd name="T35" fmla="*/ 2147483647 h 1816"/>
              <a:gd name="T36" fmla="*/ 2147483647 w 1816"/>
              <a:gd name="T37" fmla="*/ 2147483647 h 1816"/>
              <a:gd name="T38" fmla="*/ 2147483647 w 1816"/>
              <a:gd name="T39" fmla="*/ 2147483647 h 1816"/>
              <a:gd name="T40" fmla="*/ 2147483647 w 1816"/>
              <a:gd name="T41" fmla="*/ 2147483647 h 1816"/>
              <a:gd name="T42" fmla="*/ 2147483647 w 1816"/>
              <a:gd name="T43" fmla="*/ 2147483647 h 1816"/>
              <a:gd name="T44" fmla="*/ 2147483647 w 1816"/>
              <a:gd name="T45" fmla="*/ 2147483647 h 1816"/>
              <a:gd name="T46" fmla="*/ 2147483647 w 1816"/>
              <a:gd name="T47" fmla="*/ 2147483647 h 1816"/>
              <a:gd name="T48" fmla="*/ 2147483647 w 1816"/>
              <a:gd name="T49" fmla="*/ 2147483647 h 1816"/>
              <a:gd name="T50" fmla="*/ 2147483647 w 1816"/>
              <a:gd name="T51" fmla="*/ 2147483647 h 1816"/>
              <a:gd name="T52" fmla="*/ 2147483647 w 1816"/>
              <a:gd name="T53" fmla="*/ 2147483647 h 1816"/>
              <a:gd name="T54" fmla="*/ 2147483647 w 1816"/>
              <a:gd name="T55" fmla="*/ 2147483647 h 1816"/>
              <a:gd name="T56" fmla="*/ 2147483647 w 1816"/>
              <a:gd name="T57" fmla="*/ 2147483647 h 1816"/>
              <a:gd name="T58" fmla="*/ 2147483647 w 1816"/>
              <a:gd name="T59" fmla="*/ 2147483647 h 1816"/>
              <a:gd name="T60" fmla="*/ 2147483647 w 1816"/>
              <a:gd name="T61" fmla="*/ 2147483647 h 1816"/>
              <a:gd name="T62" fmla="*/ 2147483647 w 1816"/>
              <a:gd name="T63" fmla="*/ 2147483647 h 1816"/>
              <a:gd name="T64" fmla="*/ 2147483647 w 1816"/>
              <a:gd name="T65" fmla="*/ 2147483647 h 1816"/>
              <a:gd name="T66" fmla="*/ 2147483647 w 1816"/>
              <a:gd name="T67" fmla="*/ 2147483647 h 1816"/>
              <a:gd name="T68" fmla="*/ 2147483647 w 1816"/>
              <a:gd name="T69" fmla="*/ 2147483647 h 1816"/>
              <a:gd name="T70" fmla="*/ 2147483647 w 1816"/>
              <a:gd name="T71" fmla="*/ 2147483647 h 1816"/>
              <a:gd name="T72" fmla="*/ 2147483647 w 1816"/>
              <a:gd name="T73" fmla="*/ 2147483647 h 1816"/>
              <a:gd name="T74" fmla="*/ 2147483647 w 1816"/>
              <a:gd name="T75" fmla="*/ 2147483647 h 1816"/>
              <a:gd name="T76" fmla="*/ 2147483647 w 1816"/>
              <a:gd name="T77" fmla="*/ 2147483647 h 1816"/>
              <a:gd name="T78" fmla="*/ 2147483647 w 1816"/>
              <a:gd name="T79" fmla="*/ 2147483647 h 1816"/>
              <a:gd name="T80" fmla="*/ 2147483647 w 1816"/>
              <a:gd name="T81" fmla="*/ 2147483647 h 1816"/>
              <a:gd name="T82" fmla="*/ 2147483647 w 1816"/>
              <a:gd name="T83" fmla="*/ 2147483647 h 1816"/>
              <a:gd name="T84" fmla="*/ 2147483647 w 1816"/>
              <a:gd name="T85" fmla="*/ 2147483647 h 1816"/>
              <a:gd name="T86" fmla="*/ 2147483647 w 1816"/>
              <a:gd name="T87" fmla="*/ 2147483647 h 1816"/>
              <a:gd name="T88" fmla="*/ 2147483647 w 1816"/>
              <a:gd name="T89" fmla="*/ 2147483647 h 1816"/>
              <a:gd name="T90" fmla="*/ 2147483647 w 1816"/>
              <a:gd name="T91" fmla="*/ 2147483647 h 1816"/>
              <a:gd name="T92" fmla="*/ 2147483647 w 1816"/>
              <a:gd name="T93" fmla="*/ 2147483647 h 1816"/>
              <a:gd name="T94" fmla="*/ 2147483647 w 1816"/>
              <a:gd name="T95" fmla="*/ 2147483647 h 1816"/>
              <a:gd name="T96" fmla="*/ 2147483647 w 1816"/>
              <a:gd name="T97" fmla="*/ 2147483647 h 1816"/>
              <a:gd name="T98" fmla="*/ 2147483647 w 1816"/>
              <a:gd name="T99" fmla="*/ 2147483647 h 1816"/>
              <a:gd name="T100" fmla="*/ 2147483647 w 1816"/>
              <a:gd name="T101" fmla="*/ 2147483647 h 1816"/>
              <a:gd name="T102" fmla="*/ 2147483647 w 1816"/>
              <a:gd name="T103" fmla="*/ 2147483647 h 181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w 1816"/>
              <a:gd name="T157" fmla="*/ 0 h 1816"/>
              <a:gd name="T158" fmla="*/ 1816 w 1816"/>
              <a:gd name="T159" fmla="*/ 1816 h 1816"/>
            </a:gdLst>
            <a:cxnLst>
              <a:cxn ang="T104">
                <a:pos x="T0" y="T1"/>
              </a:cxn>
              <a:cxn ang="T105">
                <a:pos x="T2" y="T3"/>
              </a:cxn>
              <a:cxn ang="T106">
                <a:pos x="T4" y="T5"/>
              </a:cxn>
              <a:cxn ang="T107">
                <a:pos x="T6" y="T7"/>
              </a:cxn>
              <a:cxn ang="T108">
                <a:pos x="T8" y="T9"/>
              </a:cxn>
              <a:cxn ang="T109">
                <a:pos x="T10" y="T11"/>
              </a:cxn>
              <a:cxn ang="T110">
                <a:pos x="T12" y="T13"/>
              </a:cxn>
              <a:cxn ang="T111">
                <a:pos x="T14" y="T15"/>
              </a:cxn>
              <a:cxn ang="T112">
                <a:pos x="T16" y="T17"/>
              </a:cxn>
              <a:cxn ang="T113">
                <a:pos x="T18" y="T19"/>
              </a:cxn>
              <a:cxn ang="T114">
                <a:pos x="T20" y="T21"/>
              </a:cxn>
              <a:cxn ang="T115">
                <a:pos x="T22" y="T23"/>
              </a:cxn>
              <a:cxn ang="T116">
                <a:pos x="T24" y="T25"/>
              </a:cxn>
              <a:cxn ang="T117">
                <a:pos x="T26" y="T27"/>
              </a:cxn>
              <a:cxn ang="T118">
                <a:pos x="T28" y="T29"/>
              </a:cxn>
              <a:cxn ang="T119">
                <a:pos x="T30" y="T31"/>
              </a:cxn>
              <a:cxn ang="T120">
                <a:pos x="T32" y="T33"/>
              </a:cxn>
              <a:cxn ang="T121">
                <a:pos x="T34" y="T35"/>
              </a:cxn>
              <a:cxn ang="T122">
                <a:pos x="T36" y="T37"/>
              </a:cxn>
              <a:cxn ang="T123">
                <a:pos x="T38" y="T39"/>
              </a:cxn>
              <a:cxn ang="T124">
                <a:pos x="T40" y="T41"/>
              </a:cxn>
              <a:cxn ang="T125">
                <a:pos x="T42" y="T43"/>
              </a:cxn>
              <a:cxn ang="T126">
                <a:pos x="T44" y="T45"/>
              </a:cxn>
              <a:cxn ang="T127">
                <a:pos x="T46" y="T47"/>
              </a:cxn>
              <a:cxn ang="T128">
                <a:pos x="T48" y="T49"/>
              </a:cxn>
              <a:cxn ang="T129">
                <a:pos x="T50" y="T51"/>
              </a:cxn>
              <a:cxn ang="T130">
                <a:pos x="T52" y="T53"/>
              </a:cxn>
              <a:cxn ang="T131">
                <a:pos x="T54" y="T55"/>
              </a:cxn>
              <a:cxn ang="T132">
                <a:pos x="T56" y="T57"/>
              </a:cxn>
              <a:cxn ang="T133">
                <a:pos x="T58" y="T59"/>
              </a:cxn>
              <a:cxn ang="T134">
                <a:pos x="T60" y="T61"/>
              </a:cxn>
              <a:cxn ang="T135">
                <a:pos x="T62" y="T63"/>
              </a:cxn>
              <a:cxn ang="T136">
                <a:pos x="T64" y="T65"/>
              </a:cxn>
              <a:cxn ang="T137">
                <a:pos x="T66" y="T67"/>
              </a:cxn>
              <a:cxn ang="T138">
                <a:pos x="T68" y="T69"/>
              </a:cxn>
              <a:cxn ang="T139">
                <a:pos x="T70" y="T71"/>
              </a:cxn>
              <a:cxn ang="T140">
                <a:pos x="T72" y="T73"/>
              </a:cxn>
              <a:cxn ang="T141">
                <a:pos x="T74" y="T75"/>
              </a:cxn>
              <a:cxn ang="T142">
                <a:pos x="T76" y="T77"/>
              </a:cxn>
              <a:cxn ang="T143">
                <a:pos x="T78" y="T79"/>
              </a:cxn>
              <a:cxn ang="T144">
                <a:pos x="T80" y="T81"/>
              </a:cxn>
              <a:cxn ang="T145">
                <a:pos x="T82" y="T83"/>
              </a:cxn>
              <a:cxn ang="T146">
                <a:pos x="T84" y="T85"/>
              </a:cxn>
              <a:cxn ang="T147">
                <a:pos x="T86" y="T87"/>
              </a:cxn>
              <a:cxn ang="T148">
                <a:pos x="T88" y="T89"/>
              </a:cxn>
              <a:cxn ang="T149">
                <a:pos x="T90" y="T91"/>
              </a:cxn>
              <a:cxn ang="T150">
                <a:pos x="T92" y="T93"/>
              </a:cxn>
              <a:cxn ang="T151">
                <a:pos x="T94" y="T95"/>
              </a:cxn>
              <a:cxn ang="T152">
                <a:pos x="T96" y="T97"/>
              </a:cxn>
              <a:cxn ang="T153">
                <a:pos x="T98" y="T99"/>
              </a:cxn>
              <a:cxn ang="T154">
                <a:pos x="T100" y="T101"/>
              </a:cxn>
              <a:cxn ang="T155">
                <a:pos x="T102" y="T103"/>
              </a:cxn>
            </a:cxnLst>
            <a:rect l="T156" t="T157" r="T158" b="T159"/>
            <a:pathLst>
              <a:path w="1815" h="1815">
                <a:moveTo>
                  <a:pt x="1816" y="978"/>
                </a:moveTo>
                <a:lnTo>
                  <a:pt x="1816" y="836"/>
                </a:lnTo>
                <a:lnTo>
                  <a:pt x="1710" y="836"/>
                </a:lnTo>
                <a:lnTo>
                  <a:pt x="1706" y="792"/>
                </a:lnTo>
                <a:lnTo>
                  <a:pt x="1698" y="750"/>
                </a:lnTo>
                <a:lnTo>
                  <a:pt x="1688" y="708"/>
                </a:lnTo>
                <a:lnTo>
                  <a:pt x="1678" y="666"/>
                </a:lnTo>
                <a:lnTo>
                  <a:pt x="1774" y="626"/>
                </a:lnTo>
                <a:lnTo>
                  <a:pt x="1718" y="494"/>
                </a:lnTo>
                <a:lnTo>
                  <a:pt x="1622" y="534"/>
                </a:lnTo>
                <a:lnTo>
                  <a:pt x="1602" y="496"/>
                </a:lnTo>
                <a:lnTo>
                  <a:pt x="1578" y="460"/>
                </a:lnTo>
                <a:lnTo>
                  <a:pt x="1552" y="424"/>
                </a:lnTo>
                <a:lnTo>
                  <a:pt x="1526" y="390"/>
                </a:lnTo>
                <a:lnTo>
                  <a:pt x="1600" y="316"/>
                </a:lnTo>
                <a:lnTo>
                  <a:pt x="1498" y="216"/>
                </a:lnTo>
                <a:lnTo>
                  <a:pt x="1426" y="290"/>
                </a:lnTo>
                <a:lnTo>
                  <a:pt x="1392" y="262"/>
                </a:lnTo>
                <a:lnTo>
                  <a:pt x="1356" y="236"/>
                </a:lnTo>
                <a:lnTo>
                  <a:pt x="1318" y="214"/>
                </a:lnTo>
                <a:lnTo>
                  <a:pt x="1280" y="192"/>
                </a:lnTo>
                <a:lnTo>
                  <a:pt x="1320" y="96"/>
                </a:lnTo>
                <a:lnTo>
                  <a:pt x="1188" y="42"/>
                </a:lnTo>
                <a:lnTo>
                  <a:pt x="1150" y="138"/>
                </a:lnTo>
                <a:lnTo>
                  <a:pt x="1108" y="126"/>
                </a:lnTo>
                <a:lnTo>
                  <a:pt x="1066" y="116"/>
                </a:lnTo>
                <a:lnTo>
                  <a:pt x="1022" y="110"/>
                </a:lnTo>
                <a:lnTo>
                  <a:pt x="978" y="104"/>
                </a:lnTo>
                <a:lnTo>
                  <a:pt x="978" y="0"/>
                </a:lnTo>
                <a:lnTo>
                  <a:pt x="836" y="0"/>
                </a:lnTo>
                <a:lnTo>
                  <a:pt x="836" y="104"/>
                </a:lnTo>
                <a:lnTo>
                  <a:pt x="792" y="110"/>
                </a:lnTo>
                <a:lnTo>
                  <a:pt x="750" y="116"/>
                </a:lnTo>
                <a:lnTo>
                  <a:pt x="706" y="126"/>
                </a:lnTo>
                <a:lnTo>
                  <a:pt x="666" y="138"/>
                </a:lnTo>
                <a:lnTo>
                  <a:pt x="626" y="42"/>
                </a:lnTo>
                <a:lnTo>
                  <a:pt x="494" y="96"/>
                </a:lnTo>
                <a:lnTo>
                  <a:pt x="534" y="192"/>
                </a:lnTo>
                <a:lnTo>
                  <a:pt x="496" y="214"/>
                </a:lnTo>
                <a:lnTo>
                  <a:pt x="460" y="236"/>
                </a:lnTo>
                <a:lnTo>
                  <a:pt x="424" y="262"/>
                </a:lnTo>
                <a:lnTo>
                  <a:pt x="390" y="290"/>
                </a:lnTo>
                <a:lnTo>
                  <a:pt x="316" y="216"/>
                </a:lnTo>
                <a:lnTo>
                  <a:pt x="216" y="316"/>
                </a:lnTo>
                <a:lnTo>
                  <a:pt x="288" y="390"/>
                </a:lnTo>
                <a:lnTo>
                  <a:pt x="262" y="424"/>
                </a:lnTo>
                <a:lnTo>
                  <a:pt x="236" y="460"/>
                </a:lnTo>
                <a:lnTo>
                  <a:pt x="214" y="496"/>
                </a:lnTo>
                <a:lnTo>
                  <a:pt x="192" y="534"/>
                </a:lnTo>
                <a:lnTo>
                  <a:pt x="96" y="494"/>
                </a:lnTo>
                <a:lnTo>
                  <a:pt x="42" y="626"/>
                </a:lnTo>
                <a:lnTo>
                  <a:pt x="138" y="666"/>
                </a:lnTo>
                <a:lnTo>
                  <a:pt x="126" y="708"/>
                </a:lnTo>
                <a:lnTo>
                  <a:pt x="116" y="750"/>
                </a:lnTo>
                <a:lnTo>
                  <a:pt x="108" y="792"/>
                </a:lnTo>
                <a:lnTo>
                  <a:pt x="104" y="836"/>
                </a:lnTo>
                <a:lnTo>
                  <a:pt x="0" y="836"/>
                </a:lnTo>
                <a:lnTo>
                  <a:pt x="0" y="978"/>
                </a:lnTo>
                <a:lnTo>
                  <a:pt x="104" y="978"/>
                </a:lnTo>
                <a:lnTo>
                  <a:pt x="108" y="1022"/>
                </a:lnTo>
                <a:lnTo>
                  <a:pt x="116" y="1066"/>
                </a:lnTo>
                <a:lnTo>
                  <a:pt x="126" y="1108"/>
                </a:lnTo>
                <a:lnTo>
                  <a:pt x="138" y="1150"/>
                </a:lnTo>
                <a:lnTo>
                  <a:pt x="42" y="1190"/>
                </a:lnTo>
                <a:lnTo>
                  <a:pt x="96" y="1320"/>
                </a:lnTo>
                <a:lnTo>
                  <a:pt x="192" y="1280"/>
                </a:lnTo>
                <a:lnTo>
                  <a:pt x="214" y="1320"/>
                </a:lnTo>
                <a:lnTo>
                  <a:pt x="236" y="1356"/>
                </a:lnTo>
                <a:lnTo>
                  <a:pt x="262" y="1392"/>
                </a:lnTo>
                <a:lnTo>
                  <a:pt x="288" y="1426"/>
                </a:lnTo>
                <a:lnTo>
                  <a:pt x="216" y="1500"/>
                </a:lnTo>
                <a:lnTo>
                  <a:pt x="316" y="1600"/>
                </a:lnTo>
                <a:lnTo>
                  <a:pt x="390" y="1526"/>
                </a:lnTo>
                <a:lnTo>
                  <a:pt x="424" y="1554"/>
                </a:lnTo>
                <a:lnTo>
                  <a:pt x="460" y="1578"/>
                </a:lnTo>
                <a:lnTo>
                  <a:pt x="496" y="1602"/>
                </a:lnTo>
                <a:lnTo>
                  <a:pt x="534" y="1622"/>
                </a:lnTo>
                <a:lnTo>
                  <a:pt x="494" y="1718"/>
                </a:lnTo>
                <a:lnTo>
                  <a:pt x="626" y="1774"/>
                </a:lnTo>
                <a:lnTo>
                  <a:pt x="666" y="1678"/>
                </a:lnTo>
                <a:lnTo>
                  <a:pt x="706" y="1690"/>
                </a:lnTo>
                <a:lnTo>
                  <a:pt x="750" y="1698"/>
                </a:lnTo>
                <a:lnTo>
                  <a:pt x="792" y="1706"/>
                </a:lnTo>
                <a:lnTo>
                  <a:pt x="836" y="1712"/>
                </a:lnTo>
                <a:lnTo>
                  <a:pt x="836" y="1816"/>
                </a:lnTo>
                <a:lnTo>
                  <a:pt x="978" y="1816"/>
                </a:lnTo>
                <a:lnTo>
                  <a:pt x="978" y="1712"/>
                </a:lnTo>
                <a:lnTo>
                  <a:pt x="1022" y="1706"/>
                </a:lnTo>
                <a:lnTo>
                  <a:pt x="1066" y="1698"/>
                </a:lnTo>
                <a:lnTo>
                  <a:pt x="1108" y="1690"/>
                </a:lnTo>
                <a:lnTo>
                  <a:pt x="1150" y="1678"/>
                </a:lnTo>
                <a:lnTo>
                  <a:pt x="1188" y="1774"/>
                </a:lnTo>
                <a:lnTo>
                  <a:pt x="1320" y="1718"/>
                </a:lnTo>
                <a:lnTo>
                  <a:pt x="1280" y="1622"/>
                </a:lnTo>
                <a:lnTo>
                  <a:pt x="1318" y="1602"/>
                </a:lnTo>
                <a:lnTo>
                  <a:pt x="1356" y="1578"/>
                </a:lnTo>
                <a:lnTo>
                  <a:pt x="1392" y="1554"/>
                </a:lnTo>
                <a:lnTo>
                  <a:pt x="1426" y="1526"/>
                </a:lnTo>
                <a:lnTo>
                  <a:pt x="1498" y="1600"/>
                </a:lnTo>
                <a:lnTo>
                  <a:pt x="1600" y="1500"/>
                </a:lnTo>
                <a:lnTo>
                  <a:pt x="1526" y="1426"/>
                </a:lnTo>
                <a:lnTo>
                  <a:pt x="1552" y="1392"/>
                </a:lnTo>
                <a:lnTo>
                  <a:pt x="1578" y="1356"/>
                </a:lnTo>
                <a:lnTo>
                  <a:pt x="1602" y="1320"/>
                </a:lnTo>
                <a:lnTo>
                  <a:pt x="1622" y="1280"/>
                </a:lnTo>
                <a:lnTo>
                  <a:pt x="1718" y="1320"/>
                </a:lnTo>
                <a:lnTo>
                  <a:pt x="1774" y="1190"/>
                </a:lnTo>
                <a:lnTo>
                  <a:pt x="1678" y="1150"/>
                </a:lnTo>
                <a:lnTo>
                  <a:pt x="1688" y="1108"/>
                </a:lnTo>
                <a:lnTo>
                  <a:pt x="1698" y="1066"/>
                </a:lnTo>
                <a:lnTo>
                  <a:pt x="1706" y="1022"/>
                </a:lnTo>
                <a:lnTo>
                  <a:pt x="1710" y="978"/>
                </a:lnTo>
                <a:lnTo>
                  <a:pt x="1816" y="978"/>
                </a:lnTo>
                <a:close/>
                <a:moveTo>
                  <a:pt x="908" y="1614"/>
                </a:moveTo>
                <a:lnTo>
                  <a:pt x="908" y="1614"/>
                </a:lnTo>
                <a:lnTo>
                  <a:pt x="872" y="1612"/>
                </a:lnTo>
                <a:lnTo>
                  <a:pt x="836" y="1610"/>
                </a:lnTo>
                <a:lnTo>
                  <a:pt x="800" y="1606"/>
                </a:lnTo>
                <a:lnTo>
                  <a:pt x="766" y="1600"/>
                </a:lnTo>
                <a:lnTo>
                  <a:pt x="730" y="1592"/>
                </a:lnTo>
                <a:lnTo>
                  <a:pt x="698" y="1582"/>
                </a:lnTo>
                <a:lnTo>
                  <a:pt x="664" y="1570"/>
                </a:lnTo>
                <a:lnTo>
                  <a:pt x="632" y="1558"/>
                </a:lnTo>
                <a:lnTo>
                  <a:pt x="602" y="1544"/>
                </a:lnTo>
                <a:lnTo>
                  <a:pt x="570" y="1528"/>
                </a:lnTo>
                <a:lnTo>
                  <a:pt x="542" y="1512"/>
                </a:lnTo>
                <a:lnTo>
                  <a:pt x="512" y="1492"/>
                </a:lnTo>
                <a:lnTo>
                  <a:pt x="484" y="1474"/>
                </a:lnTo>
                <a:lnTo>
                  <a:pt x="458" y="1452"/>
                </a:lnTo>
                <a:lnTo>
                  <a:pt x="432" y="1430"/>
                </a:lnTo>
                <a:lnTo>
                  <a:pt x="408" y="1406"/>
                </a:lnTo>
                <a:lnTo>
                  <a:pt x="384" y="1382"/>
                </a:lnTo>
                <a:lnTo>
                  <a:pt x="362" y="1356"/>
                </a:lnTo>
                <a:lnTo>
                  <a:pt x="342" y="1330"/>
                </a:lnTo>
                <a:lnTo>
                  <a:pt x="322" y="1302"/>
                </a:lnTo>
                <a:lnTo>
                  <a:pt x="304" y="1274"/>
                </a:lnTo>
                <a:lnTo>
                  <a:pt x="286" y="1244"/>
                </a:lnTo>
                <a:lnTo>
                  <a:pt x="272" y="1214"/>
                </a:lnTo>
                <a:lnTo>
                  <a:pt x="256" y="1182"/>
                </a:lnTo>
                <a:lnTo>
                  <a:pt x="244" y="1150"/>
                </a:lnTo>
                <a:lnTo>
                  <a:pt x="234" y="1118"/>
                </a:lnTo>
                <a:lnTo>
                  <a:pt x="224" y="1084"/>
                </a:lnTo>
                <a:lnTo>
                  <a:pt x="216" y="1050"/>
                </a:lnTo>
                <a:lnTo>
                  <a:pt x="210" y="1016"/>
                </a:lnTo>
                <a:lnTo>
                  <a:pt x="206" y="980"/>
                </a:lnTo>
                <a:lnTo>
                  <a:pt x="202" y="944"/>
                </a:lnTo>
                <a:lnTo>
                  <a:pt x="202" y="908"/>
                </a:lnTo>
                <a:lnTo>
                  <a:pt x="202" y="872"/>
                </a:lnTo>
                <a:lnTo>
                  <a:pt x="206" y="836"/>
                </a:lnTo>
                <a:lnTo>
                  <a:pt x="210" y="800"/>
                </a:lnTo>
                <a:lnTo>
                  <a:pt x="216" y="766"/>
                </a:lnTo>
                <a:lnTo>
                  <a:pt x="224" y="732"/>
                </a:lnTo>
                <a:lnTo>
                  <a:pt x="234" y="698"/>
                </a:lnTo>
                <a:lnTo>
                  <a:pt x="244" y="664"/>
                </a:lnTo>
                <a:lnTo>
                  <a:pt x="256" y="632"/>
                </a:lnTo>
                <a:lnTo>
                  <a:pt x="272" y="602"/>
                </a:lnTo>
                <a:lnTo>
                  <a:pt x="286" y="572"/>
                </a:lnTo>
                <a:lnTo>
                  <a:pt x="304" y="542"/>
                </a:lnTo>
                <a:lnTo>
                  <a:pt x="322" y="512"/>
                </a:lnTo>
                <a:lnTo>
                  <a:pt x="342" y="486"/>
                </a:lnTo>
                <a:lnTo>
                  <a:pt x="362" y="458"/>
                </a:lnTo>
                <a:lnTo>
                  <a:pt x="384" y="432"/>
                </a:lnTo>
                <a:lnTo>
                  <a:pt x="408" y="408"/>
                </a:lnTo>
                <a:lnTo>
                  <a:pt x="432" y="386"/>
                </a:lnTo>
                <a:lnTo>
                  <a:pt x="458" y="362"/>
                </a:lnTo>
                <a:lnTo>
                  <a:pt x="484" y="342"/>
                </a:lnTo>
                <a:lnTo>
                  <a:pt x="512" y="322"/>
                </a:lnTo>
                <a:lnTo>
                  <a:pt x="542" y="304"/>
                </a:lnTo>
                <a:lnTo>
                  <a:pt x="570" y="286"/>
                </a:lnTo>
                <a:lnTo>
                  <a:pt x="602" y="272"/>
                </a:lnTo>
                <a:lnTo>
                  <a:pt x="632" y="258"/>
                </a:lnTo>
                <a:lnTo>
                  <a:pt x="664" y="244"/>
                </a:lnTo>
                <a:lnTo>
                  <a:pt x="698" y="234"/>
                </a:lnTo>
                <a:lnTo>
                  <a:pt x="730" y="224"/>
                </a:lnTo>
                <a:lnTo>
                  <a:pt x="766" y="216"/>
                </a:lnTo>
                <a:lnTo>
                  <a:pt x="800" y="210"/>
                </a:lnTo>
                <a:lnTo>
                  <a:pt x="836" y="206"/>
                </a:lnTo>
                <a:lnTo>
                  <a:pt x="872" y="202"/>
                </a:lnTo>
                <a:lnTo>
                  <a:pt x="908" y="202"/>
                </a:lnTo>
                <a:lnTo>
                  <a:pt x="944" y="202"/>
                </a:lnTo>
                <a:lnTo>
                  <a:pt x="980" y="206"/>
                </a:lnTo>
                <a:lnTo>
                  <a:pt x="1014" y="210"/>
                </a:lnTo>
                <a:lnTo>
                  <a:pt x="1050" y="216"/>
                </a:lnTo>
                <a:lnTo>
                  <a:pt x="1084" y="224"/>
                </a:lnTo>
                <a:lnTo>
                  <a:pt x="1118" y="234"/>
                </a:lnTo>
                <a:lnTo>
                  <a:pt x="1150" y="244"/>
                </a:lnTo>
                <a:lnTo>
                  <a:pt x="1182" y="258"/>
                </a:lnTo>
                <a:lnTo>
                  <a:pt x="1214" y="272"/>
                </a:lnTo>
                <a:lnTo>
                  <a:pt x="1244" y="286"/>
                </a:lnTo>
                <a:lnTo>
                  <a:pt x="1274" y="304"/>
                </a:lnTo>
                <a:lnTo>
                  <a:pt x="1302" y="322"/>
                </a:lnTo>
                <a:lnTo>
                  <a:pt x="1330" y="342"/>
                </a:lnTo>
                <a:lnTo>
                  <a:pt x="1356" y="362"/>
                </a:lnTo>
                <a:lnTo>
                  <a:pt x="1382" y="386"/>
                </a:lnTo>
                <a:lnTo>
                  <a:pt x="1406" y="408"/>
                </a:lnTo>
                <a:lnTo>
                  <a:pt x="1430" y="432"/>
                </a:lnTo>
                <a:lnTo>
                  <a:pt x="1452" y="458"/>
                </a:lnTo>
                <a:lnTo>
                  <a:pt x="1474" y="486"/>
                </a:lnTo>
                <a:lnTo>
                  <a:pt x="1492" y="512"/>
                </a:lnTo>
                <a:lnTo>
                  <a:pt x="1512" y="542"/>
                </a:lnTo>
                <a:lnTo>
                  <a:pt x="1528" y="572"/>
                </a:lnTo>
                <a:lnTo>
                  <a:pt x="1544" y="602"/>
                </a:lnTo>
                <a:lnTo>
                  <a:pt x="1558" y="632"/>
                </a:lnTo>
                <a:lnTo>
                  <a:pt x="1570" y="664"/>
                </a:lnTo>
                <a:lnTo>
                  <a:pt x="1582" y="698"/>
                </a:lnTo>
                <a:lnTo>
                  <a:pt x="1592" y="732"/>
                </a:lnTo>
                <a:lnTo>
                  <a:pt x="1598" y="766"/>
                </a:lnTo>
                <a:lnTo>
                  <a:pt x="1606" y="800"/>
                </a:lnTo>
                <a:lnTo>
                  <a:pt x="1610" y="836"/>
                </a:lnTo>
                <a:lnTo>
                  <a:pt x="1612" y="872"/>
                </a:lnTo>
                <a:lnTo>
                  <a:pt x="1614" y="908"/>
                </a:lnTo>
                <a:lnTo>
                  <a:pt x="1612" y="944"/>
                </a:lnTo>
                <a:lnTo>
                  <a:pt x="1610" y="980"/>
                </a:lnTo>
                <a:lnTo>
                  <a:pt x="1606" y="1016"/>
                </a:lnTo>
                <a:lnTo>
                  <a:pt x="1598" y="1050"/>
                </a:lnTo>
                <a:lnTo>
                  <a:pt x="1592" y="1084"/>
                </a:lnTo>
                <a:lnTo>
                  <a:pt x="1582" y="1118"/>
                </a:lnTo>
                <a:lnTo>
                  <a:pt x="1570" y="1150"/>
                </a:lnTo>
                <a:lnTo>
                  <a:pt x="1558" y="1182"/>
                </a:lnTo>
                <a:lnTo>
                  <a:pt x="1544" y="1214"/>
                </a:lnTo>
                <a:lnTo>
                  <a:pt x="1528" y="1244"/>
                </a:lnTo>
                <a:lnTo>
                  <a:pt x="1512" y="1274"/>
                </a:lnTo>
                <a:lnTo>
                  <a:pt x="1492" y="1302"/>
                </a:lnTo>
                <a:lnTo>
                  <a:pt x="1474" y="1330"/>
                </a:lnTo>
                <a:lnTo>
                  <a:pt x="1452" y="1356"/>
                </a:lnTo>
                <a:lnTo>
                  <a:pt x="1430" y="1382"/>
                </a:lnTo>
                <a:lnTo>
                  <a:pt x="1406" y="1406"/>
                </a:lnTo>
                <a:lnTo>
                  <a:pt x="1382" y="1430"/>
                </a:lnTo>
                <a:lnTo>
                  <a:pt x="1356" y="1452"/>
                </a:lnTo>
                <a:lnTo>
                  <a:pt x="1330" y="1474"/>
                </a:lnTo>
                <a:lnTo>
                  <a:pt x="1302" y="1492"/>
                </a:lnTo>
                <a:lnTo>
                  <a:pt x="1274" y="1512"/>
                </a:lnTo>
                <a:lnTo>
                  <a:pt x="1244" y="1528"/>
                </a:lnTo>
                <a:lnTo>
                  <a:pt x="1214" y="1544"/>
                </a:lnTo>
                <a:lnTo>
                  <a:pt x="1182" y="1558"/>
                </a:lnTo>
                <a:lnTo>
                  <a:pt x="1150" y="1570"/>
                </a:lnTo>
                <a:lnTo>
                  <a:pt x="1118" y="1582"/>
                </a:lnTo>
                <a:lnTo>
                  <a:pt x="1084" y="1592"/>
                </a:lnTo>
                <a:lnTo>
                  <a:pt x="1050" y="1600"/>
                </a:lnTo>
                <a:lnTo>
                  <a:pt x="1014" y="1606"/>
                </a:lnTo>
                <a:lnTo>
                  <a:pt x="980" y="1610"/>
                </a:lnTo>
                <a:lnTo>
                  <a:pt x="944" y="1612"/>
                </a:lnTo>
                <a:lnTo>
                  <a:pt x="908" y="1614"/>
                </a:lnTo>
                <a:close/>
              </a:path>
            </a:pathLst>
          </a:custGeom>
          <a:solidFill>
            <a:srgbClr val="EF6D64">
              <a:alpha val="79999"/>
            </a:srgbClr>
          </a:solidFill>
          <a:ln>
            <a:noFill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 fontAlgn="base" latinLnBrk="1">
              <a:spcBef>
                <a:spcPct val="0"/>
              </a:spcBef>
              <a:spcAft>
                <a:spcPct val="0"/>
              </a:spcAft>
            </a:pPr>
            <a:endParaRPr kumimoji="1" lang="zh-CN" altLang="en-US">
              <a:solidFill>
                <a:srgbClr val="000000"/>
              </a:solidFill>
              <a:latin typeface="Arial" pitchFamily="34" charset="0"/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</p:spTree>
  </p:cSld>
  <p:clrMapOvr>
    <a:masterClrMapping/>
  </p:clrMapOvr>
  <p:transition spd="slow">
    <p:cover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5" name="文本占位符 8194"/>
          <p:cNvSpPr>
            <a:spLocks noGrp="1"/>
          </p:cNvSpPr>
          <p:nvPr>
            <p:ph type="body" sz="half" idx="1"/>
          </p:nvPr>
        </p:nvSpPr>
        <p:spPr>
          <a:xfrm>
            <a:off x="376555" y="1535430"/>
            <a:ext cx="6405245" cy="4554220"/>
          </a:xfrm>
        </p:spPr>
        <p:txBody>
          <a:bodyPr lIns="90000" tIns="46800" rIns="90000" bIns="46800"/>
          <a:lstStyle/>
          <a:p>
            <a:pPr marL="457200" lvl="1" indent="0">
              <a:buClr>
                <a:srgbClr val="486AC1"/>
              </a:buClr>
              <a:buSzTx/>
              <a:buFont typeface="Wingdings" panose="05000000000000000000" pitchFamily="2" charset="2"/>
              <a:buNone/>
            </a:pPr>
            <a:r>
              <a:rPr lang="en-US" altLang="zh-CN" sz="2800">
                <a:ea typeface="宋体" panose="02010600030101010101" pitchFamily="2" charset="-122"/>
              </a:rPr>
              <a:t>  </a:t>
            </a:r>
            <a:r>
              <a:rPr lang="zh-CN" altLang="en-US" sz="2800">
                <a:ea typeface="宋体" panose="02010600030101010101" pitchFamily="2" charset="-122"/>
              </a:rPr>
              <a:t>时间：公元前8－6世纪。</a:t>
            </a:r>
          </a:p>
          <a:p>
            <a:pPr>
              <a:buClr>
                <a:srgbClr val="486AC1"/>
              </a:buClr>
              <a:buSzTx/>
              <a:buFont typeface="Wingdings" panose="05000000000000000000" pitchFamily="2" charset="2"/>
              <a:buNone/>
            </a:pPr>
            <a:r>
              <a:rPr lang="zh-CN" altLang="en-US" sz="2800">
                <a:ea typeface="宋体" panose="02010600030101010101" pitchFamily="2" charset="-122"/>
              </a:rPr>
              <a:t>  </a:t>
            </a:r>
            <a:r>
              <a:rPr lang="en-US" altLang="zh-CN" sz="2800">
                <a:ea typeface="宋体" panose="02010600030101010101" pitchFamily="2" charset="-122"/>
              </a:rPr>
              <a:t>  </a:t>
            </a:r>
            <a:r>
              <a:rPr lang="zh-CN" altLang="en-US" sz="2800">
                <a:ea typeface="宋体" panose="02010600030101010101" pitchFamily="2" charset="-122"/>
              </a:rPr>
              <a:t>目的：战胜敌人 </a:t>
            </a:r>
          </a:p>
          <a:p>
            <a:pPr>
              <a:buClr>
                <a:srgbClr val="486AC1"/>
              </a:buClr>
              <a:buSzTx/>
              <a:buFont typeface="Wingdings" panose="05000000000000000000" pitchFamily="2" charset="2"/>
              <a:buNone/>
            </a:pPr>
            <a:r>
              <a:rPr lang="zh-CN" altLang="en-US" sz="2800">
                <a:ea typeface="宋体" panose="02010600030101010101" pitchFamily="2" charset="-122"/>
              </a:rPr>
              <a:t> </a:t>
            </a:r>
            <a:r>
              <a:rPr lang="en-US" altLang="zh-CN" sz="2800">
                <a:ea typeface="宋体" panose="02010600030101010101" pitchFamily="2" charset="-122"/>
              </a:rPr>
              <a:t>   </a:t>
            </a:r>
            <a:r>
              <a:rPr lang="zh-CN" altLang="en-US" sz="2800">
                <a:ea typeface="宋体" panose="02010600030101010101" pitchFamily="2" charset="-122"/>
              </a:rPr>
              <a:t>观念：健美的人体是呼吸宽畅的胸部，灵活而强壮的脖子，虎背熊腰的躯于和块块隆起的肌肉。 </a:t>
            </a:r>
          </a:p>
        </p:txBody>
      </p:sp>
      <p:sp>
        <p:nvSpPr>
          <p:cNvPr id="8196" name="内容占位符 8195"/>
          <p:cNvSpPr>
            <a:spLocks noGrp="1"/>
          </p:cNvSpPr>
          <p:nvPr>
            <p:ph sz="half" idx="2"/>
          </p:nvPr>
        </p:nvSpPr>
        <p:spPr>
          <a:xfrm>
            <a:off x="7300913" y="1535113"/>
            <a:ext cx="2757487" cy="4554537"/>
          </a:xfrm>
        </p:spPr>
        <p:txBody>
          <a:bodyPr lIns="90000" tIns="46800" rIns="90000" bIns="46800"/>
          <a:lstStyle/>
          <a:p>
            <a:pPr>
              <a:buClr>
                <a:srgbClr val="486AC1"/>
              </a:buClr>
              <a:buSzTx/>
              <a:buFont typeface="Wingdings" panose="05000000000000000000" pitchFamily="2" charset="2"/>
            </a:pPr>
            <a:endParaRPr sz="1800"/>
          </a:p>
        </p:txBody>
      </p:sp>
      <p:pic>
        <p:nvPicPr>
          <p:cNvPr id="8197" name="图片 8196" descr="W02005111564011456963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190" y="939165"/>
            <a:ext cx="3868420" cy="56927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8" name="文本框 37"/>
          <p:cNvSpPr txBox="1"/>
          <p:nvPr>
            <p:custDataLst>
              <p:tags r:id="rId3"/>
            </p:custDataLst>
          </p:nvPr>
        </p:nvSpPr>
        <p:spPr>
          <a:xfrm>
            <a:off x="3488690" y="108585"/>
            <a:ext cx="4478655" cy="64516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50000"/>
              </a:lnSpc>
              <a:defRPr sz="1400" kern="1200">
                <a:gradFill>
                  <a:gsLst>
                    <a:gs pos="0">
                      <a:srgbClr val="08AEEA"/>
                    </a:gs>
                    <a:gs pos="100000">
                      <a:srgbClr val="2AF598"/>
                    </a:gs>
                  </a:gsLst>
                  <a:lin ang="27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8565">
              <a:lnSpc>
                <a:spcPct val="100000"/>
              </a:lnSpc>
              <a:defRPr/>
            </a:pPr>
            <a:r>
              <a:rPr lang="zh-CN" altLang="en-US" sz="3600">
                <a:solidFill>
                  <a:schemeClr val="bg1"/>
                </a:solidFill>
                <a:sym typeface="+mn-ea"/>
              </a:rPr>
              <a:t>古希腊的健美观念</a:t>
            </a:r>
            <a:endParaRPr lang="zh-CN" altLang="en-US" sz="3600" b="1">
              <a:solidFill>
                <a:schemeClr val="bg1"/>
              </a:solidFill>
              <a:latin typeface="Arial" pitchFamily="34" charset="0"/>
              <a:ea typeface="汉仪雅酷黑 55W" panose="020b0504020202020204" charset="-122"/>
              <a:cs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5" name="文本占位符 8194"/>
          <p:cNvSpPr>
            <a:spLocks noGrp="1"/>
          </p:cNvSpPr>
          <p:nvPr>
            <p:ph type="body" sz="half" idx="1"/>
          </p:nvPr>
        </p:nvSpPr>
        <p:spPr>
          <a:xfrm>
            <a:off x="376555" y="1535430"/>
            <a:ext cx="6405245" cy="4554220"/>
          </a:xfrm>
        </p:spPr>
        <p:txBody>
          <a:bodyPr lIns="90000" tIns="46800" rIns="90000" bIns="46800">
            <a:normAutofit fontScale="90000" lnSpcReduction="10000"/>
          </a:bodyPr>
          <a:lstStyle/>
          <a:p>
            <a:pPr>
              <a:lnSpc>
                <a:spcPct val="130000"/>
              </a:lnSpc>
              <a:spcBef>
                <a:spcPts val="600"/>
              </a:spcBef>
            </a:pPr>
            <a:r>
              <a:rPr lang="en-US" altLang="zh-CN" sz="2800">
                <a:ea typeface="宋体" panose="02010600030101010101" pitchFamily="2" charset="-122"/>
              </a:rPr>
              <a:t> </a:t>
            </a:r>
            <a:r>
              <a:rPr lang="zh-CN" altLang="en-US">
                <a:ea typeface="宋体" panose="02010600030101010101" pitchFamily="2" charset="-122"/>
                <a:sym typeface="+mn-ea"/>
              </a:rPr>
              <a:t>苏格拉底（公元前</a:t>
            </a:r>
            <a:r>
              <a:rPr lang="en-US" altLang="zh-CN">
                <a:ea typeface="宋体" panose="02010600030101010101" pitchFamily="2" charset="-122"/>
                <a:sym typeface="+mn-ea"/>
              </a:rPr>
              <a:t>469</a:t>
            </a:r>
            <a:r>
              <a:rPr lang="zh-CN" altLang="en-US">
                <a:ea typeface="宋体" panose="02010600030101010101" pitchFamily="2" charset="-122"/>
                <a:sym typeface="+mn-ea"/>
              </a:rPr>
              <a:t>－</a:t>
            </a:r>
            <a:r>
              <a:rPr lang="en-US" altLang="zh-CN">
                <a:ea typeface="宋体" panose="02010600030101010101" pitchFamily="2" charset="-122"/>
                <a:sym typeface="+mn-ea"/>
              </a:rPr>
              <a:t>399</a:t>
            </a:r>
            <a:r>
              <a:rPr lang="zh-CN" altLang="en-US">
                <a:ea typeface="宋体" panose="02010600030101010101" pitchFamily="2" charset="-122"/>
                <a:sym typeface="+mn-ea"/>
              </a:rPr>
              <a:t>）认为，人的一切活动不能脱离身体，身体必须保持高效率的工作，力量与肌肉的美只有通过身体才能得到。</a:t>
            </a:r>
            <a:endParaRPr lang="zh-CN" altLang="en-US">
              <a:ea typeface="宋体" panose="02010600030101010101" pitchFamily="2" charset="-122"/>
            </a:endParaRPr>
          </a:p>
          <a:p>
            <a:pPr>
              <a:lnSpc>
                <a:spcPct val="130000"/>
              </a:lnSpc>
              <a:spcBef>
                <a:spcPts val="600"/>
              </a:spcBef>
            </a:pPr>
            <a:r>
              <a:rPr lang="zh-CN" altLang="en-US">
                <a:ea typeface="宋体" panose="02010600030101010101" pitchFamily="2" charset="-122"/>
                <a:sym typeface="+mn-ea"/>
              </a:rPr>
              <a:t>柏拉图（公元前</a:t>
            </a:r>
            <a:r>
              <a:rPr lang="en-US" altLang="zh-CN">
                <a:ea typeface="宋体" panose="02010600030101010101" pitchFamily="2" charset="-122"/>
                <a:sym typeface="+mn-ea"/>
              </a:rPr>
              <a:t>427</a:t>
            </a:r>
            <a:r>
              <a:rPr lang="zh-CN" altLang="en-US">
                <a:ea typeface="宋体" panose="02010600030101010101" pitchFamily="2" charset="-122"/>
                <a:sym typeface="+mn-ea"/>
              </a:rPr>
              <a:t>－</a:t>
            </a:r>
            <a:r>
              <a:rPr lang="en-US" altLang="zh-CN">
                <a:ea typeface="宋体" panose="02010600030101010101" pitchFamily="2" charset="-122"/>
                <a:sym typeface="+mn-ea"/>
              </a:rPr>
              <a:t>347</a:t>
            </a:r>
            <a:r>
              <a:rPr lang="zh-CN" altLang="en-US">
                <a:ea typeface="宋体" panose="02010600030101010101" pitchFamily="2" charset="-122"/>
                <a:sym typeface="+mn-ea"/>
              </a:rPr>
              <a:t>）提出，要为保卫城乡而练就体魄刚健的战士，为造就完美和发展的人而献身。 </a:t>
            </a:r>
            <a:endParaRPr lang="zh-CN" altLang="en-US">
              <a:ea typeface="宋体" panose="02010600030101010101" pitchFamily="2" charset="-122"/>
            </a:endParaRPr>
          </a:p>
          <a:p>
            <a:pPr>
              <a:lnSpc>
                <a:spcPct val="130000"/>
              </a:lnSpc>
              <a:spcBef>
                <a:spcPts val="600"/>
              </a:spcBef>
            </a:pPr>
            <a:r>
              <a:rPr lang="zh-CN" altLang="en-US">
                <a:ea typeface="宋体" panose="02010600030101010101" pitchFamily="2" charset="-122"/>
                <a:sym typeface="+mn-ea"/>
              </a:rPr>
              <a:t>亚里士多德（公元</a:t>
            </a:r>
            <a:r>
              <a:rPr lang="en-US" altLang="zh-CN">
                <a:ea typeface="宋体" panose="02010600030101010101" pitchFamily="2" charset="-122"/>
                <a:sym typeface="+mn-ea"/>
              </a:rPr>
              <a:t>.</a:t>
            </a:r>
            <a:r>
              <a:rPr lang="zh-CN" altLang="en-US">
                <a:ea typeface="宋体" panose="02010600030101010101" pitchFamily="2" charset="-122"/>
                <a:sym typeface="+mn-ea"/>
              </a:rPr>
              <a:t>前</a:t>
            </a:r>
            <a:r>
              <a:rPr lang="en-US" altLang="zh-CN">
                <a:ea typeface="宋体" panose="02010600030101010101" pitchFamily="2" charset="-122"/>
                <a:sym typeface="+mn-ea"/>
              </a:rPr>
              <a:t>384</a:t>
            </a:r>
            <a:r>
              <a:rPr lang="zh-CN" altLang="en-US">
                <a:ea typeface="宋体" panose="02010600030101010101" pitchFamily="2" charset="-122"/>
                <a:sym typeface="+mn-ea"/>
              </a:rPr>
              <a:t>－</a:t>
            </a:r>
            <a:r>
              <a:rPr lang="en-US" altLang="zh-CN">
                <a:ea typeface="宋体" panose="02010600030101010101" pitchFamily="2" charset="-122"/>
                <a:sym typeface="+mn-ea"/>
              </a:rPr>
              <a:t>322</a:t>
            </a:r>
            <a:r>
              <a:rPr lang="zh-CN" altLang="en-US">
                <a:ea typeface="宋体" panose="02010600030101010101" pitchFamily="2" charset="-122"/>
                <a:sym typeface="+mn-ea"/>
              </a:rPr>
              <a:t>）更提出要养成健美的体格而不是野蛮的兽性的性格。 </a:t>
            </a:r>
            <a:endParaRPr lang="zh-CN" altLang="en-US">
              <a:ea typeface="宋体" panose="02010600030101010101" pitchFamily="2" charset="-122"/>
            </a:endParaRPr>
          </a:p>
          <a:p>
            <a:pPr marL="457200" lvl="1" indent="0">
              <a:buClr>
                <a:srgbClr val="486AC1"/>
              </a:buClr>
              <a:buSzTx/>
              <a:buFont typeface="Wingdings" panose="05000000000000000000" pitchFamily="2" charset="2"/>
              <a:buNone/>
            </a:pPr>
            <a:endParaRPr lang="zh-CN" altLang="en-US" sz="2800">
              <a:ea typeface="宋体" panose="02010600030101010101" pitchFamily="2" charset="-122"/>
            </a:endParaRPr>
          </a:p>
        </p:txBody>
      </p:sp>
      <p:sp>
        <p:nvSpPr>
          <p:cNvPr id="8196" name="内容占位符 8195"/>
          <p:cNvSpPr>
            <a:spLocks noGrp="1"/>
          </p:cNvSpPr>
          <p:nvPr>
            <p:ph sz="half" idx="2"/>
          </p:nvPr>
        </p:nvSpPr>
        <p:spPr>
          <a:xfrm>
            <a:off x="7300913" y="1535113"/>
            <a:ext cx="2757487" cy="4554537"/>
          </a:xfrm>
        </p:spPr>
        <p:txBody>
          <a:bodyPr lIns="90000" tIns="46800" rIns="90000" bIns="46800"/>
          <a:lstStyle/>
          <a:p>
            <a:pPr>
              <a:buClr>
                <a:srgbClr val="486AC1"/>
              </a:buClr>
              <a:buSzTx/>
              <a:buFont typeface="Wingdings" panose="05000000000000000000" pitchFamily="2" charset="2"/>
            </a:pPr>
            <a:endParaRPr sz="1800"/>
          </a:p>
        </p:txBody>
      </p:sp>
      <p:pic>
        <p:nvPicPr>
          <p:cNvPr id="8197" name="图片 8196" descr="W02005111564011456963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01230" y="1040130"/>
            <a:ext cx="3675063" cy="6096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8" name="文本框 37"/>
          <p:cNvSpPr txBox="1"/>
          <p:nvPr>
            <p:custDataLst>
              <p:tags r:id="rId3"/>
            </p:custDataLst>
          </p:nvPr>
        </p:nvSpPr>
        <p:spPr>
          <a:xfrm>
            <a:off x="3580130" y="108585"/>
            <a:ext cx="4478655" cy="64516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50000"/>
              </a:lnSpc>
              <a:defRPr sz="1400" kern="1200">
                <a:gradFill>
                  <a:gsLst>
                    <a:gs pos="0">
                      <a:srgbClr val="08AEEA"/>
                    </a:gs>
                    <a:gs pos="100000">
                      <a:srgbClr val="2AF598"/>
                    </a:gs>
                  </a:gsLst>
                  <a:lin ang="27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8565">
              <a:lnSpc>
                <a:spcPct val="100000"/>
              </a:lnSpc>
              <a:defRPr/>
            </a:pPr>
            <a:r>
              <a:rPr lang="zh-CN" altLang="en-US" sz="3600">
                <a:solidFill>
                  <a:schemeClr val="bg1"/>
                </a:solidFill>
                <a:sym typeface="+mn-ea"/>
              </a:rPr>
              <a:t>古希腊的健美观念</a:t>
            </a:r>
            <a:endParaRPr lang="zh-CN" altLang="en-US" sz="3600" b="1">
              <a:solidFill>
                <a:schemeClr val="bg1"/>
              </a:solidFill>
              <a:latin typeface="Arial" pitchFamily="34" charset="0"/>
              <a:ea typeface="汉仪雅酷黑 55W" panose="020b0504020202020204" charset="-122"/>
              <a:cs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458" name="内容占位符 19457" descr="2_0F9361E3"/>
          <p:cNvPicPr>
            <a:picLocks noGrp="1" noChangeAspect="1"/>
          </p:cNvPicPr>
          <p:nvPr>
            <p:ph idx="4294967295"/>
          </p:nvPr>
        </p:nvPicPr>
        <p:blipFill>
          <a:blip r:embed="rId2"/>
          <a:stretch>
            <a:fillRect/>
          </a:stretch>
        </p:blipFill>
        <p:spPr>
          <a:xfrm>
            <a:off x="5453380" y="1049020"/>
            <a:ext cx="1574800" cy="2532380"/>
          </a:xfrm>
        </p:spPr>
      </p:pic>
      <p:pic>
        <p:nvPicPr>
          <p:cNvPr id="19459" name="图片 19458" descr="117[1]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6695" y="1174115"/>
            <a:ext cx="1862455" cy="248348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9460" name="图片 19459" descr="118[1]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97470" y="1247775"/>
            <a:ext cx="2265680" cy="23336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9461" name="图片 19460" descr="Cormier02_jpg[1]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33600" y="3733800"/>
            <a:ext cx="2192338" cy="31242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9462" name="图片 19461" descr="Coleman03_jpg[1]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00600" y="3657600"/>
            <a:ext cx="2022475" cy="32004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9463" name="图片 19462" descr="Fux06_jp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086600" y="3783013"/>
            <a:ext cx="3124200" cy="3074987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文本框 1"/>
          <p:cNvSpPr txBox="1"/>
          <p:nvPr/>
        </p:nvSpPr>
        <p:spPr>
          <a:xfrm>
            <a:off x="3048000" y="215265"/>
            <a:ext cx="6096000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8565">
              <a:lnSpc>
                <a:spcPct val="100000"/>
              </a:lnSpc>
              <a:defRPr/>
            </a:pPr>
            <a:r>
              <a:rPr lang="zh-CN" altLang="en-US" sz="3600">
                <a:solidFill>
                  <a:schemeClr val="bg1"/>
                </a:solidFill>
                <a:sym typeface="+mn-ea"/>
              </a:rPr>
              <a:t>健美比赛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4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4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4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4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94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94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94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94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10" name="标题 17409"/>
          <p:cNvSpPr>
            <a:spLocks noGrp="1"/>
          </p:cNvSpPr>
          <p:nvPr>
            <p:ph type="title"/>
          </p:nvPr>
        </p:nvSpPr>
        <p:spPr/>
        <p:txBody>
          <a:bodyPr lIns="90000" tIns="46800" rIns="90000" bIns="46800"/>
          <a:lstStyle/>
          <a:p>
            <a:endParaRPr lang="zh-CN" altLang="en-US" sz="3200">
              <a:latin typeface="宋体" panose="02010600030101010101" pitchFamily="2" charset="-122"/>
            </a:endParaRPr>
          </a:p>
        </p:txBody>
      </p:sp>
      <p:sp>
        <p:nvSpPr>
          <p:cNvPr id="17411" name="文本占位符 17410"/>
          <p:cNvSpPr>
            <a:spLocks noGrp="1"/>
          </p:cNvSpPr>
          <p:nvPr>
            <p:ph type="body" idx="4294967295"/>
          </p:nvPr>
        </p:nvSpPr>
        <p:spPr>
          <a:xfrm>
            <a:off x="838200" y="1825625"/>
            <a:ext cx="10515600" cy="4351338"/>
          </a:xfrm>
        </p:spPr>
        <p:txBody>
          <a:bodyPr lIns="90000" tIns="46800" rIns="90000" bIns="46800"/>
          <a:lstStyle/>
          <a:p>
            <a:pPr>
              <a:lnSpc>
                <a:spcPct val="92000"/>
              </a:lnSpc>
            </a:pPr>
            <a:r>
              <a:rPr lang="zh-CN" altLang="en-US" sz="2400">
                <a:ea typeface="宋体" panose="02010600030101010101" pitchFamily="2" charset="-122"/>
              </a:rPr>
              <a:t>竞赛动作（包括</a:t>
            </a:r>
            <a:r>
              <a:rPr lang="zh-CN" altLang="en-US" sz="2400">
                <a:ea typeface="宋体" panose="02010600030101010101" pitchFamily="2" charset="-122"/>
              </a:rPr>
              <a:t>规定动作</a:t>
            </a:r>
            <a:r>
              <a:rPr lang="zh-CN" altLang="en-US" sz="2400">
                <a:ea typeface="宋体" panose="02010600030101010101" pitchFamily="2" charset="-122"/>
              </a:rPr>
              <a:t>、自选动作）。</a:t>
            </a:r>
          </a:p>
          <a:p>
            <a:pPr>
              <a:lnSpc>
                <a:spcPct val="92000"/>
              </a:lnSpc>
            </a:pPr>
            <a:r>
              <a:rPr lang="zh-CN" altLang="en-US" sz="2400">
                <a:ea typeface="宋体" panose="02010600030101010101" pitchFamily="2" charset="-122"/>
              </a:rPr>
              <a:t>项目：男子个人、女子个人、男女混合双人、女子双人（国际 比赛不设）、集体造型表演（男女比例不限，每队</a:t>
            </a:r>
            <a:r>
              <a:rPr lang="en-US" altLang="zh-CN" sz="2400">
                <a:ea typeface="宋体" panose="02010600030101010101" pitchFamily="2" charset="-122"/>
              </a:rPr>
              <a:t>5</a:t>
            </a:r>
            <a:r>
              <a:rPr lang="zh-CN" altLang="en-US" sz="2400">
                <a:ea typeface="宋体" panose="02010600030101010101" pitchFamily="2" charset="-122"/>
              </a:rPr>
              <a:t>～</a:t>
            </a:r>
            <a:r>
              <a:rPr lang="en-US" altLang="zh-CN" sz="2400">
                <a:ea typeface="宋体" panose="02010600030101010101" pitchFamily="2" charset="-122"/>
              </a:rPr>
              <a:t>8</a:t>
            </a:r>
            <a:r>
              <a:rPr lang="zh-CN" altLang="en-US" sz="2400">
                <a:ea typeface="宋体" panose="02010600030101010101" pitchFamily="2" charset="-122"/>
              </a:rPr>
              <a:t>人）。</a:t>
            </a:r>
          </a:p>
          <a:p>
            <a:pPr>
              <a:lnSpc>
                <a:spcPct val="92000"/>
              </a:lnSpc>
            </a:pPr>
            <a:r>
              <a:rPr lang="zh-CN" altLang="en-US" sz="2400">
                <a:ea typeface="宋体" panose="02010600030101010101" pitchFamily="2" charset="-122"/>
              </a:rPr>
              <a:t>健美比赛的裁判标准</a:t>
            </a:r>
          </a:p>
          <a:p>
            <a:pPr>
              <a:lnSpc>
                <a:spcPct val="92000"/>
              </a:lnSpc>
              <a:buNone/>
            </a:pPr>
            <a:r>
              <a:rPr lang="zh-CN" altLang="en-US" sz="2400">
                <a:ea typeface="宋体" panose="02010600030101010101" pitchFamily="2" charset="-122"/>
              </a:rPr>
              <a:t>   </a:t>
            </a:r>
            <a:r>
              <a:rPr lang="en-US" altLang="zh-CN" sz="2400">
                <a:ea typeface="宋体" panose="02010600030101010101" pitchFamily="2" charset="-122"/>
              </a:rPr>
              <a:t>1</a:t>
            </a:r>
            <a:r>
              <a:rPr lang="zh-CN" altLang="en-US" sz="2400">
                <a:ea typeface="宋体" panose="02010600030101010101" pitchFamily="2" charset="-122"/>
              </a:rPr>
              <a:t>、裁判：男子个人比赛中有九名男裁判，女子个人比赛有五名女裁判及四名男裁判。男女混双则是五名男裁判及四名女裁判。</a:t>
            </a:r>
          </a:p>
          <a:p>
            <a:pPr>
              <a:lnSpc>
                <a:spcPct val="92000"/>
              </a:lnSpc>
              <a:buNone/>
            </a:pPr>
            <a:r>
              <a:rPr lang="zh-CN" altLang="en-US" sz="2400">
                <a:ea typeface="宋体" panose="02010600030101010101" pitchFamily="2" charset="-122"/>
              </a:rPr>
              <a:t>   </a:t>
            </a:r>
            <a:r>
              <a:rPr lang="en-US" altLang="zh-CN" sz="2400">
                <a:ea typeface="宋体" panose="02010600030101010101" pitchFamily="2" charset="-122"/>
              </a:rPr>
              <a:t>2</a:t>
            </a:r>
            <a:r>
              <a:rPr lang="zh-CN" altLang="en-US" sz="2400">
                <a:ea typeface="宋体" panose="02010600030101010101" pitchFamily="2" charset="-122"/>
              </a:rPr>
              <a:t>、裁判评分以下面八点为依据：</a:t>
            </a:r>
          </a:p>
          <a:p>
            <a:pPr>
              <a:lnSpc>
                <a:spcPct val="92000"/>
              </a:lnSpc>
              <a:buNone/>
            </a:pPr>
            <a:r>
              <a:rPr lang="zh-CN" altLang="en-US" sz="2400">
                <a:ea typeface="宋体" panose="02010600030101010101" pitchFamily="2" charset="-122"/>
              </a:rPr>
              <a:t>      肌肉是否匀称、体型的比例、肌肉发展程度、肌肉明显度、皮肤色泽、骨架与体型、造型姿势、综合印象。</a:t>
            </a:r>
          </a:p>
          <a:p>
            <a:pPr>
              <a:lnSpc>
                <a:spcPct val="92000"/>
              </a:lnSpc>
            </a:pPr>
            <a:endParaRPr lang="zh-CN" altLang="en-US" sz="1800">
              <a:ea typeface="宋体" panose="02010600030101010101" pitchFamily="2" charset="-122"/>
            </a:endParaRPr>
          </a:p>
          <a:p>
            <a:pPr>
              <a:lnSpc>
                <a:spcPct val="92000"/>
              </a:lnSpc>
            </a:pPr>
            <a:endParaRPr lang="zh-CN" altLang="en-US" sz="1800">
              <a:ea typeface="宋体" panose="02010600030101010101" pitchFamily="2" charset="-122"/>
            </a:endParaRPr>
          </a:p>
        </p:txBody>
      </p:sp>
      <p:sp>
        <p:nvSpPr>
          <p:cNvPr id="3" name="文本框 2"/>
          <p:cNvSpPr txBox="1"/>
          <p:nvPr>
            <p:custDataLst>
              <p:tags r:id="rId2"/>
            </p:custDataLst>
          </p:nvPr>
        </p:nvSpPr>
        <p:spPr>
          <a:xfrm>
            <a:off x="3048000" y="215265"/>
            <a:ext cx="6096000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8565">
              <a:lnSpc>
                <a:spcPct val="100000"/>
              </a:lnSpc>
              <a:defRPr/>
            </a:pPr>
            <a:r>
              <a:rPr lang="zh-CN" altLang="en-US" sz="3600">
                <a:solidFill>
                  <a:schemeClr val="bg1"/>
                </a:solidFill>
                <a:sym typeface="+mn-ea"/>
              </a:rPr>
              <a:t>健美比赛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Click="0" advTm="5000" p14:dur="3400">
        <p14:reveal/>
      </p:transition>
    </mc:Choice>
    <mc:Fallback>
      <p:transition spd="slow" advClick="0" advTm="5000">
        <p:fade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4" name="标题 18433"/>
          <p:cNvSpPr>
            <a:spLocks noGrp="1"/>
          </p:cNvSpPr>
          <p:nvPr>
            <p:ph type="title"/>
          </p:nvPr>
        </p:nvSpPr>
        <p:spPr/>
        <p:txBody>
          <a:bodyPr lIns="90000" tIns="46800" rIns="90000" bIns="46800"/>
          <a:lstStyle/>
          <a:p>
            <a:endParaRPr lang="zh-CN" altLang="en-US" sz="3200">
              <a:latin typeface="宋体" panose="02010600030101010101" pitchFamily="2" charset="-122"/>
            </a:endParaRPr>
          </a:p>
        </p:txBody>
      </p:sp>
      <p:sp>
        <p:nvSpPr>
          <p:cNvPr id="18435" name="文本占位符 18434"/>
          <p:cNvSpPr>
            <a:spLocks noGrp="1"/>
          </p:cNvSpPr>
          <p:nvPr>
            <p:ph type="body" idx="4294967295"/>
          </p:nvPr>
        </p:nvSpPr>
        <p:spPr>
          <a:xfrm>
            <a:off x="838200" y="1825625"/>
            <a:ext cx="10515600" cy="4351338"/>
          </a:xfrm>
        </p:spPr>
        <p:txBody>
          <a:bodyPr lIns="90000" tIns="46800" rIns="90000" bIns="46800"/>
          <a:lstStyle/>
          <a:p>
            <a:pPr>
              <a:lnSpc>
                <a:spcPct val="130000"/>
              </a:lnSpc>
              <a:spcBef>
                <a:spcPts val="600"/>
              </a:spcBef>
            </a:pPr>
            <a:r>
              <a:rPr lang="zh-CN" altLang="en-US" sz="2400">
                <a:latin typeface="宋体" panose="02010600030101010101" pitchFamily="2" charset="-122"/>
                <a:ea typeface="宋体" panose="02010600030101010101" pitchFamily="2" charset="-122"/>
              </a:rPr>
              <a:t>竞赛时间</a:t>
            </a:r>
          </a:p>
          <a:p>
            <a:pPr>
              <a:lnSpc>
                <a:spcPct val="130000"/>
              </a:lnSpc>
              <a:spcBef>
                <a:spcPts val="600"/>
              </a:spcBef>
              <a:buNone/>
            </a:pPr>
            <a:r>
              <a:rPr lang="zh-CN" altLang="en-US" sz="2400">
                <a:latin typeface="宋体" panose="02010600030101010101" pitchFamily="2" charset="-122"/>
                <a:ea typeface="宋体" panose="02010600030101010101" pitchFamily="2" charset="-122"/>
              </a:rPr>
              <a:t>（</a:t>
            </a:r>
            <a:r>
              <a:rPr lang="en-US" altLang="zh-CN" sz="2400">
                <a:latin typeface="宋体" panose="02010600030101010101" pitchFamily="2" charset="-122"/>
                <a:ea typeface="宋体" panose="02010600030101010101" pitchFamily="2" charset="-122"/>
              </a:rPr>
              <a:t>1</a:t>
            </a:r>
            <a:r>
              <a:rPr lang="zh-CN" altLang="en-US" sz="2400">
                <a:latin typeface="宋体" panose="02010600030101010101" pitchFamily="2" charset="-122"/>
                <a:ea typeface="宋体" panose="02010600030101010101" pitchFamily="2" charset="-122"/>
              </a:rPr>
              <a:t>）“自选动作”（即自由选型）比赛时间</a:t>
            </a:r>
          </a:p>
          <a:p>
            <a:pPr>
              <a:lnSpc>
                <a:spcPct val="130000"/>
              </a:lnSpc>
              <a:spcBef>
                <a:spcPts val="600"/>
              </a:spcBef>
              <a:buNone/>
            </a:pPr>
            <a:r>
              <a:rPr lang="zh-CN" altLang="en-US" sz="2400">
                <a:latin typeface="宋体" panose="02010600030101010101" pitchFamily="2" charset="-122"/>
                <a:ea typeface="宋体" panose="02010600030101010101" pitchFamily="2" charset="-122"/>
              </a:rPr>
              <a:t>     男子个人、集体造型为</a:t>
            </a:r>
            <a:r>
              <a:rPr lang="en-US" altLang="zh-CN" sz="2400">
                <a:latin typeface="宋体" panose="02010600030101010101" pitchFamily="2" charset="-122"/>
                <a:ea typeface="宋体" panose="02010600030101010101" pitchFamily="2" charset="-122"/>
              </a:rPr>
              <a:t>60</a:t>
            </a:r>
            <a:r>
              <a:rPr lang="zh-CN" altLang="en-US" sz="2400">
                <a:latin typeface="宋体" panose="02010600030101010101" pitchFamily="2" charset="-122"/>
                <a:ea typeface="宋体" panose="02010600030101010101" pitchFamily="2" charset="-122"/>
              </a:rPr>
              <a:t>秒；女子个人为</a:t>
            </a:r>
            <a:r>
              <a:rPr lang="en-US" altLang="zh-CN" sz="2400">
                <a:latin typeface="宋体" panose="02010600030101010101" pitchFamily="2" charset="-122"/>
                <a:ea typeface="宋体" panose="02010600030101010101" pitchFamily="2" charset="-122"/>
              </a:rPr>
              <a:t>90</a:t>
            </a:r>
            <a:r>
              <a:rPr lang="zh-CN" altLang="en-US" sz="2400">
                <a:latin typeface="宋体" panose="02010600030101010101" pitchFamily="2" charset="-122"/>
                <a:ea typeface="宋体" panose="02010600030101010101" pitchFamily="2" charset="-122"/>
              </a:rPr>
              <a:t>秒；男女混合双人、女子双人为</a:t>
            </a:r>
            <a:r>
              <a:rPr lang="en-US" altLang="zh-CN" sz="2400">
                <a:latin typeface="宋体" panose="02010600030101010101" pitchFamily="2" charset="-122"/>
                <a:ea typeface="宋体" panose="02010600030101010101" pitchFamily="2" charset="-122"/>
              </a:rPr>
              <a:t>120</a:t>
            </a:r>
            <a:r>
              <a:rPr lang="zh-CN" altLang="en-US" sz="2400">
                <a:latin typeface="宋体" panose="02010600030101010101" pitchFamily="2" charset="-122"/>
                <a:ea typeface="宋体" panose="02010600030101010101" pitchFamily="2" charset="-122"/>
              </a:rPr>
              <a:t>秒。</a:t>
            </a:r>
          </a:p>
          <a:p>
            <a:pPr>
              <a:lnSpc>
                <a:spcPct val="130000"/>
              </a:lnSpc>
              <a:spcBef>
                <a:spcPts val="600"/>
              </a:spcBef>
              <a:buNone/>
            </a:pPr>
            <a:r>
              <a:rPr lang="zh-CN" altLang="en-US" sz="2400">
                <a:latin typeface="宋体" panose="02010600030101010101" pitchFamily="2" charset="-122"/>
                <a:ea typeface="宋体" panose="02010600030101010101" pitchFamily="2" charset="-122"/>
              </a:rPr>
              <a:t>（</a:t>
            </a:r>
            <a:r>
              <a:rPr lang="en-US" altLang="zh-CN" sz="2400">
                <a:latin typeface="宋体" panose="02010600030101010101" pitchFamily="2" charset="-122"/>
                <a:ea typeface="宋体" panose="02010600030101010101" pitchFamily="2" charset="-122"/>
              </a:rPr>
              <a:t>2</a:t>
            </a:r>
            <a:r>
              <a:rPr lang="zh-CN" altLang="en-US" sz="2400">
                <a:latin typeface="宋体" panose="02010600030101010101" pitchFamily="2" charset="-122"/>
                <a:ea typeface="宋体" panose="02010600030101010101" pitchFamily="2" charset="-122"/>
              </a:rPr>
              <a:t>）其它各项比赛时间</a:t>
            </a:r>
          </a:p>
          <a:p>
            <a:pPr>
              <a:lnSpc>
                <a:spcPct val="130000"/>
              </a:lnSpc>
              <a:spcBef>
                <a:spcPts val="600"/>
              </a:spcBef>
              <a:buNone/>
            </a:pPr>
            <a:r>
              <a:rPr lang="zh-CN" altLang="en-US" sz="2400">
                <a:latin typeface="宋体" panose="02010600030101010101" pitchFamily="2" charset="-122"/>
                <a:ea typeface="宋体" panose="02010600030101010101" pitchFamily="2" charset="-122"/>
              </a:rPr>
              <a:t>     根据裁判长的讯号开始、转换或结束动作。一般在</a:t>
            </a:r>
            <a:r>
              <a:rPr lang="en-US" altLang="zh-CN" sz="2400">
                <a:latin typeface="宋体" panose="02010600030101010101" pitchFamily="2" charset="-122"/>
                <a:ea typeface="宋体" panose="02010600030101010101" pitchFamily="2" charset="-122"/>
              </a:rPr>
              <a:t>1.5</a:t>
            </a:r>
            <a:r>
              <a:rPr lang="zh-CN" altLang="en-US" sz="2400">
                <a:latin typeface="宋体" panose="02010600030101010101" pitchFamily="2" charset="-122"/>
                <a:ea typeface="宋体" panose="02010600030101010101" pitchFamily="2" charset="-122"/>
              </a:rPr>
              <a:t>分钟左右，最多不超过</a:t>
            </a:r>
            <a:r>
              <a:rPr lang="en-US" altLang="zh-CN" sz="2400">
                <a:latin typeface="宋体" panose="02010600030101010101" pitchFamily="2" charset="-122"/>
                <a:ea typeface="宋体" panose="02010600030101010101" pitchFamily="2" charset="-122"/>
              </a:rPr>
              <a:t>2</a:t>
            </a:r>
            <a:r>
              <a:rPr lang="zh-CN" altLang="en-US" sz="2400">
                <a:latin typeface="宋体" panose="02010600030101010101" pitchFamily="2" charset="-122"/>
                <a:ea typeface="宋体" panose="02010600030101010101" pitchFamily="2" charset="-122"/>
              </a:rPr>
              <a:t>分钟。</a:t>
            </a:r>
          </a:p>
          <a:p>
            <a:endParaRPr lang="zh-CN" altLang="en-US" sz="2400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2" name="文本框 1"/>
          <p:cNvSpPr txBox="1"/>
          <p:nvPr>
            <p:custDataLst>
              <p:tags r:id="rId2"/>
            </p:custDataLst>
          </p:nvPr>
        </p:nvSpPr>
        <p:spPr>
          <a:xfrm>
            <a:off x="3048000" y="215265"/>
            <a:ext cx="6096000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8565">
              <a:lnSpc>
                <a:spcPct val="100000"/>
              </a:lnSpc>
              <a:defRPr/>
            </a:pPr>
            <a:r>
              <a:rPr lang="zh-CN" altLang="en-US" sz="3600">
                <a:solidFill>
                  <a:schemeClr val="bg1"/>
                </a:solidFill>
                <a:sym typeface="+mn-ea"/>
              </a:rPr>
              <a:t>健美比赛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Click="0" advTm="5000" p14:dur="3400">
        <p14:reveal/>
      </p:transition>
    </mc:Choice>
    <mc:Fallback>
      <p:transition spd="slow" advClick="0" advTm="5000">
        <p:fade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5" name="文本框 64"/>
          <p:cNvSpPr txBox="1"/>
          <p:nvPr/>
        </p:nvSpPr>
        <p:spPr>
          <a:xfrm>
            <a:off x="4208688" y="108585"/>
            <a:ext cx="3758690" cy="64516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50000"/>
              </a:lnSpc>
              <a:defRPr sz="1400" kern="1200">
                <a:gradFill>
                  <a:gsLst>
                    <a:gs pos="0">
                      <a:srgbClr val="08AEEA"/>
                    </a:gs>
                    <a:gs pos="100000">
                      <a:srgbClr val="2AF598"/>
                    </a:gs>
                  </a:gsLst>
                  <a:lin ang="27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8565">
              <a:lnSpc>
                <a:spcPct val="100000"/>
              </a:lnSpc>
              <a:defRPr/>
            </a:pPr>
            <a:r>
              <a:rPr lang="zh-CN" altLang="en-US" sz="3600" b="1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健美体型的标准</a:t>
            </a:r>
          </a:p>
        </p:txBody>
      </p:sp>
      <p:grpSp>
        <p:nvGrpSpPr>
          <p:cNvPr id="67" name="组合 66"/>
          <p:cNvGrpSpPr/>
          <p:nvPr/>
        </p:nvGrpSpPr>
        <p:grpSpPr>
          <a:xfrm>
            <a:off x="3076983" y="390703"/>
            <a:ext cx="6066606" cy="0"/>
            <a:chOff x="4615664" y="960506"/>
            <a:chExt cx="9102718" cy="0"/>
          </a:xfrm>
        </p:grpSpPr>
        <p:cxnSp>
          <p:nvCxnSpPr>
            <p:cNvPr id="69" name="77 21"/>
            <p:cNvCxnSpPr/>
            <p:nvPr/>
          </p:nvCxnSpPr>
          <p:spPr bwMode="auto">
            <a:xfrm flipH="1">
              <a:off x="4615664" y="960506"/>
              <a:ext cx="1314679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7722"/>
            <p:cNvCxnSpPr/>
            <p:nvPr/>
          </p:nvCxnSpPr>
          <p:spPr bwMode="auto">
            <a:xfrm flipH="1">
              <a:off x="12403703" y="960506"/>
              <a:ext cx="1314679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文本框 3"/>
          <p:cNvSpPr txBox="1"/>
          <p:nvPr/>
        </p:nvSpPr>
        <p:spPr>
          <a:xfrm>
            <a:off x="1426210" y="1812290"/>
            <a:ext cx="8924290" cy="4410075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306070"/>
            <a:r>
              <a:rPr lang="en-US" altLang="zh-CN" sz="2800" b="1">
                <a:solidFill>
                  <a:srgbClr val="000000"/>
                </a:solidFill>
                <a:ea typeface="宋体" panose="02010600030101010101" pitchFamily="2" charset="-122"/>
              </a:rPr>
              <a:t>      </a:t>
            </a:r>
            <a:r>
              <a:rPr lang="zh-CN" sz="2800" b="1">
                <a:solidFill>
                  <a:srgbClr val="000000"/>
                </a:solidFill>
                <a:ea typeface="宋体" panose="02010600030101010101" pitchFamily="2" charset="-122"/>
              </a:rPr>
              <a:t>一、身高、体重</a:t>
            </a:r>
            <a:endParaRPr lang="zh-CN" sz="2800" b="0">
              <a:solidFill>
                <a:srgbClr val="000000"/>
              </a:solidFill>
              <a:ea typeface="宋体" panose="02010600030101010101" pitchFamily="2" charset="-122"/>
            </a:endParaRPr>
          </a:p>
          <a:p>
            <a:pPr indent="306070"/>
            <a:r>
              <a:rPr lang="en-US" altLang="zh-CN" sz="2800" b="0">
                <a:solidFill>
                  <a:srgbClr val="000000"/>
                </a:solidFill>
                <a:ea typeface="宋体" panose="02010600030101010101" pitchFamily="2" charset="-122"/>
              </a:rPr>
              <a:t>     </a:t>
            </a:r>
            <a:r>
              <a:rPr lang="zh-CN" sz="2800" b="0">
                <a:solidFill>
                  <a:srgbClr val="000000"/>
                </a:solidFill>
                <a:ea typeface="宋体" panose="02010600030101010101" pitchFamily="2" charset="-122"/>
              </a:rPr>
              <a:t>我国成年人的身高男性应在170~180厘米,女性在160~170厘米为好,青少年发育期加强体育锻炼可促使骨骼生长。身高固定后,应使自己的体重符合标准。不超过标准体重±1~3千克,都算标准范围内。</a:t>
            </a:r>
            <a:endParaRPr lang="zh-CN" altLang="en-US" sz="2800" b="0">
              <a:solidFill>
                <a:srgbClr val="000000"/>
              </a:solidFill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 spd="slow">
    <p:cover/>
  </p:transition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5" name="文本框 64"/>
          <p:cNvSpPr txBox="1"/>
          <p:nvPr/>
        </p:nvSpPr>
        <p:spPr>
          <a:xfrm>
            <a:off x="4208688" y="108585"/>
            <a:ext cx="3758690" cy="64516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50000"/>
              </a:lnSpc>
              <a:defRPr sz="1400" kern="1200">
                <a:gradFill>
                  <a:gsLst>
                    <a:gs pos="0">
                      <a:srgbClr val="08AEEA"/>
                    </a:gs>
                    <a:gs pos="100000">
                      <a:srgbClr val="2AF598"/>
                    </a:gs>
                  </a:gsLst>
                  <a:lin ang="27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8565">
              <a:lnSpc>
                <a:spcPct val="100000"/>
              </a:lnSpc>
              <a:defRPr/>
            </a:pPr>
            <a:r>
              <a:rPr lang="zh-CN" altLang="en-US" sz="3600" b="1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健美体型的标准</a:t>
            </a:r>
          </a:p>
        </p:txBody>
      </p:sp>
      <p:grpSp>
        <p:nvGrpSpPr>
          <p:cNvPr id="67" name="组合 66"/>
          <p:cNvGrpSpPr/>
          <p:nvPr/>
        </p:nvGrpSpPr>
        <p:grpSpPr>
          <a:xfrm>
            <a:off x="3076983" y="390703"/>
            <a:ext cx="6066606" cy="0"/>
            <a:chOff x="4615664" y="960506"/>
            <a:chExt cx="9102718" cy="0"/>
          </a:xfrm>
        </p:grpSpPr>
        <p:cxnSp>
          <p:nvCxnSpPr>
            <p:cNvPr id="69" name="77 21"/>
            <p:cNvCxnSpPr/>
            <p:nvPr/>
          </p:nvCxnSpPr>
          <p:spPr bwMode="auto">
            <a:xfrm flipH="1">
              <a:off x="4615664" y="960506"/>
              <a:ext cx="1314679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7722"/>
            <p:cNvCxnSpPr/>
            <p:nvPr/>
          </p:nvCxnSpPr>
          <p:spPr bwMode="auto">
            <a:xfrm flipH="1">
              <a:off x="12403703" y="960506"/>
              <a:ext cx="1314679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文本框 3"/>
          <p:cNvSpPr txBox="1"/>
          <p:nvPr/>
        </p:nvSpPr>
        <p:spPr>
          <a:xfrm>
            <a:off x="1426210" y="1812290"/>
            <a:ext cx="8924290" cy="4410075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306070"/>
            <a:r>
              <a:rPr lang="en-US" sz="2800" b="1">
                <a:solidFill>
                  <a:srgbClr val="000000"/>
                </a:solidFill>
                <a:ea typeface="宋体" panose="02010600030101010101" pitchFamily="2" charset="-122"/>
              </a:rPr>
              <a:t>     </a:t>
            </a:r>
            <a:r>
              <a:rPr sz="2800" b="1">
                <a:solidFill>
                  <a:srgbClr val="000000"/>
                </a:solidFill>
                <a:ea typeface="宋体" panose="02010600030101010101" pitchFamily="2" charset="-122"/>
              </a:rPr>
              <a:t>二、人体比例</a:t>
            </a:r>
          </a:p>
          <a:p>
            <a:pPr indent="306070"/>
            <a:r>
              <a:rPr lang="en-US" sz="2800" b="1">
                <a:solidFill>
                  <a:srgbClr val="000000"/>
                </a:solidFill>
                <a:ea typeface="宋体" panose="02010600030101010101" pitchFamily="2" charset="-122"/>
              </a:rPr>
              <a:t>     </a:t>
            </a:r>
            <a:r>
              <a:rPr sz="2800" b="1">
                <a:solidFill>
                  <a:srgbClr val="000000"/>
                </a:solidFill>
                <a:ea typeface="宋体" panose="02010600030101010101" pitchFamily="2" charset="-122"/>
              </a:rPr>
              <a:t>一般来说成年男子肩宽约等于两个头长,肩方胸厚是男子雄健的特征。臀部宽约一个半头长。成年女子肩宽小于两个头长,肩宜溜圆,肩宽度仍大于臀宽。不论男女,两臂下垂时,肘关节刚好在腰的最细之处。上身与下身比例以髂骨上缘为上下身分割点。“黄金分割点”运用到人体测量时,主要体现在上下身比例关系上,如身高1.618米,下身1米,上身0.618米,为标准比例。</a:t>
            </a:r>
          </a:p>
        </p:txBody>
      </p:sp>
    </p:spTree>
  </p:cSld>
  <p:clrMapOvr>
    <a:masterClrMapping/>
  </p:clrMapOvr>
  <p:transition spd="slow">
    <p:cover/>
  </p:transition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5" name="文本框 64"/>
          <p:cNvSpPr txBox="1"/>
          <p:nvPr/>
        </p:nvSpPr>
        <p:spPr>
          <a:xfrm>
            <a:off x="4208688" y="108585"/>
            <a:ext cx="3758690" cy="64516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50000"/>
              </a:lnSpc>
              <a:defRPr sz="1400" kern="1200">
                <a:gradFill>
                  <a:gsLst>
                    <a:gs pos="0">
                      <a:srgbClr val="08AEEA"/>
                    </a:gs>
                    <a:gs pos="100000">
                      <a:srgbClr val="2AF598"/>
                    </a:gs>
                  </a:gsLst>
                  <a:lin ang="27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8565">
              <a:lnSpc>
                <a:spcPct val="100000"/>
              </a:lnSpc>
              <a:defRPr/>
            </a:pPr>
            <a:r>
              <a:rPr lang="zh-CN" altLang="en-US" sz="3600" b="1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健美体型的标准</a:t>
            </a:r>
          </a:p>
        </p:txBody>
      </p:sp>
      <p:grpSp>
        <p:nvGrpSpPr>
          <p:cNvPr id="67" name="组合 66"/>
          <p:cNvGrpSpPr/>
          <p:nvPr/>
        </p:nvGrpSpPr>
        <p:grpSpPr>
          <a:xfrm>
            <a:off x="3076983" y="390703"/>
            <a:ext cx="6066606" cy="0"/>
            <a:chOff x="4615664" y="960506"/>
            <a:chExt cx="9102718" cy="0"/>
          </a:xfrm>
        </p:grpSpPr>
        <p:cxnSp>
          <p:nvCxnSpPr>
            <p:cNvPr id="69" name="77 21"/>
            <p:cNvCxnSpPr/>
            <p:nvPr/>
          </p:nvCxnSpPr>
          <p:spPr bwMode="auto">
            <a:xfrm flipH="1">
              <a:off x="4615664" y="960506"/>
              <a:ext cx="1314679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7722"/>
            <p:cNvCxnSpPr/>
            <p:nvPr/>
          </p:nvCxnSpPr>
          <p:spPr bwMode="auto">
            <a:xfrm flipH="1">
              <a:off x="12403703" y="960506"/>
              <a:ext cx="1314679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03" name="文本框 102"/>
          <p:cNvSpPr txBox="1"/>
          <p:nvPr/>
        </p:nvSpPr>
        <p:spPr>
          <a:xfrm>
            <a:off x="1750060" y="1571625"/>
            <a:ext cx="8265795" cy="2526665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306070"/>
            <a:r>
              <a:rPr lang="en-US" altLang="zh-CN" sz="2000" b="1">
                <a:solidFill>
                  <a:srgbClr val="000000"/>
                </a:solidFill>
                <a:ea typeface="宋体" panose="02010600030101010101" pitchFamily="2" charset="-122"/>
              </a:rPr>
              <a:t>   </a:t>
            </a:r>
            <a:r>
              <a:rPr lang="zh-CN" sz="2000" b="1">
                <a:solidFill>
                  <a:srgbClr val="000000"/>
                </a:solidFill>
                <a:ea typeface="宋体" panose="02010600030101010101" pitchFamily="2" charset="-122"/>
              </a:rPr>
              <a:t>三、体脂</a:t>
            </a:r>
            <a:endParaRPr lang="zh-CN" sz="2000" b="0">
              <a:solidFill>
                <a:srgbClr val="000000"/>
              </a:solidFill>
              <a:ea typeface="宋体" panose="02010600030101010101" pitchFamily="2" charset="-122"/>
            </a:endParaRPr>
          </a:p>
          <a:p>
            <a:pPr indent="306070"/>
            <a:r>
              <a:rPr lang="en-US" altLang="zh-CN" sz="2000" b="0">
                <a:solidFill>
                  <a:srgbClr val="000000"/>
                </a:solidFill>
                <a:ea typeface="宋体" panose="02010600030101010101" pitchFamily="2" charset="-122"/>
              </a:rPr>
              <a:t>         </a:t>
            </a:r>
            <a:r>
              <a:rPr lang="zh-CN" sz="2000" b="0">
                <a:solidFill>
                  <a:srgbClr val="000000"/>
                </a:solidFill>
                <a:ea typeface="宋体" panose="02010600030101010101" pitchFamily="2" charset="-122"/>
              </a:rPr>
              <a:t>一般男子体脂约占体重的15%~18%,女子为26%~28%。长期从事运动和健美的人则少得多,男子7%~15%,女子13%~25%。测皮脂最简单的方法是:用手捏起皮肤,用圆规或卡尺测出双折皮肤的厚度,即可推算出体脂的比例。测量点:上臂背侧中部,背部肩胛下缘,大腿上端内侧。</a:t>
            </a:r>
          </a:p>
          <a:p>
            <a:pPr indent="306070"/>
            <a:r>
              <a:rPr lang="zh-CN" sz="2000" b="0">
                <a:solidFill>
                  <a:srgbClr val="000000"/>
                </a:solidFill>
                <a:ea typeface="宋体" panose="02010600030101010101" pitchFamily="2" charset="-122"/>
              </a:rPr>
              <a:t>表</a:t>
            </a:r>
            <a:r>
              <a:rPr lang="en-US" sz="2000" b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17-2-1</a:t>
            </a:r>
            <a:r>
              <a:rPr lang="zh-CN" sz="2000" b="0">
                <a:solidFill>
                  <a:srgbClr val="000000"/>
                </a:solidFill>
                <a:ea typeface="宋体" panose="02010600030101010101" pitchFamily="2" charset="-122"/>
              </a:rPr>
              <a:t>体脂最佳标准</a:t>
            </a:r>
            <a:endParaRPr lang="zh-CN" altLang="en-US" sz="2000"/>
          </a:p>
        </p:txBody>
      </p:sp>
      <p:graphicFrame>
        <p:nvGraphicFramePr>
          <p:cNvPr id="2" name="表格 1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2419350" y="3794760"/>
          <a:ext cx="7336790" cy="2068830"/>
        </p:xfrm>
        <a:graphic>
          <a:graphicData uri="http://schemas.openxmlformats.org/drawingml/2006/table">
            <a:tbl>
              <a:tblPr/>
              <a:tblGrid>
                <a:gridCol w="90043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3484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25107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25044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66548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性别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上臂（mm）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背部（mm）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大腿（mm）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cap="flat">
                      <a:noFill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6484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男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9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11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12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cap="flat">
                      <a:noFill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3850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女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10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12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15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</p:cSld>
  <p:clrMapOvr>
    <a:masterClrMapping/>
  </p:clrMapOvr>
  <p:transition spd="slow">
    <p:cover/>
  </p:transition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5" name="文本框 64"/>
          <p:cNvSpPr txBox="1"/>
          <p:nvPr/>
        </p:nvSpPr>
        <p:spPr>
          <a:xfrm>
            <a:off x="4208688" y="108585"/>
            <a:ext cx="3758690" cy="64516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50000"/>
              </a:lnSpc>
              <a:defRPr sz="1400" kern="1200">
                <a:gradFill>
                  <a:gsLst>
                    <a:gs pos="0">
                      <a:srgbClr val="08AEEA"/>
                    </a:gs>
                    <a:gs pos="100000">
                      <a:srgbClr val="2AF598"/>
                    </a:gs>
                  </a:gsLst>
                  <a:lin ang="27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8565">
              <a:lnSpc>
                <a:spcPct val="100000"/>
              </a:lnSpc>
              <a:defRPr/>
            </a:pPr>
            <a:r>
              <a:rPr lang="zh-CN" altLang="en-US" sz="3600" b="1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健美体型的标准</a:t>
            </a:r>
          </a:p>
        </p:txBody>
      </p:sp>
      <p:grpSp>
        <p:nvGrpSpPr>
          <p:cNvPr id="67" name="组合 66"/>
          <p:cNvGrpSpPr/>
          <p:nvPr/>
        </p:nvGrpSpPr>
        <p:grpSpPr>
          <a:xfrm>
            <a:off x="3076983" y="390703"/>
            <a:ext cx="6066606" cy="0"/>
            <a:chOff x="4615664" y="960506"/>
            <a:chExt cx="9102718" cy="0"/>
          </a:xfrm>
        </p:grpSpPr>
        <p:cxnSp>
          <p:nvCxnSpPr>
            <p:cNvPr id="69" name="77 21"/>
            <p:cNvCxnSpPr/>
            <p:nvPr/>
          </p:nvCxnSpPr>
          <p:spPr bwMode="auto">
            <a:xfrm flipH="1">
              <a:off x="4615664" y="960506"/>
              <a:ext cx="1314679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7722"/>
            <p:cNvCxnSpPr/>
            <p:nvPr/>
          </p:nvCxnSpPr>
          <p:spPr bwMode="auto">
            <a:xfrm flipH="1">
              <a:off x="12403703" y="960506"/>
              <a:ext cx="1314679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03" name="文本框 102"/>
          <p:cNvSpPr txBox="1"/>
          <p:nvPr/>
        </p:nvSpPr>
        <p:spPr>
          <a:xfrm>
            <a:off x="1750060" y="1571625"/>
            <a:ext cx="8265795" cy="2526665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306070"/>
            <a:r>
              <a:rPr lang="en-US" altLang="zh-CN" sz="2000" b="1">
                <a:solidFill>
                  <a:srgbClr val="000000"/>
                </a:solidFill>
                <a:ea typeface="宋体" panose="02010600030101010101" pitchFamily="2" charset="-122"/>
              </a:rPr>
              <a:t> </a:t>
            </a:r>
            <a:endParaRPr lang="zh-CN" altLang="en-US" sz="2000"/>
          </a:p>
        </p:txBody>
      </p:sp>
      <p:sp>
        <p:nvSpPr>
          <p:cNvPr id="3" name="文本框 2"/>
          <p:cNvSpPr txBox="1"/>
          <p:nvPr/>
        </p:nvSpPr>
        <p:spPr>
          <a:xfrm>
            <a:off x="1924685" y="1003300"/>
            <a:ext cx="8343265" cy="2192655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306070"/>
            <a:r>
              <a:rPr lang="zh-CN" sz="2000" b="1">
                <a:solidFill>
                  <a:srgbClr val="000000"/>
                </a:solidFill>
                <a:ea typeface="宋体" panose="02010600030101010101" pitchFamily="2" charset="-122"/>
              </a:rPr>
              <a:t>四、身体的曲线</a:t>
            </a:r>
            <a:endParaRPr lang="zh-CN" sz="2000" b="0">
              <a:solidFill>
                <a:srgbClr val="000000"/>
              </a:solidFill>
              <a:ea typeface="宋体" panose="02010600030101010101" pitchFamily="2" charset="-122"/>
            </a:endParaRPr>
          </a:p>
          <a:p>
            <a:pPr indent="306070"/>
            <a:r>
              <a:rPr lang="en-US" altLang="zh-CN" sz="2000" b="0">
                <a:solidFill>
                  <a:srgbClr val="000000"/>
                </a:solidFill>
                <a:ea typeface="宋体" panose="02010600030101010101" pitchFamily="2" charset="-122"/>
              </a:rPr>
              <a:t>     </a:t>
            </a:r>
            <a:r>
              <a:rPr lang="zh-CN" sz="2000" b="0">
                <a:solidFill>
                  <a:srgbClr val="000000"/>
                </a:solidFill>
                <a:ea typeface="宋体" panose="02010600030101010101" pitchFamily="2" charset="-122"/>
              </a:rPr>
              <a:t>即身体各部的围度指数。</a:t>
            </a:r>
          </a:p>
          <a:p>
            <a:pPr indent="306070"/>
            <a:r>
              <a:rPr lang="en-US" altLang="zh-CN" sz="2000" b="0">
                <a:solidFill>
                  <a:srgbClr val="000000"/>
                </a:solidFill>
                <a:ea typeface="宋体" panose="02010600030101010101" pitchFamily="2" charset="-122"/>
              </a:rPr>
              <a:t>                                         </a:t>
            </a:r>
            <a:r>
              <a:rPr lang="zh-CN" sz="2000" b="0">
                <a:solidFill>
                  <a:srgbClr val="000000"/>
                </a:solidFill>
                <a:ea typeface="宋体" panose="02010600030101010101" pitchFamily="2" charset="-122"/>
              </a:rPr>
              <a:t>成人健美体型标准维度</a:t>
            </a:r>
            <a:endParaRPr lang="zh-CN" altLang="en-US" sz="2000"/>
          </a:p>
        </p:txBody>
      </p:sp>
      <p:graphicFrame>
        <p:nvGraphicFramePr>
          <p:cNvPr id="4" name="表格 3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1873885" y="1945005"/>
          <a:ext cx="7539355" cy="4291965"/>
        </p:xfrm>
        <a:graphic>
          <a:graphicData uri="http://schemas.openxmlformats.org/drawingml/2006/table">
            <a:tbl>
              <a:tblPr/>
              <a:tblGrid>
                <a:gridCol w="212661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58953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82321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7688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部位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男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女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cap="flat">
                      <a:noFill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7688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肩宽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胸围x0.5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胸围x0.5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cap="flat">
                      <a:noFill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7688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胸围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身高x0.55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身高x0.5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7688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腰围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胸围-20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胸围-20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7688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臀围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胸围x0.8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胸围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7688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大腿围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身高x0.3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腰围-15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7688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小腿围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胸围x0.37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大腿围-15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7688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颈围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小腿围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小腿围-2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7688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上臂围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身高x0.16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身高x0.15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  <p:sp>
        <p:nvSpPr>
          <p:cNvPr id="5" name="文本框 4"/>
          <p:cNvSpPr txBox="1"/>
          <p:nvPr/>
        </p:nvSpPr>
        <p:spPr>
          <a:xfrm>
            <a:off x="1740535" y="3710305"/>
            <a:ext cx="7492365" cy="1014730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endParaRPr lang="en-US" sz="1200" b="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  <a:cs typeface="Times New Roman" panose="02020603050405020304" charset="0"/>
            </a:endParaRPr>
          </a:p>
          <a:p>
            <a:pPr indent="0"/>
            <a:r>
              <a:rPr lang="en-US" sz="1200" b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charset="0"/>
              </a:rPr>
              <a:t> </a:t>
            </a:r>
            <a:endParaRPr lang="zh-CN" altLang="en-US"/>
          </a:p>
        </p:txBody>
      </p:sp>
    </p:spTree>
  </p:cSld>
  <p:clrMapOvr>
    <a:masterClrMapping/>
  </p:clrMapOvr>
  <p:transition spd="slow">
    <p:cover/>
  </p:transition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5" name="文本框 64"/>
          <p:cNvSpPr txBox="1"/>
          <p:nvPr/>
        </p:nvSpPr>
        <p:spPr>
          <a:xfrm>
            <a:off x="4208688" y="108585"/>
            <a:ext cx="3758690" cy="64516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50000"/>
              </a:lnSpc>
              <a:defRPr sz="1400" kern="1200">
                <a:gradFill>
                  <a:gsLst>
                    <a:gs pos="0">
                      <a:srgbClr val="08AEEA"/>
                    </a:gs>
                    <a:gs pos="100000">
                      <a:srgbClr val="2AF598"/>
                    </a:gs>
                  </a:gsLst>
                  <a:lin ang="27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8565">
              <a:lnSpc>
                <a:spcPct val="100000"/>
              </a:lnSpc>
              <a:defRPr/>
            </a:pPr>
            <a:r>
              <a:rPr lang="zh-CN" altLang="en-US" sz="3600" b="1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健美体型的塑造</a:t>
            </a:r>
          </a:p>
        </p:txBody>
      </p:sp>
      <p:grpSp>
        <p:nvGrpSpPr>
          <p:cNvPr id="67" name="组合 66"/>
          <p:cNvGrpSpPr/>
          <p:nvPr/>
        </p:nvGrpSpPr>
        <p:grpSpPr>
          <a:xfrm>
            <a:off x="3076983" y="390703"/>
            <a:ext cx="6066606" cy="0"/>
            <a:chOff x="4615664" y="960506"/>
            <a:chExt cx="9102718" cy="0"/>
          </a:xfrm>
        </p:grpSpPr>
        <p:cxnSp>
          <p:nvCxnSpPr>
            <p:cNvPr id="69" name="77 21"/>
            <p:cNvCxnSpPr/>
            <p:nvPr/>
          </p:nvCxnSpPr>
          <p:spPr bwMode="auto">
            <a:xfrm flipH="1">
              <a:off x="4615664" y="960506"/>
              <a:ext cx="1314679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7722"/>
            <p:cNvCxnSpPr/>
            <p:nvPr/>
          </p:nvCxnSpPr>
          <p:spPr bwMode="auto">
            <a:xfrm flipH="1">
              <a:off x="12403703" y="960506"/>
              <a:ext cx="1314679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03" name="文本框 102"/>
          <p:cNvSpPr txBox="1"/>
          <p:nvPr/>
        </p:nvSpPr>
        <p:spPr>
          <a:xfrm>
            <a:off x="1750060" y="1571625"/>
            <a:ext cx="8265795" cy="2526665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306070"/>
            <a:r>
              <a:rPr lang="en-US" altLang="zh-CN" sz="2000" b="1">
                <a:solidFill>
                  <a:srgbClr val="000000"/>
                </a:solidFill>
                <a:ea typeface="宋体" panose="02010600030101010101" pitchFamily="2" charset="-122"/>
              </a:rPr>
              <a:t> </a:t>
            </a:r>
            <a:endParaRPr lang="zh-CN" altLang="en-US" sz="2000"/>
          </a:p>
        </p:txBody>
      </p:sp>
      <p:sp>
        <p:nvSpPr>
          <p:cNvPr id="3" name="文本框 2"/>
          <p:cNvSpPr txBox="1"/>
          <p:nvPr/>
        </p:nvSpPr>
        <p:spPr>
          <a:xfrm>
            <a:off x="1750060" y="1571625"/>
            <a:ext cx="9032875" cy="4068445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306070"/>
            <a:r>
              <a:rPr lang="en-US" altLang="zh-CN" sz="2800"/>
              <a:t>    </a:t>
            </a:r>
            <a:r>
              <a:rPr lang="zh-CN" altLang="en-US" sz="2800"/>
              <a:t>健美体型的塑造,主要是靠发展身体的各部肌肉提高基础代谢，消除多余的脂肪,调节各部分肌肉的围度,使之符合适当的比例。健美运动是发达肌肉、健美体型的一种快速有效的手段 健美运动除发展肌肉、增长力量之外,还包括人体造型艺术和姿态的健美塑身,动作的协调美、节奏美,机体的控制能力和减肥方法等,以达到发展身躯,强健体魄,改变肌肉质量,矫正身体畸形,塑造和美化形体的目的。</a:t>
            </a:r>
          </a:p>
        </p:txBody>
      </p:sp>
      <p:sp>
        <p:nvSpPr>
          <p:cNvPr id="5" name="文本框 4"/>
          <p:cNvSpPr txBox="1"/>
          <p:nvPr/>
        </p:nvSpPr>
        <p:spPr>
          <a:xfrm>
            <a:off x="1740535" y="3710305"/>
            <a:ext cx="7492365" cy="1014730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endParaRPr lang="en-US" sz="1200" b="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  <a:cs typeface="Times New Roman" panose="02020603050405020304" charset="0"/>
            </a:endParaRPr>
          </a:p>
          <a:p>
            <a:pPr indent="0"/>
            <a:r>
              <a:rPr lang="en-US" sz="1200" b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charset="0"/>
              </a:rPr>
              <a:t> </a:t>
            </a:r>
            <a:endParaRPr lang="zh-CN" altLang="en-US"/>
          </a:p>
        </p:txBody>
      </p:sp>
    </p:spTree>
  </p:cSld>
  <p:clrMapOvr>
    <a:masterClrMapping/>
  </p:clrMapOvr>
  <p:transition spd="slow">
    <p:cover/>
  </p:transition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5" name="文本框 64"/>
          <p:cNvSpPr txBox="1"/>
          <p:nvPr/>
        </p:nvSpPr>
        <p:spPr>
          <a:xfrm>
            <a:off x="2850515" y="108585"/>
            <a:ext cx="6525895" cy="64516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50000"/>
              </a:lnSpc>
              <a:defRPr sz="1400" kern="1200">
                <a:gradFill>
                  <a:gsLst>
                    <a:gs pos="0">
                      <a:srgbClr val="08AEEA"/>
                    </a:gs>
                    <a:gs pos="100000">
                      <a:srgbClr val="2AF598"/>
                    </a:gs>
                  </a:gsLst>
                  <a:lin ang="27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8565">
              <a:lnSpc>
                <a:spcPct val="100000"/>
              </a:lnSpc>
              <a:defRPr/>
            </a:pPr>
            <a:r>
              <a:rPr lang="zh-CN" altLang="en-US" sz="3600" b="1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健美体型的塑造</a:t>
            </a:r>
            <a:r>
              <a:rPr lang="en-US" altLang="zh-CN" sz="3600" b="1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——</a:t>
            </a:r>
            <a:r>
              <a:rPr lang="zh-CN" altLang="en-US" sz="3600" b="1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增肌</a:t>
            </a:r>
          </a:p>
        </p:txBody>
      </p:sp>
      <p:sp>
        <p:nvSpPr>
          <p:cNvPr id="103" name="文本框 102"/>
          <p:cNvSpPr txBox="1"/>
          <p:nvPr/>
        </p:nvSpPr>
        <p:spPr>
          <a:xfrm>
            <a:off x="1750060" y="1571625"/>
            <a:ext cx="8265795" cy="2526665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306070"/>
            <a:r>
              <a:rPr lang="en-US" altLang="zh-CN" sz="2000" b="1">
                <a:solidFill>
                  <a:srgbClr val="000000"/>
                </a:solidFill>
                <a:ea typeface="宋体" panose="02010600030101010101" pitchFamily="2" charset="-122"/>
              </a:rPr>
              <a:t> </a:t>
            </a:r>
            <a:endParaRPr lang="zh-CN" altLang="en-US" sz="2000"/>
          </a:p>
        </p:txBody>
      </p:sp>
      <p:sp>
        <p:nvSpPr>
          <p:cNvPr id="3" name="文本框 2"/>
          <p:cNvSpPr txBox="1"/>
          <p:nvPr/>
        </p:nvSpPr>
        <p:spPr>
          <a:xfrm>
            <a:off x="1750060" y="1571625"/>
            <a:ext cx="9032875" cy="4068445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306070"/>
            <a:r>
              <a:rPr lang="en-US" altLang="zh-CN" sz="2800"/>
              <a:t>    </a:t>
            </a:r>
            <a:r>
              <a:rPr lang="zh-CN" altLang="en-US" sz="2800"/>
              <a:t>一、增肌</a:t>
            </a:r>
          </a:p>
          <a:p>
            <a:pPr indent="306070"/>
            <a:r>
              <a:rPr lang="en-US" altLang="zh-CN" sz="2800"/>
              <a:t>    </a:t>
            </a:r>
            <a:r>
              <a:rPr lang="zh-CN" altLang="en-US" sz="2800"/>
              <a:t>肌肉是由肌纤维组成的，每根肌纤维是由较小的肌原纤维组成的。每根肌原纤维，是由缠在一起的两种丝状蛋白质(肌凝蛋白和肌动蛋白)组成。肌肉的增长主要受年龄、性别、激素分泌水平、营养水平、解剖基础、训练水平等因素影响。通俗来说就是肌肉含量往往男性高于女性，成年人高于幼儿和老年人，经常健身人群往往高于不爱锻炼的人群，合理营养膳食者往往高于营养不良者。</a:t>
            </a:r>
          </a:p>
        </p:txBody>
      </p:sp>
      <p:sp>
        <p:nvSpPr>
          <p:cNvPr id="5" name="文本框 4"/>
          <p:cNvSpPr txBox="1"/>
          <p:nvPr/>
        </p:nvSpPr>
        <p:spPr>
          <a:xfrm>
            <a:off x="1740535" y="3710305"/>
            <a:ext cx="7492365" cy="1014730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endParaRPr lang="en-US" sz="1200" b="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  <a:cs typeface="Times New Roman" panose="02020603050405020304" charset="0"/>
            </a:endParaRPr>
          </a:p>
          <a:p>
            <a:pPr indent="0"/>
            <a:r>
              <a:rPr lang="en-US" sz="1200" b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charset="0"/>
              </a:rPr>
              <a:t> </a:t>
            </a:r>
            <a:endParaRPr lang="zh-CN" altLang="en-US"/>
          </a:p>
        </p:txBody>
      </p:sp>
    </p:spTree>
  </p:cSld>
  <p:clrMapOvr>
    <a:masterClrMapping/>
  </p:clrMapOvr>
  <p:transition spd="slow">
    <p:cover/>
  </p:transition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ounded Rectangle 3"/>
          <p:cNvSpPr/>
          <p:nvPr/>
        </p:nvSpPr>
        <p:spPr>
          <a:xfrm>
            <a:off x="1824843" y="2215239"/>
            <a:ext cx="701489" cy="701489"/>
          </a:xfrm>
          <a:prstGeom prst="roundRect">
            <a:avLst/>
          </a:prstGeom>
          <a:solidFill>
            <a:srgbClr val="A3DAD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sz="3600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A</a:t>
            </a:r>
          </a:p>
        </p:txBody>
      </p:sp>
      <p:sp>
        <p:nvSpPr>
          <p:cNvPr id="10" name="Rectangle 9"/>
          <p:cNvSpPr/>
          <p:nvPr/>
        </p:nvSpPr>
        <p:spPr>
          <a:xfrm>
            <a:off x="1235983" y="3268997"/>
            <a:ext cx="1879212" cy="42037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306070"/>
            <a:r>
              <a:rPr lang="zh-CN" altLang="en-US" sz="2135">
                <a:sym typeface="+mn-ea"/>
              </a:rPr>
              <a:t>蛋白质</a:t>
            </a:r>
            <a:endParaRPr lang="en-US" sz="2135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sp>
        <p:nvSpPr>
          <p:cNvPr id="19" name="Rounded Rectangle 18"/>
          <p:cNvSpPr/>
          <p:nvPr/>
        </p:nvSpPr>
        <p:spPr>
          <a:xfrm>
            <a:off x="4438451" y="2215239"/>
            <a:ext cx="701489" cy="701489"/>
          </a:xfrm>
          <a:prstGeom prst="roundRect">
            <a:avLst/>
          </a:prstGeom>
          <a:solidFill>
            <a:srgbClr val="EF6D6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sz="3600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B</a:t>
            </a:r>
          </a:p>
        </p:txBody>
      </p:sp>
      <p:sp>
        <p:nvSpPr>
          <p:cNvPr id="20" name="Rectangle 19"/>
          <p:cNvSpPr/>
          <p:nvPr/>
        </p:nvSpPr>
        <p:spPr>
          <a:xfrm>
            <a:off x="3849591" y="3268997"/>
            <a:ext cx="1879212" cy="42037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306070"/>
            <a:r>
              <a:rPr lang="zh-CN" altLang="en-US" sz="2135">
                <a:sym typeface="+mn-ea"/>
              </a:rPr>
              <a:t>碳水化合物</a:t>
            </a:r>
            <a:endParaRPr lang="en-US" sz="2135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sp>
        <p:nvSpPr>
          <p:cNvPr id="25" name="Rounded Rectangle 24"/>
          <p:cNvSpPr/>
          <p:nvPr/>
        </p:nvSpPr>
        <p:spPr>
          <a:xfrm>
            <a:off x="7052059" y="2215239"/>
            <a:ext cx="701489" cy="701489"/>
          </a:xfrm>
          <a:prstGeom prst="roundRect">
            <a:avLst/>
          </a:prstGeom>
          <a:solidFill>
            <a:srgbClr val="A3DAD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sz="3600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C</a:t>
            </a:r>
          </a:p>
        </p:txBody>
      </p:sp>
      <p:sp>
        <p:nvSpPr>
          <p:cNvPr id="26" name="Rectangle 25"/>
          <p:cNvSpPr/>
          <p:nvPr/>
        </p:nvSpPr>
        <p:spPr>
          <a:xfrm>
            <a:off x="6463199" y="3268997"/>
            <a:ext cx="1879212" cy="42037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306070"/>
            <a:r>
              <a:rPr lang="en-US" altLang="zh-CN" sz="2135">
                <a:sym typeface="+mn-ea"/>
              </a:rPr>
              <a:t>      </a:t>
            </a:r>
            <a:r>
              <a:rPr lang="zh-CN" altLang="en-US" sz="2135">
                <a:sym typeface="+mn-ea"/>
              </a:rPr>
              <a:t>脂肪</a:t>
            </a:r>
            <a:endParaRPr lang="en-US" sz="2135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sp>
        <p:nvSpPr>
          <p:cNvPr id="38" name="Rounded Rectangle 37"/>
          <p:cNvSpPr/>
          <p:nvPr/>
        </p:nvSpPr>
        <p:spPr>
          <a:xfrm>
            <a:off x="9665667" y="2215239"/>
            <a:ext cx="701489" cy="701489"/>
          </a:xfrm>
          <a:prstGeom prst="roundRect">
            <a:avLst/>
          </a:prstGeom>
          <a:solidFill>
            <a:srgbClr val="EF6D6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sz="3600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D</a:t>
            </a:r>
          </a:p>
        </p:txBody>
      </p:sp>
      <p:sp>
        <p:nvSpPr>
          <p:cNvPr id="39" name="Rectangle 38"/>
          <p:cNvSpPr/>
          <p:nvPr/>
        </p:nvSpPr>
        <p:spPr>
          <a:xfrm>
            <a:off x="8549005" y="3268980"/>
            <a:ext cx="2406650" cy="42037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306070"/>
            <a:r>
              <a:rPr lang="zh-CN" altLang="en-US" sz="2135">
                <a:sym typeface="+mn-ea"/>
              </a:rPr>
              <a:t>维生素和矿物质</a:t>
            </a:r>
            <a:endParaRPr lang="en-US" sz="2135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sp>
        <p:nvSpPr>
          <p:cNvPr id="58" name="Rectangle 57"/>
          <p:cNvSpPr/>
          <p:nvPr/>
        </p:nvSpPr>
        <p:spPr>
          <a:xfrm>
            <a:off x="823" y="4348592"/>
            <a:ext cx="12190354" cy="2508945"/>
          </a:xfrm>
          <a:prstGeom prst="rect">
            <a:avLst/>
          </a:prstGeom>
          <a:solidFill>
            <a:srgbClr val="212A5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en-US" sz="3600">
              <a:latin typeface="Arial" pitchFamily="34" charset="0"/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sp>
        <p:nvSpPr>
          <p:cNvPr id="22" name="TextBox 20"/>
          <p:cNvSpPr txBox="1"/>
          <p:nvPr/>
        </p:nvSpPr>
        <p:spPr>
          <a:xfrm>
            <a:off x="1704340" y="4653915"/>
            <a:ext cx="8887460" cy="182372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1219200" rtl="0" eaLnBrk="1" latinLnBrk="0" hangingPunct="1">
              <a:lnSpc>
                <a:spcPct val="150000"/>
              </a:lnSpc>
              <a:spcBef>
                <a:spcPct val="20000"/>
              </a:spcBef>
              <a:defRPr sz="1050" kern="12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000">
                <a:solidFill>
                  <a:schemeClr val="bg1"/>
                </a:solidFill>
                <a:sym typeface="Arial" pitchFamily="34" charset="0"/>
              </a:rPr>
              <a:t>       </a:t>
            </a:r>
            <a:r>
              <a:rPr sz="2000">
                <a:solidFill>
                  <a:schemeClr val="bg1"/>
                </a:solidFill>
                <a:sym typeface="Arial" pitchFamily="34" charset="0"/>
              </a:rPr>
              <a:t>从肌肉增长的角度，除了肌肉力量练习</a:t>
            </a:r>
            <a:r>
              <a:rPr lang="zh-CN" sz="2000">
                <a:solidFill>
                  <a:schemeClr val="bg1"/>
                </a:solidFill>
                <a:sym typeface="Arial" pitchFamily="34" charset="0"/>
              </a:rPr>
              <a:t>和激素分泌水平</a:t>
            </a:r>
            <a:r>
              <a:rPr sz="2000">
                <a:solidFill>
                  <a:schemeClr val="bg1"/>
                </a:solidFill>
                <a:sym typeface="Arial" pitchFamily="34" charset="0"/>
              </a:rPr>
              <a:t>以外更重要的就是营养，营养摄入不够就会导致肌肉合成受阻从而影响下一步的训练效果，同时肌肉含量降低也会导致基础代谢降低 反而促进脂肪合成影响体型。影响肌肉增长的五种主要</a:t>
            </a:r>
            <a:r>
              <a:rPr lang="zh-CN" sz="2000">
                <a:solidFill>
                  <a:schemeClr val="bg1"/>
                </a:solidFill>
                <a:sym typeface="Arial" pitchFamily="34" charset="0"/>
              </a:rPr>
              <a:t>营养</a:t>
            </a:r>
            <a:r>
              <a:rPr sz="2000">
                <a:solidFill>
                  <a:schemeClr val="bg1"/>
                </a:solidFill>
                <a:sym typeface="Arial" pitchFamily="34" charset="0"/>
              </a:rPr>
              <a:t>成分是蛋白质、碳水化合物、脂肪、维生素和矿物质。</a:t>
            </a:r>
          </a:p>
        </p:txBody>
      </p:sp>
      <p:sp>
        <p:nvSpPr>
          <p:cNvPr id="24" name="矩形 23"/>
          <p:cNvSpPr/>
          <p:nvPr/>
        </p:nvSpPr>
        <p:spPr>
          <a:xfrm>
            <a:off x="5361193" y="683386"/>
            <a:ext cx="1453680" cy="21544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8565">
              <a:defRPr/>
            </a:pPr>
            <a:r>
              <a:rPr lang="en-US" altLang="zh-CN" sz="800" spc="300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EDUCATION</a:t>
            </a:r>
          </a:p>
        </p:txBody>
      </p:sp>
      <p:sp>
        <p:nvSpPr>
          <p:cNvPr id="34" name="文本框 33"/>
          <p:cNvSpPr txBox="1"/>
          <p:nvPr/>
        </p:nvSpPr>
        <p:spPr>
          <a:xfrm>
            <a:off x="4208688" y="108585"/>
            <a:ext cx="3758690" cy="119888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50000"/>
              </a:lnSpc>
              <a:defRPr sz="1400" kern="1200">
                <a:gradFill>
                  <a:gsLst>
                    <a:gs pos="0">
                      <a:srgbClr val="08AEEA"/>
                    </a:gs>
                    <a:gs pos="100000">
                      <a:srgbClr val="2AF598"/>
                    </a:gs>
                  </a:gsLst>
                  <a:lin ang="27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8565">
              <a:lnSpc>
                <a:spcPct val="100000"/>
              </a:lnSpc>
              <a:defRPr/>
            </a:pPr>
            <a:r>
              <a:rPr lang="zh-CN" altLang="en-US" sz="3600" b="1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健美体型的塑造</a:t>
            </a:r>
          </a:p>
          <a:p>
            <a:pPr defTabSz="1218565">
              <a:lnSpc>
                <a:spcPct val="100000"/>
              </a:lnSpc>
              <a:defRPr/>
            </a:pPr>
            <a:endParaRPr lang="zh-CN" altLang="en-US" sz="3600" b="1">
              <a:solidFill>
                <a:schemeClr val="bg1"/>
              </a:solidFill>
              <a:latin typeface="Arial" pitchFamily="34" charset="0"/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grpSp>
        <p:nvGrpSpPr>
          <p:cNvPr id="35" name="组合 34"/>
          <p:cNvGrpSpPr/>
          <p:nvPr/>
        </p:nvGrpSpPr>
        <p:grpSpPr>
          <a:xfrm>
            <a:off x="3076983" y="390703"/>
            <a:ext cx="6066606" cy="0"/>
            <a:chOff x="4615664" y="960506"/>
            <a:chExt cx="9102718" cy="0"/>
          </a:xfrm>
        </p:grpSpPr>
        <p:cxnSp>
          <p:nvCxnSpPr>
            <p:cNvPr id="36" name="77 21"/>
            <p:cNvCxnSpPr/>
            <p:nvPr/>
          </p:nvCxnSpPr>
          <p:spPr bwMode="auto">
            <a:xfrm flipH="1">
              <a:off x="4615664" y="960506"/>
              <a:ext cx="1314679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7722"/>
            <p:cNvCxnSpPr/>
            <p:nvPr/>
          </p:nvCxnSpPr>
          <p:spPr bwMode="auto">
            <a:xfrm flipH="1">
              <a:off x="12403703" y="960506"/>
              <a:ext cx="1314679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ransition spd="slow">
    <p:cover/>
  </p:transition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框 28"/>
          <p:cNvSpPr txBox="1"/>
          <p:nvPr/>
        </p:nvSpPr>
        <p:spPr>
          <a:xfrm>
            <a:off x="3265170" y="149860"/>
            <a:ext cx="5259070" cy="64516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50000"/>
              </a:lnSpc>
              <a:defRPr sz="1400" kern="1200">
                <a:gradFill>
                  <a:gsLst>
                    <a:gs pos="0">
                      <a:srgbClr val="08AEEA"/>
                    </a:gs>
                    <a:gs pos="100000">
                      <a:srgbClr val="2AF598"/>
                    </a:gs>
                  </a:gsLst>
                  <a:lin ang="27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8565">
              <a:lnSpc>
                <a:spcPct val="100000"/>
              </a:lnSpc>
              <a:defRPr/>
            </a:pPr>
            <a:r>
              <a:rPr lang="zh-CN" altLang="en-US" sz="3600" b="1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常用增肌的训练方法</a:t>
            </a:r>
          </a:p>
        </p:txBody>
      </p:sp>
      <p:sp>
        <p:nvSpPr>
          <p:cNvPr id="106" name="文本框 105"/>
          <p:cNvSpPr txBox="1"/>
          <p:nvPr/>
        </p:nvSpPr>
        <p:spPr>
          <a:xfrm>
            <a:off x="726440" y="1795780"/>
            <a:ext cx="10841355" cy="2341880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304800"/>
            <a:r>
              <a:rPr lang="en-US" sz="2800" b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(</a:t>
            </a:r>
            <a:r>
              <a:rPr lang="en-US" sz="2800" b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charset="0"/>
              </a:rPr>
              <a:t>1</a:t>
            </a:r>
            <a:r>
              <a:rPr lang="zh-CN" sz="2800" b="0">
                <a:solidFill>
                  <a:srgbClr val="000000"/>
                </a:solidFill>
                <a:ea typeface="宋体" panose="02010600030101010101" pitchFamily="2" charset="-122"/>
              </a:rPr>
              <a:t>)动力训练法:向心练习，肌肉收缩时，长度在缩短，肌肉的起止点向中心靠拢。用动力练习法来</a:t>
            </a:r>
            <a:r>
              <a:rPr lang="zh-CN" sz="2800" b="1">
                <a:solidFill>
                  <a:srgbClr val="000000"/>
                </a:solidFill>
                <a:ea typeface="宋体" panose="02010600030101010101" pitchFamily="2" charset="-122"/>
              </a:rPr>
              <a:t>发达肌肉</a:t>
            </a:r>
            <a:r>
              <a:rPr lang="zh-CN" sz="2800" b="0">
                <a:solidFill>
                  <a:srgbClr val="000000"/>
                </a:solidFill>
                <a:ea typeface="宋体" panose="02010600030101010101" pitchFamily="2" charset="-122"/>
              </a:rPr>
              <a:t>，通常采用慢速或中速,其运动量通常为：最大强度的60%-80%,组数</a:t>
            </a:r>
            <a:r>
              <a:rPr lang="en-US" sz="2800" b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charset="0"/>
              </a:rPr>
              <a:t>2—6</a:t>
            </a:r>
            <a:r>
              <a:rPr lang="zh-CN" sz="2800" b="0">
                <a:solidFill>
                  <a:srgbClr val="000000"/>
                </a:solidFill>
                <a:ea typeface="宋体" panose="02010600030101010101" pitchFamily="2" charset="-122"/>
              </a:rPr>
              <a:t>组,次数</a:t>
            </a:r>
            <a:r>
              <a:rPr lang="en-US" sz="2800" b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charset="0"/>
              </a:rPr>
              <a:t>6—10</a:t>
            </a:r>
            <a:r>
              <a:rPr lang="zh-CN" sz="2800" b="0">
                <a:solidFill>
                  <a:srgbClr val="000000"/>
                </a:solidFill>
                <a:ea typeface="宋体" panose="02010600030101010101" pitchFamily="2" charset="-122"/>
              </a:rPr>
              <a:t>次,密度为每组间歇</a:t>
            </a:r>
            <a:r>
              <a:rPr lang="en-US" sz="2800" b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charset="0"/>
              </a:rPr>
              <a:t>1</a:t>
            </a:r>
            <a:r>
              <a:rPr lang="zh-CN" sz="2800" b="0">
                <a:solidFill>
                  <a:srgbClr val="000000"/>
                </a:solidFill>
                <a:ea typeface="宋体" panose="02010600030101010101" pitchFamily="2" charset="-122"/>
              </a:rPr>
              <a:t>分</a:t>
            </a:r>
            <a:r>
              <a:rPr lang="en-US" sz="2800" b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—</a:t>
            </a:r>
            <a:r>
              <a:rPr lang="en-US" sz="2800" b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charset="0"/>
              </a:rPr>
              <a:t>1</a:t>
            </a:r>
            <a:r>
              <a:rPr lang="zh-CN" sz="2800" b="0">
                <a:solidFill>
                  <a:srgbClr val="000000"/>
                </a:solidFill>
                <a:ea typeface="宋体" panose="02010600030101010101" pitchFamily="2" charset="-122"/>
              </a:rPr>
              <a:t>分</a:t>
            </a:r>
            <a:r>
              <a:rPr lang="en-US" sz="2800" b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charset="0"/>
              </a:rPr>
              <a:t>30</a:t>
            </a:r>
            <a:r>
              <a:rPr lang="zh-CN" sz="2800" b="0">
                <a:solidFill>
                  <a:srgbClr val="000000"/>
                </a:solidFill>
                <a:ea typeface="宋体" panose="02010600030101010101" pitchFamily="2" charset="-122"/>
              </a:rPr>
              <a:t>秒，慢速或中速。用公式表为：</a:t>
            </a:r>
            <a:endParaRPr lang="zh-CN" altLang="en-US" sz="2800" b="0">
              <a:solidFill>
                <a:srgbClr val="000000"/>
              </a:solidFill>
              <a:ea typeface="宋体" panose="02010600030101010101" pitchFamily="2" charset="-122"/>
            </a:endParaRPr>
          </a:p>
        </p:txBody>
      </p:sp>
      <p:pic>
        <p:nvPicPr>
          <p:cNvPr id="7" name="图片 6"/>
          <p:cNvPicPr/>
          <p:nvPr/>
        </p:nvPicPr>
        <p:blipFill>
          <a:blip r:embed="rId3"/>
          <a:stretch>
            <a:fillRect/>
          </a:stretch>
        </p:blipFill>
        <p:spPr>
          <a:xfrm>
            <a:off x="3556000" y="4138295"/>
            <a:ext cx="4439920" cy="176466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 spd="slow">
    <p:cover/>
  </p:transition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框 28"/>
          <p:cNvSpPr txBox="1"/>
          <p:nvPr/>
        </p:nvSpPr>
        <p:spPr>
          <a:xfrm>
            <a:off x="3265170" y="149860"/>
            <a:ext cx="5259070" cy="64516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50000"/>
              </a:lnSpc>
              <a:defRPr sz="1400" kern="1200">
                <a:gradFill>
                  <a:gsLst>
                    <a:gs pos="0">
                      <a:srgbClr val="08AEEA"/>
                    </a:gs>
                    <a:gs pos="100000">
                      <a:srgbClr val="2AF598"/>
                    </a:gs>
                  </a:gsLst>
                  <a:lin ang="27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8565">
              <a:lnSpc>
                <a:spcPct val="100000"/>
              </a:lnSpc>
              <a:defRPr/>
            </a:pPr>
            <a:r>
              <a:rPr lang="zh-CN" altLang="en-US" sz="3600" b="1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常用增肌的训练方法</a:t>
            </a:r>
          </a:p>
        </p:txBody>
      </p:sp>
      <p:sp>
        <p:nvSpPr>
          <p:cNvPr id="106" name="文本框 105"/>
          <p:cNvSpPr txBox="1"/>
          <p:nvPr/>
        </p:nvSpPr>
        <p:spPr>
          <a:xfrm>
            <a:off x="726440" y="1795780"/>
            <a:ext cx="10841355" cy="2341880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304800"/>
            <a:r>
              <a:rPr lang="en-US" sz="2800" b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(2)退让练习法： 反向练习，是让已收缩的肌肉被动拉长做相反的工作。这种退让工作，对肌肉刺激深，更有利于发达肌肉。 运动负荷安排：采用大重量或极限以上重量，组数通常做2—4组 ，次数通常做2—3次 ，每次退让练习的时间约为6—8秒 ，密度为每组间歇2—3分钟，速度为慢速 。用公式表示为：</a:t>
            </a:r>
            <a:endParaRPr lang="zh-CN" altLang="en-US" sz="2800" b="0">
              <a:solidFill>
                <a:srgbClr val="000000"/>
              </a:solidFill>
              <a:ea typeface="宋体" panose="02010600030101010101" pitchFamily="2" charset="-122"/>
            </a:endParaRPr>
          </a:p>
        </p:txBody>
      </p:sp>
      <p:graphicFrame>
        <p:nvGraphicFramePr>
          <p:cNvPr id="2" name="对象 -2147482623"/>
          <p:cNvGraphicFramePr>
            <a:graphicFrameLocks noChangeAspect="1"/>
          </p:cNvGraphicFramePr>
          <p:nvPr>
            <p:custDataLst>
              <p:tags r:id="rId3"/>
            </p:custDataLst>
          </p:nvPr>
        </p:nvGraphicFramePr>
        <p:xfrm>
          <a:off x="3265170" y="4343400"/>
          <a:ext cx="5312410" cy="95059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r:id="rId4" imgW="2362200" imgH="419100" progId="Equations">
                  <p:embed/>
                </p:oleObj>
              </mc:Choice>
              <mc:Fallback>
                <p:oleObj r:id="rId4" imgW="2362200" imgH="419100" progId="Equations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3265170" y="4343400"/>
                        <a:ext cx="5312410" cy="95059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slow">
    <p:cover/>
  </p:transition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框 28"/>
          <p:cNvSpPr txBox="1"/>
          <p:nvPr/>
        </p:nvSpPr>
        <p:spPr>
          <a:xfrm>
            <a:off x="3265170" y="149860"/>
            <a:ext cx="5259070" cy="64516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50000"/>
              </a:lnSpc>
              <a:defRPr sz="1400" kern="1200">
                <a:gradFill>
                  <a:gsLst>
                    <a:gs pos="0">
                      <a:srgbClr val="08AEEA"/>
                    </a:gs>
                    <a:gs pos="100000">
                      <a:srgbClr val="2AF598"/>
                    </a:gs>
                  </a:gsLst>
                  <a:lin ang="27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8565">
              <a:lnSpc>
                <a:spcPct val="100000"/>
              </a:lnSpc>
              <a:defRPr/>
            </a:pPr>
            <a:r>
              <a:rPr lang="zh-CN" altLang="en-US" sz="3600" b="1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常用增肌的训练方法</a:t>
            </a:r>
          </a:p>
        </p:txBody>
      </p:sp>
      <p:sp>
        <p:nvSpPr>
          <p:cNvPr id="106" name="文本框 105"/>
          <p:cNvSpPr txBox="1"/>
          <p:nvPr/>
        </p:nvSpPr>
        <p:spPr>
          <a:xfrm>
            <a:off x="726440" y="1795780"/>
            <a:ext cx="10841355" cy="2341880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304800"/>
            <a:endParaRPr lang="zh-CN" altLang="en-US" sz="2800" b="0">
              <a:solidFill>
                <a:srgbClr val="000000"/>
              </a:solidFill>
              <a:ea typeface="宋体" panose="02010600030101010101" pitchFamily="2" charset="-122"/>
            </a:endParaRPr>
          </a:p>
        </p:txBody>
      </p:sp>
      <p:sp>
        <p:nvSpPr>
          <p:cNvPr id="107" name="文本框 106"/>
          <p:cNvSpPr txBox="1"/>
          <p:nvPr/>
        </p:nvSpPr>
        <p:spPr>
          <a:xfrm>
            <a:off x="1618615" y="1484630"/>
            <a:ext cx="9553575" cy="2073910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304800"/>
            <a:r>
              <a:rPr lang="en-US" sz="2800" b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(3)静力训练法</a:t>
            </a:r>
          </a:p>
          <a:p>
            <a:pPr indent="304800"/>
            <a:r>
              <a:rPr lang="en-US" sz="2800" b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 等长练习法：它是让肌肉维持在一定姿势上静止用力，肌肉长度不变但张力发生变化，常运用于提高</a:t>
            </a:r>
            <a:r>
              <a:rPr lang="en-US" sz="28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核心</a:t>
            </a:r>
            <a:r>
              <a:rPr lang="en-US" sz="2800" b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力量的</a:t>
            </a:r>
            <a:r>
              <a:rPr lang="en-US" sz="28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稳定</a:t>
            </a:r>
            <a:r>
              <a:rPr lang="en-US" sz="2800" b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，维持身体姿态正确性。运动负荷安排：最大强度80%—90%，组数较少2—4组， 次数1—2次，每次静止用力6—10秒 ，密度为间歇时间3分钟左右，完全静止。用公式表示为： </a:t>
            </a:r>
          </a:p>
        </p:txBody>
      </p:sp>
      <p:graphicFrame>
        <p:nvGraphicFramePr>
          <p:cNvPr id="2" name="对象 -2147482622"/>
          <p:cNvGraphicFramePr>
            <a:graphicFrameLocks noChangeAspect="1"/>
          </p:cNvGraphicFramePr>
          <p:nvPr>
            <p:custDataLst>
              <p:tags r:id="rId3"/>
            </p:custDataLst>
          </p:nvPr>
        </p:nvGraphicFramePr>
        <p:xfrm>
          <a:off x="3712845" y="4455160"/>
          <a:ext cx="4363720" cy="85915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r:id="rId4" imgW="2146300" imgH="419100" progId="Equations">
                  <p:embed/>
                </p:oleObj>
              </mc:Choice>
              <mc:Fallback>
                <p:oleObj r:id="rId4" imgW="2146300" imgH="419100" progId="Equations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3712845" y="4455160"/>
                        <a:ext cx="4363720" cy="85915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slow">
    <p:cover/>
  </p:transition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https://d.book118.com/248130014057006035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UNIT_PLACING_PICTURE_USER_VIEWPORT" val="{&quot;height&quot;:6108.387401574803,&quot;width&quot;:6108.387401574803}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<p:tag name="KSO_WM_BEAUTIFY_FLAG" val=""/>
</p:tagLst>
</file>

<file path=ppt/tags/tag7.xml><?xml version="1.0" encoding="utf-8"?>
<p:tagLst xmlns:p="http://schemas.openxmlformats.org/presentationml/2006/main">
  <p:tag name="KSO_WM_UNIT_TABLE_BEAUTIFY" val="smartTable{a01da036-c2bf-42e9-8180-22d98a4ba2c3}"/>
  <p:tag name="TABLE_ENDDRAG_ORIGIN_RECT" val="577*162"/>
  <p:tag name="TABLE_ENDDRAG_RECT" val="218*313*577*162"/>
</p:tagLst>
</file>

<file path=ppt/tags/tag8.xml><?xml version="1.0" encoding="utf-8"?>
<p:tagLst xmlns:p="http://schemas.openxmlformats.org/presentationml/2006/main">
  <p:tag name="KSO_WM_UNIT_TABLE_BEAUTIFY" val="smartTable{8c36fd88-2cb2-4373-9d69-7917936ce0ce}"/>
</p:tagLst>
</file>

<file path=ppt/tags/tag9.xml><?xml version="1.0" encoding="utf-8"?>
<p:tagLst xmlns:p="http://schemas.openxmlformats.org/presentationml/2006/main">
  <p:tag name="KSO_WM_BEAUTIFY_FLAG" val=""/>
</p:tagLst>
</file>

<file path=ppt/tags/tag10.xml><?xml version="1.0" encoding="utf-8"?>
<p:tagLst xmlns:p="http://schemas.openxmlformats.org/presentationml/2006/main">
  <p:tag name="KSO_WM_BEAUTIFY_FLAG" val=""/>
</p:tagLst>
</file>

<file path=ppt/tags/tag1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k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21</Slides>
  <Notes>15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32">
      <vt:lpstr>Arial</vt:lpstr>
      <vt:lpstr>Calibri</vt:lpstr>
      <vt:lpstr>Calibri Light</vt:lpstr>
      <vt:lpstr>宋体</vt:lpstr>
      <vt:lpstr>汉仪雅酷黑 55W</vt:lpstr>
      <vt:lpstr>微软雅黑</vt:lpstr>
      <vt:lpstr>方正清刻本悦宋简体</vt:lpstr>
      <vt:lpstr>站酷庆科黄油体</vt:lpstr>
      <vt:lpstr>Times New Roman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2024-09-14T05:43:43.674</cp:lastPrinted>
  <dcterms:created xsi:type="dcterms:W3CDTF">2024-09-13T21:43:43Z</dcterms:created>
  <dcterms:modified xsi:type="dcterms:W3CDTF">2024-09-13T21:43:46Z</dcterms:modified>
</cp:coreProperties>
</file>