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1" r:id="rId44"/>
  </p:sldIdLst>
  <p:sldSz cx="9144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tags" Target="tags/tag1.xml" /><Relationship Id="rId46" Type="http://schemas.openxmlformats.org/officeDocument/2006/relationships/presProps" Target="presProps.xml" /><Relationship Id="rId47" Type="http://schemas.openxmlformats.org/officeDocument/2006/relationships/viewProps" Target="viewProps.xml" /><Relationship Id="rId48" Type="http://schemas.openxmlformats.org/officeDocument/2006/relationships/theme" Target="theme/theme1.xml" /><Relationship Id="rId49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15E0D-84DA-43CC-81FF-A5573CAF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6B15C-3E27-4067-AEA9-04936C59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D1835-87C5-4908-A1B3-41E6193B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24126-9BEF-4274-A513-C53F4758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C12F1-E5D3-4877-AB80-14F49E29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25505-C4B4-4278-B7C2-4DA9E4E2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AA85D-6971-4F2B-AD62-9932F3BEE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31CCC-6D40-45F9-9E1F-2ED63504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0E5E2-C8C5-4DF4-84FC-AA33A89C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B7DFA-E34F-443A-9408-D8DF6CA4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7D606-0BEF-4FF4-BF55-0DE83176F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808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66CCFF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808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1" i="0">
                <a:solidFill>
                  <a:srgbClr val="66CCFF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808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032375" y="1861815"/>
            <a:ext cx="2988945" cy="43268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808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FF8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FF8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5387976" y="1585913"/>
            <a:ext cx="3743325" cy="5259387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-6" y="1587"/>
            <a:ext cx="8411210" cy="6845300"/>
          </a:xfrm>
          <a:custGeom>
            <a:rect l="l" t="t" r="r" b="b"/>
            <a:pathLst>
              <a:path w="8411210" h="6845300">
                <a:moveTo>
                  <a:pt x="6" y="0"/>
                </a:moveTo>
                <a:lnTo>
                  <a:pt x="69609" y="229"/>
                </a:lnTo>
                <a:lnTo>
                  <a:pt x="139084" y="916"/>
                </a:lnTo>
                <a:lnTo>
                  <a:pt x="208423" y="2060"/>
                </a:lnTo>
                <a:lnTo>
                  <a:pt x="277623" y="3658"/>
                </a:lnTo>
                <a:lnTo>
                  <a:pt x="346683" y="5709"/>
                </a:lnTo>
                <a:lnTo>
                  <a:pt x="415600" y="8211"/>
                </a:lnTo>
                <a:lnTo>
                  <a:pt x="484372" y="11161"/>
                </a:lnTo>
                <a:lnTo>
                  <a:pt x="552997" y="14560"/>
                </a:lnTo>
                <a:lnTo>
                  <a:pt x="621473" y="18403"/>
                </a:lnTo>
                <a:lnTo>
                  <a:pt x="689797" y="22691"/>
                </a:lnTo>
                <a:lnTo>
                  <a:pt x="757968" y="27421"/>
                </a:lnTo>
                <a:lnTo>
                  <a:pt x="825983" y="32591"/>
                </a:lnTo>
                <a:lnTo>
                  <a:pt x="893841" y="38199"/>
                </a:lnTo>
                <a:lnTo>
                  <a:pt x="961538" y="44245"/>
                </a:lnTo>
                <a:lnTo>
                  <a:pt x="1029073" y="50725"/>
                </a:lnTo>
                <a:lnTo>
                  <a:pt x="1096443" y="57639"/>
                </a:lnTo>
                <a:lnTo>
                  <a:pt x="1163647" y="64985"/>
                </a:lnTo>
                <a:lnTo>
                  <a:pt x="1230683" y="72760"/>
                </a:lnTo>
                <a:lnTo>
                  <a:pt x="1297547" y="80963"/>
                </a:lnTo>
                <a:lnTo>
                  <a:pt x="1364239" y="89592"/>
                </a:lnTo>
                <a:lnTo>
                  <a:pt x="1430755" y="98646"/>
                </a:lnTo>
                <a:lnTo>
                  <a:pt x="1497093" y="108122"/>
                </a:lnTo>
                <a:lnTo>
                  <a:pt x="1563253" y="118020"/>
                </a:lnTo>
                <a:lnTo>
                  <a:pt x="1629230" y="128336"/>
                </a:lnTo>
                <a:lnTo>
                  <a:pt x="1695024" y="139071"/>
                </a:lnTo>
                <a:lnTo>
                  <a:pt x="1760631" y="150220"/>
                </a:lnTo>
                <a:lnTo>
                  <a:pt x="1826051" y="161784"/>
                </a:lnTo>
                <a:lnTo>
                  <a:pt x="1891280" y="173760"/>
                </a:lnTo>
                <a:lnTo>
                  <a:pt x="1956316" y="186146"/>
                </a:lnTo>
                <a:lnTo>
                  <a:pt x="2021158" y="198941"/>
                </a:lnTo>
                <a:lnTo>
                  <a:pt x="2085803" y="212143"/>
                </a:lnTo>
                <a:lnTo>
                  <a:pt x="2150249" y="225749"/>
                </a:lnTo>
                <a:lnTo>
                  <a:pt x="2214494" y="239759"/>
                </a:lnTo>
                <a:lnTo>
                  <a:pt x="2278535" y="254171"/>
                </a:lnTo>
                <a:lnTo>
                  <a:pt x="2342371" y="268983"/>
                </a:lnTo>
                <a:lnTo>
                  <a:pt x="2405999" y="284192"/>
                </a:lnTo>
                <a:lnTo>
                  <a:pt x="2469418" y="299798"/>
                </a:lnTo>
                <a:lnTo>
                  <a:pt x="2532624" y="315798"/>
                </a:lnTo>
                <a:lnTo>
                  <a:pt x="2595616" y="332192"/>
                </a:lnTo>
                <a:lnTo>
                  <a:pt x="2658392" y="348976"/>
                </a:lnTo>
                <a:lnTo>
                  <a:pt x="2720949" y="366149"/>
                </a:lnTo>
                <a:lnTo>
                  <a:pt x="2783286" y="383710"/>
                </a:lnTo>
                <a:lnTo>
                  <a:pt x="2845400" y="401657"/>
                </a:lnTo>
                <a:lnTo>
                  <a:pt x="2907289" y="419987"/>
                </a:lnTo>
                <a:lnTo>
                  <a:pt x="2968950" y="438700"/>
                </a:lnTo>
                <a:lnTo>
                  <a:pt x="3030383" y="457793"/>
                </a:lnTo>
                <a:lnTo>
                  <a:pt x="3091584" y="477265"/>
                </a:lnTo>
                <a:lnTo>
                  <a:pt x="3152551" y="497114"/>
                </a:lnTo>
                <a:lnTo>
                  <a:pt x="3213282" y="517338"/>
                </a:lnTo>
                <a:lnTo>
                  <a:pt x="3273775" y="537935"/>
                </a:lnTo>
                <a:lnTo>
                  <a:pt x="3334029" y="558904"/>
                </a:lnTo>
                <a:lnTo>
                  <a:pt x="3394040" y="580243"/>
                </a:lnTo>
                <a:lnTo>
                  <a:pt x="3453806" y="601950"/>
                </a:lnTo>
                <a:lnTo>
                  <a:pt x="3513326" y="624023"/>
                </a:lnTo>
                <a:lnTo>
                  <a:pt x="3572597" y="646461"/>
                </a:lnTo>
                <a:lnTo>
                  <a:pt x="3631617" y="669261"/>
                </a:lnTo>
                <a:lnTo>
                  <a:pt x="3690384" y="692423"/>
                </a:lnTo>
                <a:lnTo>
                  <a:pt x="3748895" y="715944"/>
                </a:lnTo>
                <a:lnTo>
                  <a:pt x="3807149" y="739823"/>
                </a:lnTo>
                <a:lnTo>
                  <a:pt x="3865144" y="764057"/>
                </a:lnTo>
                <a:lnTo>
                  <a:pt x="3922876" y="788645"/>
                </a:lnTo>
                <a:lnTo>
                  <a:pt x="3980345" y="813586"/>
                </a:lnTo>
                <a:lnTo>
                  <a:pt x="4037548" y="838877"/>
                </a:lnTo>
                <a:lnTo>
                  <a:pt x="4094482" y="864517"/>
                </a:lnTo>
                <a:lnTo>
                  <a:pt x="4151146" y="890504"/>
                </a:lnTo>
                <a:lnTo>
                  <a:pt x="4207537" y="916836"/>
                </a:lnTo>
                <a:lnTo>
                  <a:pt x="4263654" y="943511"/>
                </a:lnTo>
                <a:lnTo>
                  <a:pt x="4319493" y="970528"/>
                </a:lnTo>
                <a:lnTo>
                  <a:pt x="4375053" y="997885"/>
                </a:lnTo>
                <a:lnTo>
                  <a:pt x="4430333" y="1025580"/>
                </a:lnTo>
                <a:lnTo>
                  <a:pt x="4485328" y="1053612"/>
                </a:lnTo>
                <a:lnTo>
                  <a:pt x="4540038" y="1081978"/>
                </a:lnTo>
                <a:lnTo>
                  <a:pt x="4594461" y="1110677"/>
                </a:lnTo>
                <a:lnTo>
                  <a:pt x="4648593" y="1139707"/>
                </a:lnTo>
                <a:lnTo>
                  <a:pt x="4702433" y="1169066"/>
                </a:lnTo>
                <a:lnTo>
                  <a:pt x="4755979" y="1198754"/>
                </a:lnTo>
                <a:lnTo>
                  <a:pt x="4809229" y="1228766"/>
                </a:lnTo>
                <a:lnTo>
                  <a:pt x="4862180" y="1259103"/>
                </a:lnTo>
                <a:lnTo>
                  <a:pt x="4914830" y="1289763"/>
                </a:lnTo>
                <a:lnTo>
                  <a:pt x="4967177" y="1320742"/>
                </a:lnTo>
                <a:lnTo>
                  <a:pt x="5019219" y="1352041"/>
                </a:lnTo>
                <a:lnTo>
                  <a:pt x="5070954" y="1383657"/>
                </a:lnTo>
                <a:lnTo>
                  <a:pt x="5122380" y="1415587"/>
                </a:lnTo>
                <a:lnTo>
                  <a:pt x="5173494" y="1447832"/>
                </a:lnTo>
                <a:lnTo>
                  <a:pt x="5224294" y="1480388"/>
                </a:lnTo>
                <a:lnTo>
                  <a:pt x="5274778" y="1513254"/>
                </a:lnTo>
                <a:lnTo>
                  <a:pt x="5324945" y="1546428"/>
                </a:lnTo>
                <a:lnTo>
                  <a:pt x="5374791" y="1579909"/>
                </a:lnTo>
                <a:lnTo>
                  <a:pt x="5424314" y="1613694"/>
                </a:lnTo>
                <a:lnTo>
                  <a:pt x="5473513" y="1647782"/>
                </a:lnTo>
                <a:lnTo>
                  <a:pt x="5522386" y="1682172"/>
                </a:lnTo>
                <a:lnTo>
                  <a:pt x="5570929" y="1716861"/>
                </a:lnTo>
                <a:lnTo>
                  <a:pt x="5619141" y="1751847"/>
                </a:lnTo>
                <a:lnTo>
                  <a:pt x="5667020" y="1787129"/>
                </a:lnTo>
                <a:lnTo>
                  <a:pt x="5714564" y="1822706"/>
                </a:lnTo>
                <a:lnTo>
                  <a:pt x="5761770" y="1858575"/>
                </a:lnTo>
                <a:lnTo>
                  <a:pt x="5808637" y="1894734"/>
                </a:lnTo>
                <a:lnTo>
                  <a:pt x="5855161" y="1931182"/>
                </a:lnTo>
                <a:lnTo>
                  <a:pt x="5901342" y="1967918"/>
                </a:lnTo>
                <a:lnTo>
                  <a:pt x="5947176" y="2004938"/>
                </a:lnTo>
                <a:lnTo>
                  <a:pt x="5992662" y="2042242"/>
                </a:lnTo>
                <a:lnTo>
                  <a:pt x="6037797" y="2079828"/>
                </a:lnTo>
                <a:lnTo>
                  <a:pt x="6082580" y="2117694"/>
                </a:lnTo>
                <a:lnTo>
                  <a:pt x="6127008" y="2155838"/>
                </a:lnTo>
                <a:lnTo>
                  <a:pt x="6171079" y="2194259"/>
                </a:lnTo>
                <a:lnTo>
                  <a:pt x="6214790" y="2232955"/>
                </a:lnTo>
                <a:lnTo>
                  <a:pt x="6258141" y="2271923"/>
                </a:lnTo>
                <a:lnTo>
                  <a:pt x="6301127" y="2311163"/>
                </a:lnTo>
                <a:lnTo>
                  <a:pt x="6343748" y="2350672"/>
                </a:lnTo>
                <a:lnTo>
                  <a:pt x="6386001" y="2390448"/>
                </a:lnTo>
                <a:lnTo>
                  <a:pt x="6427884" y="2430491"/>
                </a:lnTo>
                <a:lnTo>
                  <a:pt x="6469395" y="2470798"/>
                </a:lnTo>
                <a:lnTo>
                  <a:pt x="6510532" y="2511367"/>
                </a:lnTo>
                <a:lnTo>
                  <a:pt x="6551292" y="2552197"/>
                </a:lnTo>
                <a:lnTo>
                  <a:pt x="6591673" y="2593286"/>
                </a:lnTo>
                <a:lnTo>
                  <a:pt x="6631674" y="2634632"/>
                </a:lnTo>
                <a:lnTo>
                  <a:pt x="6671291" y="2676233"/>
                </a:lnTo>
                <a:lnTo>
                  <a:pt x="6710524" y="2718088"/>
                </a:lnTo>
                <a:lnTo>
                  <a:pt x="6749369" y="2760194"/>
                </a:lnTo>
                <a:lnTo>
                  <a:pt x="6787824" y="2802551"/>
                </a:lnTo>
                <a:lnTo>
                  <a:pt x="6825888" y="2845156"/>
                </a:lnTo>
                <a:lnTo>
                  <a:pt x="6863558" y="2888008"/>
                </a:lnTo>
                <a:lnTo>
                  <a:pt x="6900832" y="2931104"/>
                </a:lnTo>
                <a:lnTo>
                  <a:pt x="6937708" y="2974443"/>
                </a:lnTo>
                <a:lnTo>
                  <a:pt x="6974183" y="3018024"/>
                </a:lnTo>
                <a:lnTo>
                  <a:pt x="7010256" y="3061844"/>
                </a:lnTo>
                <a:lnTo>
                  <a:pt x="7045925" y="3105902"/>
                </a:lnTo>
                <a:lnTo>
                  <a:pt x="7081186" y="3150196"/>
                </a:lnTo>
                <a:lnTo>
                  <a:pt x="7116039" y="3194724"/>
                </a:lnTo>
                <a:lnTo>
                  <a:pt x="7150480" y="3239484"/>
                </a:lnTo>
                <a:lnTo>
                  <a:pt x="7184508" y="3284476"/>
                </a:lnTo>
                <a:lnTo>
                  <a:pt x="7218121" y="3329696"/>
                </a:lnTo>
                <a:lnTo>
                  <a:pt x="7251316" y="3375143"/>
                </a:lnTo>
                <a:lnTo>
                  <a:pt x="7284091" y="3420816"/>
                </a:lnTo>
                <a:lnTo>
                  <a:pt x="7316444" y="3466712"/>
                </a:lnTo>
                <a:lnTo>
                  <a:pt x="7348374" y="3512830"/>
                </a:lnTo>
                <a:lnTo>
                  <a:pt x="7379876" y="3559169"/>
                </a:lnTo>
                <a:lnTo>
                  <a:pt x="7410951" y="3605725"/>
                </a:lnTo>
                <a:lnTo>
                  <a:pt x="7441594" y="3652499"/>
                </a:lnTo>
                <a:lnTo>
                  <a:pt x="7471805" y="3699487"/>
                </a:lnTo>
                <a:lnTo>
                  <a:pt x="7501581" y="3746688"/>
                </a:lnTo>
                <a:lnTo>
                  <a:pt x="7530920" y="3794101"/>
                </a:lnTo>
                <a:lnTo>
                  <a:pt x="7559819" y="3841723"/>
                </a:lnTo>
                <a:lnTo>
                  <a:pt x="7588277" y="3889553"/>
                </a:lnTo>
                <a:lnTo>
                  <a:pt x="7616292" y="3937589"/>
                </a:lnTo>
                <a:lnTo>
                  <a:pt x="7643861" y="3985829"/>
                </a:lnTo>
                <a:lnTo>
                  <a:pt x="7670981" y="4034271"/>
                </a:lnTo>
                <a:lnTo>
                  <a:pt x="7697652" y="4082915"/>
                </a:lnTo>
                <a:lnTo>
                  <a:pt x="7723870" y="4131757"/>
                </a:lnTo>
                <a:lnTo>
                  <a:pt x="7749634" y="4180797"/>
                </a:lnTo>
                <a:lnTo>
                  <a:pt x="7774941" y="4230032"/>
                </a:lnTo>
                <a:lnTo>
                  <a:pt x="7799790" y="4279461"/>
                </a:lnTo>
                <a:lnTo>
                  <a:pt x="7824177" y="4329081"/>
                </a:lnTo>
                <a:lnTo>
                  <a:pt x="7848102" y="4378892"/>
                </a:lnTo>
                <a:lnTo>
                  <a:pt x="7871561" y="4428892"/>
                </a:lnTo>
                <a:lnTo>
                  <a:pt x="7894553" y="4479078"/>
                </a:lnTo>
                <a:lnTo>
                  <a:pt x="7917075" y="4529448"/>
                </a:lnTo>
                <a:lnTo>
                  <a:pt x="7939126" y="4580002"/>
                </a:lnTo>
                <a:lnTo>
                  <a:pt x="7960702" y="4630738"/>
                </a:lnTo>
                <a:lnTo>
                  <a:pt x="7981803" y="4681653"/>
                </a:lnTo>
                <a:lnTo>
                  <a:pt x="8002425" y="4732745"/>
                </a:lnTo>
                <a:lnTo>
                  <a:pt x="8022567" y="4784014"/>
                </a:lnTo>
                <a:lnTo>
                  <a:pt x="8042226" y="4835457"/>
                </a:lnTo>
                <a:lnTo>
                  <a:pt x="8061400" y="4887073"/>
                </a:lnTo>
                <a:lnTo>
                  <a:pt x="8080088" y="4938860"/>
                </a:lnTo>
                <a:lnTo>
                  <a:pt x="8098286" y="4990815"/>
                </a:lnTo>
                <a:lnTo>
                  <a:pt x="8115993" y="5042938"/>
                </a:lnTo>
                <a:lnTo>
                  <a:pt x="8133207" y="5095226"/>
                </a:lnTo>
                <a:lnTo>
                  <a:pt x="8149926" y="5147678"/>
                </a:lnTo>
                <a:lnTo>
                  <a:pt x="8166146" y="5200292"/>
                </a:lnTo>
                <a:lnTo>
                  <a:pt x="8181867" y="5253067"/>
                </a:lnTo>
                <a:lnTo>
                  <a:pt x="8197085" y="5305999"/>
                </a:lnTo>
                <a:lnTo>
                  <a:pt x="8211800" y="5359089"/>
                </a:lnTo>
                <a:lnTo>
                  <a:pt x="8226008" y="5412333"/>
                </a:lnTo>
                <a:lnTo>
                  <a:pt x="8239707" y="5465731"/>
                </a:lnTo>
                <a:lnTo>
                  <a:pt x="8252896" y="5519280"/>
                </a:lnTo>
                <a:lnTo>
                  <a:pt x="8265572" y="5572978"/>
                </a:lnTo>
                <a:lnTo>
                  <a:pt x="8277732" y="5626825"/>
                </a:lnTo>
                <a:lnTo>
                  <a:pt x="8289376" y="5680817"/>
                </a:lnTo>
                <a:lnTo>
                  <a:pt x="8300500" y="5734954"/>
                </a:lnTo>
                <a:lnTo>
                  <a:pt x="8311103" y="5789234"/>
                </a:lnTo>
                <a:lnTo>
                  <a:pt x="8321182" y="5843654"/>
                </a:lnTo>
                <a:lnTo>
                  <a:pt x="8330735" y="5898214"/>
                </a:lnTo>
                <a:lnTo>
                  <a:pt x="8339760" y="5952911"/>
                </a:lnTo>
                <a:lnTo>
                  <a:pt x="8348255" y="6007743"/>
                </a:lnTo>
                <a:lnTo>
                  <a:pt x="8356217" y="6062709"/>
                </a:lnTo>
                <a:lnTo>
                  <a:pt x="8363645" y="6117808"/>
                </a:lnTo>
                <a:lnTo>
                  <a:pt x="8370536" y="6173036"/>
                </a:lnTo>
                <a:lnTo>
                  <a:pt x="8376889" y="6228393"/>
                </a:lnTo>
                <a:lnTo>
                  <a:pt x="8382700" y="6283877"/>
                </a:lnTo>
                <a:lnTo>
                  <a:pt x="8387968" y="6339486"/>
                </a:lnTo>
                <a:lnTo>
                  <a:pt x="8392691" y="6395218"/>
                </a:lnTo>
                <a:lnTo>
                  <a:pt x="8396866" y="6451071"/>
                </a:lnTo>
                <a:lnTo>
                  <a:pt x="8400492" y="6507045"/>
                </a:lnTo>
                <a:lnTo>
                  <a:pt x="8403566" y="6563136"/>
                </a:lnTo>
                <a:lnTo>
                  <a:pt x="8406086" y="6619343"/>
                </a:lnTo>
                <a:lnTo>
                  <a:pt x="8408049" y="6675665"/>
                </a:lnTo>
                <a:lnTo>
                  <a:pt x="8409455" y="6732099"/>
                </a:lnTo>
                <a:lnTo>
                  <a:pt x="8410299" y="6788644"/>
                </a:lnTo>
                <a:lnTo>
                  <a:pt x="8410581" y="6845299"/>
                </a:lnTo>
              </a:path>
            </a:pathLst>
          </a:custGeom>
          <a:ln w="12699">
            <a:solidFill>
              <a:srgbClr val="66CC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1465" y="292412"/>
            <a:ext cx="6269355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8080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7340" y="1823618"/>
            <a:ext cx="8569325" cy="3439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66CCFF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292600" y="6388179"/>
            <a:ext cx="558800" cy="203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65175" y="6370865"/>
            <a:ext cx="83566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50225" y="63708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00230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7031" y="1546223"/>
            <a:ext cx="8945880" cy="5311775"/>
            <a:chOff x="197031" y="1546223"/>
            <a:chExt cx="8945880" cy="53117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271837" y="2709862"/>
              <a:ext cx="5870574" cy="41465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203381" y="1552573"/>
              <a:ext cx="5443220" cy="5299075"/>
            </a:xfrm>
            <a:custGeom>
              <a:rect l="l" t="t" r="r" b="b"/>
              <a:pathLst>
                <a:path w="5443220" h="5299075">
                  <a:moveTo>
                    <a:pt x="5" y="1"/>
                  </a:moveTo>
                  <a:lnTo>
                    <a:pt x="53489" y="8521"/>
                  </a:lnTo>
                  <a:lnTo>
                    <a:pt x="106809" y="17371"/>
                  </a:lnTo>
                  <a:lnTo>
                    <a:pt x="159957" y="26550"/>
                  </a:lnTo>
                  <a:lnTo>
                    <a:pt x="212932" y="36055"/>
                  </a:lnTo>
                  <a:lnTo>
                    <a:pt x="265734" y="45886"/>
                  </a:lnTo>
                  <a:lnTo>
                    <a:pt x="318359" y="56040"/>
                  </a:lnTo>
                  <a:lnTo>
                    <a:pt x="370807" y="66516"/>
                  </a:lnTo>
                  <a:lnTo>
                    <a:pt x="423076" y="77313"/>
                  </a:lnTo>
                  <a:lnTo>
                    <a:pt x="475164" y="88429"/>
                  </a:lnTo>
                  <a:lnTo>
                    <a:pt x="527070" y="99863"/>
                  </a:lnTo>
                  <a:lnTo>
                    <a:pt x="578793" y="111613"/>
                  </a:lnTo>
                  <a:lnTo>
                    <a:pt x="630331" y="123678"/>
                  </a:lnTo>
                  <a:lnTo>
                    <a:pt x="681683" y="136057"/>
                  </a:lnTo>
                  <a:lnTo>
                    <a:pt x="732846" y="148747"/>
                  </a:lnTo>
                  <a:lnTo>
                    <a:pt x="783820" y="161747"/>
                  </a:lnTo>
                  <a:lnTo>
                    <a:pt x="834603" y="175056"/>
                  </a:lnTo>
                  <a:lnTo>
                    <a:pt x="885193" y="188673"/>
                  </a:lnTo>
                  <a:lnTo>
                    <a:pt x="935589" y="202596"/>
                  </a:lnTo>
                  <a:lnTo>
                    <a:pt x="985790" y="216823"/>
                  </a:lnTo>
                  <a:lnTo>
                    <a:pt x="1035793" y="231353"/>
                  </a:lnTo>
                  <a:lnTo>
                    <a:pt x="1085598" y="246184"/>
                  </a:lnTo>
                  <a:lnTo>
                    <a:pt x="1135202" y="261316"/>
                  </a:lnTo>
                  <a:lnTo>
                    <a:pt x="1184605" y="276746"/>
                  </a:lnTo>
                  <a:lnTo>
                    <a:pt x="1233805" y="292473"/>
                  </a:lnTo>
                  <a:lnTo>
                    <a:pt x="1282799" y="308495"/>
                  </a:lnTo>
                  <a:lnTo>
                    <a:pt x="1331588" y="324812"/>
                  </a:lnTo>
                  <a:lnTo>
                    <a:pt x="1380169" y="341421"/>
                  </a:lnTo>
                  <a:lnTo>
                    <a:pt x="1428540" y="358322"/>
                  </a:lnTo>
                  <a:lnTo>
                    <a:pt x="1476701" y="375512"/>
                  </a:lnTo>
                  <a:lnTo>
                    <a:pt x="1524649" y="392990"/>
                  </a:lnTo>
                  <a:lnTo>
                    <a:pt x="1572384" y="410755"/>
                  </a:lnTo>
                  <a:lnTo>
                    <a:pt x="1619903" y="428805"/>
                  </a:lnTo>
                  <a:lnTo>
                    <a:pt x="1667205" y="447139"/>
                  </a:lnTo>
                  <a:lnTo>
                    <a:pt x="1714289" y="465755"/>
                  </a:lnTo>
                  <a:lnTo>
                    <a:pt x="1761153" y="484652"/>
                  </a:lnTo>
                  <a:lnTo>
                    <a:pt x="1807795" y="503828"/>
                  </a:lnTo>
                  <a:lnTo>
                    <a:pt x="1854214" y="523283"/>
                  </a:lnTo>
                  <a:lnTo>
                    <a:pt x="1900410" y="543013"/>
                  </a:lnTo>
                  <a:lnTo>
                    <a:pt x="1946379" y="563018"/>
                  </a:lnTo>
                  <a:lnTo>
                    <a:pt x="1992120" y="583297"/>
                  </a:lnTo>
                  <a:lnTo>
                    <a:pt x="2037632" y="603848"/>
                  </a:lnTo>
                  <a:lnTo>
                    <a:pt x="2082914" y="624669"/>
                  </a:lnTo>
                  <a:lnTo>
                    <a:pt x="2127964" y="645759"/>
                  </a:lnTo>
                  <a:lnTo>
                    <a:pt x="2172780" y="667116"/>
                  </a:lnTo>
                  <a:lnTo>
                    <a:pt x="2217362" y="688740"/>
                  </a:lnTo>
                  <a:lnTo>
                    <a:pt x="2261706" y="710628"/>
                  </a:lnTo>
                  <a:lnTo>
                    <a:pt x="2305812" y="732779"/>
                  </a:lnTo>
                  <a:lnTo>
                    <a:pt x="2349679" y="755192"/>
                  </a:lnTo>
                  <a:lnTo>
                    <a:pt x="2393305" y="777864"/>
                  </a:lnTo>
                  <a:lnTo>
                    <a:pt x="2436687" y="800796"/>
                  </a:lnTo>
                  <a:lnTo>
                    <a:pt x="2479826" y="823984"/>
                  </a:lnTo>
                  <a:lnTo>
                    <a:pt x="2522719" y="847428"/>
                  </a:lnTo>
                  <a:lnTo>
                    <a:pt x="2565365" y="871127"/>
                  </a:lnTo>
                  <a:lnTo>
                    <a:pt x="2607761" y="895078"/>
                  </a:lnTo>
                  <a:lnTo>
                    <a:pt x="2649908" y="919280"/>
                  </a:lnTo>
                  <a:lnTo>
                    <a:pt x="2691803" y="943732"/>
                  </a:lnTo>
                  <a:lnTo>
                    <a:pt x="2733444" y="968432"/>
                  </a:lnTo>
                  <a:lnTo>
                    <a:pt x="2774831" y="993379"/>
                  </a:lnTo>
                  <a:lnTo>
                    <a:pt x="2815961" y="1018572"/>
                  </a:lnTo>
                  <a:lnTo>
                    <a:pt x="2856833" y="1044008"/>
                  </a:lnTo>
                  <a:lnTo>
                    <a:pt x="2897446" y="1069686"/>
                  </a:lnTo>
                  <a:lnTo>
                    <a:pt x="2937798" y="1095606"/>
                  </a:lnTo>
                  <a:lnTo>
                    <a:pt x="2977887" y="1121765"/>
                  </a:lnTo>
                  <a:lnTo>
                    <a:pt x="3017713" y="1148161"/>
                  </a:lnTo>
                  <a:lnTo>
                    <a:pt x="3057273" y="1174795"/>
                  </a:lnTo>
                  <a:lnTo>
                    <a:pt x="3096566" y="1201663"/>
                  </a:lnTo>
                  <a:lnTo>
                    <a:pt x="3135591" y="1228764"/>
                  </a:lnTo>
                  <a:lnTo>
                    <a:pt x="3174345" y="1256098"/>
                  </a:lnTo>
                  <a:lnTo>
                    <a:pt x="3212828" y="1283662"/>
                  </a:lnTo>
                  <a:lnTo>
                    <a:pt x="3251038" y="1311456"/>
                  </a:lnTo>
                  <a:lnTo>
                    <a:pt x="3288974" y="1339476"/>
                  </a:lnTo>
                  <a:lnTo>
                    <a:pt x="3326633" y="1367723"/>
                  </a:lnTo>
                  <a:lnTo>
                    <a:pt x="3364015" y="1396195"/>
                  </a:lnTo>
                  <a:lnTo>
                    <a:pt x="3401117" y="1424889"/>
                  </a:lnTo>
                  <a:lnTo>
                    <a:pt x="3437939" y="1453806"/>
                  </a:lnTo>
                  <a:lnTo>
                    <a:pt x="3474479" y="1482942"/>
                  </a:lnTo>
                  <a:lnTo>
                    <a:pt x="3510735" y="1512297"/>
                  </a:lnTo>
                  <a:lnTo>
                    <a:pt x="3546705" y="1541870"/>
                  </a:lnTo>
                  <a:lnTo>
                    <a:pt x="3582389" y="1571658"/>
                  </a:lnTo>
                  <a:lnTo>
                    <a:pt x="3617785" y="1601660"/>
                  </a:lnTo>
                  <a:lnTo>
                    <a:pt x="3652891" y="1631876"/>
                  </a:lnTo>
                  <a:lnTo>
                    <a:pt x="3687706" y="1662302"/>
                  </a:lnTo>
                  <a:lnTo>
                    <a:pt x="3722228" y="1692939"/>
                  </a:lnTo>
                  <a:lnTo>
                    <a:pt x="3756455" y="1723783"/>
                  </a:lnTo>
                  <a:lnTo>
                    <a:pt x="3790387" y="1754835"/>
                  </a:lnTo>
                  <a:lnTo>
                    <a:pt x="3824021" y="1786092"/>
                  </a:lnTo>
                  <a:lnTo>
                    <a:pt x="3857357" y="1817553"/>
                  </a:lnTo>
                  <a:lnTo>
                    <a:pt x="3890392" y="1849216"/>
                  </a:lnTo>
                  <a:lnTo>
                    <a:pt x="3923125" y="1881081"/>
                  </a:lnTo>
                  <a:lnTo>
                    <a:pt x="3955555" y="1913145"/>
                  </a:lnTo>
                  <a:lnTo>
                    <a:pt x="3987679" y="1945406"/>
                  </a:lnTo>
                  <a:lnTo>
                    <a:pt x="4019498" y="1977865"/>
                  </a:lnTo>
                  <a:lnTo>
                    <a:pt x="4051008" y="2010518"/>
                  </a:lnTo>
                  <a:lnTo>
                    <a:pt x="4082209" y="2043365"/>
                  </a:lnTo>
                  <a:lnTo>
                    <a:pt x="4113098" y="2076404"/>
                  </a:lnTo>
                  <a:lnTo>
                    <a:pt x="4143676" y="2109634"/>
                  </a:lnTo>
                  <a:lnTo>
                    <a:pt x="4173939" y="2143053"/>
                  </a:lnTo>
                  <a:lnTo>
                    <a:pt x="4203886" y="2176660"/>
                  </a:lnTo>
                  <a:lnTo>
                    <a:pt x="4233517" y="2210452"/>
                  </a:lnTo>
                  <a:lnTo>
                    <a:pt x="4262829" y="2244430"/>
                  </a:lnTo>
                  <a:lnTo>
                    <a:pt x="4291820" y="2278590"/>
                  </a:lnTo>
                  <a:lnTo>
                    <a:pt x="4320490" y="2312933"/>
                  </a:lnTo>
                  <a:lnTo>
                    <a:pt x="4348837" y="2347455"/>
                  </a:lnTo>
                  <a:lnTo>
                    <a:pt x="4376859" y="2382157"/>
                  </a:lnTo>
                  <a:lnTo>
                    <a:pt x="4404555" y="2417036"/>
                  </a:lnTo>
                  <a:lnTo>
                    <a:pt x="4431924" y="2452090"/>
                  </a:lnTo>
                  <a:lnTo>
                    <a:pt x="4458963" y="2487319"/>
                  </a:lnTo>
                  <a:lnTo>
                    <a:pt x="4485671" y="2522721"/>
                  </a:lnTo>
                  <a:lnTo>
                    <a:pt x="4512047" y="2558295"/>
                  </a:lnTo>
                  <a:lnTo>
                    <a:pt x="4538089" y="2594038"/>
                  </a:lnTo>
                  <a:lnTo>
                    <a:pt x="4563796" y="2629950"/>
                  </a:lnTo>
                  <a:lnTo>
                    <a:pt x="4589166" y="2666028"/>
                  </a:lnTo>
                  <a:lnTo>
                    <a:pt x="4614197" y="2702272"/>
                  </a:lnTo>
                  <a:lnTo>
                    <a:pt x="4638889" y="2738680"/>
                  </a:lnTo>
                  <a:lnTo>
                    <a:pt x="4663239" y="2775251"/>
                  </a:lnTo>
                  <a:lnTo>
                    <a:pt x="4687247" y="2811983"/>
                  </a:lnTo>
                  <a:lnTo>
                    <a:pt x="4710910" y="2848874"/>
                  </a:lnTo>
                  <a:lnTo>
                    <a:pt x="4734227" y="2885924"/>
                  </a:lnTo>
                  <a:lnTo>
                    <a:pt x="4757196" y="2923130"/>
                  </a:lnTo>
                  <a:lnTo>
                    <a:pt x="4779817" y="2960491"/>
                  </a:lnTo>
                  <a:lnTo>
                    <a:pt x="4802087" y="2998006"/>
                  </a:lnTo>
                  <a:lnTo>
                    <a:pt x="4824005" y="3035673"/>
                  </a:lnTo>
                  <a:lnTo>
                    <a:pt x="4845569" y="3073491"/>
                  </a:lnTo>
                  <a:lnTo>
                    <a:pt x="4866779" y="3111458"/>
                  </a:lnTo>
                  <a:lnTo>
                    <a:pt x="4887632" y="3149572"/>
                  </a:lnTo>
                  <a:lnTo>
                    <a:pt x="4908126" y="3187833"/>
                  </a:lnTo>
                  <a:lnTo>
                    <a:pt x="4928262" y="3226239"/>
                  </a:lnTo>
                  <a:lnTo>
                    <a:pt x="4948036" y="3264788"/>
                  </a:lnTo>
                  <a:lnTo>
                    <a:pt x="4967447" y="3303479"/>
                  </a:lnTo>
                  <a:lnTo>
                    <a:pt x="4986494" y="3342311"/>
                  </a:lnTo>
                  <a:lnTo>
                    <a:pt x="5005175" y="3381281"/>
                  </a:lnTo>
                  <a:lnTo>
                    <a:pt x="5023490" y="3420389"/>
                  </a:lnTo>
                  <a:lnTo>
                    <a:pt x="5041435" y="3459632"/>
                  </a:lnTo>
                  <a:lnTo>
                    <a:pt x="5059011" y="3499010"/>
                  </a:lnTo>
                  <a:lnTo>
                    <a:pt x="5076214" y="3538521"/>
                  </a:lnTo>
                  <a:lnTo>
                    <a:pt x="5093044" y="3578164"/>
                  </a:lnTo>
                  <a:lnTo>
                    <a:pt x="5109500" y="3617936"/>
                  </a:lnTo>
                  <a:lnTo>
                    <a:pt x="5125579" y="3657838"/>
                  </a:lnTo>
                  <a:lnTo>
                    <a:pt x="5141280" y="3697866"/>
                  </a:lnTo>
                  <a:lnTo>
                    <a:pt x="5156602" y="3738019"/>
                  </a:lnTo>
                  <a:lnTo>
                    <a:pt x="5171543" y="3778297"/>
                  </a:lnTo>
                  <a:lnTo>
                    <a:pt x="5186102" y="3818698"/>
                  </a:lnTo>
                  <a:lnTo>
                    <a:pt x="5200277" y="3859219"/>
                  </a:lnTo>
                  <a:lnTo>
                    <a:pt x="5214066" y="3899861"/>
                  </a:lnTo>
                  <a:lnTo>
                    <a:pt x="5227468" y="3940620"/>
                  </a:lnTo>
                  <a:lnTo>
                    <a:pt x="5240482" y="3981496"/>
                  </a:lnTo>
                  <a:lnTo>
                    <a:pt x="5253106" y="4022488"/>
                  </a:lnTo>
                  <a:lnTo>
                    <a:pt x="5265339" y="4063593"/>
                  </a:lnTo>
                  <a:lnTo>
                    <a:pt x="5277178" y="4104810"/>
                  </a:lnTo>
                  <a:lnTo>
                    <a:pt x="5288623" y="4146139"/>
                  </a:lnTo>
                  <a:lnTo>
                    <a:pt x="5299672" y="4187576"/>
                  </a:lnTo>
                  <a:lnTo>
                    <a:pt x="5310323" y="4229122"/>
                  </a:lnTo>
                  <a:lnTo>
                    <a:pt x="5320575" y="4270773"/>
                  </a:lnTo>
                  <a:lnTo>
                    <a:pt x="5330426" y="4312530"/>
                  </a:lnTo>
                  <a:lnTo>
                    <a:pt x="5339876" y="4354390"/>
                  </a:lnTo>
                  <a:lnTo>
                    <a:pt x="5348922" y="4396352"/>
                  </a:lnTo>
                  <a:lnTo>
                    <a:pt x="5357562" y="4438415"/>
                  </a:lnTo>
                  <a:lnTo>
                    <a:pt x="5365796" y="4480576"/>
                  </a:lnTo>
                  <a:lnTo>
                    <a:pt x="5373622" y="4522835"/>
                  </a:lnTo>
                  <a:lnTo>
                    <a:pt x="5381038" y="4565190"/>
                  </a:lnTo>
                  <a:lnTo>
                    <a:pt x="5388042" y="4607640"/>
                  </a:lnTo>
                  <a:lnTo>
                    <a:pt x="5394634" y="4650182"/>
                  </a:lnTo>
                  <a:lnTo>
                    <a:pt x="5400812" y="4692817"/>
                  </a:lnTo>
                  <a:lnTo>
                    <a:pt x="5406574" y="4735541"/>
                  </a:lnTo>
                  <a:lnTo>
                    <a:pt x="5411918" y="4778354"/>
                  </a:lnTo>
                  <a:lnTo>
                    <a:pt x="5416844" y="4821254"/>
                  </a:lnTo>
                  <a:lnTo>
                    <a:pt x="5421349" y="4864240"/>
                  </a:lnTo>
                  <a:lnTo>
                    <a:pt x="5425433" y="4907310"/>
                  </a:lnTo>
                  <a:lnTo>
                    <a:pt x="5429093" y="4950462"/>
                  </a:lnTo>
                  <a:lnTo>
                    <a:pt x="5432328" y="4993696"/>
                  </a:lnTo>
                  <a:lnTo>
                    <a:pt x="5435137" y="5037010"/>
                  </a:lnTo>
                  <a:lnTo>
                    <a:pt x="5437518" y="5080402"/>
                  </a:lnTo>
                  <a:lnTo>
                    <a:pt x="5439469" y="5123871"/>
                  </a:lnTo>
                  <a:lnTo>
                    <a:pt x="5440989" y="5167415"/>
                  </a:lnTo>
                  <a:lnTo>
                    <a:pt x="5442077" y="5211033"/>
                  </a:lnTo>
                  <a:lnTo>
                    <a:pt x="5442731" y="5254723"/>
                  </a:lnTo>
                  <a:lnTo>
                    <a:pt x="5442949" y="5298484"/>
                  </a:lnTo>
                </a:path>
              </a:pathLst>
            </a:custGeom>
            <a:ln w="12699">
              <a:solidFill>
                <a:srgbClr val="66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69975" y="-144"/>
            <a:ext cx="6886575" cy="2980690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320675" indent="-307975">
              <a:lnSpc>
                <a:spcPct val="100000"/>
              </a:lnSpc>
              <a:spcBef>
                <a:spcPts val="1035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ATM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适配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层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(AAL)</a:t>
            </a:r>
            <a:r>
              <a:rPr sz="2400" b="1" spc="-25">
                <a:solidFill>
                  <a:srgbClr val="008080"/>
                </a:solidFill>
                <a:latin typeface="Microsoft JhengHei"/>
                <a:cs typeface="Microsoft JhengHei"/>
              </a:rPr>
              <a:t>简述</a:t>
            </a:r>
            <a:endParaRPr sz="2400">
              <a:latin typeface="Microsoft JhengHei"/>
              <a:cs typeface="Microsoft JhengHei"/>
            </a:endParaRPr>
          </a:p>
          <a:p>
            <a:pPr marL="320675" indent="-307975">
              <a:lnSpc>
                <a:spcPct val="100000"/>
              </a:lnSpc>
              <a:spcBef>
                <a:spcPts val="1010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AAL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类型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1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和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CBR</a:t>
            </a:r>
            <a:r>
              <a:rPr sz="2400" b="1" spc="-25">
                <a:solidFill>
                  <a:srgbClr val="008080"/>
                </a:solidFill>
                <a:latin typeface="Microsoft JhengHei"/>
                <a:cs typeface="Microsoft JhengHei"/>
              </a:rPr>
              <a:t>业务</a:t>
            </a:r>
            <a:endParaRPr sz="2400">
              <a:latin typeface="Microsoft JhengHei"/>
              <a:cs typeface="Microsoft JhengHei"/>
            </a:endParaRPr>
          </a:p>
          <a:p>
            <a:pPr marL="320675" indent="-307975">
              <a:lnSpc>
                <a:spcPct val="100000"/>
              </a:lnSpc>
              <a:spcBef>
                <a:spcPts val="1010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AAL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类型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3/4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、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5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和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VBR</a:t>
            </a:r>
            <a:r>
              <a:rPr sz="2400" b="1" spc="-25">
                <a:solidFill>
                  <a:srgbClr val="008080"/>
                </a:solidFill>
                <a:latin typeface="Microsoft JhengHei"/>
                <a:cs typeface="Microsoft JhengHei"/>
              </a:rPr>
              <a:t>业务</a:t>
            </a:r>
            <a:endParaRPr sz="2400">
              <a:latin typeface="Microsoft JhengHei"/>
              <a:cs typeface="Microsoft JhengHei"/>
            </a:endParaRPr>
          </a:p>
          <a:p>
            <a:pPr marL="320675" indent="-307975">
              <a:lnSpc>
                <a:spcPct val="100000"/>
              </a:lnSpc>
              <a:spcBef>
                <a:spcPts val="1005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AAL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类型</a:t>
            </a:r>
            <a:r>
              <a:rPr sz="2400" b="1" spc="-50">
                <a:solidFill>
                  <a:srgbClr val="008080"/>
                </a:solidFill>
                <a:latin typeface="MS Gothic"/>
                <a:cs typeface="MS Gothic"/>
              </a:rPr>
              <a:t>2</a:t>
            </a:r>
            <a:endParaRPr sz="2400">
              <a:latin typeface="MS Gothic"/>
              <a:cs typeface="MS Gothic"/>
            </a:endParaRPr>
          </a:p>
          <a:p>
            <a:pPr marL="320675" indent="-307975">
              <a:lnSpc>
                <a:spcPct val="100000"/>
              </a:lnSpc>
              <a:spcBef>
                <a:spcPts val="1010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业务特定功能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(SSCS)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及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帧中继</a:t>
            </a:r>
            <a:r>
              <a:rPr sz="2400" b="1">
                <a:solidFill>
                  <a:srgbClr val="008080"/>
                </a:solidFill>
                <a:latin typeface="MS Gothic"/>
                <a:cs typeface="MS Gothic"/>
              </a:rPr>
              <a:t>(Frame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 </a:t>
            </a:r>
            <a:r>
              <a:rPr sz="2400" b="1" spc="-10">
                <a:solidFill>
                  <a:srgbClr val="008080"/>
                </a:solidFill>
                <a:latin typeface="MS Gothic"/>
                <a:cs typeface="MS Gothic"/>
              </a:rPr>
              <a:t>Relay)SSCS</a:t>
            </a:r>
            <a:endParaRPr sz="2400">
              <a:latin typeface="MS Gothic"/>
              <a:cs typeface="MS Gothic"/>
            </a:endParaRPr>
          </a:p>
          <a:p>
            <a:pPr marL="320675" indent="-307975">
              <a:lnSpc>
                <a:spcPct val="100000"/>
              </a:lnSpc>
              <a:spcBef>
                <a:spcPts val="1005"/>
              </a:spcBef>
              <a:buSzPct val="102083"/>
              <a:buFont typeface="MS Gothic"/>
              <a:buChar char="•"/>
              <a:tabLst>
                <a:tab pos="320675"/>
              </a:tabLst>
            </a:pP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AAL5</a:t>
            </a:r>
            <a:r>
              <a:rPr sz="2400" b="1">
                <a:solidFill>
                  <a:srgbClr val="008080"/>
                </a:solidFill>
                <a:latin typeface="Microsoft JhengHei"/>
                <a:cs typeface="Microsoft JhengHei"/>
              </a:rPr>
              <a:t>应用举例：</a:t>
            </a:r>
            <a:r>
              <a:rPr sz="2400" b="1">
                <a:solidFill>
                  <a:srgbClr val="008080"/>
                </a:solidFill>
                <a:latin typeface="MS Gothic"/>
                <a:cs typeface="MS Gothic"/>
              </a:rPr>
              <a:t>Frame</a:t>
            </a:r>
            <a:r>
              <a:rPr sz="2400" b="1" spc="35">
                <a:solidFill>
                  <a:srgbClr val="008080"/>
                </a:solidFill>
                <a:latin typeface="MS Gothic"/>
                <a:cs typeface="MS Gothic"/>
              </a:rPr>
              <a:t> </a:t>
            </a:r>
            <a:r>
              <a:rPr sz="2400" b="1" spc="-20">
                <a:solidFill>
                  <a:srgbClr val="008080"/>
                </a:solidFill>
                <a:latin typeface="MS Gothic"/>
                <a:cs typeface="MS Gothic"/>
              </a:rPr>
              <a:t>Relay/ATM</a:t>
            </a:r>
            <a:r>
              <a:rPr sz="2400" b="1" spc="-30">
                <a:solidFill>
                  <a:srgbClr val="008080"/>
                </a:solidFill>
                <a:latin typeface="MS Gothic"/>
                <a:cs typeface="MS Gothic"/>
              </a:rPr>
              <a:t>互</a:t>
            </a:r>
            <a:r>
              <a:rPr sz="2400" b="1" spc="-50">
                <a:solidFill>
                  <a:srgbClr val="008080"/>
                </a:solidFill>
                <a:latin typeface="MS Gothic"/>
                <a:cs typeface="MS Gothic"/>
              </a:rPr>
              <a:t>通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5175" y="6370865"/>
            <a:ext cx="746760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latin typeface="Times New Roman"/>
                <a:cs typeface="Times New Roman"/>
              </a:rPr>
              <a:t>9/18/2023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1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1700" y="8505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相关</a:t>
            </a:r>
            <a:r>
              <a:rPr sz="4400" spc="-25">
                <a:solidFill>
                  <a:srgbClr val="000000"/>
                </a:solidFill>
                <a:latin typeface="Microsoft JhengHei"/>
                <a:cs typeface="Microsoft JhengHei"/>
              </a:rPr>
              <a:t>协议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5175" y="6370865"/>
            <a:ext cx="746760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latin typeface="Times New Roman"/>
                <a:cs typeface="Times New Roman"/>
              </a:rPr>
              <a:t>9/18/2023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5175" y="1942246"/>
            <a:ext cx="1435100" cy="240284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6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S Gothic"/>
                <a:cs typeface="MS Gothic"/>
              </a:rPr>
              <a:t>I.363</a:t>
            </a:r>
            <a:endParaRPr sz="2400">
              <a:latin typeface="MS Gothic"/>
              <a:cs typeface="MS Gothic"/>
            </a:endParaRPr>
          </a:p>
          <a:p>
            <a:pPr marL="354965" indent="-342265">
              <a:lnSpc>
                <a:spcPct val="100000"/>
              </a:lnSpc>
              <a:spcBef>
                <a:spcPts val="860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S Gothic"/>
                <a:cs typeface="MS Gothic"/>
              </a:rPr>
              <a:t>I.363.1</a:t>
            </a:r>
            <a:endParaRPr sz="2400">
              <a:latin typeface="MS Gothic"/>
              <a:cs typeface="MS Gothic"/>
            </a:endParaRPr>
          </a:p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S Gothic"/>
                <a:cs typeface="MS Gothic"/>
              </a:rPr>
              <a:t>I.363.2</a:t>
            </a:r>
            <a:endParaRPr sz="2400">
              <a:latin typeface="MS Gothic"/>
              <a:cs typeface="MS Gothic"/>
            </a:endParaRPr>
          </a:p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S Gothic"/>
                <a:cs typeface="MS Gothic"/>
              </a:rPr>
              <a:t>I.363.3</a:t>
            </a:r>
            <a:endParaRPr sz="2400">
              <a:latin typeface="MS Gothic"/>
              <a:cs typeface="MS Gothic"/>
            </a:endParaRPr>
          </a:p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S Gothic"/>
                <a:cs typeface="MS Gothic"/>
              </a:rPr>
              <a:t>I.363.5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84475" y="1942246"/>
            <a:ext cx="3987800" cy="2402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2400">
              <a:lnSpc>
                <a:spcPct val="130000"/>
              </a:lnSpc>
              <a:spcBef>
                <a:spcPts val="100"/>
              </a:spcBef>
            </a:pPr>
            <a:r>
              <a:rPr sz="2400" b="1" spc="-20">
                <a:latin typeface="MS Gothic"/>
                <a:cs typeface="MS Gothic"/>
              </a:rPr>
              <a:t>B-</a:t>
            </a:r>
            <a:r>
              <a:rPr sz="2400" b="1">
                <a:latin typeface="MS Gothic"/>
                <a:cs typeface="MS Gothic"/>
              </a:rPr>
              <a:t>ISDN</a:t>
            </a:r>
            <a:r>
              <a:rPr sz="2400" b="1" spc="30">
                <a:latin typeface="MS Gothic"/>
                <a:cs typeface="MS Gothic"/>
              </a:rPr>
              <a:t> </a:t>
            </a:r>
            <a:r>
              <a:rPr sz="2400" b="1" spc="-20">
                <a:latin typeface="MS Gothic"/>
                <a:cs typeface="MS Gothic"/>
              </a:rPr>
              <a:t>ATM</a:t>
            </a:r>
            <a:r>
              <a:rPr sz="2400" b="1" spc="-30">
                <a:latin typeface="MS Gothic"/>
                <a:cs typeface="MS Gothic"/>
              </a:rPr>
              <a:t>适配</a:t>
            </a:r>
            <a:r>
              <a:rPr sz="2400" b="1">
                <a:latin typeface="Microsoft JhengHei"/>
                <a:cs typeface="Microsoft JhengHei"/>
              </a:rPr>
              <a:t>层</a:t>
            </a:r>
            <a:r>
              <a:rPr sz="2400" b="1" spc="-20">
                <a:latin typeface="MS Gothic"/>
                <a:cs typeface="MS Gothic"/>
              </a:rPr>
              <a:t>(AAL)</a:t>
            </a:r>
            <a:r>
              <a:rPr sz="2400" b="1" spc="-25">
                <a:latin typeface="Microsoft JhengHei"/>
                <a:cs typeface="Microsoft JhengHei"/>
              </a:rPr>
              <a:t>规范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>
                <a:latin typeface="MS Gothic"/>
                <a:cs typeface="MS Gothic"/>
              </a:rPr>
              <a:t>B_ISDN</a:t>
            </a:r>
            <a:r>
              <a:rPr sz="2400" b="1" spc="-55">
                <a:latin typeface="MS Gothic"/>
                <a:cs typeface="MS Gothic"/>
              </a:rPr>
              <a:t> </a:t>
            </a:r>
            <a:r>
              <a:rPr sz="2400" b="1" spc="-20">
                <a:latin typeface="MS Gothic"/>
                <a:cs typeface="MS Gothic"/>
              </a:rPr>
              <a:t>AAL1</a:t>
            </a:r>
            <a:r>
              <a:rPr sz="2400" b="1" spc="-25">
                <a:latin typeface="Microsoft JhengHei"/>
                <a:cs typeface="Microsoft JhengHei"/>
              </a:rPr>
              <a:t>规范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20">
                <a:latin typeface="MS Gothic"/>
                <a:cs typeface="MS Gothic"/>
              </a:rPr>
              <a:t>B-</a:t>
            </a:r>
            <a:r>
              <a:rPr sz="2400" b="1">
                <a:latin typeface="MS Gothic"/>
                <a:cs typeface="MS Gothic"/>
              </a:rPr>
              <a:t>ISDN</a:t>
            </a:r>
            <a:r>
              <a:rPr sz="2400" b="1" spc="-45">
                <a:latin typeface="MS Gothic"/>
                <a:cs typeface="MS Gothic"/>
              </a:rPr>
              <a:t> </a:t>
            </a:r>
            <a:r>
              <a:rPr sz="2400" b="1">
                <a:latin typeface="MS Gothic"/>
                <a:cs typeface="MS Gothic"/>
              </a:rPr>
              <a:t>AAL</a:t>
            </a:r>
            <a:r>
              <a:rPr sz="2400" b="1" spc="-40">
                <a:latin typeface="MS Gothic"/>
                <a:cs typeface="MS Gothic"/>
              </a:rPr>
              <a:t> </a:t>
            </a:r>
            <a:r>
              <a:rPr sz="2400" b="1" spc="-20">
                <a:latin typeface="MS Gothic"/>
                <a:cs typeface="MS Gothic"/>
              </a:rPr>
              <a:t>2</a:t>
            </a:r>
            <a:r>
              <a:rPr sz="2400" b="1" spc="-25">
                <a:latin typeface="Microsoft JhengHei"/>
                <a:cs typeface="Microsoft JhengHei"/>
              </a:rPr>
              <a:t>规范</a:t>
            </a:r>
            <a:endParaRPr sz="2400">
              <a:latin typeface="Microsoft JhengHei"/>
              <a:cs typeface="Microsoft JhengHei"/>
            </a:endParaRPr>
          </a:p>
          <a:p>
            <a:pPr marL="165100" marR="1224280">
              <a:lnSpc>
                <a:spcPct val="130000"/>
              </a:lnSpc>
            </a:pPr>
            <a:r>
              <a:rPr sz="2400" b="1" spc="-20">
                <a:latin typeface="MS Gothic"/>
                <a:cs typeface="MS Gothic"/>
              </a:rPr>
              <a:t>B-</a:t>
            </a:r>
            <a:r>
              <a:rPr sz="2400" b="1">
                <a:latin typeface="MS Gothic"/>
                <a:cs typeface="MS Gothic"/>
              </a:rPr>
              <a:t>ISDN </a:t>
            </a:r>
            <a:r>
              <a:rPr sz="2400" b="1" spc="-20">
                <a:latin typeface="MS Gothic"/>
                <a:cs typeface="MS Gothic"/>
              </a:rPr>
              <a:t>AAL3/4</a:t>
            </a:r>
            <a:r>
              <a:rPr sz="2400" b="1" spc="-25">
                <a:latin typeface="Microsoft JhengHei"/>
                <a:cs typeface="Microsoft JhengHei"/>
              </a:rPr>
              <a:t>规范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20">
                <a:latin typeface="MS Gothic"/>
                <a:cs typeface="MS Gothic"/>
              </a:rPr>
              <a:t>B-</a:t>
            </a:r>
            <a:r>
              <a:rPr sz="2400" b="1">
                <a:latin typeface="MS Gothic"/>
                <a:cs typeface="MS Gothic"/>
              </a:rPr>
              <a:t>ISDN</a:t>
            </a:r>
            <a:r>
              <a:rPr sz="2400" b="1" spc="-15">
                <a:latin typeface="MS Gothic"/>
                <a:cs typeface="MS Gothic"/>
              </a:rPr>
              <a:t> </a:t>
            </a:r>
            <a:r>
              <a:rPr sz="2400" b="1" spc="-20">
                <a:latin typeface="MS Gothic"/>
                <a:cs typeface="MS Gothic"/>
              </a:rPr>
              <a:t>AAL5</a:t>
            </a:r>
            <a:r>
              <a:rPr sz="2400" b="1" spc="-25">
                <a:latin typeface="Microsoft JhengHei"/>
                <a:cs typeface="Microsoft JhengHei"/>
              </a:rPr>
              <a:t>规范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6600" y="850582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ATM</a:t>
            </a:r>
            <a:r>
              <a:rPr sz="4400">
                <a:solidFill>
                  <a:srgbClr val="000000"/>
                </a:solidFill>
                <a:latin typeface="Microsoft JhengHei"/>
                <a:cs typeface="Microsoft JhengHei"/>
              </a:rPr>
              <a:t>协议参考模型</a:t>
            </a:r>
            <a:r>
              <a:rPr sz="4400" spc="-10">
                <a:solidFill>
                  <a:srgbClr val="000000"/>
                </a:solidFill>
                <a:latin typeface="MS Gothic"/>
                <a:cs typeface="MS Gothic"/>
              </a:rPr>
              <a:t>(PRM)</a:t>
            </a:r>
            <a:endParaRPr sz="4400">
              <a:latin typeface="MS Gothic"/>
              <a:cs typeface="MS Gothic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947861" y="1990725"/>
            <a:ext cx="5013325" cy="3854450"/>
            <a:chOff x="1947861" y="1990725"/>
            <a:chExt cx="5013325" cy="3854450"/>
          </a:xfrm>
        </p:grpSpPr>
        <p:sp>
          <p:nvSpPr>
            <p:cNvPr id="4" name="object 4"/>
            <p:cNvSpPr/>
            <p:nvPr/>
          </p:nvSpPr>
          <p:spPr>
            <a:xfrm>
              <a:off x="4527550" y="1997075"/>
              <a:ext cx="2427605" cy="1027430"/>
            </a:xfrm>
            <a:custGeom>
              <a:rect l="l" t="t" r="r" b="b"/>
              <a:pathLst>
                <a:path w="2427604" h="1027430">
                  <a:moveTo>
                    <a:pt x="2427288" y="0"/>
                  </a:moveTo>
                  <a:lnTo>
                    <a:pt x="0" y="1027111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27550" y="5199062"/>
              <a:ext cx="2427605" cy="640080"/>
            </a:xfrm>
            <a:custGeom>
              <a:rect l="l" t="t" r="r" b="b"/>
              <a:pathLst>
                <a:path w="2427604" h="640079">
                  <a:moveTo>
                    <a:pt x="0" y="639761"/>
                  </a:moveTo>
                  <a:lnTo>
                    <a:pt x="2427288" y="0"/>
                  </a:lnTo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5384800" y="2638425"/>
              <a:ext cx="0" cy="2816225"/>
            </a:xfrm>
            <a:custGeom>
              <a:rect l="l" t="t" r="r" b="b"/>
              <a:pathLst>
                <a:path h="2816225">
                  <a:moveTo>
                    <a:pt x="0" y="0"/>
                  </a:moveTo>
                  <a:lnTo>
                    <a:pt x="0" y="2816225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954838" y="1997075"/>
              <a:ext cx="0" cy="3202305"/>
            </a:xfrm>
            <a:custGeom>
              <a:rect l="l" t="t" r="r" b="b"/>
              <a:pathLst>
                <a:path h="3202304">
                  <a:moveTo>
                    <a:pt x="0" y="0"/>
                  </a:moveTo>
                  <a:lnTo>
                    <a:pt x="0" y="32019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7588" y="2381250"/>
              <a:ext cx="0" cy="3073400"/>
            </a:xfrm>
            <a:custGeom>
              <a:rect l="l" t="t" r="r" b="b"/>
              <a:pathLst>
                <a:path h="3073400">
                  <a:moveTo>
                    <a:pt x="0" y="0"/>
                  </a:moveTo>
                  <a:lnTo>
                    <a:pt x="0" y="30734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954211" y="2638425"/>
              <a:ext cx="3430904" cy="0"/>
            </a:xfrm>
            <a:custGeom>
              <a:rect l="l" t="t" r="r" b="b"/>
              <a:pathLst>
                <a:path w="3430904">
                  <a:moveTo>
                    <a:pt x="0" y="0"/>
                  </a:moveTo>
                  <a:lnTo>
                    <a:pt x="3430588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811461" y="2638425"/>
              <a:ext cx="1000125" cy="386080"/>
            </a:xfrm>
            <a:custGeom>
              <a:rect l="l" t="t" r="r" b="b"/>
              <a:pathLst>
                <a:path w="1000125" h="386080">
                  <a:moveTo>
                    <a:pt x="0" y="385761"/>
                  </a:moveTo>
                  <a:lnTo>
                    <a:pt x="1000125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430962" y="2754312"/>
            <a:ext cx="2286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600" b="1" spc="-50">
                <a:latin typeface="Microsoft JhengHei"/>
                <a:cs typeface="Microsoft JhengHei"/>
              </a:rPr>
              <a:t>平面管理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75300" y="3395662"/>
            <a:ext cx="228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600" b="1" spc="-50">
                <a:latin typeface="Microsoft JhengHei"/>
                <a:cs typeface="Microsoft JhengHei"/>
              </a:rPr>
              <a:t>层管理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736975" y="2705894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latin typeface="Microsoft JhengHei"/>
                <a:cs typeface="Microsoft JhengHei"/>
              </a:rPr>
              <a:t>用户平面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84375" y="2705894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latin typeface="Microsoft JhengHei"/>
                <a:cs typeface="Microsoft JhengHei"/>
              </a:rPr>
              <a:t>控制平面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092200" y="1990725"/>
            <a:ext cx="5869305" cy="3206750"/>
            <a:chOff x="1092200" y="1990725"/>
            <a:chExt cx="5869305" cy="3206750"/>
          </a:xfrm>
        </p:grpSpPr>
        <p:sp>
          <p:nvSpPr>
            <p:cNvPr id="16" name="object 16"/>
            <p:cNvSpPr/>
            <p:nvPr/>
          </p:nvSpPr>
          <p:spPr>
            <a:xfrm>
              <a:off x="3525837" y="1997075"/>
              <a:ext cx="3429000" cy="0"/>
            </a:xfrm>
            <a:custGeom>
              <a:rect l="l" t="t" r="r" b="b"/>
              <a:pathLst>
                <a:path w="3429000">
                  <a:moveTo>
                    <a:pt x="0" y="0"/>
                  </a:moveTo>
                  <a:lnTo>
                    <a:pt x="34290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535487" y="4179887"/>
              <a:ext cx="841375" cy="1011555"/>
            </a:xfrm>
            <a:custGeom>
              <a:rect l="l" t="t" r="r" b="b"/>
              <a:pathLst>
                <a:path w="841375" h="1011553">
                  <a:moveTo>
                    <a:pt x="841375" y="758472"/>
                  </a:moveTo>
                  <a:lnTo>
                    <a:pt x="841375" y="0"/>
                  </a:lnTo>
                  <a:lnTo>
                    <a:pt x="0" y="252765"/>
                  </a:lnTo>
                  <a:lnTo>
                    <a:pt x="0" y="1011238"/>
                  </a:lnTo>
                  <a:lnTo>
                    <a:pt x="841375" y="758472"/>
                  </a:lnTo>
                  <a:close/>
                </a:path>
              </a:pathLst>
            </a:custGeom>
            <a:solidFill>
              <a:srgbClr val="00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535487" y="4179887"/>
              <a:ext cx="841375" cy="1011555"/>
            </a:xfrm>
            <a:custGeom>
              <a:rect l="l" t="t" r="r" b="b"/>
              <a:pathLst>
                <a:path w="841375" h="1011553">
                  <a:moveTo>
                    <a:pt x="841375" y="0"/>
                  </a:moveTo>
                  <a:lnTo>
                    <a:pt x="0" y="252765"/>
                  </a:lnTo>
                  <a:lnTo>
                    <a:pt x="0" y="1011238"/>
                  </a:lnTo>
                  <a:lnTo>
                    <a:pt x="841375" y="758472"/>
                  </a:lnTo>
                  <a:lnTo>
                    <a:pt x="841375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535487" y="3413124"/>
              <a:ext cx="841375" cy="1011555"/>
            </a:xfrm>
            <a:custGeom>
              <a:rect l="l" t="t" r="r" b="b"/>
              <a:pathLst>
                <a:path w="841375" h="1011553">
                  <a:moveTo>
                    <a:pt x="841375" y="758472"/>
                  </a:moveTo>
                  <a:lnTo>
                    <a:pt x="841375" y="0"/>
                  </a:lnTo>
                  <a:lnTo>
                    <a:pt x="0" y="252765"/>
                  </a:lnTo>
                  <a:lnTo>
                    <a:pt x="0" y="1011238"/>
                  </a:lnTo>
                  <a:lnTo>
                    <a:pt x="841375" y="758472"/>
                  </a:lnTo>
                  <a:close/>
                </a:path>
              </a:pathLst>
            </a:custGeom>
            <a:solidFill>
              <a:srgbClr val="66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535487" y="3413124"/>
              <a:ext cx="841375" cy="1011555"/>
            </a:xfrm>
            <a:custGeom>
              <a:rect l="l" t="t" r="r" b="b"/>
              <a:pathLst>
                <a:path w="841375" h="1011553">
                  <a:moveTo>
                    <a:pt x="841375" y="0"/>
                  </a:moveTo>
                  <a:lnTo>
                    <a:pt x="0" y="252765"/>
                  </a:lnTo>
                  <a:lnTo>
                    <a:pt x="0" y="1011238"/>
                  </a:lnTo>
                  <a:lnTo>
                    <a:pt x="841375" y="758472"/>
                  </a:lnTo>
                  <a:lnTo>
                    <a:pt x="841375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098550" y="1997075"/>
              <a:ext cx="2427605" cy="1027430"/>
            </a:xfrm>
            <a:custGeom>
              <a:rect l="l" t="t" r="r" b="b"/>
              <a:pathLst>
                <a:path w="2427604" h="1027430">
                  <a:moveTo>
                    <a:pt x="2427288" y="0"/>
                  </a:moveTo>
                  <a:lnTo>
                    <a:pt x="0" y="1027111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1447800" y="5943600"/>
            <a:ext cx="644525" cy="36703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5270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15"/>
              </a:spcBef>
            </a:pPr>
            <a:r>
              <a:rPr sz="1800" b="1" spc="-25">
                <a:latin typeface="Microsoft JhengHei"/>
                <a:cs typeface="Microsoft JhengHei"/>
              </a:rPr>
              <a:t>信令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276600" y="5943600"/>
            <a:ext cx="644525" cy="36703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5270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15"/>
              </a:spcBef>
            </a:pPr>
            <a:r>
              <a:rPr sz="1800" b="1" spc="-25">
                <a:latin typeface="Microsoft JhengHei"/>
                <a:cs typeface="Microsoft JhengHei"/>
              </a:rPr>
              <a:t>信息</a:t>
            </a:r>
            <a:endParaRPr sz="1800">
              <a:latin typeface="Microsoft JhengHei"/>
              <a:cs typeface="Microsoft JhengHei"/>
            </a:endParaRPr>
          </a:p>
        </p:txBody>
      </p:sp>
      <p:graphicFrame>
        <p:nvGraphicFramePr>
          <p:cNvPr id="24" name="object 24"/>
          <p:cNvGraphicFramePr>
            <a:graphicFrameLocks noGrp="1"/>
          </p:cNvGraphicFramePr>
          <p:nvPr/>
        </p:nvGraphicFramePr>
        <p:xfrm>
          <a:off x="1098549" y="3024188"/>
          <a:ext cx="3884929" cy="27997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63445"/>
                <a:gridCol w="1708150"/>
              </a:tblGrid>
              <a:tr h="629920">
                <a:tc>
                  <a:txBody>
                    <a:bodyPr vert="horz" wrap="square"/>
                    <a:lstStyle/>
                    <a:p>
                      <a:pPr marR="45085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26670" marR="450850" algn="ctr">
                        <a:lnSpc>
                          <a:spcPct val="100000"/>
                        </a:lnSpc>
                      </a:pPr>
                      <a:r>
                        <a:rPr sz="1600" b="1" spc="-25">
                          <a:latin typeface="Microsoft JhengHei"/>
                          <a:cs typeface="Microsoft JhengHei"/>
                        </a:rPr>
                        <a:t>高层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R="27940" algn="ctr">
                        <a:lnSpc>
                          <a:spcPct val="100000"/>
                        </a:lnSpc>
                      </a:pPr>
                      <a:r>
                        <a:rPr sz="1600" b="1" spc="-25">
                          <a:latin typeface="Microsoft JhengHei"/>
                          <a:cs typeface="Microsoft JhengHei"/>
                        </a:rPr>
                        <a:t>高层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774700">
                <a:tc>
                  <a:txBody>
                    <a:bodyPr vert="horz" wrap="square"/>
                    <a:lstStyle/>
                    <a:p>
                      <a:pPr marR="45085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2000" b="1" spc="-20">
                          <a:solidFill>
                            <a:srgbClr val="FFFFFF"/>
                          </a:solidFill>
                          <a:latin typeface="MS Gothic"/>
                          <a:cs typeface="MS Gothic"/>
                        </a:rPr>
                        <a:t>ATM</a:t>
                      </a:r>
                      <a:r>
                        <a:rPr sz="2000" b="1" spc="-30">
                          <a:solidFill>
                            <a:srgbClr val="FFFFFF"/>
                          </a:solidFill>
                          <a:latin typeface="MS Gothic"/>
                          <a:cs typeface="MS Gothic"/>
                        </a:rPr>
                        <a:t>适</a:t>
                      </a:r>
                      <a:r>
                        <a:rPr sz="2000" b="1" spc="-60">
                          <a:solidFill>
                            <a:srgbClr val="FFFFFF"/>
                          </a:solidFill>
                          <a:latin typeface="MS Gothic"/>
                          <a:cs typeface="MS Gothic"/>
                        </a:rPr>
                        <a:t>配</a:t>
                      </a:r>
                      <a:endParaRPr sz="2000">
                        <a:latin typeface="MS Gothic"/>
                        <a:cs typeface="MS Gothic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79001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55295">
                        <a:lnSpc>
                          <a:spcPct val="100000"/>
                        </a:lnSpc>
                        <a:spcBef>
                          <a:spcPts val="2200"/>
                        </a:spcBef>
                      </a:pPr>
                      <a:r>
                        <a:rPr sz="20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层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2794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66CCFF"/>
                    </a:solidFill>
                  </a:tcPr>
                </a:tc>
              </a:tr>
              <a:tr h="763270">
                <a:tc gridSpan="2">
                  <a:txBody>
                    <a:bodyPr vert="horz" wrap="square"/>
                    <a:lstStyle/>
                    <a:p>
                      <a:pPr marL="102235" algn="ctr">
                        <a:lnSpc>
                          <a:spcPct val="100000"/>
                        </a:lnSpc>
                        <a:spcBef>
                          <a:spcPts val="1964"/>
                        </a:spcBef>
                      </a:pPr>
                      <a:r>
                        <a:rPr sz="2000" spc="-10">
                          <a:latin typeface="Times New Roman"/>
                          <a:cs typeface="Times New Roman"/>
                        </a:rPr>
                        <a:t>ATM</a:t>
                      </a:r>
                      <a:r>
                        <a:rPr sz="2000" spc="-50">
                          <a:latin typeface="宋体"/>
                          <a:cs typeface="宋体"/>
                        </a:rPr>
                        <a:t>层</a:t>
                      </a:r>
                      <a:endParaRPr sz="2000">
                        <a:latin typeface="宋体"/>
                        <a:cs typeface="宋体"/>
                      </a:endParaRPr>
                    </a:p>
                  </a:txBody>
                  <a:tcPr marL="0" marR="0" marT="24955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0CCCC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631825">
                <a:tc gridSpan="2">
                  <a:txBody>
                    <a:bodyPr vert="horz" wrap="square"/>
                    <a:lstStyle/>
                    <a:p>
                      <a:pPr marL="45720" algn="ctr">
                        <a:lnSpc>
                          <a:spcPct val="100000"/>
                        </a:lnSpc>
                        <a:spcBef>
                          <a:spcPts val="1350"/>
                        </a:spcBef>
                      </a:pPr>
                      <a:r>
                        <a:rPr sz="2550" b="1" spc="-16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物理</a:t>
                      </a:r>
                      <a:r>
                        <a:rPr sz="255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层</a:t>
                      </a:r>
                      <a:endParaRPr sz="2550">
                        <a:latin typeface="Microsoft JhengHei"/>
                        <a:cs typeface="Microsoft JhengHei"/>
                      </a:endParaRPr>
                    </a:p>
                  </a:txBody>
                  <a:tcPr marL="0" marR="0" marT="1714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C66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25" name="object 25"/>
          <p:cNvSpPr txBox="1"/>
          <p:nvPr/>
        </p:nvSpPr>
        <p:spPr>
          <a:xfrm>
            <a:off x="1066800" y="1828800"/>
            <a:ext cx="644525" cy="36703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5270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15"/>
              </a:spcBef>
            </a:pPr>
            <a:r>
              <a:rPr sz="1800" b="1" spc="-25">
                <a:latin typeface="Microsoft JhengHei"/>
                <a:cs typeface="Microsoft JhengHei"/>
              </a:rPr>
              <a:t>管理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77012" y="5699092"/>
            <a:ext cx="1397000" cy="316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00" b="1" spc="-120">
                <a:latin typeface="Microsoft JhengHei"/>
                <a:cs typeface="Microsoft JhengHei"/>
              </a:rPr>
              <a:t>任意传输系</a:t>
            </a:r>
            <a:r>
              <a:rPr sz="1900" b="1" spc="-50">
                <a:latin typeface="Microsoft JhengHei"/>
                <a:cs typeface="Microsoft JhengHei"/>
              </a:rPr>
              <a:t>统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114800" y="2057400"/>
            <a:ext cx="901700" cy="3048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14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05"/>
              </a:spcBef>
            </a:pPr>
            <a:r>
              <a:rPr sz="1400" b="1" spc="-15">
                <a:latin typeface="Microsoft JhengHei"/>
                <a:cs typeface="Microsoft JhengHei"/>
              </a:rPr>
              <a:t>管理平面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2670175" y="2374900"/>
            <a:ext cx="3857625" cy="3462654"/>
            <a:chOff x="2670175" y="2374900"/>
            <a:chExt cx="3857625" cy="3462654"/>
          </a:xfrm>
        </p:grpSpPr>
        <p:sp>
          <p:nvSpPr>
            <p:cNvPr id="29" name="object 29"/>
            <p:cNvSpPr/>
            <p:nvPr/>
          </p:nvSpPr>
          <p:spPr>
            <a:xfrm>
              <a:off x="2670175" y="2381250"/>
              <a:ext cx="3568700" cy="0"/>
            </a:xfrm>
            <a:custGeom>
              <a:rect l="l" t="t" r="r" b="b"/>
              <a:pathLst>
                <a:path w="3568700">
                  <a:moveTo>
                    <a:pt x="0" y="0"/>
                  </a:moveTo>
                  <a:lnTo>
                    <a:pt x="356870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4535487" y="4951412"/>
              <a:ext cx="841375" cy="879475"/>
            </a:xfrm>
            <a:custGeom>
              <a:rect l="l" t="t" r="r" b="b"/>
              <a:pathLst>
                <a:path w="841375" h="879475">
                  <a:moveTo>
                    <a:pt x="841375" y="659648"/>
                  </a:moveTo>
                  <a:lnTo>
                    <a:pt x="841375" y="0"/>
                  </a:lnTo>
                  <a:lnTo>
                    <a:pt x="0" y="219826"/>
                  </a:lnTo>
                  <a:lnTo>
                    <a:pt x="0" y="879475"/>
                  </a:lnTo>
                  <a:lnTo>
                    <a:pt x="841375" y="659648"/>
                  </a:lnTo>
                  <a:close/>
                </a:path>
              </a:pathLst>
            </a:custGeom>
            <a:solidFill>
              <a:srgbClr val="CC6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4535487" y="4951412"/>
              <a:ext cx="841375" cy="879475"/>
            </a:xfrm>
            <a:custGeom>
              <a:rect l="l" t="t" r="r" b="b"/>
              <a:pathLst>
                <a:path w="841375" h="879475">
                  <a:moveTo>
                    <a:pt x="841375" y="0"/>
                  </a:moveTo>
                  <a:lnTo>
                    <a:pt x="0" y="219826"/>
                  </a:lnTo>
                  <a:lnTo>
                    <a:pt x="0" y="879475"/>
                  </a:lnTo>
                  <a:lnTo>
                    <a:pt x="841375" y="659648"/>
                  </a:lnTo>
                  <a:lnTo>
                    <a:pt x="841375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4956175" y="5437452"/>
              <a:ext cx="1571625" cy="279400"/>
            </a:xfrm>
            <a:custGeom>
              <a:rect l="l" t="t" r="r" b="b"/>
              <a:pathLst>
                <a:path w="1571625" h="279400">
                  <a:moveTo>
                    <a:pt x="84587" y="24534"/>
                  </a:moveTo>
                  <a:lnTo>
                    <a:pt x="1571058" y="266518"/>
                  </a:lnTo>
                  <a:lnTo>
                    <a:pt x="1569018" y="279053"/>
                  </a:lnTo>
                  <a:lnTo>
                    <a:pt x="82546" y="37069"/>
                  </a:lnTo>
                  <a:lnTo>
                    <a:pt x="75210" y="29442"/>
                  </a:lnTo>
                  <a:lnTo>
                    <a:pt x="84587" y="24534"/>
                  </a:lnTo>
                  <a:close/>
                </a:path>
                <a:path w="1571625" h="279400">
                  <a:moveTo>
                    <a:pt x="5019" y="16541"/>
                  </a:moveTo>
                  <a:lnTo>
                    <a:pt x="35485" y="16541"/>
                  </a:lnTo>
                  <a:lnTo>
                    <a:pt x="33444" y="29076"/>
                  </a:lnTo>
                  <a:lnTo>
                    <a:pt x="82546" y="37069"/>
                  </a:lnTo>
                  <a:lnTo>
                    <a:pt x="119227" y="75209"/>
                  </a:lnTo>
                  <a:lnTo>
                    <a:pt x="0" y="17197"/>
                  </a:lnTo>
                  <a:lnTo>
                    <a:pt x="5019" y="16541"/>
                  </a:lnTo>
                  <a:close/>
                </a:path>
                <a:path w="1571625" h="279400">
                  <a:moveTo>
                    <a:pt x="35485" y="16541"/>
                  </a:moveTo>
                  <a:lnTo>
                    <a:pt x="84587" y="24534"/>
                  </a:lnTo>
                  <a:lnTo>
                    <a:pt x="75210" y="29442"/>
                  </a:lnTo>
                  <a:lnTo>
                    <a:pt x="82546" y="37069"/>
                  </a:lnTo>
                  <a:lnTo>
                    <a:pt x="33444" y="29076"/>
                  </a:lnTo>
                  <a:lnTo>
                    <a:pt x="35485" y="16541"/>
                  </a:lnTo>
                  <a:close/>
                </a:path>
                <a:path w="1571625" h="279400">
                  <a:moveTo>
                    <a:pt x="131472" y="0"/>
                  </a:moveTo>
                  <a:lnTo>
                    <a:pt x="84587" y="24534"/>
                  </a:lnTo>
                  <a:lnTo>
                    <a:pt x="35485" y="16541"/>
                  </a:lnTo>
                  <a:lnTo>
                    <a:pt x="5019" y="16541"/>
                  </a:lnTo>
                  <a:lnTo>
                    <a:pt x="1314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765175" y="6370865"/>
            <a:ext cx="746760" cy="22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z="1400" spc="-10">
                <a:latin typeface="Times New Roman"/>
                <a:cs typeface="Times New Roman"/>
              </a:rPr>
              <a:t>9/18/2023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5" name="object 3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2900" y="8505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适配</a:t>
            </a:r>
            <a:r>
              <a:rPr sz="4400" spc="-15">
                <a:solidFill>
                  <a:srgbClr val="000000"/>
                </a:solidFill>
                <a:latin typeface="Microsoft JhengHei"/>
                <a:cs typeface="Microsoft JhengHei"/>
              </a:rPr>
              <a:t>层的功能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5175" y="1929701"/>
            <a:ext cx="585470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>
                <a:latin typeface="MS Gothic"/>
                <a:cs typeface="MS Gothic"/>
              </a:rPr>
              <a:t>分隔高</a:t>
            </a:r>
            <a:r>
              <a:rPr sz="3200">
                <a:latin typeface="Microsoft JhengHei"/>
                <a:cs typeface="Microsoft JhengHei"/>
              </a:rPr>
              <a:t>层与</a:t>
            </a:r>
            <a:r>
              <a:rPr sz="3200">
                <a:latin typeface="MS Gothic"/>
                <a:cs typeface="MS Gothic"/>
              </a:rPr>
              <a:t>ATM</a:t>
            </a:r>
            <a:r>
              <a:rPr sz="3200" spc="-50">
                <a:latin typeface="Microsoft JhengHei"/>
                <a:cs typeface="Microsoft JhengHei"/>
              </a:rPr>
              <a:t>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>
                <a:latin typeface="MS Gothic"/>
                <a:cs typeface="MS Gothic"/>
              </a:rPr>
              <a:t>映射高</a:t>
            </a:r>
            <a:r>
              <a:rPr sz="3200">
                <a:latin typeface="Microsoft JhengHei"/>
                <a:cs typeface="Microsoft JhengHei"/>
              </a:rPr>
              <a:t>层</a:t>
            </a:r>
            <a:r>
              <a:rPr sz="3200">
                <a:latin typeface="MS Gothic"/>
                <a:cs typeface="MS Gothic"/>
              </a:rPr>
              <a:t>PDU</a:t>
            </a:r>
            <a:r>
              <a:rPr sz="3200">
                <a:latin typeface="Microsoft JhengHei"/>
                <a:cs typeface="Microsoft JhengHei"/>
              </a:rPr>
              <a:t>为</a:t>
            </a:r>
            <a:r>
              <a:rPr sz="3200">
                <a:latin typeface="MS Gothic"/>
                <a:cs typeface="MS Gothic"/>
              </a:rPr>
              <a:t>48个字</a:t>
            </a:r>
            <a:r>
              <a:rPr sz="3200" spc="-15">
                <a:latin typeface="Microsoft JhengHei"/>
                <a:cs typeface="Microsoft JhengHei"/>
              </a:rPr>
              <a:t>节的净荷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>
                <a:latin typeface="MS Gothic"/>
                <a:cs typeface="MS Gothic"/>
              </a:rPr>
              <a:t>与它的</a:t>
            </a:r>
            <a:r>
              <a:rPr sz="3200">
                <a:latin typeface="Microsoft JhengHei"/>
                <a:cs typeface="Microsoft JhengHei"/>
              </a:rPr>
              <a:t>对等层交换</a:t>
            </a:r>
            <a:r>
              <a:rPr sz="3200">
                <a:latin typeface="MS Gothic"/>
                <a:cs typeface="MS Gothic"/>
              </a:rPr>
              <a:t>AAL</a:t>
            </a:r>
            <a:r>
              <a:rPr sz="3200" spc="-20">
                <a:latin typeface="Microsoft JhengHei"/>
                <a:cs typeface="Microsoft JhengHei"/>
              </a:rPr>
              <a:t>层信息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1400" y="431482"/>
            <a:ext cx="3098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000000"/>
                </a:solidFill>
                <a:latin typeface="Microsoft JhengHei"/>
                <a:cs typeface="Microsoft JhengHei"/>
              </a:rPr>
              <a:t>图示</a:t>
            </a: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4400" spc="-25">
                <a:solidFill>
                  <a:srgbClr val="000000"/>
                </a:solidFill>
                <a:latin typeface="Microsoft JhengHei"/>
                <a:cs typeface="Microsoft JhengHei"/>
              </a:rPr>
              <a:t>连接</a:t>
            </a:r>
            <a:endParaRPr sz="44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441449" y="1822449"/>
            <a:ext cx="1447800" cy="533400"/>
            <a:chOff x="1441449" y="1822449"/>
            <a:chExt cx="1447800" cy="533400"/>
          </a:xfrm>
        </p:grpSpPr>
        <p:sp>
          <p:nvSpPr>
            <p:cNvPr id="4" name="object 4"/>
            <p:cNvSpPr/>
            <p:nvPr/>
          </p:nvSpPr>
          <p:spPr>
            <a:xfrm>
              <a:off x="1447799" y="1828799"/>
              <a:ext cx="1435100" cy="520700"/>
            </a:xfrm>
            <a:custGeom>
              <a:rect l="l" t="t" r="r" b="b"/>
              <a:pathLst>
                <a:path w="1435100" h="520700">
                  <a:moveTo>
                    <a:pt x="717549" y="0"/>
                  </a:moveTo>
                  <a:close/>
                </a:path>
                <a:path w="1435100" h="520700">
                  <a:moveTo>
                    <a:pt x="1435099" y="260350"/>
                  </a:moveTo>
                  <a:lnTo>
                    <a:pt x="0" y="260350"/>
                  </a:lnTo>
                  <a:lnTo>
                    <a:pt x="3285" y="235276"/>
                  </a:lnTo>
                  <a:lnTo>
                    <a:pt x="28661" y="187261"/>
                  </a:lnTo>
                  <a:lnTo>
                    <a:pt x="77108" y="142816"/>
                  </a:lnTo>
                  <a:lnTo>
                    <a:pt x="109231" y="122206"/>
                  </a:lnTo>
                  <a:lnTo>
                    <a:pt x="146219" y="102815"/>
                  </a:lnTo>
                  <a:lnTo>
                    <a:pt x="187772" y="84753"/>
                  </a:lnTo>
                  <a:lnTo>
                    <a:pt x="233590" y="68129"/>
                  </a:lnTo>
                  <a:lnTo>
                    <a:pt x="283370" y="53052"/>
                  </a:lnTo>
                  <a:lnTo>
                    <a:pt x="336814" y="39631"/>
                  </a:lnTo>
                  <a:lnTo>
                    <a:pt x="393619" y="27976"/>
                  </a:lnTo>
                  <a:lnTo>
                    <a:pt x="453486" y="18196"/>
                  </a:lnTo>
                  <a:lnTo>
                    <a:pt x="516114" y="10398"/>
                  </a:lnTo>
                  <a:lnTo>
                    <a:pt x="581201" y="4694"/>
                  </a:lnTo>
                  <a:lnTo>
                    <a:pt x="648449" y="1191"/>
                  </a:lnTo>
                  <a:lnTo>
                    <a:pt x="717549" y="0"/>
                  </a:lnTo>
                  <a:lnTo>
                    <a:pt x="786655" y="1191"/>
                  </a:lnTo>
                  <a:lnTo>
                    <a:pt x="853902" y="4694"/>
                  </a:lnTo>
                  <a:lnTo>
                    <a:pt x="918989" y="10399"/>
                  </a:lnTo>
                  <a:lnTo>
                    <a:pt x="981616" y="18196"/>
                  </a:lnTo>
                  <a:lnTo>
                    <a:pt x="1041483" y="27976"/>
                  </a:lnTo>
                  <a:lnTo>
                    <a:pt x="1098288" y="39632"/>
                  </a:lnTo>
                  <a:lnTo>
                    <a:pt x="1151731" y="53052"/>
                  </a:lnTo>
                  <a:lnTo>
                    <a:pt x="1201512" y="68129"/>
                  </a:lnTo>
                  <a:lnTo>
                    <a:pt x="1247329" y="84753"/>
                  </a:lnTo>
                  <a:lnTo>
                    <a:pt x="1288882" y="102815"/>
                  </a:lnTo>
                  <a:lnTo>
                    <a:pt x="1325870" y="122206"/>
                  </a:lnTo>
                  <a:lnTo>
                    <a:pt x="1357993" y="142817"/>
                  </a:lnTo>
                  <a:lnTo>
                    <a:pt x="1406439" y="187262"/>
                  </a:lnTo>
                  <a:lnTo>
                    <a:pt x="1431815" y="235276"/>
                  </a:lnTo>
                  <a:lnTo>
                    <a:pt x="1435099" y="260350"/>
                  </a:lnTo>
                  <a:close/>
                </a:path>
                <a:path w="1435100" h="520700">
                  <a:moveTo>
                    <a:pt x="717549" y="520699"/>
                  </a:moveTo>
                  <a:lnTo>
                    <a:pt x="648445" y="519507"/>
                  </a:lnTo>
                  <a:lnTo>
                    <a:pt x="581199" y="516005"/>
                  </a:lnTo>
                  <a:lnTo>
                    <a:pt x="516112" y="510300"/>
                  </a:lnTo>
                  <a:lnTo>
                    <a:pt x="453484" y="502503"/>
                  </a:lnTo>
                  <a:lnTo>
                    <a:pt x="393618" y="492722"/>
                  </a:lnTo>
                  <a:lnTo>
                    <a:pt x="336812" y="481067"/>
                  </a:lnTo>
                  <a:lnTo>
                    <a:pt x="283369" y="467647"/>
                  </a:lnTo>
                  <a:lnTo>
                    <a:pt x="233588" y="452570"/>
                  </a:lnTo>
                  <a:lnTo>
                    <a:pt x="187771" y="435946"/>
                  </a:lnTo>
                  <a:lnTo>
                    <a:pt x="146218" y="417884"/>
                  </a:lnTo>
                  <a:lnTo>
                    <a:pt x="109229" y="398493"/>
                  </a:lnTo>
                  <a:lnTo>
                    <a:pt x="77107" y="377882"/>
                  </a:lnTo>
                  <a:lnTo>
                    <a:pt x="28660" y="333438"/>
                  </a:lnTo>
                  <a:lnTo>
                    <a:pt x="3284" y="285423"/>
                  </a:lnTo>
                  <a:lnTo>
                    <a:pt x="0" y="260349"/>
                  </a:lnTo>
                  <a:lnTo>
                    <a:pt x="1435099" y="260350"/>
                  </a:lnTo>
                  <a:lnTo>
                    <a:pt x="1422161" y="309822"/>
                  </a:lnTo>
                  <a:lnTo>
                    <a:pt x="1384949" y="356161"/>
                  </a:lnTo>
                  <a:lnTo>
                    <a:pt x="1325870" y="398493"/>
                  </a:lnTo>
                  <a:lnTo>
                    <a:pt x="1288881" y="417884"/>
                  </a:lnTo>
                  <a:lnTo>
                    <a:pt x="1247328" y="435946"/>
                  </a:lnTo>
                  <a:lnTo>
                    <a:pt x="1201511" y="452570"/>
                  </a:lnTo>
                  <a:lnTo>
                    <a:pt x="1151730" y="467647"/>
                  </a:lnTo>
                  <a:lnTo>
                    <a:pt x="1098287" y="481067"/>
                  </a:lnTo>
                  <a:lnTo>
                    <a:pt x="1041482" y="492722"/>
                  </a:lnTo>
                  <a:lnTo>
                    <a:pt x="981615" y="502503"/>
                  </a:lnTo>
                  <a:lnTo>
                    <a:pt x="918988" y="510300"/>
                  </a:lnTo>
                  <a:lnTo>
                    <a:pt x="853901" y="516005"/>
                  </a:lnTo>
                  <a:lnTo>
                    <a:pt x="786654" y="519507"/>
                  </a:lnTo>
                  <a:lnTo>
                    <a:pt x="717549" y="520699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47799" y="1828799"/>
              <a:ext cx="1435100" cy="520700"/>
            </a:xfrm>
            <a:custGeom>
              <a:rect l="l" t="t" r="r" b="b"/>
              <a:pathLst>
                <a:path w="1435100" h="520700">
                  <a:moveTo>
                    <a:pt x="0" y="260350"/>
                  </a:moveTo>
                  <a:lnTo>
                    <a:pt x="12939" y="210877"/>
                  </a:lnTo>
                  <a:lnTo>
                    <a:pt x="50150" y="164538"/>
                  </a:lnTo>
                  <a:lnTo>
                    <a:pt x="109230" y="122206"/>
                  </a:lnTo>
                  <a:lnTo>
                    <a:pt x="146218" y="102815"/>
                  </a:lnTo>
                  <a:lnTo>
                    <a:pt x="187771" y="84753"/>
                  </a:lnTo>
                  <a:lnTo>
                    <a:pt x="233588" y="68129"/>
                  </a:lnTo>
                  <a:lnTo>
                    <a:pt x="283369" y="53052"/>
                  </a:lnTo>
                  <a:lnTo>
                    <a:pt x="336812" y="39632"/>
                  </a:lnTo>
                  <a:lnTo>
                    <a:pt x="393618" y="27976"/>
                  </a:lnTo>
                  <a:lnTo>
                    <a:pt x="453484" y="18196"/>
                  </a:lnTo>
                  <a:lnTo>
                    <a:pt x="516111" y="10399"/>
                  </a:lnTo>
                  <a:lnTo>
                    <a:pt x="581199" y="4694"/>
                  </a:lnTo>
                  <a:lnTo>
                    <a:pt x="648445" y="1191"/>
                  </a:lnTo>
                  <a:lnTo>
                    <a:pt x="717550" y="0"/>
                  </a:lnTo>
                  <a:lnTo>
                    <a:pt x="786654" y="1191"/>
                  </a:lnTo>
                  <a:lnTo>
                    <a:pt x="853900" y="4694"/>
                  </a:lnTo>
                  <a:lnTo>
                    <a:pt x="918987" y="10398"/>
                  </a:lnTo>
                  <a:lnTo>
                    <a:pt x="981615" y="18196"/>
                  </a:lnTo>
                  <a:lnTo>
                    <a:pt x="1041481" y="27976"/>
                  </a:lnTo>
                  <a:lnTo>
                    <a:pt x="1098287" y="39631"/>
                  </a:lnTo>
                  <a:lnTo>
                    <a:pt x="1151730" y="53052"/>
                  </a:lnTo>
                  <a:lnTo>
                    <a:pt x="1201511" y="68129"/>
                  </a:lnTo>
                  <a:lnTo>
                    <a:pt x="1247328" y="84753"/>
                  </a:lnTo>
                  <a:lnTo>
                    <a:pt x="1288881" y="102815"/>
                  </a:lnTo>
                  <a:lnTo>
                    <a:pt x="1325870" y="122206"/>
                  </a:lnTo>
                  <a:lnTo>
                    <a:pt x="1357992" y="142816"/>
                  </a:lnTo>
                  <a:lnTo>
                    <a:pt x="1406439" y="187261"/>
                  </a:lnTo>
                  <a:lnTo>
                    <a:pt x="1431815" y="235276"/>
                  </a:lnTo>
                  <a:lnTo>
                    <a:pt x="1435099" y="260349"/>
                  </a:lnTo>
                  <a:lnTo>
                    <a:pt x="1431815" y="285423"/>
                  </a:lnTo>
                  <a:lnTo>
                    <a:pt x="1422161" y="309822"/>
                  </a:lnTo>
                  <a:lnTo>
                    <a:pt x="1384949" y="356161"/>
                  </a:lnTo>
                  <a:lnTo>
                    <a:pt x="1325870" y="398493"/>
                  </a:lnTo>
                  <a:lnTo>
                    <a:pt x="1288881" y="417884"/>
                  </a:lnTo>
                  <a:lnTo>
                    <a:pt x="1247328" y="435946"/>
                  </a:lnTo>
                  <a:lnTo>
                    <a:pt x="1201511" y="452570"/>
                  </a:lnTo>
                  <a:lnTo>
                    <a:pt x="1151730" y="467647"/>
                  </a:lnTo>
                  <a:lnTo>
                    <a:pt x="1098287" y="481067"/>
                  </a:lnTo>
                  <a:lnTo>
                    <a:pt x="1041482" y="492722"/>
                  </a:lnTo>
                  <a:lnTo>
                    <a:pt x="981615" y="502503"/>
                  </a:lnTo>
                  <a:lnTo>
                    <a:pt x="918988" y="510300"/>
                  </a:lnTo>
                  <a:lnTo>
                    <a:pt x="853901" y="516005"/>
                  </a:lnTo>
                  <a:lnTo>
                    <a:pt x="786654" y="519507"/>
                  </a:lnTo>
                  <a:lnTo>
                    <a:pt x="717549" y="520699"/>
                  </a:lnTo>
                  <a:lnTo>
                    <a:pt x="648445" y="519507"/>
                  </a:lnTo>
                  <a:lnTo>
                    <a:pt x="581199" y="516005"/>
                  </a:lnTo>
                  <a:lnTo>
                    <a:pt x="516112" y="510300"/>
                  </a:lnTo>
                  <a:lnTo>
                    <a:pt x="453484" y="502503"/>
                  </a:lnTo>
                  <a:lnTo>
                    <a:pt x="393618" y="492722"/>
                  </a:lnTo>
                  <a:lnTo>
                    <a:pt x="336812" y="481067"/>
                  </a:lnTo>
                  <a:lnTo>
                    <a:pt x="283369" y="467647"/>
                  </a:lnTo>
                  <a:lnTo>
                    <a:pt x="233588" y="452570"/>
                  </a:lnTo>
                  <a:lnTo>
                    <a:pt x="187771" y="435946"/>
                  </a:lnTo>
                  <a:lnTo>
                    <a:pt x="146218" y="417884"/>
                  </a:lnTo>
                  <a:lnTo>
                    <a:pt x="109229" y="398493"/>
                  </a:lnTo>
                  <a:lnTo>
                    <a:pt x="77107" y="377882"/>
                  </a:lnTo>
                  <a:lnTo>
                    <a:pt x="28660" y="333438"/>
                  </a:lnTo>
                  <a:lnTo>
                    <a:pt x="3284" y="285423"/>
                  </a:lnTo>
                  <a:lnTo>
                    <a:pt x="0" y="2603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517650" y="2660650"/>
            <a:ext cx="6248400" cy="2514600"/>
            <a:chOff x="1517650" y="2660650"/>
            <a:chExt cx="6248400" cy="2514600"/>
          </a:xfrm>
        </p:grpSpPr>
        <p:sp>
          <p:nvSpPr>
            <p:cNvPr id="7" name="object 7"/>
            <p:cNvSpPr/>
            <p:nvPr/>
          </p:nvSpPr>
          <p:spPr>
            <a:xfrm>
              <a:off x="1517650" y="3194049"/>
              <a:ext cx="6248400" cy="1981200"/>
            </a:xfrm>
            <a:custGeom>
              <a:rect l="l" t="t" r="r" b="b"/>
              <a:pathLst>
                <a:path w="6248400" h="1981200">
                  <a:moveTo>
                    <a:pt x="1295400" y="0"/>
                  </a:moveTo>
                  <a:lnTo>
                    <a:pt x="831850" y="0"/>
                  </a:lnTo>
                  <a:lnTo>
                    <a:pt x="831850" y="1441450"/>
                  </a:lnTo>
                  <a:lnTo>
                    <a:pt x="831850" y="1670050"/>
                  </a:lnTo>
                  <a:lnTo>
                    <a:pt x="539750" y="1670050"/>
                  </a:lnTo>
                  <a:lnTo>
                    <a:pt x="539750" y="1441450"/>
                  </a:lnTo>
                  <a:lnTo>
                    <a:pt x="539750" y="0"/>
                  </a:lnTo>
                  <a:lnTo>
                    <a:pt x="0" y="0"/>
                  </a:lnTo>
                  <a:lnTo>
                    <a:pt x="0" y="1441450"/>
                  </a:lnTo>
                  <a:lnTo>
                    <a:pt x="0" y="1670050"/>
                  </a:lnTo>
                  <a:lnTo>
                    <a:pt x="0" y="1981200"/>
                  </a:lnTo>
                  <a:lnTo>
                    <a:pt x="1295400" y="1981200"/>
                  </a:lnTo>
                  <a:lnTo>
                    <a:pt x="1295400" y="1670050"/>
                  </a:lnTo>
                  <a:lnTo>
                    <a:pt x="1295400" y="1441450"/>
                  </a:lnTo>
                  <a:lnTo>
                    <a:pt x="1295400" y="0"/>
                  </a:lnTo>
                  <a:close/>
                </a:path>
                <a:path w="6248400" h="1981200">
                  <a:moveTo>
                    <a:pt x="4946650" y="1898650"/>
                  </a:moveTo>
                  <a:lnTo>
                    <a:pt x="1301750" y="1898650"/>
                  </a:lnTo>
                  <a:lnTo>
                    <a:pt x="1301750" y="1974850"/>
                  </a:lnTo>
                  <a:lnTo>
                    <a:pt x="4946650" y="1974850"/>
                  </a:lnTo>
                  <a:lnTo>
                    <a:pt x="4946650" y="1898650"/>
                  </a:lnTo>
                  <a:close/>
                </a:path>
                <a:path w="6248400" h="1981200">
                  <a:moveTo>
                    <a:pt x="4946650" y="1670050"/>
                  </a:moveTo>
                  <a:lnTo>
                    <a:pt x="1301750" y="1670050"/>
                  </a:lnTo>
                  <a:lnTo>
                    <a:pt x="1301750" y="1682750"/>
                  </a:lnTo>
                  <a:lnTo>
                    <a:pt x="4946650" y="1682750"/>
                  </a:lnTo>
                  <a:lnTo>
                    <a:pt x="4946650" y="1670050"/>
                  </a:lnTo>
                  <a:close/>
                </a:path>
                <a:path w="6248400" h="1981200">
                  <a:moveTo>
                    <a:pt x="4946650" y="1441450"/>
                  </a:moveTo>
                  <a:lnTo>
                    <a:pt x="1301750" y="1441450"/>
                  </a:lnTo>
                  <a:lnTo>
                    <a:pt x="1301750" y="1454150"/>
                  </a:lnTo>
                  <a:lnTo>
                    <a:pt x="4946650" y="1454150"/>
                  </a:lnTo>
                  <a:lnTo>
                    <a:pt x="4946650" y="1441450"/>
                  </a:lnTo>
                  <a:close/>
                </a:path>
                <a:path w="6248400" h="1981200">
                  <a:moveTo>
                    <a:pt x="4946650" y="1073150"/>
                  </a:moveTo>
                  <a:lnTo>
                    <a:pt x="1301750" y="1073150"/>
                  </a:lnTo>
                  <a:lnTo>
                    <a:pt x="1301750" y="1225550"/>
                  </a:lnTo>
                  <a:lnTo>
                    <a:pt x="4946650" y="1225550"/>
                  </a:lnTo>
                  <a:lnTo>
                    <a:pt x="4946650" y="1073150"/>
                  </a:lnTo>
                  <a:close/>
                </a:path>
                <a:path w="6248400" h="1981200">
                  <a:moveTo>
                    <a:pt x="6248400" y="0"/>
                  </a:moveTo>
                  <a:lnTo>
                    <a:pt x="6013450" y="0"/>
                  </a:lnTo>
                  <a:lnTo>
                    <a:pt x="6013450" y="1441450"/>
                  </a:lnTo>
                  <a:lnTo>
                    <a:pt x="5721350" y="1441450"/>
                  </a:lnTo>
                  <a:lnTo>
                    <a:pt x="5721350" y="0"/>
                  </a:lnTo>
                  <a:lnTo>
                    <a:pt x="5708650" y="0"/>
                  </a:lnTo>
                  <a:lnTo>
                    <a:pt x="5708650" y="1441450"/>
                  </a:lnTo>
                  <a:lnTo>
                    <a:pt x="5416550" y="1441450"/>
                  </a:lnTo>
                  <a:lnTo>
                    <a:pt x="5416550" y="0"/>
                  </a:lnTo>
                  <a:lnTo>
                    <a:pt x="4953000" y="0"/>
                  </a:lnTo>
                  <a:lnTo>
                    <a:pt x="4953000" y="1441450"/>
                  </a:lnTo>
                  <a:lnTo>
                    <a:pt x="4953000" y="1822450"/>
                  </a:lnTo>
                  <a:lnTo>
                    <a:pt x="4953000" y="1981200"/>
                  </a:lnTo>
                  <a:lnTo>
                    <a:pt x="6248400" y="1981200"/>
                  </a:lnTo>
                  <a:lnTo>
                    <a:pt x="6248400" y="1822450"/>
                  </a:lnTo>
                  <a:lnTo>
                    <a:pt x="6248400" y="1441450"/>
                  </a:lnTo>
                  <a:lnTo>
                    <a:pt x="6248400" y="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819400" y="4267200"/>
              <a:ext cx="3644900" cy="901700"/>
            </a:xfrm>
            <a:custGeom>
              <a:rect l="l" t="t" r="r" b="b"/>
              <a:pathLst>
                <a:path w="3644900" h="901700">
                  <a:moveTo>
                    <a:pt x="0" y="0"/>
                  </a:moveTo>
                  <a:lnTo>
                    <a:pt x="3644900" y="0"/>
                  </a:lnTo>
                  <a:lnTo>
                    <a:pt x="3644900" y="901700"/>
                  </a:lnTo>
                  <a:lnTo>
                    <a:pt x="0" y="9017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6699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752600" y="4876800"/>
              <a:ext cx="5778500" cy="215900"/>
            </a:xfrm>
            <a:custGeom>
              <a:rect l="l" t="t" r="r" b="b"/>
              <a:pathLst>
                <a:path w="5778500" h="215900">
                  <a:moveTo>
                    <a:pt x="5778500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5778500" y="0"/>
                  </a:lnTo>
                  <a:lnTo>
                    <a:pt x="5778500" y="2159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752600" y="4876800"/>
              <a:ext cx="5778500" cy="215900"/>
            </a:xfrm>
            <a:custGeom>
              <a:rect l="l" t="t" r="r" b="b"/>
              <a:pathLst>
                <a:path w="5778500" h="215900">
                  <a:moveTo>
                    <a:pt x="0" y="0"/>
                  </a:moveTo>
                  <a:lnTo>
                    <a:pt x="5778500" y="0"/>
                  </a:lnTo>
                  <a:lnTo>
                    <a:pt x="5778500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590800" y="4419600"/>
              <a:ext cx="4102100" cy="215900"/>
            </a:xfrm>
            <a:custGeom>
              <a:rect l="l" t="t" r="r" b="b"/>
              <a:pathLst>
                <a:path w="4102100" h="215900">
                  <a:moveTo>
                    <a:pt x="4102100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4102100" y="0"/>
                  </a:lnTo>
                  <a:lnTo>
                    <a:pt x="4102100" y="2159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590800" y="4419600"/>
              <a:ext cx="4102100" cy="215900"/>
            </a:xfrm>
            <a:custGeom>
              <a:rect l="l" t="t" r="r" b="b"/>
              <a:pathLst>
                <a:path w="4102100" h="215900">
                  <a:moveTo>
                    <a:pt x="0" y="0"/>
                  </a:moveTo>
                  <a:lnTo>
                    <a:pt x="4102100" y="0"/>
                  </a:lnTo>
                  <a:lnTo>
                    <a:pt x="4102100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746250" y="2660649"/>
              <a:ext cx="5791200" cy="533400"/>
            </a:xfrm>
            <a:custGeom>
              <a:rect l="l" t="t" r="r" b="b"/>
              <a:pathLst>
                <a:path w="5791200" h="533400">
                  <a:moveTo>
                    <a:pt x="838200" y="0"/>
                  </a:moveTo>
                  <a:lnTo>
                    <a:pt x="0" y="0"/>
                  </a:lnTo>
                  <a:lnTo>
                    <a:pt x="0" y="6350"/>
                  </a:lnTo>
                  <a:lnTo>
                    <a:pt x="0" y="533400"/>
                  </a:lnTo>
                  <a:lnTo>
                    <a:pt x="311150" y="533400"/>
                  </a:lnTo>
                  <a:lnTo>
                    <a:pt x="311150" y="6350"/>
                  </a:lnTo>
                  <a:lnTo>
                    <a:pt x="603250" y="6350"/>
                  </a:lnTo>
                  <a:lnTo>
                    <a:pt x="603250" y="533400"/>
                  </a:lnTo>
                  <a:lnTo>
                    <a:pt x="615950" y="533400"/>
                  </a:lnTo>
                  <a:lnTo>
                    <a:pt x="615950" y="6350"/>
                  </a:lnTo>
                  <a:lnTo>
                    <a:pt x="831850" y="6350"/>
                  </a:lnTo>
                  <a:lnTo>
                    <a:pt x="831850" y="533400"/>
                  </a:lnTo>
                  <a:lnTo>
                    <a:pt x="838200" y="533400"/>
                  </a:lnTo>
                  <a:lnTo>
                    <a:pt x="838200" y="6350"/>
                  </a:lnTo>
                  <a:lnTo>
                    <a:pt x="838200" y="0"/>
                  </a:lnTo>
                  <a:close/>
                </a:path>
                <a:path w="5791200" h="533400">
                  <a:moveTo>
                    <a:pt x="5791200" y="0"/>
                  </a:moveTo>
                  <a:lnTo>
                    <a:pt x="4953000" y="0"/>
                  </a:lnTo>
                  <a:lnTo>
                    <a:pt x="4953000" y="6350"/>
                  </a:lnTo>
                  <a:lnTo>
                    <a:pt x="4953000" y="533400"/>
                  </a:lnTo>
                  <a:lnTo>
                    <a:pt x="5187950" y="533400"/>
                  </a:lnTo>
                  <a:lnTo>
                    <a:pt x="5187950" y="6350"/>
                  </a:lnTo>
                  <a:lnTo>
                    <a:pt x="5480050" y="6350"/>
                  </a:lnTo>
                  <a:lnTo>
                    <a:pt x="5480050" y="533400"/>
                  </a:lnTo>
                  <a:lnTo>
                    <a:pt x="5492750" y="533400"/>
                  </a:lnTo>
                  <a:lnTo>
                    <a:pt x="5492750" y="6350"/>
                  </a:lnTo>
                  <a:lnTo>
                    <a:pt x="5784850" y="6350"/>
                  </a:lnTo>
                  <a:lnTo>
                    <a:pt x="5784850" y="533400"/>
                  </a:lnTo>
                  <a:lnTo>
                    <a:pt x="5791200" y="533400"/>
                  </a:lnTo>
                  <a:lnTo>
                    <a:pt x="5791200" y="6350"/>
                  </a:lnTo>
                  <a:lnTo>
                    <a:pt x="5791200" y="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752600" y="2667000"/>
              <a:ext cx="292100" cy="2197100"/>
            </a:xfrm>
            <a:custGeom>
              <a:rect l="l" t="t" r="r" b="b"/>
              <a:pathLst>
                <a:path w="292100" h="2197100">
                  <a:moveTo>
                    <a:pt x="292100" y="2197100"/>
                  </a:moveTo>
                  <a:lnTo>
                    <a:pt x="0" y="2197100"/>
                  </a:lnTo>
                  <a:lnTo>
                    <a:pt x="0" y="0"/>
                  </a:lnTo>
                  <a:lnTo>
                    <a:pt x="292100" y="0"/>
                  </a:lnTo>
                  <a:lnTo>
                    <a:pt x="292100" y="21971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752600" y="2667000"/>
              <a:ext cx="292100" cy="2197100"/>
            </a:xfrm>
            <a:custGeom>
              <a:rect l="l" t="t" r="r" b="b"/>
              <a:pathLst>
                <a:path w="292100" h="2197100">
                  <a:moveTo>
                    <a:pt x="0" y="0"/>
                  </a:moveTo>
                  <a:lnTo>
                    <a:pt x="292100" y="0"/>
                  </a:lnTo>
                  <a:lnTo>
                    <a:pt x="292100" y="2197100"/>
                  </a:lnTo>
                  <a:lnTo>
                    <a:pt x="0" y="21971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362200" y="2667000"/>
              <a:ext cx="215900" cy="1968500"/>
            </a:xfrm>
            <a:custGeom>
              <a:rect l="l" t="t" r="r" b="b"/>
              <a:pathLst>
                <a:path w="215900" h="1968500">
                  <a:moveTo>
                    <a:pt x="215900" y="1968500"/>
                  </a:moveTo>
                  <a:lnTo>
                    <a:pt x="0" y="1968500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968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362200" y="2667000"/>
              <a:ext cx="215900" cy="1968500"/>
            </a:xfrm>
            <a:custGeom>
              <a:rect l="l" t="t" r="r" b="b"/>
              <a:pathLst>
                <a:path w="215900" h="1968500">
                  <a:moveTo>
                    <a:pt x="0" y="0"/>
                  </a:moveTo>
                  <a:lnTo>
                    <a:pt x="215900" y="0"/>
                  </a:lnTo>
                  <a:lnTo>
                    <a:pt x="215900" y="1968500"/>
                  </a:lnTo>
                  <a:lnTo>
                    <a:pt x="0" y="19685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705600" y="2667000"/>
              <a:ext cx="215900" cy="1968500"/>
            </a:xfrm>
            <a:custGeom>
              <a:rect l="l" t="t" r="r" b="b"/>
              <a:pathLst>
                <a:path w="215900" h="1968500">
                  <a:moveTo>
                    <a:pt x="215900" y="1968500"/>
                  </a:moveTo>
                  <a:lnTo>
                    <a:pt x="0" y="1968500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1968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705600" y="2667000"/>
              <a:ext cx="215900" cy="1968500"/>
            </a:xfrm>
            <a:custGeom>
              <a:rect l="l" t="t" r="r" b="b"/>
              <a:pathLst>
                <a:path w="215900" h="1968500">
                  <a:moveTo>
                    <a:pt x="0" y="0"/>
                  </a:moveTo>
                  <a:lnTo>
                    <a:pt x="215900" y="0"/>
                  </a:lnTo>
                  <a:lnTo>
                    <a:pt x="215900" y="1968500"/>
                  </a:lnTo>
                  <a:lnTo>
                    <a:pt x="0" y="19685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239000" y="2667000"/>
              <a:ext cx="292100" cy="2349500"/>
            </a:xfrm>
            <a:custGeom>
              <a:rect l="l" t="t" r="r" b="b"/>
              <a:pathLst>
                <a:path w="292100" h="2349500">
                  <a:moveTo>
                    <a:pt x="292100" y="2349500"/>
                  </a:moveTo>
                  <a:lnTo>
                    <a:pt x="0" y="2349500"/>
                  </a:lnTo>
                  <a:lnTo>
                    <a:pt x="0" y="0"/>
                  </a:lnTo>
                  <a:lnTo>
                    <a:pt x="292100" y="0"/>
                  </a:lnTo>
                  <a:lnTo>
                    <a:pt x="292100" y="2349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7239000" y="2667000"/>
              <a:ext cx="292100" cy="2349500"/>
            </a:xfrm>
            <a:custGeom>
              <a:rect l="l" t="t" r="r" b="b"/>
              <a:pathLst>
                <a:path w="292100" h="2349500">
                  <a:moveTo>
                    <a:pt x="0" y="0"/>
                  </a:moveTo>
                  <a:lnTo>
                    <a:pt x="292100" y="0"/>
                  </a:lnTo>
                  <a:lnTo>
                    <a:pt x="292100" y="2349500"/>
                  </a:lnTo>
                  <a:lnTo>
                    <a:pt x="0" y="23495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057400" y="2667000"/>
              <a:ext cx="292100" cy="2197100"/>
            </a:xfrm>
            <a:custGeom>
              <a:rect l="l" t="t" r="r" b="b"/>
              <a:pathLst>
                <a:path w="292100" h="2197100">
                  <a:moveTo>
                    <a:pt x="292100" y="2197100"/>
                  </a:moveTo>
                  <a:lnTo>
                    <a:pt x="0" y="2197100"/>
                  </a:lnTo>
                  <a:lnTo>
                    <a:pt x="0" y="0"/>
                  </a:lnTo>
                  <a:lnTo>
                    <a:pt x="292100" y="0"/>
                  </a:lnTo>
                  <a:lnTo>
                    <a:pt x="292100" y="2197100"/>
                  </a:lnTo>
                  <a:close/>
                </a:path>
              </a:pathLst>
            </a:custGeom>
            <a:solidFill>
              <a:srgbClr val="66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2057400" y="2667000"/>
              <a:ext cx="292100" cy="2197100"/>
            </a:xfrm>
            <a:custGeom>
              <a:rect l="l" t="t" r="r" b="b"/>
              <a:pathLst>
                <a:path w="292100" h="2197100">
                  <a:moveTo>
                    <a:pt x="0" y="0"/>
                  </a:moveTo>
                  <a:lnTo>
                    <a:pt x="292100" y="0"/>
                  </a:lnTo>
                  <a:lnTo>
                    <a:pt x="292100" y="2197100"/>
                  </a:lnTo>
                  <a:lnTo>
                    <a:pt x="0" y="21971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2362200" y="4648200"/>
              <a:ext cx="4864100" cy="215900"/>
            </a:xfrm>
            <a:custGeom>
              <a:rect l="l" t="t" r="r" b="b"/>
              <a:pathLst>
                <a:path w="4864100" h="215900">
                  <a:moveTo>
                    <a:pt x="4864100" y="215900"/>
                  </a:moveTo>
                  <a:lnTo>
                    <a:pt x="0" y="215900"/>
                  </a:lnTo>
                  <a:lnTo>
                    <a:pt x="0" y="0"/>
                  </a:lnTo>
                  <a:lnTo>
                    <a:pt x="4864100" y="0"/>
                  </a:lnTo>
                  <a:lnTo>
                    <a:pt x="4864100" y="215900"/>
                  </a:lnTo>
                  <a:close/>
                </a:path>
              </a:pathLst>
            </a:custGeom>
            <a:solidFill>
              <a:srgbClr val="66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362200" y="4648200"/>
              <a:ext cx="4864100" cy="215900"/>
            </a:xfrm>
            <a:custGeom>
              <a:rect l="l" t="t" r="r" b="b"/>
              <a:pathLst>
                <a:path w="4864100" h="215900">
                  <a:moveTo>
                    <a:pt x="0" y="0"/>
                  </a:moveTo>
                  <a:lnTo>
                    <a:pt x="4864100" y="0"/>
                  </a:lnTo>
                  <a:lnTo>
                    <a:pt x="4864100" y="215900"/>
                  </a:lnTo>
                  <a:lnTo>
                    <a:pt x="0" y="2159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934200" y="2667000"/>
              <a:ext cx="292100" cy="1968500"/>
            </a:xfrm>
            <a:custGeom>
              <a:rect l="l" t="t" r="r" b="b"/>
              <a:pathLst>
                <a:path w="292100" h="1968500">
                  <a:moveTo>
                    <a:pt x="292100" y="1968500"/>
                  </a:moveTo>
                  <a:lnTo>
                    <a:pt x="0" y="1968500"/>
                  </a:lnTo>
                  <a:lnTo>
                    <a:pt x="0" y="0"/>
                  </a:lnTo>
                  <a:lnTo>
                    <a:pt x="292100" y="0"/>
                  </a:lnTo>
                  <a:lnTo>
                    <a:pt x="292100" y="1968500"/>
                  </a:lnTo>
                  <a:close/>
                </a:path>
              </a:pathLst>
            </a:custGeom>
            <a:solidFill>
              <a:srgbClr val="66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934200" y="2667000"/>
              <a:ext cx="292100" cy="1968500"/>
            </a:xfrm>
            <a:custGeom>
              <a:rect l="l" t="t" r="r" b="b"/>
              <a:pathLst>
                <a:path w="292100" h="1968500">
                  <a:moveTo>
                    <a:pt x="0" y="0"/>
                  </a:moveTo>
                  <a:lnTo>
                    <a:pt x="292100" y="0"/>
                  </a:lnTo>
                  <a:lnTo>
                    <a:pt x="292100" y="1968500"/>
                  </a:lnTo>
                  <a:lnTo>
                    <a:pt x="0" y="19685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898650" y="2698749"/>
              <a:ext cx="5486400" cy="228600"/>
            </a:xfrm>
            <a:custGeom>
              <a:rect l="l" t="t" r="r" b="b"/>
              <a:pathLst>
                <a:path w="5486400" h="228600">
                  <a:moveTo>
                    <a:pt x="4953000" y="190500"/>
                  </a:moveTo>
                  <a:lnTo>
                    <a:pt x="4940287" y="184150"/>
                  </a:lnTo>
                  <a:lnTo>
                    <a:pt x="4876787" y="152400"/>
                  </a:lnTo>
                  <a:lnTo>
                    <a:pt x="4902187" y="184150"/>
                  </a:lnTo>
                  <a:lnTo>
                    <a:pt x="660400" y="184150"/>
                  </a:lnTo>
                  <a:lnTo>
                    <a:pt x="685800" y="152400"/>
                  </a:lnTo>
                  <a:lnTo>
                    <a:pt x="609600" y="190500"/>
                  </a:lnTo>
                  <a:lnTo>
                    <a:pt x="685800" y="228600"/>
                  </a:lnTo>
                  <a:lnTo>
                    <a:pt x="660387" y="196850"/>
                  </a:lnTo>
                  <a:lnTo>
                    <a:pt x="4902187" y="196850"/>
                  </a:lnTo>
                  <a:lnTo>
                    <a:pt x="4876787" y="228600"/>
                  </a:lnTo>
                  <a:lnTo>
                    <a:pt x="4940287" y="196850"/>
                  </a:lnTo>
                  <a:lnTo>
                    <a:pt x="4953000" y="190500"/>
                  </a:lnTo>
                  <a:close/>
                </a:path>
                <a:path w="5486400" h="228600">
                  <a:moveTo>
                    <a:pt x="5257800" y="114300"/>
                  </a:moveTo>
                  <a:lnTo>
                    <a:pt x="5245087" y="107950"/>
                  </a:lnTo>
                  <a:lnTo>
                    <a:pt x="5181587" y="76200"/>
                  </a:lnTo>
                  <a:lnTo>
                    <a:pt x="5206987" y="107950"/>
                  </a:lnTo>
                  <a:lnTo>
                    <a:pt x="279400" y="107950"/>
                  </a:lnTo>
                  <a:lnTo>
                    <a:pt x="304800" y="76200"/>
                  </a:lnTo>
                  <a:lnTo>
                    <a:pt x="228600" y="114300"/>
                  </a:lnTo>
                  <a:lnTo>
                    <a:pt x="304800" y="152400"/>
                  </a:lnTo>
                  <a:lnTo>
                    <a:pt x="279387" y="120650"/>
                  </a:lnTo>
                  <a:lnTo>
                    <a:pt x="5206987" y="120650"/>
                  </a:lnTo>
                  <a:lnTo>
                    <a:pt x="5181587" y="152400"/>
                  </a:lnTo>
                  <a:lnTo>
                    <a:pt x="5245087" y="120650"/>
                  </a:lnTo>
                  <a:lnTo>
                    <a:pt x="5257800" y="114300"/>
                  </a:lnTo>
                  <a:close/>
                </a:path>
                <a:path w="5486400" h="228600">
                  <a:moveTo>
                    <a:pt x="5486400" y="38100"/>
                  </a:moveTo>
                  <a:lnTo>
                    <a:pt x="5473687" y="31750"/>
                  </a:lnTo>
                  <a:lnTo>
                    <a:pt x="5410187" y="0"/>
                  </a:lnTo>
                  <a:lnTo>
                    <a:pt x="5435587" y="31750"/>
                  </a:lnTo>
                  <a:lnTo>
                    <a:pt x="50800" y="31750"/>
                  </a:lnTo>
                  <a:lnTo>
                    <a:pt x="76200" y="0"/>
                  </a:lnTo>
                  <a:lnTo>
                    <a:pt x="0" y="38100"/>
                  </a:lnTo>
                  <a:lnTo>
                    <a:pt x="76200" y="76200"/>
                  </a:lnTo>
                  <a:lnTo>
                    <a:pt x="50787" y="44450"/>
                  </a:lnTo>
                  <a:lnTo>
                    <a:pt x="5435587" y="44450"/>
                  </a:lnTo>
                  <a:lnTo>
                    <a:pt x="5410187" y="76200"/>
                  </a:lnTo>
                  <a:lnTo>
                    <a:pt x="5473687" y="44450"/>
                  </a:lnTo>
                  <a:lnTo>
                    <a:pt x="5486400" y="38100"/>
                  </a:lnTo>
                  <a:close/>
                </a:path>
              </a:pathLst>
            </a:custGeom>
            <a:solidFill>
              <a:srgbClr val="FF505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1520825" y="1311905"/>
            <a:ext cx="13125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Times New Roman"/>
                <a:cs typeface="Times New Roman"/>
              </a:rPr>
              <a:t>AAL-</a:t>
            </a:r>
            <a:r>
              <a:rPr sz="2400" spc="-25">
                <a:latin typeface="Times New Roman"/>
                <a:cs typeface="Times New Roman"/>
              </a:rPr>
              <a:t>SAP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6394448" y="1822449"/>
            <a:ext cx="1447800" cy="533400"/>
            <a:chOff x="6394448" y="1822449"/>
            <a:chExt cx="1447800" cy="533400"/>
          </a:xfrm>
        </p:grpSpPr>
        <p:sp>
          <p:nvSpPr>
            <p:cNvPr id="31" name="object 31"/>
            <p:cNvSpPr/>
            <p:nvPr/>
          </p:nvSpPr>
          <p:spPr>
            <a:xfrm>
              <a:off x="6400798" y="1828799"/>
              <a:ext cx="1435100" cy="520700"/>
            </a:xfrm>
            <a:custGeom>
              <a:rect l="l" t="t" r="r" b="b"/>
              <a:pathLst>
                <a:path w="1435100" h="520700">
                  <a:moveTo>
                    <a:pt x="717550" y="0"/>
                  </a:moveTo>
                  <a:close/>
                </a:path>
                <a:path w="1435100" h="520700">
                  <a:moveTo>
                    <a:pt x="1435099" y="260350"/>
                  </a:moveTo>
                  <a:lnTo>
                    <a:pt x="1" y="260350"/>
                  </a:lnTo>
                  <a:lnTo>
                    <a:pt x="3286" y="235276"/>
                  </a:lnTo>
                  <a:lnTo>
                    <a:pt x="28662" y="187261"/>
                  </a:lnTo>
                  <a:lnTo>
                    <a:pt x="77108" y="142816"/>
                  </a:lnTo>
                  <a:lnTo>
                    <a:pt x="109231" y="122206"/>
                  </a:lnTo>
                  <a:lnTo>
                    <a:pt x="146220" y="102815"/>
                  </a:lnTo>
                  <a:lnTo>
                    <a:pt x="187773" y="84753"/>
                  </a:lnTo>
                  <a:lnTo>
                    <a:pt x="233590" y="68129"/>
                  </a:lnTo>
                  <a:lnTo>
                    <a:pt x="283371" y="53052"/>
                  </a:lnTo>
                  <a:lnTo>
                    <a:pt x="336814" y="39631"/>
                  </a:lnTo>
                  <a:lnTo>
                    <a:pt x="393620" y="27976"/>
                  </a:lnTo>
                  <a:lnTo>
                    <a:pt x="453487" y="18196"/>
                  </a:lnTo>
                  <a:lnTo>
                    <a:pt x="516114" y="10398"/>
                  </a:lnTo>
                  <a:lnTo>
                    <a:pt x="581202" y="4694"/>
                  </a:lnTo>
                  <a:lnTo>
                    <a:pt x="648449" y="1191"/>
                  </a:lnTo>
                  <a:lnTo>
                    <a:pt x="717550" y="0"/>
                  </a:lnTo>
                  <a:lnTo>
                    <a:pt x="786656" y="1191"/>
                  </a:lnTo>
                  <a:lnTo>
                    <a:pt x="853902" y="4694"/>
                  </a:lnTo>
                  <a:lnTo>
                    <a:pt x="918989" y="10399"/>
                  </a:lnTo>
                  <a:lnTo>
                    <a:pt x="981616" y="18196"/>
                  </a:lnTo>
                  <a:lnTo>
                    <a:pt x="1041483" y="27976"/>
                  </a:lnTo>
                  <a:lnTo>
                    <a:pt x="1098288" y="39632"/>
                  </a:lnTo>
                  <a:lnTo>
                    <a:pt x="1151731" y="53052"/>
                  </a:lnTo>
                  <a:lnTo>
                    <a:pt x="1201512" y="68129"/>
                  </a:lnTo>
                  <a:lnTo>
                    <a:pt x="1247329" y="84753"/>
                  </a:lnTo>
                  <a:lnTo>
                    <a:pt x="1288882" y="102815"/>
                  </a:lnTo>
                  <a:lnTo>
                    <a:pt x="1325870" y="122206"/>
                  </a:lnTo>
                  <a:lnTo>
                    <a:pt x="1357993" y="142817"/>
                  </a:lnTo>
                  <a:lnTo>
                    <a:pt x="1406439" y="187262"/>
                  </a:lnTo>
                  <a:lnTo>
                    <a:pt x="1431815" y="235276"/>
                  </a:lnTo>
                  <a:lnTo>
                    <a:pt x="1435099" y="260350"/>
                  </a:lnTo>
                  <a:close/>
                </a:path>
                <a:path w="1435100" h="520700">
                  <a:moveTo>
                    <a:pt x="717550" y="520699"/>
                  </a:moveTo>
                  <a:lnTo>
                    <a:pt x="648445" y="519507"/>
                  </a:lnTo>
                  <a:lnTo>
                    <a:pt x="581198" y="516005"/>
                  </a:lnTo>
                  <a:lnTo>
                    <a:pt x="516111" y="510300"/>
                  </a:lnTo>
                  <a:lnTo>
                    <a:pt x="453484" y="502503"/>
                  </a:lnTo>
                  <a:lnTo>
                    <a:pt x="393617" y="492722"/>
                  </a:lnTo>
                  <a:lnTo>
                    <a:pt x="336812" y="481067"/>
                  </a:lnTo>
                  <a:lnTo>
                    <a:pt x="283368" y="467647"/>
                  </a:lnTo>
                  <a:lnTo>
                    <a:pt x="233588" y="452570"/>
                  </a:lnTo>
                  <a:lnTo>
                    <a:pt x="187771" y="435946"/>
                  </a:lnTo>
                  <a:lnTo>
                    <a:pt x="146217" y="417884"/>
                  </a:lnTo>
                  <a:lnTo>
                    <a:pt x="109229" y="398493"/>
                  </a:lnTo>
                  <a:lnTo>
                    <a:pt x="77106" y="377882"/>
                  </a:lnTo>
                  <a:lnTo>
                    <a:pt x="28660" y="333438"/>
                  </a:lnTo>
                  <a:lnTo>
                    <a:pt x="3284" y="285423"/>
                  </a:lnTo>
                  <a:lnTo>
                    <a:pt x="0" y="260349"/>
                  </a:lnTo>
                  <a:lnTo>
                    <a:pt x="1435099" y="260350"/>
                  </a:lnTo>
                  <a:lnTo>
                    <a:pt x="1422160" y="309822"/>
                  </a:lnTo>
                  <a:lnTo>
                    <a:pt x="1384948" y="356161"/>
                  </a:lnTo>
                  <a:lnTo>
                    <a:pt x="1325869" y="398493"/>
                  </a:lnTo>
                  <a:lnTo>
                    <a:pt x="1288881" y="417884"/>
                  </a:lnTo>
                  <a:lnTo>
                    <a:pt x="1247328" y="435946"/>
                  </a:lnTo>
                  <a:lnTo>
                    <a:pt x="1201511" y="452570"/>
                  </a:lnTo>
                  <a:lnTo>
                    <a:pt x="1151730" y="467647"/>
                  </a:lnTo>
                  <a:lnTo>
                    <a:pt x="1098287" y="481067"/>
                  </a:lnTo>
                  <a:lnTo>
                    <a:pt x="1041481" y="492722"/>
                  </a:lnTo>
                  <a:lnTo>
                    <a:pt x="981615" y="502503"/>
                  </a:lnTo>
                  <a:lnTo>
                    <a:pt x="918988" y="510300"/>
                  </a:lnTo>
                  <a:lnTo>
                    <a:pt x="853901" y="516005"/>
                  </a:lnTo>
                  <a:lnTo>
                    <a:pt x="786654" y="519507"/>
                  </a:lnTo>
                  <a:lnTo>
                    <a:pt x="717550" y="520699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400798" y="1828799"/>
              <a:ext cx="1435100" cy="520700"/>
            </a:xfrm>
            <a:custGeom>
              <a:rect l="l" t="t" r="r" b="b"/>
              <a:pathLst>
                <a:path w="1435100" h="520700">
                  <a:moveTo>
                    <a:pt x="1" y="260350"/>
                  </a:moveTo>
                  <a:lnTo>
                    <a:pt x="12939" y="210877"/>
                  </a:lnTo>
                  <a:lnTo>
                    <a:pt x="50151" y="164538"/>
                  </a:lnTo>
                  <a:lnTo>
                    <a:pt x="109230" y="122206"/>
                  </a:lnTo>
                  <a:lnTo>
                    <a:pt x="146218" y="102815"/>
                  </a:lnTo>
                  <a:lnTo>
                    <a:pt x="187772" y="84753"/>
                  </a:lnTo>
                  <a:lnTo>
                    <a:pt x="233589" y="68129"/>
                  </a:lnTo>
                  <a:lnTo>
                    <a:pt x="283369" y="53052"/>
                  </a:lnTo>
                  <a:lnTo>
                    <a:pt x="336813" y="39632"/>
                  </a:lnTo>
                  <a:lnTo>
                    <a:pt x="393618" y="27976"/>
                  </a:lnTo>
                  <a:lnTo>
                    <a:pt x="453485" y="18196"/>
                  </a:lnTo>
                  <a:lnTo>
                    <a:pt x="516112" y="10399"/>
                  </a:lnTo>
                  <a:lnTo>
                    <a:pt x="581199" y="4694"/>
                  </a:lnTo>
                  <a:lnTo>
                    <a:pt x="648445" y="1191"/>
                  </a:lnTo>
                  <a:lnTo>
                    <a:pt x="717550" y="0"/>
                  </a:lnTo>
                  <a:lnTo>
                    <a:pt x="786654" y="1191"/>
                  </a:lnTo>
                  <a:lnTo>
                    <a:pt x="853901" y="4694"/>
                  </a:lnTo>
                  <a:lnTo>
                    <a:pt x="918988" y="10398"/>
                  </a:lnTo>
                  <a:lnTo>
                    <a:pt x="981615" y="18196"/>
                  </a:lnTo>
                  <a:lnTo>
                    <a:pt x="1041482" y="27976"/>
                  </a:lnTo>
                  <a:lnTo>
                    <a:pt x="1098287" y="39631"/>
                  </a:lnTo>
                  <a:lnTo>
                    <a:pt x="1151730" y="53052"/>
                  </a:lnTo>
                  <a:lnTo>
                    <a:pt x="1201511" y="68129"/>
                  </a:lnTo>
                  <a:lnTo>
                    <a:pt x="1247328" y="84753"/>
                  </a:lnTo>
                  <a:lnTo>
                    <a:pt x="1288881" y="102815"/>
                  </a:lnTo>
                  <a:lnTo>
                    <a:pt x="1325870" y="122206"/>
                  </a:lnTo>
                  <a:lnTo>
                    <a:pt x="1357993" y="142816"/>
                  </a:lnTo>
                  <a:lnTo>
                    <a:pt x="1406439" y="187261"/>
                  </a:lnTo>
                  <a:lnTo>
                    <a:pt x="1431815" y="235276"/>
                  </a:lnTo>
                  <a:lnTo>
                    <a:pt x="1435100" y="260349"/>
                  </a:lnTo>
                  <a:lnTo>
                    <a:pt x="1431814" y="285423"/>
                  </a:lnTo>
                  <a:lnTo>
                    <a:pt x="1422160" y="309822"/>
                  </a:lnTo>
                  <a:lnTo>
                    <a:pt x="1384948" y="356161"/>
                  </a:lnTo>
                  <a:lnTo>
                    <a:pt x="1325869" y="398493"/>
                  </a:lnTo>
                  <a:lnTo>
                    <a:pt x="1288881" y="417884"/>
                  </a:lnTo>
                  <a:lnTo>
                    <a:pt x="1247328" y="435946"/>
                  </a:lnTo>
                  <a:lnTo>
                    <a:pt x="1201511" y="452570"/>
                  </a:lnTo>
                  <a:lnTo>
                    <a:pt x="1151730" y="467647"/>
                  </a:lnTo>
                  <a:lnTo>
                    <a:pt x="1098287" y="481067"/>
                  </a:lnTo>
                  <a:lnTo>
                    <a:pt x="1041481" y="492722"/>
                  </a:lnTo>
                  <a:lnTo>
                    <a:pt x="981615" y="502503"/>
                  </a:lnTo>
                  <a:lnTo>
                    <a:pt x="918988" y="510300"/>
                  </a:lnTo>
                  <a:lnTo>
                    <a:pt x="853901" y="516005"/>
                  </a:lnTo>
                  <a:lnTo>
                    <a:pt x="786654" y="519507"/>
                  </a:lnTo>
                  <a:lnTo>
                    <a:pt x="717550" y="520699"/>
                  </a:lnTo>
                  <a:lnTo>
                    <a:pt x="648445" y="519507"/>
                  </a:lnTo>
                  <a:lnTo>
                    <a:pt x="581198" y="516005"/>
                  </a:lnTo>
                  <a:lnTo>
                    <a:pt x="516111" y="510300"/>
                  </a:lnTo>
                  <a:lnTo>
                    <a:pt x="453484" y="502503"/>
                  </a:lnTo>
                  <a:lnTo>
                    <a:pt x="393617" y="492722"/>
                  </a:lnTo>
                  <a:lnTo>
                    <a:pt x="336812" y="481067"/>
                  </a:lnTo>
                  <a:lnTo>
                    <a:pt x="283368" y="467647"/>
                  </a:lnTo>
                  <a:lnTo>
                    <a:pt x="233588" y="452570"/>
                  </a:lnTo>
                  <a:lnTo>
                    <a:pt x="187771" y="435946"/>
                  </a:lnTo>
                  <a:lnTo>
                    <a:pt x="146217" y="417884"/>
                  </a:lnTo>
                  <a:lnTo>
                    <a:pt x="109229" y="398493"/>
                  </a:lnTo>
                  <a:lnTo>
                    <a:pt x="77106" y="377882"/>
                  </a:lnTo>
                  <a:lnTo>
                    <a:pt x="28660" y="333438"/>
                  </a:lnTo>
                  <a:lnTo>
                    <a:pt x="3284" y="285423"/>
                  </a:lnTo>
                  <a:lnTo>
                    <a:pt x="0" y="2603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6473825" y="1311905"/>
            <a:ext cx="13125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Times New Roman"/>
                <a:cs typeface="Times New Roman"/>
              </a:rPr>
              <a:t>AAL-</a:t>
            </a:r>
            <a:r>
              <a:rPr sz="2400" spc="-25">
                <a:latin typeface="Times New Roman"/>
                <a:cs typeface="Times New Roman"/>
              </a:rPr>
              <a:t>SAP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016375" y="2568575"/>
            <a:ext cx="1421130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556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80"/>
              </a:spcBef>
            </a:pPr>
            <a:r>
              <a:rPr sz="2400" spc="-10">
                <a:latin typeface="Times New Roman"/>
                <a:cs typeface="Times New Roman"/>
              </a:rPr>
              <a:t>AAL</a:t>
            </a:r>
            <a:r>
              <a:rPr sz="2400" spc="-25">
                <a:latin typeface="宋体"/>
                <a:cs typeface="宋体"/>
              </a:rPr>
              <a:t>连接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03250" y="3194050"/>
            <a:ext cx="7391400" cy="0"/>
          </a:xfrm>
          <a:custGeom>
            <a:rect l="l" t="t" r="r" b="b"/>
            <a:pathLst>
              <a:path w="7391400">
                <a:moveTo>
                  <a:pt x="0" y="0"/>
                </a:moveTo>
                <a:lnTo>
                  <a:pt x="739140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590550" y="2820030"/>
            <a:ext cx="652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latin typeface="Times New Roman"/>
                <a:cs typeface="Times New Roman"/>
              </a:rPr>
              <a:t>AAL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0550" y="3185790"/>
            <a:ext cx="702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latin typeface="Times New Roman"/>
                <a:cs typeface="Times New Roman"/>
              </a:rPr>
              <a:t>ATM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657350" y="5507037"/>
            <a:ext cx="109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MS Gothic"/>
                <a:cs typeface="MS Gothic"/>
              </a:rPr>
              <a:t>AAL</a:t>
            </a:r>
            <a:r>
              <a:rPr sz="2400" spc="-25">
                <a:latin typeface="Microsoft JhengHei"/>
                <a:cs typeface="Microsoft JhengHei"/>
              </a:rPr>
              <a:t>实体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457949" y="5430837"/>
            <a:ext cx="109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MS Gothic"/>
                <a:cs typeface="MS Gothic"/>
              </a:rPr>
              <a:t>AAL</a:t>
            </a:r>
            <a:r>
              <a:rPr sz="2400" spc="-25">
                <a:latin typeface="Microsoft JhengHei"/>
                <a:cs typeface="Microsoft JhengHei"/>
              </a:rPr>
              <a:t>实体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1371600" y="2590800"/>
            <a:ext cx="6540500" cy="2806700"/>
          </a:xfrm>
          <a:custGeom>
            <a:rect l="l" t="t" r="r" b="b"/>
            <a:pathLst>
              <a:path w="6540500" h="2806700">
                <a:moveTo>
                  <a:pt x="0" y="0"/>
                </a:moveTo>
                <a:lnTo>
                  <a:pt x="1663700" y="0"/>
                </a:lnTo>
                <a:lnTo>
                  <a:pt x="1663700" y="2806700"/>
                </a:lnTo>
                <a:lnTo>
                  <a:pt x="0" y="2806700"/>
                </a:lnTo>
                <a:lnTo>
                  <a:pt x="0" y="0"/>
                </a:lnTo>
                <a:close/>
              </a:path>
              <a:path w="6540500" h="2806700">
                <a:moveTo>
                  <a:pt x="4876800" y="0"/>
                </a:moveTo>
                <a:lnTo>
                  <a:pt x="6540500" y="0"/>
                </a:lnTo>
                <a:lnTo>
                  <a:pt x="6540500" y="2806700"/>
                </a:lnTo>
                <a:lnTo>
                  <a:pt x="4876800" y="2806700"/>
                </a:lnTo>
                <a:lnTo>
                  <a:pt x="487680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3902074" y="5430837"/>
            <a:ext cx="139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286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点到点</a:t>
            </a:r>
            <a:r>
              <a:rPr sz="2400" spc="-50">
                <a:latin typeface="MS Gothic"/>
                <a:cs typeface="MS Gothic"/>
              </a:rPr>
              <a:t> </a:t>
            </a:r>
            <a:r>
              <a:rPr sz="2400">
                <a:latin typeface="MS Gothic"/>
                <a:cs typeface="MS Gothic"/>
              </a:rPr>
              <a:t>ATM</a:t>
            </a:r>
            <a:r>
              <a:rPr sz="2400" spc="-20">
                <a:latin typeface="Microsoft JhengHei"/>
                <a:cs typeface="Microsoft JhengHei"/>
              </a:rPr>
              <a:t>层连接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2" name="object 42"/>
          <p:cNvPicPr/>
          <p:nvPr/>
        </p:nvPicPr>
        <p:blipFill>
          <a:blip r:embed="rId2"/>
          <a:stretch>
            <a:fillRect/>
          </a:stretch>
        </p:blipFill>
        <p:spPr>
          <a:xfrm>
            <a:off x="4603750" y="5175250"/>
            <a:ext cx="76200" cy="228600"/>
          </a:xfrm>
          <a:prstGeom prst="rect">
            <a:avLst/>
          </a:prstGeom>
        </p:spPr>
      </p:pic>
      <p:sp>
        <p:nvSpPr>
          <p:cNvPr id="43" name="object 4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44" name="object 4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45" name="object 4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600" y="621982"/>
            <a:ext cx="3657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各种</a:t>
            </a: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的特征</a:t>
            </a:r>
            <a:endParaRPr sz="4400">
              <a:latin typeface="MS Gothic"/>
              <a:cs typeface="MS Gothic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71600" y="1676400"/>
            <a:ext cx="6781800" cy="4724400"/>
            <a:chOff x="1371600" y="1676400"/>
            <a:chExt cx="6781800" cy="47244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71600" y="1676400"/>
              <a:ext cx="6781800" cy="47244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71600" y="4800600"/>
              <a:ext cx="6553200" cy="0"/>
            </a:xfrm>
            <a:custGeom>
              <a:rect l="l" t="t" r="r" b="b"/>
              <a:pathLst>
                <a:path w="6553200">
                  <a:moveTo>
                    <a:pt x="0" y="0"/>
                  </a:moveTo>
                  <a:lnTo>
                    <a:pt x="65532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9800" y="774382"/>
            <a:ext cx="4216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各种</a:t>
            </a: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的</a:t>
            </a:r>
            <a:r>
              <a:rPr sz="4400" spc="-20">
                <a:solidFill>
                  <a:srgbClr val="000000"/>
                </a:solidFill>
                <a:latin typeface="Microsoft JhengHei"/>
                <a:cs typeface="Microsoft JhengHei"/>
              </a:rPr>
              <a:t>协议栈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69925" y="2041525"/>
            <a:ext cx="1768475" cy="822325"/>
          </a:xfrm>
          <a:custGeom>
            <a:rect l="l" t="t" r="r" b="b"/>
            <a:pathLst>
              <a:path w="1768475" h="822325">
                <a:moveTo>
                  <a:pt x="1768475" y="822325"/>
                </a:moveTo>
                <a:lnTo>
                  <a:pt x="0" y="822325"/>
                </a:lnTo>
                <a:lnTo>
                  <a:pt x="0" y="0"/>
                </a:lnTo>
                <a:lnTo>
                  <a:pt x="1768475" y="0"/>
                </a:lnTo>
                <a:lnTo>
                  <a:pt x="1768475" y="822325"/>
                </a:lnTo>
                <a:close/>
              </a:path>
            </a:pathLst>
          </a:custGeom>
          <a:solidFill>
            <a:srgbClr val="CC6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36662" y="2084388"/>
            <a:ext cx="635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SSCS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MS Gothic"/>
                <a:cs typeface="MS Gothic"/>
              </a:rPr>
              <a:t>空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651125" y="2041525"/>
            <a:ext cx="1768475" cy="822325"/>
          </a:xfrm>
          <a:custGeom>
            <a:rect l="l" t="t" r="r" b="b"/>
            <a:pathLst>
              <a:path w="1768475" h="822325">
                <a:moveTo>
                  <a:pt x="1768475" y="822325"/>
                </a:moveTo>
                <a:lnTo>
                  <a:pt x="0" y="822325"/>
                </a:lnTo>
                <a:lnTo>
                  <a:pt x="0" y="0"/>
                </a:lnTo>
                <a:lnTo>
                  <a:pt x="1768475" y="0"/>
                </a:lnTo>
                <a:lnTo>
                  <a:pt x="1768475" y="822325"/>
                </a:lnTo>
                <a:close/>
              </a:path>
            </a:pathLst>
          </a:custGeom>
          <a:solidFill>
            <a:srgbClr val="CC6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913062" y="2084388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SSCS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MS Gothic"/>
                <a:cs typeface="MS Gothic"/>
              </a:rPr>
              <a:t>可能</a:t>
            </a:r>
            <a:r>
              <a:rPr sz="2400" spc="-25">
                <a:latin typeface="Microsoft JhengHei"/>
                <a:cs typeface="Microsoft JhengHei"/>
              </a:rPr>
              <a:t>为空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69925" y="2879725"/>
            <a:ext cx="1768475" cy="1066800"/>
          </a:xfrm>
          <a:custGeom>
            <a:rect l="l" t="t" r="r" b="b"/>
            <a:pathLst>
              <a:path w="1768475" h="1066800">
                <a:moveTo>
                  <a:pt x="1768475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768475" y="0"/>
                </a:lnTo>
                <a:lnTo>
                  <a:pt x="1768475" y="1066800"/>
                </a:lnTo>
                <a:close/>
              </a:path>
            </a:pathLst>
          </a:custGeom>
          <a:solidFill>
            <a:srgbClr val="66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033462" y="2922587"/>
            <a:ext cx="1041400" cy="694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5">
                <a:latin typeface="MS Gothic"/>
                <a:cs typeface="MS Gothic"/>
              </a:rPr>
              <a:t>CS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ts val="2395"/>
              </a:lnSpc>
            </a:pPr>
            <a:r>
              <a:rPr sz="2000">
                <a:latin typeface="MS Gothic"/>
                <a:cs typeface="MS Gothic"/>
              </a:rPr>
              <a:t>会聚子</a:t>
            </a:r>
            <a:r>
              <a:rPr sz="2000" spc="-50">
                <a:latin typeface="Microsoft JhengHei"/>
                <a:cs typeface="Microsoft JhengHei"/>
              </a:rPr>
              <a:t>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651125" y="2879725"/>
            <a:ext cx="1768475" cy="2101850"/>
          </a:xfrm>
          <a:custGeom>
            <a:rect l="l" t="t" r="r" b="b"/>
            <a:pathLst>
              <a:path w="1768475" h="2101850">
                <a:moveTo>
                  <a:pt x="1768475" y="2101850"/>
                </a:moveTo>
                <a:lnTo>
                  <a:pt x="0" y="2101850"/>
                </a:lnTo>
                <a:lnTo>
                  <a:pt x="0" y="0"/>
                </a:lnTo>
                <a:lnTo>
                  <a:pt x="1768475" y="0"/>
                </a:lnTo>
                <a:lnTo>
                  <a:pt x="1768475" y="2101850"/>
                </a:lnTo>
                <a:close/>
              </a:path>
            </a:pathLst>
          </a:custGeom>
          <a:solidFill>
            <a:srgbClr val="66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760662" y="3654107"/>
            <a:ext cx="1549400" cy="694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5">
                <a:latin typeface="MS Gothic"/>
                <a:cs typeface="MS Gothic"/>
              </a:rPr>
              <a:t>CPS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ts val="2395"/>
              </a:lnSpc>
            </a:pPr>
            <a:r>
              <a:rPr sz="2000">
                <a:latin typeface="MS Gothic"/>
                <a:cs typeface="MS Gothic"/>
              </a:rPr>
              <a:t>公共部分子</a:t>
            </a:r>
            <a:r>
              <a:rPr sz="2000" spc="-50">
                <a:latin typeface="Microsoft JhengHei"/>
                <a:cs typeface="Microsoft JhengHei"/>
              </a:rPr>
              <a:t>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705600" y="2879725"/>
            <a:ext cx="1828800" cy="1066800"/>
          </a:xfrm>
          <a:custGeom>
            <a:rect l="l" t="t" r="r" b="b"/>
            <a:pathLst>
              <a:path w="1828800" h="1066800">
                <a:moveTo>
                  <a:pt x="1828800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828800" y="0"/>
                </a:lnTo>
                <a:lnTo>
                  <a:pt x="1828800" y="1066800"/>
                </a:lnTo>
                <a:close/>
              </a:path>
            </a:pathLst>
          </a:custGeom>
          <a:solidFill>
            <a:srgbClr val="66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099300" y="2922587"/>
            <a:ext cx="1041400" cy="999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CPCS</a:t>
            </a:r>
            <a:endParaRPr sz="2400">
              <a:latin typeface="MS Gothic"/>
              <a:cs typeface="MS Gothic"/>
            </a:endParaRPr>
          </a:p>
          <a:p>
            <a:pPr marL="12700" marR="5080" algn="ctr">
              <a:lnSpc>
                <a:spcPts val="2400"/>
              </a:lnSpc>
              <a:spcBef>
                <a:spcPts val="70"/>
              </a:spcBef>
            </a:pPr>
            <a:r>
              <a:rPr sz="2000" spc="-15">
                <a:latin typeface="MS Gothic"/>
                <a:cs typeface="MS Gothic"/>
              </a:rPr>
              <a:t>公共部分</a:t>
            </a:r>
            <a:r>
              <a:rPr sz="2000">
                <a:latin typeface="MS Gothic"/>
                <a:cs typeface="MS Gothic"/>
              </a:rPr>
              <a:t>会聚子</a:t>
            </a:r>
            <a:r>
              <a:rPr sz="2000" spc="-50">
                <a:latin typeface="Microsoft JhengHei"/>
                <a:cs typeface="Microsoft JhengHei"/>
              </a:rPr>
              <a:t>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705600" y="2041525"/>
            <a:ext cx="1828800" cy="822325"/>
          </a:xfrm>
          <a:custGeom>
            <a:rect l="l" t="t" r="r" b="b"/>
            <a:pathLst>
              <a:path w="1828800" h="822325">
                <a:moveTo>
                  <a:pt x="1828800" y="822325"/>
                </a:moveTo>
                <a:lnTo>
                  <a:pt x="0" y="822325"/>
                </a:lnTo>
                <a:lnTo>
                  <a:pt x="0" y="0"/>
                </a:lnTo>
                <a:lnTo>
                  <a:pt x="1828800" y="0"/>
                </a:lnTo>
                <a:lnTo>
                  <a:pt x="1828800" y="822325"/>
                </a:lnTo>
                <a:close/>
              </a:path>
            </a:pathLst>
          </a:custGeom>
          <a:solidFill>
            <a:srgbClr val="CC6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997700" y="2084388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SSCS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MS Gothic"/>
                <a:cs typeface="MS Gothic"/>
              </a:rPr>
              <a:t>可能</a:t>
            </a:r>
            <a:r>
              <a:rPr sz="2400" spc="-25">
                <a:latin typeface="Microsoft JhengHei"/>
                <a:cs typeface="Microsoft JhengHei"/>
              </a:rPr>
              <a:t>为空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69925" y="4022725"/>
            <a:ext cx="1768475" cy="1066800"/>
          </a:xfrm>
          <a:custGeom>
            <a:rect l="l" t="t" r="r" b="b"/>
            <a:pathLst>
              <a:path w="1768475" h="1066800">
                <a:moveTo>
                  <a:pt x="1768475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768475" y="0"/>
                </a:lnTo>
                <a:lnTo>
                  <a:pt x="1768475" y="10668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906462" y="4065587"/>
            <a:ext cx="1295400" cy="694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5">
                <a:latin typeface="MS Gothic"/>
                <a:cs typeface="MS Gothic"/>
              </a:rPr>
              <a:t>SAR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ts val="2395"/>
              </a:lnSpc>
            </a:pPr>
            <a:r>
              <a:rPr sz="2000">
                <a:latin typeface="MS Gothic"/>
                <a:cs typeface="MS Gothic"/>
              </a:rPr>
              <a:t>分段与重</a:t>
            </a:r>
            <a:r>
              <a:rPr sz="2000" spc="-50">
                <a:latin typeface="Microsoft JhengHei"/>
                <a:cs typeface="Microsoft JhengHei"/>
              </a:rPr>
              <a:t>组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05600" y="3946525"/>
            <a:ext cx="1828800" cy="1066800"/>
          </a:xfrm>
          <a:custGeom>
            <a:rect l="l" t="t" r="r" b="b"/>
            <a:pathLst>
              <a:path w="1828800" h="1066800">
                <a:moveTo>
                  <a:pt x="1828800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828800" y="0"/>
                </a:lnTo>
                <a:lnTo>
                  <a:pt x="1828800" y="10668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6972300" y="3989387"/>
            <a:ext cx="1295400" cy="694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5">
                <a:latin typeface="MS Gothic"/>
                <a:cs typeface="MS Gothic"/>
              </a:rPr>
              <a:t>SAR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ts val="2395"/>
              </a:lnSpc>
            </a:pPr>
            <a:r>
              <a:rPr sz="2000">
                <a:latin typeface="MS Gothic"/>
                <a:cs typeface="MS Gothic"/>
              </a:rPr>
              <a:t>分段与重</a:t>
            </a:r>
            <a:r>
              <a:rPr sz="2000" spc="-50">
                <a:latin typeface="Microsoft JhengHei"/>
                <a:cs typeface="Microsoft JhengHei"/>
              </a:rPr>
              <a:t>组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46175" y="537686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AAL1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203574" y="537686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AAL2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302500" y="536098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AAL5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724400" y="2879725"/>
            <a:ext cx="1828800" cy="1066800"/>
          </a:xfrm>
          <a:custGeom>
            <a:rect l="l" t="t" r="r" b="b"/>
            <a:pathLst>
              <a:path w="1828800" h="1066800">
                <a:moveTo>
                  <a:pt x="1828800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828800" y="0"/>
                </a:lnTo>
                <a:lnTo>
                  <a:pt x="1828800" y="1066800"/>
                </a:lnTo>
                <a:close/>
              </a:path>
            </a:pathLst>
          </a:custGeom>
          <a:solidFill>
            <a:srgbClr val="669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5118100" y="2922587"/>
            <a:ext cx="1041400" cy="999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CPCS</a:t>
            </a:r>
            <a:endParaRPr sz="2400">
              <a:latin typeface="MS Gothic"/>
              <a:cs typeface="MS Gothic"/>
            </a:endParaRPr>
          </a:p>
          <a:p>
            <a:pPr marL="12700" marR="5080" algn="ctr">
              <a:lnSpc>
                <a:spcPts val="2400"/>
              </a:lnSpc>
              <a:spcBef>
                <a:spcPts val="70"/>
              </a:spcBef>
            </a:pPr>
            <a:r>
              <a:rPr sz="2000" spc="-15">
                <a:latin typeface="MS Gothic"/>
                <a:cs typeface="MS Gothic"/>
              </a:rPr>
              <a:t>公共部分</a:t>
            </a:r>
            <a:r>
              <a:rPr sz="2000">
                <a:latin typeface="MS Gothic"/>
                <a:cs typeface="MS Gothic"/>
              </a:rPr>
              <a:t>会聚子</a:t>
            </a:r>
            <a:r>
              <a:rPr sz="2000" spc="-50">
                <a:latin typeface="Microsoft JhengHei"/>
                <a:cs typeface="Microsoft JhengHei"/>
              </a:rPr>
              <a:t>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724400" y="2041525"/>
            <a:ext cx="1828800" cy="822325"/>
          </a:xfrm>
          <a:custGeom>
            <a:rect l="l" t="t" r="r" b="b"/>
            <a:pathLst>
              <a:path w="1828800" h="822325">
                <a:moveTo>
                  <a:pt x="1828800" y="822325"/>
                </a:moveTo>
                <a:lnTo>
                  <a:pt x="0" y="822325"/>
                </a:lnTo>
                <a:lnTo>
                  <a:pt x="0" y="0"/>
                </a:lnTo>
                <a:lnTo>
                  <a:pt x="1828800" y="0"/>
                </a:lnTo>
                <a:lnTo>
                  <a:pt x="1828800" y="822325"/>
                </a:lnTo>
                <a:close/>
              </a:path>
            </a:pathLst>
          </a:custGeom>
          <a:solidFill>
            <a:srgbClr val="CC6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5016500" y="2084388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SSCS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MS Gothic"/>
                <a:cs typeface="MS Gothic"/>
              </a:rPr>
              <a:t>可能</a:t>
            </a:r>
            <a:r>
              <a:rPr sz="2400" spc="-25">
                <a:latin typeface="Microsoft JhengHei"/>
                <a:cs typeface="Microsoft JhengHei"/>
              </a:rPr>
              <a:t>为空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724400" y="3946525"/>
            <a:ext cx="1828800" cy="1066800"/>
          </a:xfrm>
          <a:custGeom>
            <a:rect l="l" t="t" r="r" b="b"/>
            <a:pathLst>
              <a:path w="1828800" h="1066800">
                <a:moveTo>
                  <a:pt x="1828800" y="1066800"/>
                </a:moveTo>
                <a:lnTo>
                  <a:pt x="0" y="1066800"/>
                </a:lnTo>
                <a:lnTo>
                  <a:pt x="0" y="0"/>
                </a:lnTo>
                <a:lnTo>
                  <a:pt x="1828800" y="0"/>
                </a:lnTo>
                <a:lnTo>
                  <a:pt x="1828800" y="10668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991100" y="3989387"/>
            <a:ext cx="1295400" cy="694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2875"/>
              </a:lnSpc>
              <a:spcBef>
                <a:spcPts val="100"/>
              </a:spcBef>
            </a:pPr>
            <a:r>
              <a:rPr sz="2400" spc="-25">
                <a:latin typeface="MS Gothic"/>
                <a:cs typeface="MS Gothic"/>
              </a:rPr>
              <a:t>SAR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ts val="2395"/>
              </a:lnSpc>
            </a:pPr>
            <a:r>
              <a:rPr sz="2000">
                <a:latin typeface="MS Gothic"/>
                <a:cs typeface="MS Gothic"/>
              </a:rPr>
              <a:t>分段与重</a:t>
            </a:r>
            <a:r>
              <a:rPr sz="2000" spc="-50">
                <a:latin typeface="Microsoft JhengHei"/>
                <a:cs typeface="Microsoft JhengHei"/>
              </a:rPr>
              <a:t>组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321300" y="5360987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MS Gothic"/>
                <a:cs typeface="MS Gothic"/>
              </a:rPr>
              <a:t>AAL3/4</a:t>
            </a:r>
            <a:endParaRPr sz="2400">
              <a:latin typeface="MS Gothic"/>
              <a:cs typeface="MS Gothic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49500" y="298767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适配</a:t>
            </a:r>
            <a:r>
              <a:rPr sz="3600" spc="-10">
                <a:solidFill>
                  <a:srgbClr val="000000"/>
                </a:solidFill>
                <a:latin typeface="Microsoft JhengHei"/>
                <a:cs typeface="Microsoft JhengHei"/>
              </a:rPr>
              <a:t>层的通用功能模型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08025" y="1384300"/>
            <a:ext cx="7456805" cy="1346200"/>
          </a:xfrm>
          <a:custGeom>
            <a:rect l="l" t="t" r="r" b="b"/>
            <a:pathLst>
              <a:path w="7456805" h="1346200">
                <a:moveTo>
                  <a:pt x="0" y="0"/>
                </a:moveTo>
                <a:lnTo>
                  <a:pt x="7456488" y="0"/>
                </a:lnTo>
              </a:path>
              <a:path w="7456805" h="1346200">
                <a:moveTo>
                  <a:pt x="147637" y="368300"/>
                </a:moveTo>
                <a:lnTo>
                  <a:pt x="1611311" y="368300"/>
                </a:lnTo>
                <a:lnTo>
                  <a:pt x="1611311" y="1346200"/>
                </a:lnTo>
                <a:lnTo>
                  <a:pt x="147637" y="1346200"/>
                </a:lnTo>
                <a:lnTo>
                  <a:pt x="147637" y="36830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12812" y="1845469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Microsoft JhengHei"/>
                <a:cs typeface="Microsoft JhengHei"/>
              </a:rPr>
              <a:t>业务特定会聚子层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2812" y="2261721"/>
            <a:ext cx="1498600" cy="4229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Arial"/>
                <a:cs typeface="Arial"/>
              </a:rPr>
              <a:t>(SSCS)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>
                <a:latin typeface="Arial"/>
                <a:cs typeface="Arial"/>
              </a:rPr>
              <a:t>(</a:t>
            </a:r>
            <a:r>
              <a:rPr sz="1200">
                <a:latin typeface="宋体"/>
                <a:cs typeface="宋体"/>
              </a:rPr>
              <a:t>对某些应用可以为空</a:t>
            </a:r>
            <a:r>
              <a:rPr sz="1200" spc="-5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01675" y="1168400"/>
            <a:ext cx="7539355" cy="2901950"/>
            <a:chOff x="701675" y="1168400"/>
            <a:chExt cx="7539355" cy="2901950"/>
          </a:xfrm>
        </p:grpSpPr>
        <p:sp>
          <p:nvSpPr>
            <p:cNvPr id="7" name="object 7"/>
            <p:cNvSpPr/>
            <p:nvPr/>
          </p:nvSpPr>
          <p:spPr>
            <a:xfrm flipH="1">
              <a:off x="1552575" y="1174750"/>
              <a:ext cx="0" cy="552450"/>
            </a:xfrm>
            <a:custGeom>
              <a:rect l="l" t="t" r="r" b="b"/>
              <a:pathLst>
                <a:path h="552450">
                  <a:moveTo>
                    <a:pt x="0" y="0"/>
                  </a:moveTo>
                  <a:lnTo>
                    <a:pt x="0" y="55245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08025" y="1238249"/>
              <a:ext cx="7526655" cy="2825750"/>
            </a:xfrm>
            <a:custGeom>
              <a:rect l="l" t="t" r="r" b="b"/>
              <a:pathLst>
                <a:path w="7526655" h="2825750">
                  <a:moveTo>
                    <a:pt x="498474" y="146050"/>
                  </a:moveTo>
                  <a:lnTo>
                    <a:pt x="520076" y="95088"/>
                  </a:lnTo>
                  <a:lnTo>
                    <a:pt x="579680" y="51951"/>
                  </a:lnTo>
                  <a:lnTo>
                    <a:pt x="621295" y="34349"/>
                  </a:lnTo>
                  <a:lnTo>
                    <a:pt x="669485" y="19940"/>
                  </a:lnTo>
                  <a:lnTo>
                    <a:pt x="723275" y="9137"/>
                  </a:lnTo>
                  <a:lnTo>
                    <a:pt x="781690" y="2353"/>
                  </a:lnTo>
                  <a:lnTo>
                    <a:pt x="843755" y="0"/>
                  </a:lnTo>
                  <a:lnTo>
                    <a:pt x="905819" y="2353"/>
                  </a:lnTo>
                  <a:lnTo>
                    <a:pt x="964235" y="9137"/>
                  </a:lnTo>
                  <a:lnTo>
                    <a:pt x="1018025" y="19940"/>
                  </a:lnTo>
                  <a:lnTo>
                    <a:pt x="1066215" y="34349"/>
                  </a:lnTo>
                  <a:lnTo>
                    <a:pt x="1107830" y="51951"/>
                  </a:lnTo>
                  <a:lnTo>
                    <a:pt x="1141895" y="72335"/>
                  </a:lnTo>
                  <a:lnTo>
                    <a:pt x="1183473" y="119797"/>
                  </a:lnTo>
                  <a:lnTo>
                    <a:pt x="1189036" y="146049"/>
                  </a:lnTo>
                  <a:lnTo>
                    <a:pt x="1183473" y="172302"/>
                  </a:lnTo>
                  <a:lnTo>
                    <a:pt x="1167434" y="197011"/>
                  </a:lnTo>
                  <a:lnTo>
                    <a:pt x="1107830" y="240148"/>
                  </a:lnTo>
                  <a:lnTo>
                    <a:pt x="1066215" y="257750"/>
                  </a:lnTo>
                  <a:lnTo>
                    <a:pt x="1018025" y="272159"/>
                  </a:lnTo>
                  <a:lnTo>
                    <a:pt x="964235" y="282962"/>
                  </a:lnTo>
                  <a:lnTo>
                    <a:pt x="905820" y="289746"/>
                  </a:lnTo>
                  <a:lnTo>
                    <a:pt x="843755" y="292099"/>
                  </a:lnTo>
                  <a:lnTo>
                    <a:pt x="781690" y="289746"/>
                  </a:lnTo>
                  <a:lnTo>
                    <a:pt x="723275" y="282962"/>
                  </a:lnTo>
                  <a:lnTo>
                    <a:pt x="669485" y="272159"/>
                  </a:lnTo>
                  <a:lnTo>
                    <a:pt x="621295" y="257750"/>
                  </a:lnTo>
                  <a:lnTo>
                    <a:pt x="579680" y="240148"/>
                  </a:lnTo>
                  <a:lnTo>
                    <a:pt x="545615" y="219764"/>
                  </a:lnTo>
                  <a:lnTo>
                    <a:pt x="504037" y="172302"/>
                  </a:lnTo>
                  <a:lnTo>
                    <a:pt x="498474" y="146049"/>
                  </a:lnTo>
                  <a:close/>
                </a:path>
                <a:path w="7526655" h="2825750">
                  <a:moveTo>
                    <a:pt x="0" y="1765300"/>
                  </a:moveTo>
                  <a:lnTo>
                    <a:pt x="7526338" y="1765300"/>
                  </a:lnTo>
                </a:path>
                <a:path w="7526655" h="2825750">
                  <a:moveTo>
                    <a:pt x="147637" y="1962150"/>
                  </a:moveTo>
                  <a:lnTo>
                    <a:pt x="1611311" y="1962150"/>
                  </a:lnTo>
                  <a:lnTo>
                    <a:pt x="1611311" y="2825750"/>
                  </a:lnTo>
                  <a:lnTo>
                    <a:pt x="147637" y="2825750"/>
                  </a:lnTo>
                  <a:lnTo>
                    <a:pt x="147637" y="196215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912812" y="3312319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Microsoft JhengHei"/>
                <a:cs typeface="Microsoft JhengHei"/>
              </a:rPr>
              <a:t>公共部分会聚子层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08316" y="3728571"/>
            <a:ext cx="63754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Arial"/>
                <a:cs typeface="Arial"/>
              </a:rPr>
              <a:t>(CPCS)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14362" y="2749550"/>
            <a:ext cx="7609205" cy="2520950"/>
            <a:chOff x="614362" y="2749550"/>
            <a:chExt cx="7609205" cy="2520950"/>
          </a:xfrm>
        </p:grpSpPr>
        <p:sp>
          <p:nvSpPr>
            <p:cNvPr id="12" name="object 12"/>
            <p:cNvSpPr/>
            <p:nvPr/>
          </p:nvSpPr>
          <p:spPr>
            <a:xfrm flipH="1">
              <a:off x="1535112" y="2755900"/>
              <a:ext cx="0" cy="419100"/>
            </a:xfrm>
            <a:custGeom>
              <a:rect l="l" t="t" r="r" b="b"/>
              <a:pathLst>
                <a:path h="419100">
                  <a:moveTo>
                    <a:pt x="0" y="0"/>
                  </a:moveTo>
                  <a:lnTo>
                    <a:pt x="0" y="4191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20712" y="4375150"/>
              <a:ext cx="7596505" cy="889000"/>
            </a:xfrm>
            <a:custGeom>
              <a:rect l="l" t="t" r="r" b="b"/>
              <a:pathLst>
                <a:path w="7596505" h="889000">
                  <a:moveTo>
                    <a:pt x="0" y="0"/>
                  </a:moveTo>
                  <a:lnTo>
                    <a:pt x="7596188" y="0"/>
                  </a:lnTo>
                </a:path>
                <a:path w="7596505" h="889000">
                  <a:moveTo>
                    <a:pt x="217487" y="254000"/>
                  </a:moveTo>
                  <a:lnTo>
                    <a:pt x="1681162" y="254000"/>
                  </a:lnTo>
                  <a:lnTo>
                    <a:pt x="1681162" y="889000"/>
                  </a:lnTo>
                  <a:lnTo>
                    <a:pt x="217487" y="889000"/>
                  </a:lnTo>
                  <a:lnTo>
                    <a:pt x="217487" y="2540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1517650" y="4070350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4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1862" y="4768701"/>
            <a:ext cx="1408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Microsoft JhengHei"/>
                <a:cs typeface="Microsoft JhengHei"/>
              </a:rPr>
              <a:t>分段和重组</a:t>
            </a:r>
            <a:r>
              <a:rPr sz="1400" b="1" spc="-10">
                <a:latin typeface="Arial"/>
                <a:cs typeface="Arial"/>
              </a:rPr>
              <a:t>(SAR)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27051" y="4982061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latin typeface="Microsoft JhengHei"/>
                <a:cs typeface="Microsoft JhengHei"/>
              </a:rPr>
              <a:t>子层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60387" y="1403350"/>
            <a:ext cx="7628255" cy="4387850"/>
            <a:chOff x="560387" y="1403350"/>
            <a:chExt cx="7628255" cy="4387850"/>
          </a:xfrm>
        </p:grpSpPr>
        <p:sp>
          <p:nvSpPr>
            <p:cNvPr id="18" name="object 18"/>
            <p:cNvSpPr/>
            <p:nvPr/>
          </p:nvSpPr>
          <p:spPr>
            <a:xfrm>
              <a:off x="566737" y="5556250"/>
              <a:ext cx="7615555" cy="0"/>
            </a:xfrm>
            <a:custGeom>
              <a:rect l="l" t="t" r="r" b="b"/>
              <a:pathLst>
                <a:path w="7615555">
                  <a:moveTo>
                    <a:pt x="0" y="0"/>
                  </a:moveTo>
                  <a:lnTo>
                    <a:pt x="7615238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1500187" y="5289550"/>
              <a:ext cx="0" cy="495300"/>
            </a:xfrm>
            <a:custGeom>
              <a:rect l="l" t="t" r="r" b="b"/>
              <a:pathLst>
                <a:path h="495300">
                  <a:moveTo>
                    <a:pt x="0" y="0"/>
                  </a:moveTo>
                  <a:lnTo>
                    <a:pt x="0" y="4953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154111" y="5410199"/>
              <a:ext cx="690880" cy="292100"/>
            </a:xfrm>
            <a:custGeom>
              <a:rect l="l" t="t" r="r" b="b"/>
              <a:pathLst>
                <a:path w="690880" h="292100">
                  <a:moveTo>
                    <a:pt x="0" y="146050"/>
                  </a:moveTo>
                  <a:lnTo>
                    <a:pt x="21602" y="95088"/>
                  </a:lnTo>
                  <a:lnTo>
                    <a:pt x="81206" y="51952"/>
                  </a:lnTo>
                  <a:lnTo>
                    <a:pt x="122821" y="34349"/>
                  </a:lnTo>
                  <a:lnTo>
                    <a:pt x="171011" y="19940"/>
                  </a:lnTo>
                  <a:lnTo>
                    <a:pt x="224801" y="9137"/>
                  </a:lnTo>
                  <a:lnTo>
                    <a:pt x="283216" y="2353"/>
                  </a:lnTo>
                  <a:lnTo>
                    <a:pt x="345281" y="0"/>
                  </a:lnTo>
                  <a:lnTo>
                    <a:pt x="407345" y="2352"/>
                  </a:lnTo>
                  <a:lnTo>
                    <a:pt x="465760" y="9137"/>
                  </a:lnTo>
                  <a:lnTo>
                    <a:pt x="519550" y="19939"/>
                  </a:lnTo>
                  <a:lnTo>
                    <a:pt x="567741" y="34348"/>
                  </a:lnTo>
                  <a:lnTo>
                    <a:pt x="609356" y="51951"/>
                  </a:lnTo>
                  <a:lnTo>
                    <a:pt x="643421" y="72335"/>
                  </a:lnTo>
                  <a:lnTo>
                    <a:pt x="684999" y="119796"/>
                  </a:lnTo>
                  <a:lnTo>
                    <a:pt x="690562" y="146049"/>
                  </a:lnTo>
                  <a:lnTo>
                    <a:pt x="684999" y="172302"/>
                  </a:lnTo>
                  <a:lnTo>
                    <a:pt x="668960" y="197011"/>
                  </a:lnTo>
                  <a:lnTo>
                    <a:pt x="609356" y="240147"/>
                  </a:lnTo>
                  <a:lnTo>
                    <a:pt x="567741" y="257750"/>
                  </a:lnTo>
                  <a:lnTo>
                    <a:pt x="519550" y="272159"/>
                  </a:lnTo>
                  <a:lnTo>
                    <a:pt x="465760" y="282962"/>
                  </a:lnTo>
                  <a:lnTo>
                    <a:pt x="407345" y="289746"/>
                  </a:lnTo>
                  <a:lnTo>
                    <a:pt x="345281" y="292099"/>
                  </a:lnTo>
                  <a:lnTo>
                    <a:pt x="283216" y="289746"/>
                  </a:lnTo>
                  <a:lnTo>
                    <a:pt x="224801" y="282962"/>
                  </a:lnTo>
                  <a:lnTo>
                    <a:pt x="171011" y="272159"/>
                  </a:lnTo>
                  <a:lnTo>
                    <a:pt x="122821" y="257750"/>
                  </a:lnTo>
                  <a:lnTo>
                    <a:pt x="81205" y="240147"/>
                  </a:lnTo>
                  <a:lnTo>
                    <a:pt x="47141" y="219763"/>
                  </a:lnTo>
                  <a:lnTo>
                    <a:pt x="5562" y="172302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727325" y="1403350"/>
              <a:ext cx="76200" cy="4133850"/>
            </a:xfrm>
            <a:custGeom>
              <a:rect l="l" t="t" r="r" b="b"/>
              <a:pathLst>
                <a:path w="76200" h="4133850">
                  <a:moveTo>
                    <a:pt x="76200" y="127000"/>
                  </a:moveTo>
                  <a:lnTo>
                    <a:pt x="38100" y="0"/>
                  </a:lnTo>
                  <a:lnTo>
                    <a:pt x="27622" y="34924"/>
                  </a:lnTo>
                  <a:lnTo>
                    <a:pt x="44450" y="34924"/>
                  </a:lnTo>
                  <a:lnTo>
                    <a:pt x="44450" y="84666"/>
                  </a:lnTo>
                  <a:lnTo>
                    <a:pt x="76200" y="127000"/>
                  </a:lnTo>
                  <a:close/>
                </a:path>
                <a:path w="76200" h="4133850">
                  <a:moveTo>
                    <a:pt x="44450" y="84666"/>
                  </a:moveTo>
                  <a:lnTo>
                    <a:pt x="44450" y="34924"/>
                  </a:lnTo>
                  <a:lnTo>
                    <a:pt x="31750" y="34924"/>
                  </a:lnTo>
                  <a:lnTo>
                    <a:pt x="31750" y="76200"/>
                  </a:lnTo>
                  <a:lnTo>
                    <a:pt x="38100" y="76200"/>
                  </a:lnTo>
                  <a:lnTo>
                    <a:pt x="44450" y="84666"/>
                  </a:lnTo>
                  <a:close/>
                </a:path>
                <a:path w="76200" h="4133850">
                  <a:moveTo>
                    <a:pt x="0" y="127000"/>
                  </a:moveTo>
                  <a:lnTo>
                    <a:pt x="31749" y="84666"/>
                  </a:lnTo>
                  <a:lnTo>
                    <a:pt x="31750" y="34924"/>
                  </a:lnTo>
                  <a:lnTo>
                    <a:pt x="27622" y="34924"/>
                  </a:lnTo>
                  <a:lnTo>
                    <a:pt x="0" y="127000"/>
                  </a:lnTo>
                  <a:close/>
                </a:path>
                <a:path w="76200" h="4133850">
                  <a:moveTo>
                    <a:pt x="38100" y="4057650"/>
                  </a:moveTo>
                  <a:lnTo>
                    <a:pt x="44450" y="4049183"/>
                  </a:lnTo>
                  <a:lnTo>
                    <a:pt x="44450" y="84666"/>
                  </a:lnTo>
                  <a:lnTo>
                    <a:pt x="38100" y="76200"/>
                  </a:lnTo>
                  <a:lnTo>
                    <a:pt x="31750" y="84666"/>
                  </a:lnTo>
                  <a:lnTo>
                    <a:pt x="31750" y="4049183"/>
                  </a:lnTo>
                  <a:lnTo>
                    <a:pt x="38100" y="4057650"/>
                  </a:lnTo>
                  <a:close/>
                </a:path>
                <a:path w="76200" h="4133850">
                  <a:moveTo>
                    <a:pt x="31750" y="84666"/>
                  </a:moveTo>
                  <a:lnTo>
                    <a:pt x="38100" y="76200"/>
                  </a:lnTo>
                  <a:lnTo>
                    <a:pt x="31750" y="76200"/>
                  </a:lnTo>
                  <a:lnTo>
                    <a:pt x="31750" y="84666"/>
                  </a:lnTo>
                  <a:close/>
                </a:path>
                <a:path w="76200" h="4133850">
                  <a:moveTo>
                    <a:pt x="38100" y="4133850"/>
                  </a:moveTo>
                  <a:lnTo>
                    <a:pt x="76200" y="4006850"/>
                  </a:lnTo>
                  <a:lnTo>
                    <a:pt x="44450" y="4049183"/>
                  </a:lnTo>
                  <a:lnTo>
                    <a:pt x="44450" y="4098961"/>
                  </a:lnTo>
                  <a:lnTo>
                    <a:pt x="27633" y="4098961"/>
                  </a:lnTo>
                  <a:lnTo>
                    <a:pt x="38100" y="4133850"/>
                  </a:lnTo>
                  <a:close/>
                </a:path>
                <a:path w="76200" h="4133850">
                  <a:moveTo>
                    <a:pt x="27633" y="4098961"/>
                  </a:moveTo>
                  <a:lnTo>
                    <a:pt x="31750" y="4098961"/>
                  </a:lnTo>
                  <a:lnTo>
                    <a:pt x="31749" y="4049183"/>
                  </a:lnTo>
                  <a:lnTo>
                    <a:pt x="0" y="4006850"/>
                  </a:lnTo>
                  <a:lnTo>
                    <a:pt x="27633" y="4098961"/>
                  </a:lnTo>
                  <a:close/>
                </a:path>
                <a:path w="76200" h="4133850">
                  <a:moveTo>
                    <a:pt x="31750" y="4098961"/>
                  </a:moveTo>
                  <a:lnTo>
                    <a:pt x="44450" y="4098961"/>
                  </a:lnTo>
                  <a:lnTo>
                    <a:pt x="44450" y="4049183"/>
                  </a:lnTo>
                  <a:lnTo>
                    <a:pt x="38100" y="4057650"/>
                  </a:lnTo>
                  <a:lnTo>
                    <a:pt x="31750" y="4057650"/>
                  </a:lnTo>
                  <a:lnTo>
                    <a:pt x="31750" y="4098961"/>
                  </a:lnTo>
                  <a:close/>
                </a:path>
                <a:path w="76200" h="4133850">
                  <a:moveTo>
                    <a:pt x="31750" y="4057650"/>
                  </a:moveTo>
                  <a:lnTo>
                    <a:pt x="38100" y="4057650"/>
                  </a:lnTo>
                  <a:lnTo>
                    <a:pt x="31750" y="4049183"/>
                  </a:lnTo>
                  <a:lnTo>
                    <a:pt x="31750" y="40576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649287" y="2815892"/>
            <a:ext cx="148463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SSCS</a:t>
            </a:r>
            <a:r>
              <a:rPr sz="1000">
                <a:latin typeface="宋体"/>
                <a:cs typeface="宋体"/>
              </a:rPr>
              <a:t>和</a:t>
            </a:r>
            <a:r>
              <a:rPr sz="1000" spc="-10">
                <a:latin typeface="Arial"/>
                <a:cs typeface="Arial"/>
              </a:rPr>
              <a:t>CPCS</a:t>
            </a:r>
            <a:r>
              <a:rPr sz="1000">
                <a:latin typeface="宋体"/>
                <a:cs typeface="宋体"/>
              </a:rPr>
              <a:t>间没有</a:t>
            </a:r>
            <a:r>
              <a:rPr sz="1000" spc="-25">
                <a:latin typeface="Arial"/>
                <a:cs typeface="Arial"/>
              </a:rPr>
              <a:t>SAP</a:t>
            </a:r>
            <a:endParaRPr sz="10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03262" y="4187491"/>
            <a:ext cx="140017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CPCS</a:t>
            </a:r>
            <a:r>
              <a:rPr sz="1000">
                <a:latin typeface="宋体"/>
                <a:cs typeface="宋体"/>
              </a:rPr>
              <a:t>和</a:t>
            </a:r>
            <a:r>
              <a:rPr sz="1000" spc="-10">
                <a:latin typeface="Arial"/>
                <a:cs typeface="Arial"/>
              </a:rPr>
              <a:t>SAR</a:t>
            </a:r>
            <a:r>
              <a:rPr sz="1000">
                <a:latin typeface="宋体"/>
                <a:cs typeface="宋体"/>
              </a:rPr>
              <a:t>间没有</a:t>
            </a:r>
            <a:r>
              <a:rPr sz="1000" spc="-25">
                <a:latin typeface="Arial"/>
                <a:cs typeface="Arial"/>
              </a:rPr>
              <a:t>SAP</a:t>
            </a:r>
            <a:endParaRPr sz="10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212850" y="5901992"/>
            <a:ext cx="58928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ATM-</a:t>
            </a:r>
            <a:r>
              <a:rPr sz="1000" spc="-25">
                <a:latin typeface="Arial"/>
                <a:cs typeface="Arial"/>
              </a:rPr>
              <a:t>SAP</a:t>
            </a:r>
            <a:endParaRPr sz="10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795586" y="3454251"/>
            <a:ext cx="39052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latin typeface="Arial"/>
                <a:cs typeface="Arial"/>
              </a:rPr>
              <a:t>AAL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184525" y="1384300"/>
            <a:ext cx="4980305" cy="4152900"/>
            <a:chOff x="3184525" y="1384300"/>
            <a:chExt cx="4980305" cy="4152900"/>
          </a:xfrm>
        </p:grpSpPr>
        <p:sp>
          <p:nvSpPr>
            <p:cNvPr id="27" name="object 27"/>
            <p:cNvSpPr/>
            <p:nvPr/>
          </p:nvSpPr>
          <p:spPr>
            <a:xfrm>
              <a:off x="3184525" y="1384299"/>
              <a:ext cx="76200" cy="4152900"/>
            </a:xfrm>
            <a:custGeom>
              <a:rect l="l" t="t" r="r" b="b"/>
              <a:pathLst>
                <a:path w="76200" h="4152900">
                  <a:moveTo>
                    <a:pt x="76200" y="1765300"/>
                  </a:moveTo>
                  <a:lnTo>
                    <a:pt x="38100" y="1638300"/>
                  </a:lnTo>
                  <a:lnTo>
                    <a:pt x="27622" y="1673225"/>
                  </a:lnTo>
                  <a:lnTo>
                    <a:pt x="0" y="1765300"/>
                  </a:lnTo>
                  <a:lnTo>
                    <a:pt x="31737" y="1722970"/>
                  </a:lnTo>
                  <a:lnTo>
                    <a:pt x="31750" y="1673225"/>
                  </a:lnTo>
                  <a:lnTo>
                    <a:pt x="31750" y="1714500"/>
                  </a:lnTo>
                  <a:lnTo>
                    <a:pt x="31750" y="1722970"/>
                  </a:lnTo>
                  <a:lnTo>
                    <a:pt x="31750" y="4068241"/>
                  </a:lnTo>
                  <a:lnTo>
                    <a:pt x="31750" y="4076700"/>
                  </a:lnTo>
                  <a:lnTo>
                    <a:pt x="31750" y="4117975"/>
                  </a:lnTo>
                  <a:lnTo>
                    <a:pt x="31737" y="4068241"/>
                  </a:lnTo>
                  <a:lnTo>
                    <a:pt x="0" y="4025900"/>
                  </a:lnTo>
                  <a:lnTo>
                    <a:pt x="27609" y="4117975"/>
                  </a:lnTo>
                  <a:lnTo>
                    <a:pt x="38100" y="4152900"/>
                  </a:lnTo>
                  <a:lnTo>
                    <a:pt x="76200" y="4025900"/>
                  </a:lnTo>
                  <a:lnTo>
                    <a:pt x="44450" y="4068241"/>
                  </a:lnTo>
                  <a:lnTo>
                    <a:pt x="44450" y="1722970"/>
                  </a:lnTo>
                  <a:lnTo>
                    <a:pt x="76200" y="1765300"/>
                  </a:lnTo>
                  <a:close/>
                </a:path>
                <a:path w="76200" h="4152900">
                  <a:moveTo>
                    <a:pt x="76200" y="127000"/>
                  </a:moveTo>
                  <a:lnTo>
                    <a:pt x="38100" y="0"/>
                  </a:lnTo>
                  <a:lnTo>
                    <a:pt x="27622" y="34925"/>
                  </a:lnTo>
                  <a:lnTo>
                    <a:pt x="0" y="127000"/>
                  </a:lnTo>
                  <a:lnTo>
                    <a:pt x="31737" y="84670"/>
                  </a:lnTo>
                  <a:lnTo>
                    <a:pt x="31750" y="34925"/>
                  </a:lnTo>
                  <a:lnTo>
                    <a:pt x="31750" y="76200"/>
                  </a:lnTo>
                  <a:lnTo>
                    <a:pt x="31750" y="84670"/>
                  </a:lnTo>
                  <a:lnTo>
                    <a:pt x="31750" y="1515541"/>
                  </a:lnTo>
                  <a:lnTo>
                    <a:pt x="38100" y="1524000"/>
                  </a:lnTo>
                  <a:lnTo>
                    <a:pt x="31737" y="1515541"/>
                  </a:lnTo>
                  <a:lnTo>
                    <a:pt x="31750" y="1524000"/>
                  </a:lnTo>
                  <a:lnTo>
                    <a:pt x="31750" y="1565287"/>
                  </a:lnTo>
                  <a:lnTo>
                    <a:pt x="31737" y="1515541"/>
                  </a:lnTo>
                  <a:lnTo>
                    <a:pt x="0" y="1473200"/>
                  </a:lnTo>
                  <a:lnTo>
                    <a:pt x="27622" y="1565287"/>
                  </a:lnTo>
                  <a:lnTo>
                    <a:pt x="38100" y="1600200"/>
                  </a:lnTo>
                  <a:lnTo>
                    <a:pt x="76200" y="1473200"/>
                  </a:lnTo>
                  <a:lnTo>
                    <a:pt x="44450" y="1515541"/>
                  </a:lnTo>
                  <a:lnTo>
                    <a:pt x="44450" y="84670"/>
                  </a:lnTo>
                  <a:lnTo>
                    <a:pt x="76200" y="1270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953000" y="1600200"/>
              <a:ext cx="2326005" cy="425450"/>
            </a:xfrm>
            <a:custGeom>
              <a:rect l="l" t="t" r="r" b="b"/>
              <a:pathLst>
                <a:path w="2326004" h="425450">
                  <a:moveTo>
                    <a:pt x="0" y="0"/>
                  </a:moveTo>
                  <a:lnTo>
                    <a:pt x="2325688" y="0"/>
                  </a:lnTo>
                  <a:lnTo>
                    <a:pt x="2325688" y="425450"/>
                  </a:lnTo>
                  <a:lnTo>
                    <a:pt x="0" y="42545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067175" y="2813049"/>
              <a:ext cx="4097654" cy="76200"/>
            </a:xfrm>
            <a:custGeom>
              <a:rect l="l" t="t" r="r" b="b"/>
              <a:pathLst>
                <a:path w="4097654" h="76200">
                  <a:moveTo>
                    <a:pt x="127000" y="76200"/>
                  </a:moveTo>
                  <a:lnTo>
                    <a:pt x="0" y="38100"/>
                  </a:lnTo>
                  <a:lnTo>
                    <a:pt x="127000" y="0"/>
                  </a:lnTo>
                  <a:lnTo>
                    <a:pt x="84666" y="31750"/>
                  </a:lnTo>
                  <a:lnTo>
                    <a:pt x="34925" y="31750"/>
                  </a:lnTo>
                  <a:lnTo>
                    <a:pt x="34925" y="44450"/>
                  </a:lnTo>
                  <a:lnTo>
                    <a:pt x="84666" y="44450"/>
                  </a:lnTo>
                  <a:lnTo>
                    <a:pt x="127000" y="76200"/>
                  </a:lnTo>
                  <a:close/>
                </a:path>
                <a:path w="4097654" h="76200">
                  <a:moveTo>
                    <a:pt x="3970338" y="76200"/>
                  </a:moveTo>
                  <a:lnTo>
                    <a:pt x="4021138" y="38100"/>
                  </a:lnTo>
                  <a:lnTo>
                    <a:pt x="3970338" y="0"/>
                  </a:lnTo>
                  <a:lnTo>
                    <a:pt x="4076170" y="31750"/>
                  </a:lnTo>
                  <a:lnTo>
                    <a:pt x="4062441" y="31750"/>
                  </a:lnTo>
                  <a:lnTo>
                    <a:pt x="4062441" y="44450"/>
                  </a:lnTo>
                  <a:lnTo>
                    <a:pt x="4076171" y="44450"/>
                  </a:lnTo>
                  <a:lnTo>
                    <a:pt x="3970338" y="76200"/>
                  </a:lnTo>
                  <a:close/>
                </a:path>
                <a:path w="4097654" h="76200">
                  <a:moveTo>
                    <a:pt x="84666" y="44450"/>
                  </a:moveTo>
                  <a:lnTo>
                    <a:pt x="34925" y="44450"/>
                  </a:lnTo>
                  <a:lnTo>
                    <a:pt x="34925" y="31750"/>
                  </a:lnTo>
                  <a:lnTo>
                    <a:pt x="84666" y="31750"/>
                  </a:lnTo>
                  <a:lnTo>
                    <a:pt x="76200" y="38100"/>
                  </a:lnTo>
                  <a:lnTo>
                    <a:pt x="84666" y="44450"/>
                  </a:lnTo>
                  <a:close/>
                </a:path>
                <a:path w="4097654" h="76200">
                  <a:moveTo>
                    <a:pt x="4012671" y="44450"/>
                  </a:moveTo>
                  <a:lnTo>
                    <a:pt x="84666" y="44450"/>
                  </a:lnTo>
                  <a:lnTo>
                    <a:pt x="76200" y="38100"/>
                  </a:lnTo>
                  <a:lnTo>
                    <a:pt x="84666" y="31750"/>
                  </a:lnTo>
                  <a:lnTo>
                    <a:pt x="4012671" y="31750"/>
                  </a:lnTo>
                  <a:lnTo>
                    <a:pt x="4021138" y="38100"/>
                  </a:lnTo>
                  <a:lnTo>
                    <a:pt x="4012671" y="44450"/>
                  </a:lnTo>
                  <a:close/>
                </a:path>
                <a:path w="4097654" h="76200">
                  <a:moveTo>
                    <a:pt x="4076171" y="44450"/>
                  </a:moveTo>
                  <a:lnTo>
                    <a:pt x="4062441" y="44450"/>
                  </a:lnTo>
                  <a:lnTo>
                    <a:pt x="4062441" y="31750"/>
                  </a:lnTo>
                  <a:lnTo>
                    <a:pt x="4076170" y="31750"/>
                  </a:lnTo>
                  <a:lnTo>
                    <a:pt x="4097338" y="38100"/>
                  </a:lnTo>
                  <a:lnTo>
                    <a:pt x="4076171" y="444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5784850" y="1726166"/>
            <a:ext cx="685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AAL-</a:t>
            </a:r>
            <a:r>
              <a:rPr sz="1200" spc="-25">
                <a:latin typeface="Arial"/>
                <a:cs typeface="Arial"/>
              </a:rPr>
              <a:t>SDU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31" name="object 31"/>
          <p:cNvGraphicFramePr>
            <a:graphicFrameLocks noGrp="1"/>
          </p:cNvGraphicFramePr>
          <p:nvPr/>
        </p:nvGraphicFramePr>
        <p:xfrm>
          <a:off x="4067175" y="2222500"/>
          <a:ext cx="4097654" cy="4254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125"/>
                <a:gridCol w="2338705"/>
                <a:gridCol w="873124"/>
              </a:tblGrid>
              <a:tr h="4254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52069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SSCS-PDU</a:t>
                      </a:r>
                      <a:r>
                        <a:rPr sz="1000" spc="-50">
                          <a:latin typeface="宋体"/>
                          <a:cs typeface="宋体"/>
                        </a:rPr>
                        <a:t>头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56959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SSCS</a:t>
                      </a:r>
                      <a:r>
                        <a:rPr sz="1200" spc="-10">
                          <a:latin typeface="宋体"/>
                          <a:cs typeface="宋体"/>
                        </a:rPr>
                        <a:t>－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PDU</a:t>
                      </a:r>
                      <a:r>
                        <a:rPr sz="1200" spc="-25">
                          <a:latin typeface="宋体"/>
                          <a:cs typeface="宋体"/>
                        </a:rPr>
                        <a:t>载荷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SSCS-PDU</a:t>
                      </a:r>
                      <a:r>
                        <a:rPr sz="1000" spc="-50">
                          <a:latin typeface="宋体"/>
                          <a:cs typeface="宋体"/>
                        </a:rPr>
                        <a:t>尾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2" name="object 32"/>
          <p:cNvSpPr txBox="1"/>
          <p:nvPr/>
        </p:nvSpPr>
        <p:spPr>
          <a:xfrm>
            <a:off x="5784850" y="2682542"/>
            <a:ext cx="68072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SSCS-</a:t>
            </a:r>
            <a:r>
              <a:rPr sz="1000" spc="-25">
                <a:latin typeface="Arial"/>
                <a:cs typeface="Arial"/>
              </a:rPr>
              <a:t>PDU</a:t>
            </a:r>
            <a:endParaRPr sz="10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287713" y="1977692"/>
            <a:ext cx="541655" cy="33782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 marR="5080">
              <a:lnSpc>
                <a:spcPct val="104900"/>
              </a:lnSpc>
              <a:spcBef>
                <a:spcPts val="40"/>
              </a:spcBef>
            </a:pPr>
            <a:r>
              <a:rPr sz="1000" b="1" spc="-10">
                <a:latin typeface="Arial"/>
                <a:cs typeface="Arial"/>
              </a:rPr>
              <a:t>AAL</a:t>
            </a:r>
            <a:r>
              <a:rPr sz="1000" b="1" spc="-25">
                <a:latin typeface="Microsoft JhengHei"/>
                <a:cs typeface="Microsoft JhengHei"/>
              </a:rPr>
              <a:t>业务</a:t>
            </a:r>
            <a:r>
              <a:rPr sz="1000" b="1" spc="-15">
                <a:latin typeface="Microsoft JhengHei"/>
                <a:cs typeface="Microsoft JhengHei"/>
              </a:rPr>
              <a:t>特定部分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953000" y="3162300"/>
            <a:ext cx="2326005" cy="330200"/>
          </a:xfrm>
          <a:custGeom>
            <a:rect l="l" t="t" r="r" b="b"/>
            <a:pathLst>
              <a:path w="2326004" h="330200">
                <a:moveTo>
                  <a:pt x="0" y="0"/>
                </a:moveTo>
                <a:lnTo>
                  <a:pt x="2325688" y="0"/>
                </a:lnTo>
                <a:lnTo>
                  <a:pt x="2325688" y="330200"/>
                </a:lnTo>
                <a:lnTo>
                  <a:pt x="0" y="3302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5573712" y="3269216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</a:t>
            </a:r>
            <a:r>
              <a:rPr sz="1200" spc="-25">
                <a:latin typeface="Arial"/>
                <a:cs typeface="Arial"/>
              </a:rPr>
              <a:t>SDU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4084638" y="3708400"/>
            <a:ext cx="4097654" cy="609600"/>
            <a:chOff x="4084638" y="3708400"/>
            <a:chExt cx="4097654" cy="609600"/>
          </a:xfrm>
        </p:grpSpPr>
        <p:sp>
          <p:nvSpPr>
            <p:cNvPr id="37" name="object 37"/>
            <p:cNvSpPr/>
            <p:nvPr/>
          </p:nvSpPr>
          <p:spPr>
            <a:xfrm>
              <a:off x="4090988" y="3714750"/>
              <a:ext cx="4084954" cy="349250"/>
            </a:xfrm>
            <a:custGeom>
              <a:rect l="l" t="t" r="r" b="b"/>
              <a:pathLst>
                <a:path w="4084954" h="349250">
                  <a:moveTo>
                    <a:pt x="0" y="0"/>
                  </a:moveTo>
                  <a:lnTo>
                    <a:pt x="4084638" y="0"/>
                  </a:lnTo>
                  <a:lnTo>
                    <a:pt x="4084638" y="349250"/>
                  </a:lnTo>
                  <a:lnTo>
                    <a:pt x="0" y="34925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4084638" y="4241799"/>
              <a:ext cx="4097654" cy="76200"/>
            </a:xfrm>
            <a:custGeom>
              <a:rect l="l" t="t" r="r" b="b"/>
              <a:pathLst>
                <a:path w="4097654" h="76200">
                  <a:moveTo>
                    <a:pt x="127000" y="76200"/>
                  </a:moveTo>
                  <a:lnTo>
                    <a:pt x="0" y="38100"/>
                  </a:lnTo>
                  <a:lnTo>
                    <a:pt x="127000" y="0"/>
                  </a:lnTo>
                  <a:lnTo>
                    <a:pt x="84667" y="31750"/>
                  </a:lnTo>
                  <a:lnTo>
                    <a:pt x="34925" y="31750"/>
                  </a:lnTo>
                  <a:lnTo>
                    <a:pt x="34925" y="44450"/>
                  </a:lnTo>
                  <a:lnTo>
                    <a:pt x="84666" y="44450"/>
                  </a:lnTo>
                  <a:lnTo>
                    <a:pt x="127000" y="76200"/>
                  </a:lnTo>
                  <a:close/>
                </a:path>
                <a:path w="4097654" h="76200">
                  <a:moveTo>
                    <a:pt x="3970338" y="76200"/>
                  </a:moveTo>
                  <a:lnTo>
                    <a:pt x="4021138" y="38100"/>
                  </a:lnTo>
                  <a:lnTo>
                    <a:pt x="3970338" y="0"/>
                  </a:lnTo>
                  <a:lnTo>
                    <a:pt x="4076170" y="31750"/>
                  </a:lnTo>
                  <a:lnTo>
                    <a:pt x="4062441" y="31750"/>
                  </a:lnTo>
                  <a:lnTo>
                    <a:pt x="4062441" y="44450"/>
                  </a:lnTo>
                  <a:lnTo>
                    <a:pt x="4076171" y="44450"/>
                  </a:lnTo>
                  <a:lnTo>
                    <a:pt x="3970338" y="76200"/>
                  </a:lnTo>
                  <a:close/>
                </a:path>
                <a:path w="4097654" h="76200">
                  <a:moveTo>
                    <a:pt x="84666" y="44450"/>
                  </a:moveTo>
                  <a:lnTo>
                    <a:pt x="34925" y="44450"/>
                  </a:lnTo>
                  <a:lnTo>
                    <a:pt x="34925" y="31750"/>
                  </a:lnTo>
                  <a:lnTo>
                    <a:pt x="84667" y="31750"/>
                  </a:lnTo>
                  <a:lnTo>
                    <a:pt x="76200" y="38100"/>
                  </a:lnTo>
                  <a:lnTo>
                    <a:pt x="84666" y="44450"/>
                  </a:lnTo>
                  <a:close/>
                </a:path>
                <a:path w="4097654" h="76200">
                  <a:moveTo>
                    <a:pt x="4012671" y="44450"/>
                  </a:moveTo>
                  <a:lnTo>
                    <a:pt x="84666" y="44450"/>
                  </a:lnTo>
                  <a:lnTo>
                    <a:pt x="76200" y="38100"/>
                  </a:lnTo>
                  <a:lnTo>
                    <a:pt x="84667" y="31750"/>
                  </a:lnTo>
                  <a:lnTo>
                    <a:pt x="4012671" y="31750"/>
                  </a:lnTo>
                  <a:lnTo>
                    <a:pt x="4021138" y="38100"/>
                  </a:lnTo>
                  <a:lnTo>
                    <a:pt x="4012671" y="44450"/>
                  </a:lnTo>
                  <a:close/>
                </a:path>
                <a:path w="4097654" h="76200">
                  <a:moveTo>
                    <a:pt x="4076171" y="44450"/>
                  </a:moveTo>
                  <a:lnTo>
                    <a:pt x="4062441" y="44450"/>
                  </a:lnTo>
                  <a:lnTo>
                    <a:pt x="4062441" y="31750"/>
                  </a:lnTo>
                  <a:lnTo>
                    <a:pt x="4076170" y="31750"/>
                  </a:lnTo>
                  <a:lnTo>
                    <a:pt x="4097338" y="38100"/>
                  </a:lnTo>
                  <a:lnTo>
                    <a:pt x="4076171" y="444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9" name="object 39"/>
          <p:cNvSpPr txBox="1"/>
          <p:nvPr/>
        </p:nvSpPr>
        <p:spPr>
          <a:xfrm>
            <a:off x="5643562" y="4069315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</a:t>
            </a:r>
            <a:r>
              <a:rPr sz="1200" spc="-25">
                <a:latin typeface="Arial"/>
                <a:cs typeface="Arial"/>
              </a:rPr>
              <a:t>PDU</a:t>
            </a:r>
            <a:endParaRPr sz="12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661025" y="3802615"/>
            <a:ext cx="11239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CPCS-PDU</a:t>
            </a:r>
            <a:r>
              <a:rPr sz="1200" spc="-25">
                <a:latin typeface="宋体"/>
                <a:cs typeface="宋体"/>
              </a:rPr>
              <a:t>载荷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4940300" y="3702050"/>
            <a:ext cx="2351405" cy="355600"/>
            <a:chOff x="4940300" y="3702050"/>
            <a:chExt cx="2351405" cy="355600"/>
          </a:xfrm>
        </p:grpSpPr>
        <p:sp>
          <p:nvSpPr>
            <p:cNvPr id="42" name="object 42"/>
            <p:cNvSpPr/>
            <p:nvPr/>
          </p:nvSpPr>
          <p:spPr>
            <a:xfrm flipH="1">
              <a:off x="4946650" y="3727450"/>
              <a:ext cx="0" cy="323850"/>
            </a:xfrm>
            <a:custGeom>
              <a:rect l="l" t="t" r="r" b="b"/>
              <a:pathLst>
                <a:path h="323850">
                  <a:moveTo>
                    <a:pt x="0" y="0"/>
                  </a:moveTo>
                  <a:lnTo>
                    <a:pt x="0" y="32385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 flipH="1">
              <a:off x="7285038" y="3708400"/>
              <a:ext cx="0" cy="342900"/>
            </a:xfrm>
            <a:custGeom>
              <a:rect l="l" t="t" r="r" b="b"/>
              <a:pathLst>
                <a:path h="342900">
                  <a:moveTo>
                    <a:pt x="0" y="0"/>
                  </a:moveTo>
                  <a:lnTo>
                    <a:pt x="0" y="3429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4113212" y="3806491"/>
            <a:ext cx="81597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CPCS-PDU</a:t>
            </a:r>
            <a:r>
              <a:rPr sz="1000" spc="-50">
                <a:latin typeface="宋体"/>
                <a:cs typeface="宋体"/>
              </a:rPr>
              <a:t>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313613" y="3825541"/>
            <a:ext cx="81597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CPCS-PDU</a:t>
            </a:r>
            <a:r>
              <a:rPr sz="1000" spc="-50">
                <a:latin typeface="宋体"/>
                <a:cs typeface="宋体"/>
              </a:rPr>
              <a:t>尾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270250" y="3406442"/>
            <a:ext cx="54165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10">
                <a:latin typeface="Arial"/>
                <a:cs typeface="Arial"/>
              </a:rPr>
              <a:t>AAL</a:t>
            </a:r>
            <a:r>
              <a:rPr sz="1000" b="1" spc="-25">
                <a:latin typeface="Microsoft JhengHei"/>
                <a:cs typeface="Microsoft JhengHei"/>
              </a:rPr>
              <a:t>公共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270250" y="3566318"/>
            <a:ext cx="279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-25">
                <a:latin typeface="Microsoft JhengHei"/>
                <a:cs typeface="Microsoft JhengHei"/>
              </a:rPr>
              <a:t>部分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5181600" y="4514850"/>
            <a:ext cx="1851025" cy="311150"/>
          </a:xfrm>
          <a:custGeom>
            <a:rect l="l" t="t" r="r" b="b"/>
            <a:pathLst>
              <a:path w="1851025" h="311150">
                <a:moveTo>
                  <a:pt x="0" y="0"/>
                </a:moveTo>
                <a:lnTo>
                  <a:pt x="1851025" y="0"/>
                </a:lnTo>
                <a:lnTo>
                  <a:pt x="1851025" y="311150"/>
                </a:lnTo>
                <a:lnTo>
                  <a:pt x="0" y="31115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713412" y="4606591"/>
            <a:ext cx="59626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SAR-</a:t>
            </a:r>
            <a:r>
              <a:rPr sz="1000" spc="-25">
                <a:latin typeface="Arial"/>
                <a:cs typeface="Arial"/>
              </a:rPr>
              <a:t>SDU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50" name="object 50"/>
          <p:cNvGrpSpPr/>
          <p:nvPr/>
        </p:nvGrpSpPr>
        <p:grpSpPr>
          <a:xfrm>
            <a:off x="4435475" y="4965700"/>
            <a:ext cx="3307079" cy="552450"/>
            <a:chOff x="4435475" y="4965700"/>
            <a:chExt cx="3307079" cy="552450"/>
          </a:xfrm>
        </p:grpSpPr>
        <p:sp>
          <p:nvSpPr>
            <p:cNvPr id="51" name="object 51"/>
            <p:cNvSpPr/>
            <p:nvPr/>
          </p:nvSpPr>
          <p:spPr>
            <a:xfrm>
              <a:off x="4441825" y="4972050"/>
              <a:ext cx="3294379" cy="292100"/>
            </a:xfrm>
            <a:custGeom>
              <a:rect l="l" t="t" r="r" b="b"/>
              <a:pathLst>
                <a:path w="3294379" h="292100">
                  <a:moveTo>
                    <a:pt x="0" y="0"/>
                  </a:moveTo>
                  <a:lnTo>
                    <a:pt x="3294061" y="0"/>
                  </a:lnTo>
                  <a:lnTo>
                    <a:pt x="3294061" y="292100"/>
                  </a:lnTo>
                  <a:lnTo>
                    <a:pt x="0" y="2921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4435475" y="5441949"/>
              <a:ext cx="3307079" cy="76200"/>
            </a:xfrm>
            <a:custGeom>
              <a:rect l="l" t="t" r="r" b="b"/>
              <a:pathLst>
                <a:path w="3307079" h="76200">
                  <a:moveTo>
                    <a:pt x="127000" y="76200"/>
                  </a:moveTo>
                  <a:lnTo>
                    <a:pt x="0" y="38100"/>
                  </a:lnTo>
                  <a:lnTo>
                    <a:pt x="127000" y="0"/>
                  </a:lnTo>
                  <a:lnTo>
                    <a:pt x="84667" y="31750"/>
                  </a:lnTo>
                  <a:lnTo>
                    <a:pt x="34968" y="31750"/>
                  </a:lnTo>
                  <a:lnTo>
                    <a:pt x="34968" y="44450"/>
                  </a:lnTo>
                  <a:lnTo>
                    <a:pt x="84666" y="44450"/>
                  </a:lnTo>
                  <a:lnTo>
                    <a:pt x="127000" y="76200"/>
                  </a:lnTo>
                  <a:close/>
                </a:path>
                <a:path w="3307079" h="76200">
                  <a:moveTo>
                    <a:pt x="3179761" y="76200"/>
                  </a:moveTo>
                  <a:lnTo>
                    <a:pt x="3230561" y="38100"/>
                  </a:lnTo>
                  <a:lnTo>
                    <a:pt x="3179761" y="0"/>
                  </a:lnTo>
                  <a:lnTo>
                    <a:pt x="3285593" y="31750"/>
                  </a:lnTo>
                  <a:lnTo>
                    <a:pt x="3271828" y="31750"/>
                  </a:lnTo>
                  <a:lnTo>
                    <a:pt x="3271828" y="44450"/>
                  </a:lnTo>
                  <a:lnTo>
                    <a:pt x="3285595" y="44450"/>
                  </a:lnTo>
                  <a:lnTo>
                    <a:pt x="3179761" y="76200"/>
                  </a:lnTo>
                  <a:close/>
                </a:path>
                <a:path w="3307079" h="76200">
                  <a:moveTo>
                    <a:pt x="84666" y="44450"/>
                  </a:moveTo>
                  <a:lnTo>
                    <a:pt x="34968" y="44450"/>
                  </a:lnTo>
                  <a:lnTo>
                    <a:pt x="34968" y="31750"/>
                  </a:lnTo>
                  <a:lnTo>
                    <a:pt x="84667" y="31750"/>
                  </a:lnTo>
                  <a:lnTo>
                    <a:pt x="76200" y="38100"/>
                  </a:lnTo>
                  <a:lnTo>
                    <a:pt x="84666" y="44450"/>
                  </a:lnTo>
                  <a:close/>
                </a:path>
                <a:path w="3307079" h="76200">
                  <a:moveTo>
                    <a:pt x="3222095" y="44450"/>
                  </a:moveTo>
                  <a:lnTo>
                    <a:pt x="84666" y="44450"/>
                  </a:lnTo>
                  <a:lnTo>
                    <a:pt x="76200" y="38100"/>
                  </a:lnTo>
                  <a:lnTo>
                    <a:pt x="84667" y="31750"/>
                  </a:lnTo>
                  <a:lnTo>
                    <a:pt x="3222094" y="31750"/>
                  </a:lnTo>
                  <a:lnTo>
                    <a:pt x="3230561" y="38100"/>
                  </a:lnTo>
                  <a:lnTo>
                    <a:pt x="3222095" y="44450"/>
                  </a:lnTo>
                  <a:close/>
                </a:path>
                <a:path w="3307079" h="76200">
                  <a:moveTo>
                    <a:pt x="3285595" y="44450"/>
                  </a:moveTo>
                  <a:lnTo>
                    <a:pt x="3271828" y="44450"/>
                  </a:lnTo>
                  <a:lnTo>
                    <a:pt x="3271828" y="31750"/>
                  </a:lnTo>
                  <a:lnTo>
                    <a:pt x="3285593" y="31750"/>
                  </a:lnTo>
                  <a:lnTo>
                    <a:pt x="3306761" y="38100"/>
                  </a:lnTo>
                  <a:lnTo>
                    <a:pt x="3285595" y="444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5713412" y="5311442"/>
            <a:ext cx="59626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SAR-</a:t>
            </a:r>
            <a:r>
              <a:rPr sz="1000" spc="-25">
                <a:latin typeface="Arial"/>
                <a:cs typeface="Arial"/>
              </a:rPr>
              <a:t>PDU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54" name="object 54"/>
          <p:cNvGrpSpPr/>
          <p:nvPr/>
        </p:nvGrpSpPr>
        <p:grpSpPr>
          <a:xfrm>
            <a:off x="5168900" y="4984750"/>
            <a:ext cx="1876425" cy="285750"/>
            <a:chOff x="5168900" y="4984750"/>
            <a:chExt cx="1876425" cy="285750"/>
          </a:xfrm>
        </p:grpSpPr>
        <p:sp>
          <p:nvSpPr>
            <p:cNvPr id="55" name="object 55"/>
            <p:cNvSpPr/>
            <p:nvPr/>
          </p:nvSpPr>
          <p:spPr>
            <a:xfrm flipH="1">
              <a:off x="5175250" y="4984750"/>
              <a:ext cx="0" cy="266700"/>
            </a:xfrm>
            <a:custGeom>
              <a:rect l="l" t="t" r="r" b="b"/>
              <a:pathLst>
                <a:path h="266700">
                  <a:moveTo>
                    <a:pt x="0" y="0"/>
                  </a:moveTo>
                  <a:lnTo>
                    <a:pt x="0" y="2667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 flipH="1">
              <a:off x="7038975" y="4984750"/>
              <a:ext cx="0" cy="285750"/>
            </a:xfrm>
            <a:custGeom>
              <a:rect l="l" t="t" r="r" b="b"/>
              <a:pathLst>
                <a:path h="285750">
                  <a:moveTo>
                    <a:pt x="0" y="0"/>
                  </a:moveTo>
                  <a:lnTo>
                    <a:pt x="0" y="28575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7" name="object 57"/>
          <p:cNvSpPr txBox="1"/>
          <p:nvPr/>
        </p:nvSpPr>
        <p:spPr>
          <a:xfrm>
            <a:off x="4465637" y="5063791"/>
            <a:ext cx="723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SAR-PDU</a:t>
            </a:r>
            <a:r>
              <a:rPr sz="1000" spc="-50">
                <a:latin typeface="宋体"/>
                <a:cs typeface="宋体"/>
              </a:rPr>
              <a:t>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050086" y="5063791"/>
            <a:ext cx="723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SAR-PDU</a:t>
            </a:r>
            <a:r>
              <a:rPr sz="1000" spc="-50">
                <a:latin typeface="宋体"/>
                <a:cs typeface="宋体"/>
              </a:rPr>
              <a:t>尾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626100" y="5044741"/>
            <a:ext cx="850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SAR-PDU</a:t>
            </a:r>
            <a:r>
              <a:rPr sz="1000" spc="-25">
                <a:latin typeface="宋体"/>
                <a:cs typeface="宋体"/>
              </a:rPr>
              <a:t>载荷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335087" y="934579"/>
            <a:ext cx="1333500" cy="426084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000" spc="-10">
                <a:latin typeface="Arial"/>
                <a:cs typeface="Arial"/>
              </a:rPr>
              <a:t>AAL-</a:t>
            </a:r>
            <a:r>
              <a:rPr sz="1000" spc="-25">
                <a:latin typeface="Arial"/>
                <a:cs typeface="Arial"/>
              </a:rPr>
              <a:t>SAP</a:t>
            </a:r>
            <a:endParaRPr sz="1000">
              <a:latin typeface="Arial"/>
              <a:cs typeface="Arial"/>
            </a:endParaRPr>
          </a:p>
          <a:p>
            <a:pPr marL="786765">
              <a:lnSpc>
                <a:spcPct val="100000"/>
              </a:lnSpc>
              <a:spcBef>
                <a:spcPts val="160"/>
              </a:spcBef>
            </a:pPr>
            <a:r>
              <a:rPr sz="1400" b="1" spc="-20">
                <a:latin typeface="Microsoft JhengHei"/>
                <a:cs typeface="Microsoft JhengHei"/>
              </a:rPr>
              <a:t>更高层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443163" y="5683101"/>
            <a:ext cx="58864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>
                <a:latin typeface="Arial"/>
                <a:cs typeface="Arial"/>
              </a:rPr>
              <a:t>ATM</a:t>
            </a:r>
            <a:r>
              <a:rPr sz="1400" b="1" spc="-50">
                <a:latin typeface="Microsoft JhengHei"/>
                <a:cs typeface="Microsoft JhengHei"/>
              </a:rPr>
              <a:t>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441825" y="5676900"/>
            <a:ext cx="3311525" cy="23495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66040" rIns="0" bIns="0" rtlCol="0">
            <a:spAutoFit/>
          </a:bodyPr>
          <a:lstStyle/>
          <a:p>
            <a:pPr marR="227965" algn="ctr">
              <a:lnSpc>
                <a:spcPct val="100000"/>
              </a:lnSpc>
              <a:spcBef>
                <a:spcPts val="520"/>
              </a:spcBef>
            </a:pPr>
            <a:r>
              <a:rPr sz="1000" spc="-10">
                <a:latin typeface="Arial"/>
                <a:cs typeface="Arial"/>
              </a:rPr>
              <a:t>ATM-</a:t>
            </a:r>
            <a:r>
              <a:rPr sz="1000" spc="-25">
                <a:latin typeface="Arial"/>
                <a:cs typeface="Arial"/>
              </a:rPr>
              <a:t>SDU</a:t>
            </a:r>
            <a:endParaRPr sz="1000">
              <a:latin typeface="Arial"/>
              <a:cs typeface="Arial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3792537" y="6096000"/>
            <a:ext cx="3961129" cy="254000"/>
          </a:xfrm>
          <a:custGeom>
            <a:rect l="l" t="t" r="r" b="b"/>
            <a:pathLst>
              <a:path w="3961129" h="254000">
                <a:moveTo>
                  <a:pt x="0" y="0"/>
                </a:moveTo>
                <a:lnTo>
                  <a:pt x="3960811" y="0"/>
                </a:lnTo>
                <a:lnTo>
                  <a:pt x="3960811" y="254000"/>
                </a:lnTo>
                <a:lnTo>
                  <a:pt x="0" y="254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4435475" y="6096000"/>
            <a:ext cx="3317875" cy="2540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66040" rIns="0" bIns="0" rtlCol="0">
            <a:spAutoFit/>
          </a:bodyPr>
          <a:lstStyle/>
          <a:p>
            <a:pPr marL="922019">
              <a:lnSpc>
                <a:spcPct val="100000"/>
              </a:lnSpc>
              <a:spcBef>
                <a:spcPts val="520"/>
              </a:spcBef>
            </a:pPr>
            <a:r>
              <a:rPr sz="1000" spc="-10">
                <a:latin typeface="Arial"/>
                <a:cs typeface="Arial"/>
              </a:rPr>
              <a:t>ATM-</a:t>
            </a:r>
            <a:r>
              <a:rPr sz="1000">
                <a:latin typeface="Arial"/>
                <a:cs typeface="Arial"/>
              </a:rPr>
              <a:t>PDU</a:t>
            </a:r>
            <a:r>
              <a:rPr sz="1000">
                <a:latin typeface="宋体"/>
                <a:cs typeface="宋体"/>
              </a:rPr>
              <a:t>＝</a:t>
            </a:r>
            <a:r>
              <a:rPr sz="1000" spc="-25">
                <a:latin typeface="宋体"/>
                <a:cs typeface="宋体"/>
              </a:rPr>
              <a:t>信元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5" name="object 6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6" name="object 6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8</a:t>
            </a:fld>
          </a:p>
        </p:txBody>
      </p:sp>
      <p:sp>
        <p:nvSpPr>
          <p:cNvPr id="67" name="object 6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7575" y="428625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1</a:t>
            </a: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的功能概</a:t>
            </a:r>
            <a:r>
              <a:rPr sz="3600" spc="-50">
                <a:solidFill>
                  <a:srgbClr val="000000"/>
                </a:solidFill>
                <a:latin typeface="MS Gothic"/>
                <a:cs typeface="MS Gothic"/>
              </a:rPr>
              <a:t>述</a:t>
            </a:r>
            <a:endParaRPr sz="3600">
              <a:latin typeface="MS Gothic"/>
              <a:cs typeface="MS Gothic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63531"/>
            <a:ext cx="8154034" cy="4943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00" marR="370840" indent="-178435">
              <a:lnSpc>
                <a:spcPct val="116300"/>
              </a:lnSpc>
              <a:spcBef>
                <a:spcPts val="100"/>
              </a:spcBef>
              <a:buSzPct val="113888"/>
              <a:buFont typeface="Arial"/>
              <a:buChar char="•"/>
              <a:tabLst>
                <a:tab pos="231140"/>
              </a:tabLst>
            </a:pPr>
            <a:r>
              <a:rPr/>
              <a:t>	</a:t>
            </a:r>
            <a:r>
              <a:rPr sz="1800" b="1" spc="-254">
                <a:latin typeface="Microsoft JhengHei"/>
                <a:cs typeface="Microsoft JhengHei"/>
              </a:rPr>
              <a:t>AAL1</a:t>
            </a:r>
            <a:r>
              <a:rPr sz="1800" b="1" spc="-5">
                <a:latin typeface="Microsoft JhengHei"/>
                <a:cs typeface="Microsoft JhengHei"/>
              </a:rPr>
              <a:t>向用户提供了恒定比特率的数据传输能力，并提供传送定时信息和结构</a:t>
            </a:r>
            <a:r>
              <a:rPr sz="1800" b="1" spc="5">
                <a:latin typeface="Microsoft JhengHei"/>
                <a:cs typeface="Microsoft JhengHei"/>
              </a:rPr>
              <a:t>信息的能力。在必要时还能够提供一定的纠错能力和报告错误的能力(</a:t>
            </a:r>
            <a:r>
              <a:rPr sz="1800" b="1" spc="-25">
                <a:latin typeface="Microsoft JhengHei"/>
                <a:cs typeface="Microsoft JhengHei"/>
              </a:rPr>
              <a:t>包括</a:t>
            </a:r>
            <a:endParaRPr sz="1800">
              <a:latin typeface="Microsoft JhengHei"/>
              <a:cs typeface="Microsoft JhengHei"/>
            </a:endParaRPr>
          </a:p>
          <a:p>
            <a:pPr marL="126364">
              <a:lnSpc>
                <a:spcPct val="100000"/>
              </a:lnSpc>
              <a:spcBef>
                <a:spcPts val="555"/>
              </a:spcBef>
            </a:pPr>
            <a:r>
              <a:rPr sz="1800" b="1" spc="30">
                <a:latin typeface="Microsoft JhengHei"/>
                <a:cs typeface="Microsoft JhengHei"/>
              </a:rPr>
              <a:t>丢失和错误插入的信元，以及信头错误等).</a:t>
            </a:r>
            <a:endParaRPr sz="1800">
              <a:latin typeface="Microsoft JhengHei"/>
              <a:cs typeface="Microsoft JhengHei"/>
            </a:endParaRPr>
          </a:p>
          <a:p>
            <a:pPr marL="127000" marR="621030" indent="-114300">
              <a:lnSpc>
                <a:spcPct val="120000"/>
              </a:lnSpc>
              <a:buSzPct val="102777"/>
              <a:buFont typeface="Arial"/>
              <a:buChar char="•"/>
              <a:tabLst>
                <a:tab pos="209550"/>
              </a:tabLst>
            </a:pPr>
            <a:r>
              <a:rPr/>
              <a:t>	</a:t>
            </a:r>
            <a:r>
              <a:rPr sz="1800" b="1" spc="-254">
                <a:latin typeface="Microsoft JhengHei"/>
                <a:cs typeface="Microsoft JhengHei"/>
              </a:rPr>
              <a:t>AAL1</a:t>
            </a:r>
            <a:r>
              <a:rPr sz="1800" b="1" spc="-5">
                <a:latin typeface="Microsoft JhengHei"/>
                <a:cs typeface="Microsoft JhengHei"/>
              </a:rPr>
              <a:t>中对用户数据不使用通常的检错码。在需要低误码率时采用前向纠错</a:t>
            </a:r>
            <a:r>
              <a:rPr sz="1800" b="1" spc="-50">
                <a:latin typeface="Microsoft JhengHei"/>
                <a:cs typeface="Microsoft JhengHei"/>
              </a:rPr>
              <a:t> </a:t>
            </a:r>
            <a:r>
              <a:rPr sz="1800" b="1">
                <a:latin typeface="Microsoft JhengHei"/>
                <a:cs typeface="Microsoft JhengHei"/>
              </a:rPr>
              <a:t>(FEC)。理论上不可能使误码率降低为</a:t>
            </a:r>
            <a:r>
              <a:rPr sz="1800" b="1" spc="-190">
                <a:latin typeface="Microsoft JhengHei"/>
                <a:cs typeface="Microsoft JhengHei"/>
              </a:rPr>
              <a:t>0</a:t>
            </a:r>
            <a:r>
              <a:rPr sz="1800" b="1" spc="-50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  <a:p>
            <a:pPr marL="139065" marR="93345" indent="-127000">
              <a:lnSpc>
                <a:spcPts val="2590"/>
              </a:lnSpc>
              <a:spcBef>
                <a:spcPts val="35"/>
              </a:spcBef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spc="-5">
                <a:latin typeface="Microsoft JhengHei"/>
                <a:cs typeface="Microsoft JhengHei"/>
              </a:rPr>
              <a:t>以恒定比特率传输数据时，若收发双方的用户时钟不能同步，则会发生滑码。若不允许滑码现象的出现，则收方用户时钟必须与发方用户时钟严格一致。</a:t>
            </a:r>
            <a:r>
              <a:rPr sz="1800" b="1" spc="-50">
                <a:latin typeface="Microsoft JhengHei"/>
                <a:cs typeface="Microsoft JhengHei"/>
              </a:rPr>
              <a:t> </a:t>
            </a:r>
            <a:r>
              <a:rPr sz="1800" b="1" spc="-10">
                <a:latin typeface="Arial"/>
                <a:cs typeface="Arial"/>
              </a:rPr>
              <a:t>AAL1</a:t>
            </a:r>
            <a:r>
              <a:rPr sz="1800" b="1" spc="-5">
                <a:latin typeface="Microsoft JhengHei"/>
                <a:cs typeface="Microsoft JhengHei"/>
              </a:rPr>
              <a:t>中提供的传送定时信息的能力，就是传送发方用户时钟同步信息的能力。</a:t>
            </a:r>
            <a:endParaRPr sz="1800">
              <a:latin typeface="Microsoft JhengHei"/>
              <a:cs typeface="Microsoft JhengHei"/>
            </a:endParaRPr>
          </a:p>
          <a:p>
            <a:pPr marL="139700" marR="5080" indent="-127635">
              <a:lnSpc>
                <a:spcPts val="2590"/>
              </a:lnSpc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spc="-5">
                <a:latin typeface="Microsoft JhengHei"/>
                <a:cs typeface="Microsoft JhengHei"/>
              </a:rPr>
              <a:t>用户所传送的恒定比特率数据中通常总是具有某种结构。如数字一次群和高次群</a:t>
            </a:r>
            <a:r>
              <a:rPr sz="1800" b="1" spc="-10">
                <a:latin typeface="Microsoft JhengHei"/>
                <a:cs typeface="Microsoft JhengHei"/>
              </a:rPr>
              <a:t>中的帧结构。这体现为用户传送的比特流被划分为一些段落，在这些段落中 的不同位置上的各个比特的意义往往并不相同。为使收方能够正确划分出这些 段</a:t>
            </a:r>
            <a:r>
              <a:rPr sz="1800" b="1">
                <a:latin typeface="Microsoft JhengHei"/>
                <a:cs typeface="Microsoft JhengHei"/>
              </a:rPr>
              <a:t>落，发方必须把这些段落的起始和终止位置通知对方。</a:t>
            </a:r>
            <a:r>
              <a:rPr sz="1800" b="1" spc="-10">
                <a:latin typeface="Arial"/>
                <a:cs typeface="Arial"/>
              </a:rPr>
              <a:t>AAL1</a:t>
            </a:r>
            <a:r>
              <a:rPr sz="1800" b="1" spc="50">
                <a:latin typeface="Microsoft JhengHei"/>
                <a:cs typeface="Microsoft JhengHei"/>
              </a:rPr>
              <a:t>中的传送结构 信</a:t>
            </a:r>
            <a:r>
              <a:rPr sz="1800" b="1" spc="-10">
                <a:latin typeface="Microsoft JhengHei"/>
                <a:cs typeface="Microsoft JhengHei"/>
              </a:rPr>
              <a:t>息的能力，指的就是传送这些起始和终止位置的能力。由于数据传送是恒定 比</a:t>
            </a:r>
            <a:r>
              <a:rPr sz="1800" b="1" spc="-5">
                <a:latin typeface="Microsoft JhengHei"/>
                <a:cs typeface="Microsoft JhengHei"/>
              </a:rPr>
              <a:t>特率的，所以必然是连续不断的，因此，一个段落的终止位置必然就是下一个段落的起始位置。这即意味着只需指明两个段落的边界。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75" y="504825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1</a:t>
            </a: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的内部分</a:t>
            </a:r>
            <a:r>
              <a:rPr sz="3600" spc="-20">
                <a:solidFill>
                  <a:srgbClr val="000000"/>
                </a:solidFill>
                <a:latin typeface="Microsoft JhengHei"/>
                <a:cs typeface="Microsoft JhengHei"/>
              </a:rPr>
              <a:t>层解释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740" y="1679766"/>
            <a:ext cx="8453120" cy="354076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339725" indent="-327660">
              <a:lnSpc>
                <a:spcPct val="100000"/>
              </a:lnSpc>
              <a:spcBef>
                <a:spcPts val="695"/>
              </a:spcBef>
              <a:buSzPct val="102500"/>
              <a:buFont typeface="Wingdings"/>
              <a:buChar char=""/>
              <a:tabLst>
                <a:tab pos="340360"/>
              </a:tabLst>
            </a:pPr>
            <a:r>
              <a:rPr sz="2000" b="1" i="1" spc="-10">
                <a:latin typeface="Arial"/>
                <a:cs typeface="Arial"/>
              </a:rPr>
              <a:t>AAL1</a:t>
            </a:r>
            <a:r>
              <a:rPr sz="2100" b="1" spc="-105">
                <a:latin typeface="Microsoft JhengHei"/>
                <a:cs typeface="Microsoft JhengHei"/>
              </a:rPr>
              <a:t>可以进一步划分成分段重组</a:t>
            </a:r>
            <a:r>
              <a:rPr sz="2000" b="1" i="1" spc="-10">
                <a:latin typeface="Arial"/>
                <a:cs typeface="Arial"/>
              </a:rPr>
              <a:t>(SAR)</a:t>
            </a:r>
            <a:r>
              <a:rPr sz="2100" b="1" spc="-105">
                <a:latin typeface="Microsoft JhengHei"/>
                <a:cs typeface="Microsoft JhengHei"/>
              </a:rPr>
              <a:t>子层和会聚子层</a:t>
            </a:r>
            <a:r>
              <a:rPr sz="2000" b="1" i="1" spc="-10">
                <a:latin typeface="Arial"/>
                <a:cs typeface="Arial"/>
              </a:rPr>
              <a:t>(CS)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403225" indent="-391160">
              <a:lnSpc>
                <a:spcPct val="100000"/>
              </a:lnSpc>
              <a:spcBef>
                <a:spcPts val="600"/>
              </a:spcBef>
              <a:buSzPct val="97619"/>
              <a:buFont typeface="Wingdings"/>
              <a:buChar char=""/>
              <a:tabLst>
                <a:tab pos="403225"/>
                <a:tab pos="403860"/>
              </a:tabLst>
            </a:pPr>
            <a:r>
              <a:rPr sz="2100" b="1" spc="-105">
                <a:latin typeface="Microsoft JhengHei"/>
                <a:cs typeface="Microsoft JhengHei"/>
              </a:rPr>
              <a:t>在发送端</a:t>
            </a:r>
            <a:r>
              <a:rPr sz="2100" b="1" spc="-30">
                <a:latin typeface="Microsoft JhengHei"/>
                <a:cs typeface="Microsoft JhengHei"/>
              </a:rPr>
              <a:t>，</a:t>
            </a:r>
            <a:r>
              <a:rPr sz="2000" b="1" i="1" spc="-30">
                <a:latin typeface="Arial"/>
                <a:cs typeface="Arial"/>
              </a:rPr>
              <a:t>AAL-</a:t>
            </a:r>
            <a:r>
              <a:rPr sz="2000" b="1" i="1" spc="-10">
                <a:latin typeface="Arial"/>
                <a:cs typeface="Arial"/>
              </a:rPr>
              <a:t>SDU</a:t>
            </a:r>
            <a:r>
              <a:rPr sz="2100" b="1" spc="-105">
                <a:latin typeface="Microsoft JhengHei"/>
                <a:cs typeface="Microsoft JhengHei"/>
              </a:rPr>
              <a:t>就是</a:t>
            </a:r>
            <a:r>
              <a:rPr sz="2000" b="1" i="1" spc="-10">
                <a:latin typeface="Arial"/>
                <a:cs typeface="Arial"/>
              </a:rPr>
              <a:t>CS-</a:t>
            </a:r>
            <a:r>
              <a:rPr sz="2000" b="1" i="1" spc="-35">
                <a:latin typeface="Arial"/>
                <a:cs typeface="Arial"/>
              </a:rPr>
              <a:t>SDU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100" b="1" spc="-105">
                <a:latin typeface="Microsoft JhengHei"/>
                <a:cs typeface="Microsoft JhengHei"/>
              </a:rPr>
              <a:t>它经过</a:t>
            </a:r>
            <a:r>
              <a:rPr sz="2000" b="1" i="1" spc="-10">
                <a:latin typeface="Arial"/>
                <a:cs typeface="Arial"/>
              </a:rPr>
              <a:t>CS</a:t>
            </a:r>
            <a:r>
              <a:rPr sz="2100" b="1" spc="-105">
                <a:latin typeface="Microsoft JhengHei"/>
                <a:cs typeface="Microsoft JhengHei"/>
              </a:rPr>
              <a:t>子层后成为</a:t>
            </a:r>
            <a:r>
              <a:rPr sz="2000" b="1" i="1" spc="-10">
                <a:latin typeface="Arial"/>
                <a:cs typeface="Arial"/>
              </a:rPr>
              <a:t>CS-</a:t>
            </a:r>
            <a:r>
              <a:rPr sz="2000" b="1" i="1" spc="-20">
                <a:latin typeface="Arial"/>
                <a:cs typeface="Arial"/>
              </a:rPr>
              <a:t>PDU</a:t>
            </a:r>
            <a:r>
              <a:rPr sz="2100" b="1" spc="-20">
                <a:latin typeface="Microsoft JhengHei"/>
                <a:cs typeface="Microsoft JhengHei"/>
              </a:rPr>
              <a:t>，</a:t>
            </a:r>
            <a:endParaRPr sz="2100">
              <a:latin typeface="Microsoft JhengHei"/>
              <a:cs typeface="Microsoft JhengHei"/>
            </a:endParaRPr>
          </a:p>
          <a:p>
            <a:pPr marL="339725" indent="-327660">
              <a:lnSpc>
                <a:spcPct val="100000"/>
              </a:lnSpc>
              <a:spcBef>
                <a:spcPts val="600"/>
              </a:spcBef>
              <a:buSzPct val="97619"/>
              <a:buFont typeface="Wingdings"/>
              <a:buChar char=""/>
              <a:tabLst>
                <a:tab pos="340360"/>
              </a:tabLst>
            </a:pPr>
            <a:r>
              <a:rPr sz="2100" b="1" spc="-105">
                <a:latin typeface="Microsoft JhengHei"/>
                <a:cs typeface="Microsoft JhengHei"/>
              </a:rPr>
              <a:t>并做为</a:t>
            </a:r>
            <a:r>
              <a:rPr sz="2000" b="1" i="1" spc="-10">
                <a:latin typeface="Arial"/>
                <a:cs typeface="Arial"/>
              </a:rPr>
              <a:t>SAR-SDU</a:t>
            </a:r>
            <a:r>
              <a:rPr sz="2100" b="1" spc="-105">
                <a:latin typeface="Microsoft JhengHei"/>
                <a:cs typeface="Microsoft JhengHei"/>
              </a:rPr>
              <a:t>送至</a:t>
            </a:r>
            <a:r>
              <a:rPr sz="2000" b="1" i="1" spc="-10">
                <a:latin typeface="Arial"/>
                <a:cs typeface="Arial"/>
              </a:rPr>
              <a:t>SAR</a:t>
            </a:r>
            <a:r>
              <a:rPr sz="2100" b="1" spc="-105">
                <a:latin typeface="Microsoft JhengHei"/>
                <a:cs typeface="Microsoft JhengHei"/>
              </a:rPr>
              <a:t>子层，经过</a:t>
            </a:r>
            <a:r>
              <a:rPr sz="2000" b="1" i="1" spc="-10">
                <a:latin typeface="Arial"/>
                <a:cs typeface="Arial"/>
              </a:rPr>
              <a:t>SAR</a:t>
            </a:r>
            <a:r>
              <a:rPr sz="2100" b="1" spc="-105">
                <a:latin typeface="Microsoft JhengHei"/>
                <a:cs typeface="Microsoft JhengHei"/>
              </a:rPr>
              <a:t>子层后成为</a:t>
            </a:r>
            <a:r>
              <a:rPr sz="2000" b="1" i="1" spc="-10">
                <a:latin typeface="Arial"/>
                <a:cs typeface="Arial"/>
              </a:rPr>
              <a:t>48</a:t>
            </a:r>
            <a:r>
              <a:rPr sz="2100" b="1" spc="-105">
                <a:latin typeface="Microsoft JhengHei"/>
                <a:cs typeface="Microsoft JhengHei"/>
              </a:rPr>
              <a:t>字节数据块，</a:t>
            </a:r>
            <a:r>
              <a:rPr sz="2100" b="1" spc="-50">
                <a:latin typeface="Microsoft JhengHei"/>
                <a:cs typeface="Microsoft JhengHei"/>
              </a:rPr>
              <a:t>即</a:t>
            </a:r>
            <a:endParaRPr sz="2100">
              <a:latin typeface="Microsoft JhengHei"/>
              <a:cs typeface="Microsoft JhengHei"/>
            </a:endParaRPr>
          </a:p>
          <a:p>
            <a:pPr marL="294005">
              <a:lnSpc>
                <a:spcPct val="100000"/>
              </a:lnSpc>
              <a:spcBef>
                <a:spcPts val="600"/>
              </a:spcBef>
            </a:pPr>
            <a:r>
              <a:rPr sz="2000" b="1" i="1" spc="-10">
                <a:latin typeface="Arial"/>
                <a:cs typeface="Arial"/>
              </a:rPr>
              <a:t>SAR-</a:t>
            </a:r>
            <a:r>
              <a:rPr sz="2000" b="1" i="1">
                <a:latin typeface="Arial"/>
                <a:cs typeface="Arial"/>
              </a:rPr>
              <a:t>PDU</a:t>
            </a:r>
            <a:r>
              <a:rPr sz="2100" b="1" spc="-105">
                <a:latin typeface="Microsoft JhengHei"/>
                <a:cs typeface="Microsoft JhengHei"/>
              </a:rPr>
              <a:t>。</a:t>
            </a:r>
            <a:r>
              <a:rPr sz="2000" b="1" i="1" spc="-10">
                <a:latin typeface="Arial"/>
                <a:cs typeface="Arial"/>
              </a:rPr>
              <a:t>SAR-PDU</a:t>
            </a:r>
            <a:r>
              <a:rPr sz="2100" b="1" spc="-105">
                <a:latin typeface="Microsoft JhengHei"/>
                <a:cs typeface="Microsoft JhengHei"/>
              </a:rPr>
              <a:t>就是</a:t>
            </a:r>
            <a:r>
              <a:rPr sz="2000" b="1" i="1" spc="-10">
                <a:latin typeface="Arial"/>
                <a:cs typeface="Arial"/>
              </a:rPr>
              <a:t>AAL-PDU</a:t>
            </a:r>
            <a:r>
              <a:rPr sz="2100" b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224154" marR="146685" indent="-212090">
              <a:lnSpc>
                <a:spcPct val="123800"/>
              </a:lnSpc>
              <a:buSzPct val="97619"/>
              <a:buFont typeface="Wingdings"/>
              <a:buChar char=""/>
              <a:tabLst>
                <a:tab pos="340360"/>
              </a:tabLst>
            </a:pPr>
            <a:r>
              <a:rPr sz="2100" b="1" spc="-105">
                <a:latin typeface="Microsoft JhengHei"/>
                <a:cs typeface="Microsoft JhengHei"/>
              </a:rPr>
              <a:t>在接收端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000" b="1" i="1" spc="-35">
                <a:latin typeface="Arial"/>
                <a:cs typeface="Arial"/>
              </a:rPr>
              <a:t>SAR</a:t>
            </a:r>
            <a:r>
              <a:rPr sz="2100" b="1" spc="-105">
                <a:latin typeface="Microsoft JhengHei"/>
                <a:cs typeface="Microsoft JhengHei"/>
              </a:rPr>
              <a:t>子层从</a:t>
            </a:r>
            <a:r>
              <a:rPr sz="2000" b="1" i="1" spc="-10">
                <a:latin typeface="Arial"/>
                <a:cs typeface="Arial"/>
              </a:rPr>
              <a:t>ATM</a:t>
            </a:r>
            <a:r>
              <a:rPr sz="2100" b="1" spc="-105">
                <a:latin typeface="Microsoft JhengHei"/>
                <a:cs typeface="Microsoft JhengHei"/>
              </a:rPr>
              <a:t>层接收</a:t>
            </a:r>
            <a:r>
              <a:rPr sz="2000" b="1" i="1" spc="-10">
                <a:latin typeface="Arial"/>
                <a:cs typeface="Arial"/>
              </a:rPr>
              <a:t>SAR-</a:t>
            </a:r>
            <a:r>
              <a:rPr sz="2000" b="1" i="1" spc="-35">
                <a:latin typeface="Arial"/>
                <a:cs typeface="Arial"/>
              </a:rPr>
              <a:t>PDU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100" b="1" spc="-105">
                <a:latin typeface="Microsoft JhengHei"/>
                <a:cs typeface="Microsoft JhengHei"/>
              </a:rPr>
              <a:t>即</a:t>
            </a:r>
            <a:r>
              <a:rPr sz="2000" b="1" i="1" spc="-10">
                <a:latin typeface="Arial"/>
                <a:cs typeface="Arial"/>
              </a:rPr>
              <a:t>AAL-</a:t>
            </a:r>
            <a:r>
              <a:rPr sz="2000" b="1" i="1" spc="-35">
                <a:latin typeface="Arial"/>
                <a:cs typeface="Arial"/>
              </a:rPr>
              <a:t>PDU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100" b="1" spc="-105">
                <a:latin typeface="Microsoft JhengHei"/>
                <a:cs typeface="Microsoft JhengHei"/>
              </a:rPr>
              <a:t>经处理</a:t>
            </a:r>
            <a:r>
              <a:rPr sz="2100" b="1" spc="-50">
                <a:latin typeface="Microsoft JhengHei"/>
                <a:cs typeface="Microsoft JhengHei"/>
              </a:rPr>
              <a:t>后</a:t>
            </a:r>
            <a:r>
              <a:rPr sz="2100" b="1" spc="-105">
                <a:latin typeface="Microsoft JhengHei"/>
                <a:cs typeface="Microsoft JhengHei"/>
              </a:rPr>
              <a:t>成为</a:t>
            </a:r>
            <a:r>
              <a:rPr sz="2000" b="1" i="1" spc="-10">
                <a:latin typeface="Arial"/>
                <a:cs typeface="Arial"/>
              </a:rPr>
              <a:t>SAR-SDU</a:t>
            </a:r>
            <a:r>
              <a:rPr sz="2100" b="1" spc="-105">
                <a:latin typeface="Microsoft JhengHei"/>
                <a:cs typeface="Microsoft JhengHei"/>
              </a:rPr>
              <a:t>。</a:t>
            </a:r>
            <a:r>
              <a:rPr sz="2000" b="1" i="1" spc="-10">
                <a:latin typeface="Arial"/>
                <a:cs typeface="Arial"/>
              </a:rPr>
              <a:t>SAR-SDU</a:t>
            </a:r>
            <a:r>
              <a:rPr sz="2100" b="1" spc="-105">
                <a:latin typeface="Microsoft JhengHei"/>
                <a:cs typeface="Microsoft JhengHei"/>
              </a:rPr>
              <a:t>做为</a:t>
            </a:r>
            <a:r>
              <a:rPr sz="2000" b="1" i="1" spc="-10">
                <a:latin typeface="Arial"/>
                <a:cs typeface="Arial"/>
              </a:rPr>
              <a:t>CS-</a:t>
            </a:r>
            <a:r>
              <a:rPr sz="2000" b="1" i="1" spc="-35">
                <a:latin typeface="Arial"/>
                <a:cs typeface="Arial"/>
              </a:rPr>
              <a:t>PDU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100" b="1" spc="-105">
                <a:latin typeface="Microsoft JhengHei"/>
                <a:cs typeface="Microsoft JhengHei"/>
              </a:rPr>
              <a:t>送至</a:t>
            </a:r>
            <a:r>
              <a:rPr sz="2000" b="1" i="1" spc="-10">
                <a:latin typeface="Arial"/>
                <a:cs typeface="Arial"/>
              </a:rPr>
              <a:t>CS</a:t>
            </a:r>
            <a:r>
              <a:rPr sz="2100" b="1" spc="-105">
                <a:latin typeface="Microsoft JhengHei"/>
                <a:cs typeface="Microsoft JhengHei"/>
              </a:rPr>
              <a:t>子层，经</a:t>
            </a:r>
            <a:r>
              <a:rPr sz="2000" b="1" i="1" spc="-10">
                <a:latin typeface="Arial"/>
                <a:cs typeface="Arial"/>
              </a:rPr>
              <a:t>CS</a:t>
            </a:r>
            <a:r>
              <a:rPr sz="2100" b="1" spc="-105">
                <a:latin typeface="Microsoft JhengHei"/>
                <a:cs typeface="Microsoft JhengHei"/>
              </a:rPr>
              <a:t>子层</a:t>
            </a:r>
            <a:r>
              <a:rPr sz="2100" b="1" spc="-50">
                <a:latin typeface="Microsoft JhengHei"/>
                <a:cs typeface="Microsoft JhengHei"/>
              </a:rPr>
              <a:t>后 </a:t>
            </a:r>
            <a:r>
              <a:rPr sz="2100" b="1" spc="-105">
                <a:latin typeface="Microsoft JhengHei"/>
                <a:cs typeface="Microsoft JhengHei"/>
              </a:rPr>
              <a:t>成为</a:t>
            </a:r>
            <a:r>
              <a:rPr sz="2000" b="1" i="1" spc="-10">
                <a:latin typeface="Arial"/>
                <a:cs typeface="Arial"/>
              </a:rPr>
              <a:t>CS-</a:t>
            </a:r>
            <a:r>
              <a:rPr sz="2000" b="1" i="1" spc="-35">
                <a:latin typeface="Arial"/>
                <a:cs typeface="Arial"/>
              </a:rPr>
              <a:t>SDU</a:t>
            </a:r>
            <a:r>
              <a:rPr sz="2100" b="1" spc="-35">
                <a:latin typeface="Microsoft JhengHei"/>
                <a:cs typeface="Microsoft JhengHei"/>
              </a:rPr>
              <a:t>，</a:t>
            </a:r>
            <a:r>
              <a:rPr sz="2100" b="1" spc="-105">
                <a:latin typeface="Microsoft JhengHei"/>
                <a:cs typeface="Microsoft JhengHei"/>
              </a:rPr>
              <a:t>即</a:t>
            </a:r>
            <a:r>
              <a:rPr sz="2000" b="1" i="1" spc="-10">
                <a:latin typeface="Arial"/>
                <a:cs typeface="Arial"/>
              </a:rPr>
              <a:t>AAL-SDU</a:t>
            </a:r>
            <a:r>
              <a:rPr sz="2100" b="1" spc="-6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00">
              <a:latin typeface="Microsoft JhengHei"/>
              <a:cs typeface="Microsoft JhengHei"/>
            </a:endParaRPr>
          </a:p>
          <a:p>
            <a:pPr marL="276225">
              <a:lnSpc>
                <a:spcPct val="100000"/>
              </a:lnSpc>
              <a:spcBef>
                <a:spcPts val="5"/>
              </a:spcBef>
            </a:pPr>
            <a:r>
              <a:rPr sz="2400" b="1" i="1" spc="-10">
                <a:latin typeface="Arial"/>
                <a:cs typeface="Arial"/>
              </a:rPr>
              <a:t>AAL1</a:t>
            </a:r>
            <a:r>
              <a:rPr sz="2550" b="1" spc="-160">
                <a:latin typeface="Microsoft JhengHei"/>
                <a:cs typeface="Microsoft JhengHei"/>
              </a:rPr>
              <a:t>的</a:t>
            </a:r>
            <a:r>
              <a:rPr sz="2400" b="1" i="1" spc="-10">
                <a:latin typeface="Arial"/>
                <a:cs typeface="Arial"/>
              </a:rPr>
              <a:t>SAR</a:t>
            </a:r>
            <a:r>
              <a:rPr sz="2550" b="1" spc="-160">
                <a:latin typeface="Microsoft JhengHei"/>
                <a:cs typeface="Microsoft JhengHei"/>
              </a:rPr>
              <a:t>子层和</a:t>
            </a:r>
            <a:r>
              <a:rPr sz="2400" b="1" i="1" spc="-10">
                <a:latin typeface="Arial"/>
                <a:cs typeface="Arial"/>
              </a:rPr>
              <a:t>CS</a:t>
            </a:r>
            <a:r>
              <a:rPr sz="2550" b="1" spc="-160">
                <a:latin typeface="Microsoft JhengHei"/>
                <a:cs typeface="Microsoft JhengHei"/>
              </a:rPr>
              <a:t>子层具有确保</a:t>
            </a:r>
            <a:r>
              <a:rPr sz="2400" b="1" i="1" spc="-10">
                <a:latin typeface="Arial"/>
                <a:cs typeface="Arial"/>
              </a:rPr>
              <a:t>CBR</a:t>
            </a:r>
            <a:r>
              <a:rPr sz="2550" b="1" spc="-160">
                <a:latin typeface="Microsoft JhengHei"/>
                <a:cs typeface="Microsoft JhengHei"/>
              </a:rPr>
              <a:t>业务质量的特色</a:t>
            </a:r>
            <a:r>
              <a:rPr sz="2550" b="1" spc="-50">
                <a:solidFill>
                  <a:srgbClr val="CC99FF"/>
                </a:solidFill>
                <a:latin typeface="Microsoft JhengHei"/>
                <a:cs typeface="Microsoft JhengHei"/>
              </a:rPr>
              <a:t>。</a:t>
            </a:r>
            <a:endParaRPr sz="25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503237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1</a:t>
            </a:r>
            <a:r>
              <a:rPr spc="-40">
                <a:solidFill>
                  <a:srgbClr val="000000"/>
                </a:solidFill>
                <a:latin typeface="MS Gothic"/>
                <a:cs typeface="MS Gothic"/>
              </a:rPr>
              <a:t>的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SAR</a:t>
            </a:r>
            <a:r>
              <a:rPr spc="-40">
                <a:solidFill>
                  <a:srgbClr val="000000"/>
                </a:solidFill>
                <a:latin typeface="MS Gothic"/>
                <a:cs typeface="MS Gothic"/>
              </a:rPr>
              <a:t>子</a:t>
            </a:r>
            <a:r>
              <a:rPr spc="-50">
                <a:solidFill>
                  <a:srgbClr val="000000"/>
                </a:solidFill>
                <a:latin typeface="Microsoft JhengHei"/>
                <a:cs typeface="Microsoft JhengHei"/>
              </a:rPr>
              <a:t>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9915" y="1271569"/>
            <a:ext cx="8426450" cy="14522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9700" marR="5080" indent="-127635">
              <a:lnSpc>
                <a:spcPct val="123200"/>
              </a:lnSpc>
              <a:spcBef>
                <a:spcPts val="95"/>
              </a:spcBef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i="1" spc="-10">
                <a:latin typeface="Arial"/>
                <a:cs typeface="Arial"/>
              </a:rPr>
              <a:t>SAR</a:t>
            </a:r>
            <a:r>
              <a:rPr sz="1900" b="1" spc="-120">
                <a:latin typeface="Microsoft JhengHei"/>
                <a:cs typeface="Microsoft JhengHei"/>
              </a:rPr>
              <a:t>子层的最重要功能是给顺序传送的数据块增加一个序号字段，这使得用户可</a:t>
            </a:r>
            <a:r>
              <a:rPr sz="1900" b="1" spc="-50">
                <a:latin typeface="Microsoft JhengHei"/>
                <a:cs typeface="Microsoft JhengHei"/>
              </a:rPr>
              <a:t>以</a:t>
            </a:r>
            <a:r>
              <a:rPr sz="1900" b="1" spc="-120">
                <a:latin typeface="Microsoft JhengHei"/>
                <a:cs typeface="Microsoft JhengHei"/>
              </a:rPr>
              <a:t>发现数据单元的丢失和错误插入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 marL="139700" marR="30480" indent="-127635">
              <a:lnSpc>
                <a:spcPct val="123200"/>
              </a:lnSpc>
              <a:buSzPct val="97368"/>
              <a:buFont typeface="Arial"/>
              <a:buChar char="•"/>
              <a:tabLst>
                <a:tab pos="158750"/>
              </a:tabLst>
            </a:pPr>
            <a:r>
              <a:rPr sz="1900" b="1" spc="-120">
                <a:latin typeface="Microsoft JhengHei"/>
                <a:cs typeface="Microsoft JhengHei"/>
              </a:rPr>
              <a:t>为使序号字段被正确地送往对方，以及不使错误的序号字段对系统的正常工作造</a:t>
            </a:r>
            <a:r>
              <a:rPr sz="1900" b="1" spc="-50">
                <a:latin typeface="Microsoft JhengHei"/>
                <a:cs typeface="Microsoft JhengHei"/>
              </a:rPr>
              <a:t>成</a:t>
            </a:r>
            <a:r>
              <a:rPr sz="1900" b="1" spc="-120">
                <a:latin typeface="Microsoft JhengHei"/>
                <a:cs typeface="Microsoft JhengHei"/>
              </a:rPr>
              <a:t>影响，这个序号字段同时具有误码防护的能力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358900" y="2965450"/>
          <a:ext cx="6261100" cy="533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0"/>
                <a:gridCol w="1371600"/>
                <a:gridCol w="3733800"/>
              </a:tblGrid>
              <a:tr h="533400">
                <a:tc>
                  <a:txBody>
                    <a:bodyPr vert="horz" wrap="square"/>
                    <a:lstStyle/>
                    <a:p>
                      <a:pPr marL="25336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800" b="1" i="1" spc="-10">
                          <a:latin typeface="Arial"/>
                          <a:cs typeface="Arial"/>
                        </a:rPr>
                        <a:t>SN</a:t>
                      </a:r>
                      <a:r>
                        <a:rPr sz="1900" b="1" spc="-120">
                          <a:latin typeface="Microsoft JhengHei"/>
                          <a:cs typeface="Microsoft JhengHei"/>
                        </a:rPr>
                        <a:t>字</a:t>
                      </a:r>
                      <a:r>
                        <a:rPr sz="1900" b="1" spc="-50">
                          <a:latin typeface="Microsoft JhengHei"/>
                          <a:cs typeface="Microsoft JhengHei"/>
                        </a:rPr>
                        <a:t>段</a:t>
                      </a:r>
                      <a:endParaRPr sz="190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800" b="1" i="1" spc="-10">
                          <a:latin typeface="Arial"/>
                          <a:cs typeface="Arial"/>
                        </a:rPr>
                        <a:t>SNP</a:t>
                      </a:r>
                      <a:r>
                        <a:rPr sz="1900" b="1" spc="-120">
                          <a:latin typeface="Microsoft JhengHei"/>
                          <a:cs typeface="Microsoft JhengHei"/>
                        </a:rPr>
                        <a:t>字</a:t>
                      </a:r>
                      <a:r>
                        <a:rPr sz="1900" b="1" spc="-50">
                          <a:latin typeface="Microsoft JhengHei"/>
                          <a:cs typeface="Microsoft JhengHei"/>
                        </a:rPr>
                        <a:t>段</a:t>
                      </a:r>
                      <a:endParaRPr sz="190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6479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800" b="1" i="1" spc="-10">
                          <a:latin typeface="Arial"/>
                          <a:cs typeface="Arial"/>
                        </a:rPr>
                        <a:t>SAR-</a:t>
                      </a:r>
                      <a:r>
                        <a:rPr sz="1800" b="1" i="1">
                          <a:latin typeface="Arial"/>
                          <a:cs typeface="Arial"/>
                        </a:rPr>
                        <a:t>PDU</a:t>
                      </a:r>
                      <a:r>
                        <a:rPr sz="1900" b="1" spc="-120">
                          <a:latin typeface="Microsoft JhengHei"/>
                          <a:cs typeface="Microsoft JhengHei"/>
                        </a:rPr>
                        <a:t>信息字</a:t>
                      </a:r>
                      <a:r>
                        <a:rPr sz="1900" b="1">
                          <a:latin typeface="Microsoft JhengHei"/>
                          <a:cs typeface="Microsoft JhengHei"/>
                        </a:rPr>
                        <a:t>段</a:t>
                      </a:r>
                      <a:r>
                        <a:rPr sz="1900" b="1" spc="-25"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1800" b="1" i="1" spc="-10">
                          <a:latin typeface="Arial"/>
                          <a:cs typeface="Arial"/>
                        </a:rPr>
                        <a:t>(SAR-</a:t>
                      </a:r>
                      <a:r>
                        <a:rPr sz="1800" b="1" i="1" spc="-20">
                          <a:latin typeface="Arial"/>
                          <a:cs typeface="Arial"/>
                        </a:rPr>
                        <a:t>SDU)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1672589" y="3532607"/>
            <a:ext cx="54483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4</a:t>
            </a:r>
            <a:r>
              <a:rPr sz="1600" spc="-25">
                <a:latin typeface="宋体"/>
                <a:cs typeface="宋体"/>
              </a:rPr>
              <a:t>比特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67436" y="3532607"/>
            <a:ext cx="54737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4</a:t>
            </a:r>
            <a:r>
              <a:rPr sz="1600" spc="-25">
                <a:latin typeface="宋体"/>
                <a:cs typeface="宋体"/>
              </a:rPr>
              <a:t>比特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415186" y="3532607"/>
            <a:ext cx="66421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Arial"/>
                <a:cs typeface="Arial"/>
              </a:rPr>
              <a:t>47</a:t>
            </a:r>
            <a:r>
              <a:rPr sz="1600" spc="-25">
                <a:latin typeface="宋体"/>
                <a:cs typeface="宋体"/>
              </a:rPr>
              <a:t>字节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03250" y="4495800"/>
            <a:ext cx="2286000" cy="533400"/>
          </a:xfrm>
          <a:custGeom>
            <a:rect l="l" t="t" r="r" b="b"/>
            <a:pathLst>
              <a:path w="2286000" h="533400">
                <a:moveTo>
                  <a:pt x="2286000" y="533400"/>
                </a:moveTo>
                <a:lnTo>
                  <a:pt x="0" y="533400"/>
                </a:lnTo>
                <a:lnTo>
                  <a:pt x="0" y="0"/>
                </a:lnTo>
                <a:lnTo>
                  <a:pt x="2286000" y="0"/>
                </a:lnTo>
                <a:lnTo>
                  <a:pt x="2286000" y="533400"/>
                </a:lnTo>
                <a:close/>
              </a:path>
            </a:pathLst>
          </a:custGeom>
          <a:solidFill>
            <a:srgbClr val="C1CE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03250" y="4495800"/>
            <a:ext cx="914400" cy="533400"/>
          </a:xfrm>
          <a:prstGeom prst="rect">
            <a:avLst/>
          </a:prstGeom>
          <a:solidFill>
            <a:srgbClr val="C1CEFF"/>
          </a:solidFill>
          <a:ln w="12700">
            <a:solidFill>
              <a:srgbClr val="000000"/>
            </a:solidFill>
          </a:ln>
        </p:spPr>
        <p:txBody>
          <a:bodyPr vert="horz" wrap="square" lIns="0" tIns="123189" rIns="0" bIns="0" rtlCol="0">
            <a:spAutoFit/>
          </a:bodyPr>
          <a:lstStyle/>
          <a:p>
            <a:pPr marL="272415">
              <a:lnSpc>
                <a:spcPct val="100000"/>
              </a:lnSpc>
              <a:spcBef>
                <a:spcPts val="969"/>
              </a:spcBef>
            </a:pPr>
            <a:r>
              <a:rPr sz="1800" b="1" i="1" spc="-25">
                <a:latin typeface="Arial"/>
                <a:cs typeface="Arial"/>
              </a:rPr>
              <a:t>CSI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17650" y="4495800"/>
            <a:ext cx="1371600" cy="533400"/>
          </a:xfrm>
          <a:prstGeom prst="rect">
            <a:avLst/>
          </a:prstGeom>
          <a:solidFill>
            <a:srgbClr val="C1CEFF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869"/>
              </a:spcBef>
            </a:pPr>
            <a:r>
              <a:rPr sz="1900" b="1" spc="-120">
                <a:latin typeface="Microsoft JhengHei"/>
                <a:cs typeface="Microsoft JhengHei"/>
              </a:rPr>
              <a:t>序列编</a:t>
            </a:r>
            <a:r>
              <a:rPr sz="1900" b="1" spc="-50">
                <a:latin typeface="Microsoft JhengHei"/>
                <a:cs typeface="Microsoft JhengHei"/>
              </a:rPr>
              <a:t>号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575050" y="4495800"/>
            <a:ext cx="2286000" cy="533400"/>
          </a:xfrm>
          <a:custGeom>
            <a:rect l="l" t="t" r="r" b="b"/>
            <a:pathLst>
              <a:path w="2286000" h="533400">
                <a:moveTo>
                  <a:pt x="2286000" y="533400"/>
                </a:moveTo>
                <a:lnTo>
                  <a:pt x="0" y="533400"/>
                </a:lnTo>
                <a:lnTo>
                  <a:pt x="0" y="0"/>
                </a:lnTo>
                <a:lnTo>
                  <a:pt x="2286000" y="0"/>
                </a:lnTo>
                <a:lnTo>
                  <a:pt x="2286000" y="533400"/>
                </a:lnTo>
                <a:close/>
              </a:path>
            </a:pathLst>
          </a:custGeom>
          <a:solidFill>
            <a:srgbClr val="C1CE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575050" y="4495800"/>
            <a:ext cx="1295400" cy="533400"/>
          </a:xfrm>
          <a:prstGeom prst="rect">
            <a:avLst/>
          </a:prstGeom>
          <a:solidFill>
            <a:srgbClr val="C1CEFF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196215">
              <a:lnSpc>
                <a:spcPct val="100000"/>
              </a:lnSpc>
              <a:spcBef>
                <a:spcPts val="869"/>
              </a:spcBef>
            </a:pPr>
            <a:r>
              <a:rPr sz="1800" b="1" i="1" spc="-10">
                <a:latin typeface="Arial"/>
                <a:cs typeface="Arial"/>
              </a:rPr>
              <a:t>CRC</a:t>
            </a:r>
            <a:r>
              <a:rPr sz="1900" b="1" spc="-120">
                <a:latin typeface="Microsoft JhengHei"/>
                <a:cs typeface="Microsoft JhengHei"/>
              </a:rPr>
              <a:t>字</a:t>
            </a:r>
            <a:r>
              <a:rPr sz="1900" b="1" spc="-50">
                <a:latin typeface="Microsoft JhengHei"/>
                <a:cs typeface="Microsoft JhengHei"/>
              </a:rPr>
              <a:t>段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70450" y="4495800"/>
            <a:ext cx="990600" cy="533400"/>
          </a:xfrm>
          <a:prstGeom prst="rect">
            <a:avLst/>
          </a:prstGeom>
          <a:solidFill>
            <a:srgbClr val="C1CEFF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869"/>
              </a:spcBef>
            </a:pPr>
            <a:r>
              <a:rPr sz="1900" b="1" spc="-120">
                <a:latin typeface="Microsoft JhengHei"/>
                <a:cs typeface="Microsoft JhengHei"/>
              </a:rPr>
              <a:t>偶校</a:t>
            </a:r>
            <a:r>
              <a:rPr sz="1900" b="1" spc="-50">
                <a:latin typeface="Microsoft JhengHei"/>
                <a:cs typeface="Microsoft JhengHei"/>
              </a:rPr>
              <a:t>验</a:t>
            </a:r>
            <a:endParaRPr sz="19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96900" y="3498850"/>
            <a:ext cx="5270500" cy="1003300"/>
            <a:chOff x="596900" y="3498850"/>
            <a:chExt cx="5270500" cy="1003300"/>
          </a:xfrm>
        </p:grpSpPr>
        <p:sp>
          <p:nvSpPr>
            <p:cNvPr id="15" name="object 15"/>
            <p:cNvSpPr/>
            <p:nvPr/>
          </p:nvSpPr>
          <p:spPr>
            <a:xfrm>
              <a:off x="603250" y="3505200"/>
              <a:ext cx="762000" cy="990600"/>
            </a:xfrm>
            <a:custGeom>
              <a:rect l="l" t="t" r="r" b="b"/>
              <a:pathLst>
                <a:path w="762000" h="990600">
                  <a:moveTo>
                    <a:pt x="762000" y="0"/>
                  </a:moveTo>
                  <a:lnTo>
                    <a:pt x="0" y="9906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508250" y="3505200"/>
              <a:ext cx="3352800" cy="990600"/>
            </a:xfrm>
            <a:custGeom>
              <a:rect l="l" t="t" r="r" b="b"/>
              <a:pathLst>
                <a:path w="3352800" h="990600">
                  <a:moveTo>
                    <a:pt x="0" y="0"/>
                  </a:moveTo>
                  <a:lnTo>
                    <a:pt x="381000" y="914400"/>
                  </a:lnTo>
                </a:path>
                <a:path w="3352800" h="990600">
                  <a:moveTo>
                    <a:pt x="0" y="0"/>
                  </a:moveTo>
                  <a:lnTo>
                    <a:pt x="1066800" y="990600"/>
                  </a:lnTo>
                </a:path>
                <a:path w="3352800" h="990600">
                  <a:moveTo>
                    <a:pt x="1371600" y="0"/>
                  </a:moveTo>
                  <a:lnTo>
                    <a:pt x="3352800" y="9906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910589" y="4143057"/>
            <a:ext cx="53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70">
                <a:latin typeface="Microsoft JhengHei"/>
                <a:cs typeface="Microsoft JhengHei"/>
              </a:rPr>
              <a:t>1</a:t>
            </a:r>
            <a:r>
              <a:rPr sz="1600" b="1" spc="-25">
                <a:latin typeface="Microsoft JhengHei"/>
                <a:cs typeface="Microsoft JhengHei"/>
              </a:rPr>
              <a:t>比特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028189" y="4143057"/>
            <a:ext cx="53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70">
                <a:latin typeface="Microsoft JhengHei"/>
                <a:cs typeface="Microsoft JhengHei"/>
              </a:rPr>
              <a:t>3</a:t>
            </a:r>
            <a:r>
              <a:rPr sz="1600" b="1" spc="-25">
                <a:latin typeface="Microsoft JhengHei"/>
                <a:cs typeface="Microsoft JhengHei"/>
              </a:rPr>
              <a:t>比特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58590" y="4143057"/>
            <a:ext cx="53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70">
                <a:latin typeface="Microsoft JhengHei"/>
                <a:cs typeface="Microsoft JhengHei"/>
              </a:rPr>
              <a:t>3</a:t>
            </a:r>
            <a:r>
              <a:rPr sz="1600" b="1" spc="-25">
                <a:latin typeface="Microsoft JhengHei"/>
                <a:cs typeface="Microsoft JhengHei"/>
              </a:rPr>
              <a:t>比特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974590" y="4143057"/>
            <a:ext cx="53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70">
                <a:latin typeface="Microsoft JhengHei"/>
                <a:cs typeface="Microsoft JhengHei"/>
              </a:rPr>
              <a:t>1</a:t>
            </a:r>
            <a:r>
              <a:rPr sz="1600" b="1" spc="-25">
                <a:latin typeface="Microsoft JhengHei"/>
                <a:cs typeface="Microsoft JhengHei"/>
              </a:rPr>
              <a:t>比特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7514" y="5459890"/>
            <a:ext cx="5880100" cy="59055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39700" marR="5080" indent="-127635">
              <a:lnSpc>
                <a:spcPts val="2160"/>
              </a:lnSpc>
              <a:spcBef>
                <a:spcPts val="275"/>
              </a:spcBef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i="1" spc="-10">
                <a:latin typeface="Arial"/>
                <a:cs typeface="Arial"/>
              </a:rPr>
              <a:t>SAR</a:t>
            </a:r>
            <a:r>
              <a:rPr sz="1900" b="1" spc="-120">
                <a:latin typeface="Microsoft JhengHei"/>
                <a:cs typeface="Microsoft JhengHei"/>
              </a:rPr>
              <a:t>子层向</a:t>
            </a:r>
            <a:r>
              <a:rPr sz="1800" b="1" i="1" spc="-10">
                <a:latin typeface="Arial"/>
                <a:cs typeface="Arial"/>
              </a:rPr>
              <a:t>CS</a:t>
            </a:r>
            <a:r>
              <a:rPr sz="1900" b="1" spc="-120">
                <a:latin typeface="Microsoft JhengHei"/>
                <a:cs typeface="Microsoft JhengHei"/>
              </a:rPr>
              <a:t>子层提供</a:t>
            </a:r>
            <a:r>
              <a:rPr sz="1900" b="1" spc="-35">
                <a:latin typeface="Microsoft JhengHei"/>
                <a:cs typeface="Microsoft JhengHei"/>
              </a:rPr>
              <a:t>：</a:t>
            </a:r>
            <a:r>
              <a:rPr sz="1800" b="1" i="1" spc="-35">
                <a:latin typeface="Arial"/>
                <a:cs typeface="Arial"/>
              </a:rPr>
              <a:t>SAR-</a:t>
            </a:r>
            <a:r>
              <a:rPr sz="1800" b="1" i="1" spc="-10">
                <a:latin typeface="Arial"/>
                <a:cs typeface="Arial"/>
              </a:rPr>
              <a:t>SDU</a:t>
            </a:r>
            <a:r>
              <a:rPr sz="1900" b="1" spc="-120">
                <a:latin typeface="Microsoft JhengHei"/>
                <a:cs typeface="Microsoft JhengHei"/>
              </a:rPr>
              <a:t>的序号</a:t>
            </a:r>
            <a:r>
              <a:rPr sz="1900" b="1" spc="-40">
                <a:latin typeface="Microsoft JhengHei"/>
                <a:cs typeface="Microsoft JhengHei"/>
              </a:rPr>
              <a:t>；</a:t>
            </a:r>
            <a:r>
              <a:rPr sz="1800" b="1" i="1" spc="-40">
                <a:latin typeface="Arial"/>
                <a:cs typeface="Arial"/>
              </a:rPr>
              <a:t>CSI</a:t>
            </a:r>
            <a:r>
              <a:rPr sz="1900" b="1" spc="-120">
                <a:latin typeface="Microsoft JhengHei"/>
                <a:cs typeface="Microsoft JhengHei"/>
              </a:rPr>
              <a:t>比</a:t>
            </a:r>
            <a:r>
              <a:rPr sz="1900" b="1" spc="-50">
                <a:latin typeface="Microsoft JhengHei"/>
                <a:cs typeface="Microsoft JhengHei"/>
              </a:rPr>
              <a:t>特</a:t>
            </a:r>
            <a:r>
              <a:rPr sz="1900" b="1" spc="500">
                <a:latin typeface="Microsoft JhengHei"/>
                <a:cs typeface="Microsoft JhengHei"/>
              </a:rPr>
              <a:t>  </a:t>
            </a:r>
            <a:r>
              <a:rPr sz="1900" b="1" spc="-120">
                <a:latin typeface="Microsoft JhengHei"/>
                <a:cs typeface="Microsoft JhengHei"/>
              </a:rPr>
              <a:t>以及</a:t>
            </a:r>
            <a:r>
              <a:rPr sz="1800" b="1" i="1" spc="-10">
                <a:latin typeface="Arial"/>
                <a:cs typeface="Arial"/>
              </a:rPr>
              <a:t>SN</a:t>
            </a:r>
            <a:r>
              <a:rPr sz="1900" b="1" spc="-120">
                <a:latin typeface="Microsoft JhengHei"/>
                <a:cs typeface="Microsoft JhengHei"/>
              </a:rPr>
              <a:t>字段是否可用</a:t>
            </a:r>
            <a:r>
              <a:rPr sz="1800" b="1" i="1">
                <a:latin typeface="Arial"/>
                <a:cs typeface="Arial"/>
              </a:rPr>
              <a:t>(</a:t>
            </a:r>
            <a:r>
              <a:rPr sz="1900" b="1" spc="-120">
                <a:latin typeface="Microsoft JhengHei"/>
                <a:cs typeface="Microsoft JhengHei"/>
              </a:rPr>
              <a:t>即指明是否含有不可纠正的错误</a:t>
            </a:r>
            <a:r>
              <a:rPr sz="1800" b="1" i="1">
                <a:latin typeface="Arial"/>
                <a:cs typeface="Arial"/>
              </a:rPr>
              <a:t>)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946140" y="4003628"/>
            <a:ext cx="3073400" cy="150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4475" indent="-231775">
              <a:lnSpc>
                <a:spcPts val="2000"/>
              </a:lnSpc>
              <a:spcBef>
                <a:spcPts val="95"/>
              </a:spcBef>
              <a:buClr>
                <a:srgbClr val="CC99FF"/>
              </a:buClr>
              <a:buSzPct val="108823"/>
              <a:buFont typeface="Arial"/>
              <a:buChar char="•"/>
              <a:tabLst>
                <a:tab pos="244475"/>
              </a:tabLst>
            </a:pPr>
            <a:r>
              <a:rPr sz="1700" b="1" spc="-95">
                <a:latin typeface="Microsoft JhengHei"/>
                <a:cs typeface="Microsoft JhengHei"/>
              </a:rPr>
              <a:t>CSI</a:t>
            </a:r>
            <a:r>
              <a:rPr sz="1700" b="1" spc="-110">
                <a:latin typeface="Microsoft JhengHei"/>
                <a:cs typeface="Microsoft JhengHei"/>
              </a:rPr>
              <a:t>比特的值由</a:t>
            </a:r>
            <a:r>
              <a:rPr sz="1700" b="1" spc="-270">
                <a:latin typeface="Microsoft JhengHei"/>
                <a:cs typeface="Microsoft JhengHei"/>
              </a:rPr>
              <a:t>CS</a:t>
            </a:r>
            <a:r>
              <a:rPr sz="1700" b="1" spc="-110">
                <a:latin typeface="Microsoft JhengHei"/>
                <a:cs typeface="Microsoft JhengHei"/>
              </a:rPr>
              <a:t>子层提供</a:t>
            </a:r>
            <a:r>
              <a:rPr sz="1700" b="1" spc="-50"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219075" marR="106680" indent="-207010">
              <a:lnSpc>
                <a:spcPts val="1920"/>
              </a:lnSpc>
              <a:spcBef>
                <a:spcPts val="125"/>
              </a:spcBef>
              <a:buSzPct val="97058"/>
              <a:buFont typeface="Arial"/>
              <a:buChar char="•"/>
              <a:tabLst>
                <a:tab pos="520065"/>
              </a:tabLst>
            </a:pPr>
            <a:r>
              <a:rPr sz="1700" b="1" spc="-195">
                <a:latin typeface="Microsoft JhengHei"/>
                <a:cs typeface="Microsoft JhengHei"/>
              </a:rPr>
              <a:t>SNP(Sequence</a:t>
            </a:r>
            <a:r>
              <a:rPr sz="1700" b="1" spc="180">
                <a:latin typeface="Microsoft JhengHei"/>
                <a:cs typeface="Microsoft JhengHei"/>
              </a:rPr>
              <a:t> </a:t>
            </a:r>
            <a:r>
              <a:rPr sz="1700" b="1" spc="-355">
                <a:latin typeface="Microsoft JhengHei"/>
                <a:cs typeface="Microsoft JhengHei"/>
              </a:rPr>
              <a:t>Number</a:t>
            </a:r>
            <a:r>
              <a:rPr sz="1700" b="1" spc="-50">
                <a:latin typeface="Microsoft JhengHei"/>
                <a:cs typeface="Microsoft JhengHei"/>
              </a:rPr>
              <a:t> 	Protection)</a:t>
            </a:r>
            <a:r>
              <a:rPr sz="1700" b="1" spc="-110">
                <a:latin typeface="Microsoft JhengHei"/>
                <a:cs typeface="Microsoft JhengHei"/>
              </a:rPr>
              <a:t>是</a:t>
            </a:r>
            <a:r>
              <a:rPr sz="1700" b="1" spc="-409">
                <a:latin typeface="Microsoft JhengHei"/>
                <a:cs typeface="Microsoft JhengHei"/>
              </a:rPr>
              <a:t>SN</a:t>
            </a:r>
            <a:r>
              <a:rPr sz="1700" b="1" spc="-110">
                <a:latin typeface="Microsoft JhengHei"/>
                <a:cs typeface="Microsoft JhengHei"/>
              </a:rPr>
              <a:t>字段的</a:t>
            </a:r>
            <a:r>
              <a:rPr sz="1700" b="1" spc="-370">
                <a:latin typeface="Microsoft JhengHei"/>
                <a:cs typeface="Microsoft JhengHei"/>
              </a:rPr>
              <a:t>CRC	</a:t>
            </a:r>
            <a:r>
              <a:rPr sz="1700" b="1" spc="-110">
                <a:latin typeface="Microsoft JhengHei"/>
                <a:cs typeface="Microsoft JhengHei"/>
              </a:rPr>
              <a:t>校验码，使用多项</a:t>
            </a:r>
            <a:r>
              <a:rPr sz="1700" b="1" spc="-50">
                <a:latin typeface="Microsoft JhengHei"/>
                <a:cs typeface="Microsoft JhengHei"/>
              </a:rPr>
              <a:t>式</a:t>
            </a:r>
            <a:endParaRPr sz="1700">
              <a:latin typeface="Microsoft JhengHei"/>
              <a:cs typeface="Microsoft JhengHei"/>
            </a:endParaRPr>
          </a:p>
          <a:p>
            <a:pPr marL="520065" marR="5080">
              <a:lnSpc>
                <a:spcPts val="1920"/>
              </a:lnSpc>
            </a:pPr>
            <a:r>
              <a:rPr sz="1700" b="1" spc="-10">
                <a:latin typeface="Microsoft JhengHei"/>
                <a:cs typeface="Microsoft JhengHei"/>
              </a:rPr>
              <a:t>x**3</a:t>
            </a:r>
            <a:r>
              <a:rPr sz="1700" b="1" spc="15">
                <a:latin typeface="Microsoft JhengHei"/>
                <a:cs typeface="Microsoft JhengHei"/>
              </a:rPr>
              <a:t> + </a:t>
            </a:r>
            <a:r>
              <a:rPr sz="1700" b="1">
                <a:latin typeface="Microsoft JhengHei"/>
                <a:cs typeface="Microsoft JhengHei"/>
              </a:rPr>
              <a:t>x</a:t>
            </a:r>
            <a:r>
              <a:rPr sz="1700" b="1" spc="265">
                <a:latin typeface="Microsoft JhengHei"/>
                <a:cs typeface="Microsoft JhengHei"/>
              </a:rPr>
              <a:t> </a:t>
            </a:r>
            <a:r>
              <a:rPr sz="1700" b="1" spc="-345">
                <a:latin typeface="Microsoft JhengHei"/>
                <a:cs typeface="Microsoft JhengHei"/>
              </a:rPr>
              <a:t>+1</a:t>
            </a:r>
            <a:r>
              <a:rPr sz="1700" b="1" spc="-110">
                <a:latin typeface="Microsoft JhengHei"/>
                <a:cs typeface="Microsoft JhengHei"/>
              </a:rPr>
              <a:t>。第</a:t>
            </a:r>
            <a:r>
              <a:rPr sz="1700" b="1" spc="-229">
                <a:latin typeface="Microsoft JhengHei"/>
                <a:cs typeface="Microsoft JhengHei"/>
              </a:rPr>
              <a:t>4</a:t>
            </a:r>
            <a:r>
              <a:rPr sz="1700" b="1" spc="-110">
                <a:latin typeface="Microsoft JhengHei"/>
                <a:cs typeface="Microsoft JhengHei"/>
              </a:rPr>
              <a:t>个比特</a:t>
            </a:r>
            <a:r>
              <a:rPr sz="1700" b="1" spc="-50">
                <a:latin typeface="Microsoft JhengHei"/>
                <a:cs typeface="Microsoft JhengHei"/>
              </a:rPr>
              <a:t>是</a:t>
            </a:r>
            <a:r>
              <a:rPr sz="1700" b="1" spc="-110">
                <a:latin typeface="Microsoft JhengHei"/>
                <a:cs typeface="Microsoft JhengHei"/>
              </a:rPr>
              <a:t>偶校验码，用于前面</a:t>
            </a:r>
            <a:r>
              <a:rPr sz="1700" b="1" spc="-229">
                <a:latin typeface="Microsoft JhengHei"/>
                <a:cs typeface="Microsoft JhengHei"/>
              </a:rPr>
              <a:t>7</a:t>
            </a:r>
            <a:r>
              <a:rPr sz="1700" b="1" spc="-110">
                <a:latin typeface="Microsoft JhengHei"/>
                <a:cs typeface="Microsoft JhengHei"/>
              </a:rPr>
              <a:t>个比特</a:t>
            </a:r>
            <a:endParaRPr sz="17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54140" y="5472322"/>
            <a:ext cx="1447800" cy="283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b="1" spc="-110">
                <a:latin typeface="Microsoft JhengHei"/>
                <a:cs typeface="Microsoft JhengHei"/>
              </a:rPr>
              <a:t>的偶极性校验</a:t>
            </a:r>
            <a:r>
              <a:rPr sz="1700" b="1" spc="-50"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32728" y="3587445"/>
            <a:ext cx="774065" cy="29845"/>
            <a:chOff x="232728" y="3587445"/>
            <a:chExt cx="774065" cy="29845"/>
          </a:xfrm>
        </p:grpSpPr>
        <p:sp>
          <p:nvSpPr>
            <p:cNvPr id="3" name="object 3"/>
            <p:cNvSpPr/>
            <p:nvPr/>
          </p:nvSpPr>
          <p:spPr>
            <a:xfrm>
              <a:off x="244701" y="3599419"/>
              <a:ext cx="762000" cy="17780"/>
            </a:xfrm>
            <a:custGeom>
              <a:rect l="l" t="t" r="r" b="b"/>
              <a:pathLst>
                <a:path w="762000" h="17779">
                  <a:moveTo>
                    <a:pt x="761999" y="17780"/>
                  </a:moveTo>
                  <a:lnTo>
                    <a:pt x="0" y="17780"/>
                  </a:lnTo>
                  <a:lnTo>
                    <a:pt x="0" y="0"/>
                  </a:lnTo>
                  <a:lnTo>
                    <a:pt x="761999" y="0"/>
                  </a:lnTo>
                  <a:lnTo>
                    <a:pt x="761999" y="17780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32728" y="3587445"/>
              <a:ext cx="762000" cy="17780"/>
            </a:xfrm>
            <a:custGeom>
              <a:rect l="l" t="t" r="r" b="b"/>
              <a:pathLst>
                <a:path w="762000" h="17779">
                  <a:moveTo>
                    <a:pt x="761999" y="17780"/>
                  </a:moveTo>
                  <a:lnTo>
                    <a:pt x="0" y="17780"/>
                  </a:lnTo>
                  <a:lnTo>
                    <a:pt x="0" y="0"/>
                  </a:lnTo>
                  <a:lnTo>
                    <a:pt x="761999" y="0"/>
                  </a:lnTo>
                  <a:lnTo>
                    <a:pt x="761999" y="1778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20028" y="1351851"/>
            <a:ext cx="8915400" cy="4401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40360" marR="820419" indent="-328295" algn="just">
              <a:lnSpc>
                <a:spcPct val="114799"/>
              </a:lnSpc>
              <a:spcBef>
                <a:spcPts val="95"/>
              </a:spcBef>
              <a:buSzPct val="97619"/>
              <a:buFont typeface="Wingdings"/>
              <a:buChar char=""/>
              <a:tabLst>
                <a:tab pos="393065"/>
              </a:tabLst>
            </a:pPr>
            <a:r>
              <a:rPr sz="2100" b="1" i="1" spc="-70">
                <a:latin typeface="MS Gothic"/>
                <a:cs typeface="MS Gothic"/>
              </a:rPr>
              <a:t>CS</a:t>
            </a:r>
            <a:r>
              <a:rPr sz="2100" b="1" i="1" spc="-135">
                <a:latin typeface="MS Gothic"/>
                <a:cs typeface="MS Gothic"/>
              </a:rPr>
              <a:t>子</a:t>
            </a:r>
            <a:r>
              <a:rPr sz="2100" b="1" i="1" spc="-105">
                <a:latin typeface="Microsoft JhengHei"/>
                <a:cs typeface="Microsoft JhengHei"/>
              </a:rPr>
              <a:t>层的功能是：处理</a:t>
            </a:r>
            <a:r>
              <a:rPr sz="2100" b="1" i="1" spc="-70">
                <a:latin typeface="MS Gothic"/>
                <a:cs typeface="MS Gothic"/>
              </a:rPr>
              <a:t>SAR-SDU</a:t>
            </a:r>
            <a:r>
              <a:rPr sz="2100" b="1" i="1" spc="-135">
                <a:latin typeface="MS Gothic"/>
                <a:cs typeface="MS Gothic"/>
              </a:rPr>
              <a:t>的序号，</a:t>
            </a:r>
            <a:r>
              <a:rPr sz="2100" b="1" i="1" spc="-105">
                <a:latin typeface="Microsoft JhengHei"/>
                <a:cs typeface="Microsoft JhengHei"/>
              </a:rPr>
              <a:t>传送时钟信息和结构信息以</a:t>
            </a:r>
            <a:r>
              <a:rPr sz="2100" b="1" i="1" spc="-50">
                <a:latin typeface="Microsoft JhengHei"/>
                <a:cs typeface="Microsoft JhengHei"/>
              </a:rPr>
              <a:t>及	</a:t>
            </a:r>
            <a:r>
              <a:rPr sz="2100" b="1" i="1" spc="-105">
                <a:latin typeface="Microsoft JhengHei"/>
                <a:cs typeface="Microsoft JhengHei"/>
              </a:rPr>
              <a:t>纠错</a:t>
            </a:r>
            <a:r>
              <a:rPr sz="2100" b="1" i="1" spc="-6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 marL="393700" marR="763905" indent="-381000" algn="just">
              <a:lnSpc>
                <a:spcPct val="114300"/>
              </a:lnSpc>
              <a:buSzPct val="97619"/>
              <a:buFont typeface="Wingdings"/>
              <a:buChar char=""/>
              <a:tabLst>
                <a:tab pos="396875"/>
              </a:tabLst>
            </a:pPr>
            <a:r>
              <a:rPr sz="2100" b="1" i="1" spc="-70">
                <a:latin typeface="MS Gothic"/>
                <a:cs typeface="MS Gothic"/>
              </a:rPr>
              <a:t>AAL1</a:t>
            </a:r>
            <a:r>
              <a:rPr sz="2100" b="1" i="1" spc="-105">
                <a:latin typeface="Microsoft JhengHei"/>
                <a:cs typeface="Microsoft JhengHei"/>
              </a:rPr>
              <a:t>规定了两种实现业务时钟同步的方法－同步剩余时间标志法</a:t>
            </a:r>
            <a:r>
              <a:rPr sz="2100" b="1" i="1" spc="-40">
                <a:latin typeface="MS Gothic"/>
                <a:cs typeface="MS Gothic"/>
              </a:rPr>
              <a:t>SRTS( </a:t>
            </a:r>
            <a:r>
              <a:rPr sz="2100" b="1" i="1" spc="-50">
                <a:latin typeface="MS Gothic"/>
                <a:cs typeface="MS Gothic"/>
              </a:rPr>
              <a:t>Synchronous</a:t>
            </a:r>
            <a:r>
              <a:rPr sz="2100" b="1" i="1" spc="-195">
                <a:latin typeface="MS Gothic"/>
                <a:cs typeface="MS Gothic"/>
              </a:rPr>
              <a:t> </a:t>
            </a:r>
            <a:r>
              <a:rPr sz="2100" b="1" i="1" spc="-45">
                <a:latin typeface="MS Gothic"/>
                <a:cs typeface="MS Gothic"/>
              </a:rPr>
              <a:t>Residual</a:t>
            </a:r>
            <a:r>
              <a:rPr sz="2100" b="1" i="1" spc="-190">
                <a:latin typeface="MS Gothic"/>
                <a:cs typeface="MS Gothic"/>
              </a:rPr>
              <a:t> </a:t>
            </a:r>
            <a:r>
              <a:rPr sz="2100" b="1" i="1" spc="-20">
                <a:latin typeface="MS Gothic"/>
                <a:cs typeface="MS Gothic"/>
              </a:rPr>
              <a:t>Time</a:t>
            </a:r>
            <a:r>
              <a:rPr sz="2100" b="1" i="1" spc="-195">
                <a:latin typeface="MS Gothic"/>
                <a:cs typeface="MS Gothic"/>
              </a:rPr>
              <a:t> </a:t>
            </a:r>
            <a:r>
              <a:rPr sz="2100" b="1" i="1" spc="-70">
                <a:latin typeface="MS Gothic"/>
                <a:cs typeface="MS Gothic"/>
              </a:rPr>
              <a:t>Stamp)</a:t>
            </a:r>
            <a:r>
              <a:rPr sz="2100" b="1" i="1" spc="-135">
                <a:latin typeface="MS Gothic"/>
                <a:cs typeface="MS Gothic"/>
              </a:rPr>
              <a:t>和自适</a:t>
            </a:r>
            <a:r>
              <a:rPr sz="2100" b="1" i="1" spc="-105">
                <a:latin typeface="Microsoft JhengHei"/>
                <a:cs typeface="Microsoft JhengHei"/>
              </a:rPr>
              <a:t>应时钟法</a:t>
            </a:r>
            <a:r>
              <a:rPr sz="2100" b="1" i="1" spc="-50">
                <a:latin typeface="MS Gothic"/>
                <a:cs typeface="MS Gothic"/>
              </a:rPr>
              <a:t>(Adaptive</a:t>
            </a:r>
            <a:r>
              <a:rPr sz="2100" b="1" i="1" spc="-190">
                <a:latin typeface="MS Gothic"/>
                <a:cs typeface="MS Gothic"/>
              </a:rPr>
              <a:t> </a:t>
            </a:r>
            <a:r>
              <a:rPr sz="2100" b="1" i="1" spc="-10">
                <a:latin typeface="MS Gothic"/>
                <a:cs typeface="MS Gothic"/>
              </a:rPr>
              <a:t>Clock </a:t>
            </a:r>
            <a:r>
              <a:rPr sz="2100" b="1" i="1" spc="-70">
                <a:latin typeface="MS Gothic"/>
                <a:cs typeface="MS Gothic"/>
              </a:rPr>
              <a:t>Method)</a:t>
            </a:r>
            <a:r>
              <a:rPr sz="2100" b="1" i="1" spc="-50">
                <a:latin typeface="MS Gothic"/>
                <a:cs typeface="MS Gothic"/>
              </a:rPr>
              <a:t>。</a:t>
            </a:r>
            <a:endParaRPr sz="21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解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释：在</a:t>
            </a:r>
            <a:r>
              <a:rPr sz="2100" b="1" i="1" spc="-70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物理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层，收发信息的双方是时钟同步的。这个时钟称为是</a:t>
            </a:r>
            <a:r>
              <a:rPr sz="2100" b="1" i="1" spc="-25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endParaRPr sz="2100">
              <a:latin typeface="MS Gothic"/>
              <a:cs typeface="MS Gothic"/>
            </a:endParaRPr>
          </a:p>
          <a:p>
            <a:pPr marL="1028065" marR="5080">
              <a:lnSpc>
                <a:spcPts val="3360"/>
              </a:lnSpc>
            </a:pP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系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统时钟。由于存在</a:t>
            </a:r>
            <a:r>
              <a:rPr sz="2100" b="1" i="1" spc="-70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系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统时钟，因此只要接收方知道业务时钟和</a:t>
            </a:r>
            <a:r>
              <a:rPr sz="2100" b="1" i="1" spc="-25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系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统时钟的比值，就可以由</a:t>
            </a:r>
            <a:r>
              <a:rPr sz="2100" b="1" i="1" spc="-70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系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统时钟将业务时钟精确地恢复出来</a:t>
            </a:r>
            <a:r>
              <a:rPr sz="2100" b="1" i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通常，接收方可以事先知道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业务时钟的标称值。因此，我们需要知道</a:t>
            </a:r>
            <a:r>
              <a:rPr sz="2100" b="1" i="1" spc="-50">
                <a:solidFill>
                  <a:srgbClr val="0000FF"/>
                </a:solidFill>
                <a:latin typeface="Microsoft JhengHei"/>
                <a:cs typeface="Microsoft JhengHei"/>
              </a:rPr>
              <a:t>的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仅仅是实际使用的业务时钟和标称值的偏差。</a:t>
            </a:r>
            <a:r>
              <a:rPr sz="2100" b="1" i="1" spc="-105">
                <a:latin typeface="Microsoft JhengHei"/>
                <a:cs typeface="Microsoft JhengHei"/>
              </a:rPr>
              <a:t>值得重点说明的是：此</a:t>
            </a:r>
            <a:r>
              <a:rPr sz="2100" b="1" i="1" spc="-50">
                <a:latin typeface="Microsoft JhengHei"/>
                <a:cs typeface="Microsoft JhengHei"/>
              </a:rPr>
              <a:t>偏</a:t>
            </a:r>
            <a:r>
              <a:rPr sz="2100" b="1" i="1" spc="-135">
                <a:latin typeface="MS Gothic"/>
                <a:cs typeface="MS Gothic"/>
              </a:rPr>
              <a:t>可以利用</a:t>
            </a:r>
            <a:r>
              <a:rPr sz="2100" b="1" i="1" spc="-70">
                <a:latin typeface="MS Gothic"/>
                <a:cs typeface="MS Gothic"/>
              </a:rPr>
              <a:t>CSI</a:t>
            </a:r>
            <a:r>
              <a:rPr sz="2100" b="1" i="1" spc="-135">
                <a:latin typeface="MS Gothic"/>
                <a:cs typeface="MS Gothic"/>
              </a:rPr>
              <a:t>比特</a:t>
            </a:r>
            <a:r>
              <a:rPr sz="2100" b="1" i="1" spc="-105">
                <a:latin typeface="Microsoft JhengHei"/>
                <a:cs typeface="Microsoft JhengHei"/>
              </a:rPr>
              <a:t>进行传送</a:t>
            </a:r>
            <a:r>
              <a:rPr sz="2100" b="1" i="1" spc="-50"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65175" y="504825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1</a:t>
            </a: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的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CS</a:t>
            </a: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子</a:t>
            </a:r>
            <a:r>
              <a:rPr sz="3600" spc="-50">
                <a:solidFill>
                  <a:srgbClr val="000000"/>
                </a:solidFill>
                <a:latin typeface="Microsoft JhengHei"/>
                <a:cs typeface="Microsoft JhengHei"/>
              </a:rPr>
              <a:t>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4100" y="8505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源</a:t>
            </a:r>
            <a:r>
              <a:rPr sz="4400" spc="-10">
                <a:solidFill>
                  <a:srgbClr val="000000"/>
                </a:solidFill>
                <a:latin typeface="Microsoft JhengHei"/>
                <a:cs typeface="Microsoft JhengHei"/>
              </a:rPr>
              <a:t>时钟频率恢复方法</a:t>
            </a:r>
            <a:endParaRPr sz="44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285996" y="2438399"/>
            <a:ext cx="4876800" cy="609600"/>
            <a:chOff x="2285996" y="2438399"/>
            <a:chExt cx="4876800" cy="609600"/>
          </a:xfrm>
        </p:grpSpPr>
        <p:sp>
          <p:nvSpPr>
            <p:cNvPr id="4" name="object 4"/>
            <p:cNvSpPr/>
            <p:nvPr/>
          </p:nvSpPr>
          <p:spPr>
            <a:xfrm>
              <a:off x="2292346" y="2444749"/>
              <a:ext cx="4864100" cy="596900"/>
            </a:xfrm>
            <a:custGeom>
              <a:rect l="l" t="t" r="r" b="b"/>
              <a:pathLst>
                <a:path w="4864100" h="596900">
                  <a:moveTo>
                    <a:pt x="2432049" y="0"/>
                  </a:moveTo>
                  <a:close/>
                </a:path>
                <a:path w="4864100" h="596900">
                  <a:moveTo>
                    <a:pt x="4864099" y="298450"/>
                  </a:moveTo>
                  <a:lnTo>
                    <a:pt x="2" y="298450"/>
                  </a:lnTo>
                  <a:lnTo>
                    <a:pt x="1252" y="288790"/>
                  </a:lnTo>
                  <a:lnTo>
                    <a:pt x="30614" y="250966"/>
                  </a:lnTo>
                  <a:lnTo>
                    <a:pt x="77160" y="223582"/>
                  </a:lnTo>
                  <a:lnTo>
                    <a:pt x="119302" y="205862"/>
                  </a:lnTo>
                  <a:lnTo>
                    <a:pt x="169982" y="188617"/>
                  </a:lnTo>
                  <a:lnTo>
                    <a:pt x="228897" y="171881"/>
                  </a:lnTo>
                  <a:lnTo>
                    <a:pt x="295745" y="155693"/>
                  </a:lnTo>
                  <a:lnTo>
                    <a:pt x="370225" y="140089"/>
                  </a:lnTo>
                  <a:lnTo>
                    <a:pt x="410232" y="132518"/>
                  </a:lnTo>
                  <a:lnTo>
                    <a:pt x="452034" y="125107"/>
                  </a:lnTo>
                  <a:lnTo>
                    <a:pt x="495593" y="117861"/>
                  </a:lnTo>
                  <a:lnTo>
                    <a:pt x="540870" y="110784"/>
                  </a:lnTo>
                  <a:lnTo>
                    <a:pt x="587830" y="103880"/>
                  </a:lnTo>
                  <a:lnTo>
                    <a:pt x="636432" y="97156"/>
                  </a:lnTo>
                  <a:lnTo>
                    <a:pt x="686641" y="90614"/>
                  </a:lnTo>
                  <a:lnTo>
                    <a:pt x="738418" y="84260"/>
                  </a:lnTo>
                  <a:lnTo>
                    <a:pt x="791725" y="78099"/>
                  </a:lnTo>
                  <a:lnTo>
                    <a:pt x="846524" y="72135"/>
                  </a:lnTo>
                  <a:lnTo>
                    <a:pt x="902779" y="66372"/>
                  </a:lnTo>
                  <a:lnTo>
                    <a:pt x="960450" y="60816"/>
                  </a:lnTo>
                  <a:lnTo>
                    <a:pt x="1019501" y="55470"/>
                  </a:lnTo>
                  <a:lnTo>
                    <a:pt x="1079894" y="50341"/>
                  </a:lnTo>
                  <a:lnTo>
                    <a:pt x="1141591" y="45431"/>
                  </a:lnTo>
                  <a:lnTo>
                    <a:pt x="1204553" y="40747"/>
                  </a:lnTo>
                  <a:lnTo>
                    <a:pt x="1268744" y="36291"/>
                  </a:lnTo>
                  <a:lnTo>
                    <a:pt x="1334126" y="32070"/>
                  </a:lnTo>
                  <a:lnTo>
                    <a:pt x="1400660" y="28088"/>
                  </a:lnTo>
                  <a:lnTo>
                    <a:pt x="1468310" y="24349"/>
                  </a:lnTo>
                  <a:lnTo>
                    <a:pt x="1537037" y="20858"/>
                  </a:lnTo>
                  <a:lnTo>
                    <a:pt x="1606803" y="17620"/>
                  </a:lnTo>
                  <a:lnTo>
                    <a:pt x="1677572" y="14639"/>
                  </a:lnTo>
                  <a:lnTo>
                    <a:pt x="1749305" y="11920"/>
                  </a:lnTo>
                  <a:lnTo>
                    <a:pt x="1821964" y="9468"/>
                  </a:lnTo>
                  <a:lnTo>
                    <a:pt x="1895512" y="7286"/>
                  </a:lnTo>
                  <a:lnTo>
                    <a:pt x="1969910" y="5381"/>
                  </a:lnTo>
                  <a:lnTo>
                    <a:pt x="2045122" y="3756"/>
                  </a:lnTo>
                  <a:lnTo>
                    <a:pt x="2121109" y="2416"/>
                  </a:lnTo>
                  <a:lnTo>
                    <a:pt x="2197834" y="1366"/>
                  </a:lnTo>
                  <a:lnTo>
                    <a:pt x="2275260" y="610"/>
                  </a:lnTo>
                  <a:lnTo>
                    <a:pt x="2353351" y="153"/>
                  </a:lnTo>
                  <a:lnTo>
                    <a:pt x="2432049" y="0"/>
                  </a:lnTo>
                  <a:lnTo>
                    <a:pt x="2510763" y="153"/>
                  </a:lnTo>
                  <a:lnTo>
                    <a:pt x="2588851" y="610"/>
                  </a:lnTo>
                  <a:lnTo>
                    <a:pt x="2666275" y="1366"/>
                  </a:lnTo>
                  <a:lnTo>
                    <a:pt x="2743000" y="2416"/>
                  </a:lnTo>
                  <a:lnTo>
                    <a:pt x="2818987" y="3756"/>
                  </a:lnTo>
                  <a:lnTo>
                    <a:pt x="2894199" y="5381"/>
                  </a:lnTo>
                  <a:lnTo>
                    <a:pt x="2968598" y="7287"/>
                  </a:lnTo>
                  <a:lnTo>
                    <a:pt x="3042145" y="9468"/>
                  </a:lnTo>
                  <a:lnTo>
                    <a:pt x="3114804" y="11920"/>
                  </a:lnTo>
                  <a:lnTo>
                    <a:pt x="3186537" y="14639"/>
                  </a:lnTo>
                  <a:lnTo>
                    <a:pt x="3257305" y="17620"/>
                  </a:lnTo>
                  <a:lnTo>
                    <a:pt x="3327072" y="20859"/>
                  </a:lnTo>
                  <a:lnTo>
                    <a:pt x="3395799" y="24349"/>
                  </a:lnTo>
                  <a:lnTo>
                    <a:pt x="3463448" y="28088"/>
                  </a:lnTo>
                  <a:lnTo>
                    <a:pt x="3529982" y="32071"/>
                  </a:lnTo>
                  <a:lnTo>
                    <a:pt x="3595364" y="36292"/>
                  </a:lnTo>
                  <a:lnTo>
                    <a:pt x="3659555" y="40747"/>
                  </a:lnTo>
                  <a:lnTo>
                    <a:pt x="3722517" y="45431"/>
                  </a:lnTo>
                  <a:lnTo>
                    <a:pt x="3784214" y="50341"/>
                  </a:lnTo>
                  <a:lnTo>
                    <a:pt x="3844606" y="55471"/>
                  </a:lnTo>
                  <a:lnTo>
                    <a:pt x="3903657" y="60816"/>
                  </a:lnTo>
                  <a:lnTo>
                    <a:pt x="3961328" y="66372"/>
                  </a:lnTo>
                  <a:lnTo>
                    <a:pt x="4017583" y="72135"/>
                  </a:lnTo>
                  <a:lnTo>
                    <a:pt x="4072382" y="78099"/>
                  </a:lnTo>
                  <a:lnTo>
                    <a:pt x="4125689" y="84261"/>
                  </a:lnTo>
                  <a:lnTo>
                    <a:pt x="4177466" y="90614"/>
                  </a:lnTo>
                  <a:lnTo>
                    <a:pt x="4227674" y="97156"/>
                  </a:lnTo>
                  <a:lnTo>
                    <a:pt x="4276277" y="103881"/>
                  </a:lnTo>
                  <a:lnTo>
                    <a:pt x="4323236" y="110784"/>
                  </a:lnTo>
                  <a:lnTo>
                    <a:pt x="4368513" y="117861"/>
                  </a:lnTo>
                  <a:lnTo>
                    <a:pt x="4412072" y="125108"/>
                  </a:lnTo>
                  <a:lnTo>
                    <a:pt x="4453873" y="132519"/>
                  </a:lnTo>
                  <a:lnTo>
                    <a:pt x="4493880" y="140090"/>
                  </a:lnTo>
                  <a:lnTo>
                    <a:pt x="4532055" y="147816"/>
                  </a:lnTo>
                  <a:lnTo>
                    <a:pt x="4602756" y="163717"/>
                  </a:lnTo>
                  <a:lnTo>
                    <a:pt x="4665676" y="180183"/>
                  </a:lnTo>
                  <a:lnTo>
                    <a:pt x="4720510" y="197179"/>
                  </a:lnTo>
                  <a:lnTo>
                    <a:pt x="4766959" y="214666"/>
                  </a:lnTo>
                  <a:lnTo>
                    <a:pt x="4804719" y="232608"/>
                  </a:lnTo>
                  <a:lnTo>
                    <a:pt x="4844408" y="260292"/>
                  </a:lnTo>
                  <a:lnTo>
                    <a:pt x="4864099" y="298450"/>
                  </a:lnTo>
                  <a:close/>
                </a:path>
                <a:path w="4864100" h="596900">
                  <a:moveTo>
                    <a:pt x="2432050" y="596899"/>
                  </a:moveTo>
                  <a:lnTo>
                    <a:pt x="2353339" y="596746"/>
                  </a:lnTo>
                  <a:lnTo>
                    <a:pt x="2275253" y="596289"/>
                  </a:lnTo>
                  <a:lnTo>
                    <a:pt x="2197828" y="595533"/>
                  </a:lnTo>
                  <a:lnTo>
                    <a:pt x="2121103" y="594483"/>
                  </a:lnTo>
                  <a:lnTo>
                    <a:pt x="2045116" y="593143"/>
                  </a:lnTo>
                  <a:lnTo>
                    <a:pt x="1969905" y="591518"/>
                  </a:lnTo>
                  <a:lnTo>
                    <a:pt x="1895506" y="589612"/>
                  </a:lnTo>
                  <a:lnTo>
                    <a:pt x="1821958" y="587431"/>
                  </a:lnTo>
                  <a:lnTo>
                    <a:pt x="1749299" y="584978"/>
                  </a:lnTo>
                  <a:lnTo>
                    <a:pt x="1677567" y="582259"/>
                  </a:lnTo>
                  <a:lnTo>
                    <a:pt x="1606798" y="579278"/>
                  </a:lnTo>
                  <a:lnTo>
                    <a:pt x="1537032" y="576040"/>
                  </a:lnTo>
                  <a:lnTo>
                    <a:pt x="1468305" y="572549"/>
                  </a:lnTo>
                  <a:lnTo>
                    <a:pt x="1400655" y="568811"/>
                  </a:lnTo>
                  <a:lnTo>
                    <a:pt x="1334121" y="564828"/>
                  </a:lnTo>
                  <a:lnTo>
                    <a:pt x="1268739" y="560607"/>
                  </a:lnTo>
                  <a:lnTo>
                    <a:pt x="1204548" y="556152"/>
                  </a:lnTo>
                  <a:lnTo>
                    <a:pt x="1141586" y="551467"/>
                  </a:lnTo>
                  <a:lnTo>
                    <a:pt x="1079889" y="546558"/>
                  </a:lnTo>
                  <a:lnTo>
                    <a:pt x="1019497" y="541428"/>
                  </a:lnTo>
                  <a:lnTo>
                    <a:pt x="960446" y="536083"/>
                  </a:lnTo>
                  <a:lnTo>
                    <a:pt x="902774" y="530527"/>
                  </a:lnTo>
                  <a:lnTo>
                    <a:pt x="846520" y="524764"/>
                  </a:lnTo>
                  <a:lnTo>
                    <a:pt x="791720" y="518800"/>
                  </a:lnTo>
                  <a:lnTo>
                    <a:pt x="738413" y="512638"/>
                  </a:lnTo>
                  <a:lnTo>
                    <a:pt x="686637" y="506285"/>
                  </a:lnTo>
                  <a:lnTo>
                    <a:pt x="636428" y="499743"/>
                  </a:lnTo>
                  <a:lnTo>
                    <a:pt x="587826" y="493018"/>
                  </a:lnTo>
                  <a:lnTo>
                    <a:pt x="540866" y="486115"/>
                  </a:lnTo>
                  <a:lnTo>
                    <a:pt x="495589" y="479038"/>
                  </a:lnTo>
                  <a:lnTo>
                    <a:pt x="452030" y="471791"/>
                  </a:lnTo>
                  <a:lnTo>
                    <a:pt x="410228" y="464380"/>
                  </a:lnTo>
                  <a:lnTo>
                    <a:pt x="370221" y="456809"/>
                  </a:lnTo>
                  <a:lnTo>
                    <a:pt x="332046" y="449083"/>
                  </a:lnTo>
                  <a:lnTo>
                    <a:pt x="261345" y="433182"/>
                  </a:lnTo>
                  <a:lnTo>
                    <a:pt x="198425" y="416716"/>
                  </a:lnTo>
                  <a:lnTo>
                    <a:pt x="143590" y="399721"/>
                  </a:lnTo>
                  <a:lnTo>
                    <a:pt x="97141" y="382233"/>
                  </a:lnTo>
                  <a:lnTo>
                    <a:pt x="59381" y="364292"/>
                  </a:lnTo>
                  <a:lnTo>
                    <a:pt x="19691" y="336607"/>
                  </a:lnTo>
                  <a:lnTo>
                    <a:pt x="0" y="298449"/>
                  </a:lnTo>
                  <a:lnTo>
                    <a:pt x="4864099" y="298450"/>
                  </a:lnTo>
                  <a:lnTo>
                    <a:pt x="4844407" y="336607"/>
                  </a:lnTo>
                  <a:lnTo>
                    <a:pt x="4804718" y="364292"/>
                  </a:lnTo>
                  <a:lnTo>
                    <a:pt x="4766957" y="382233"/>
                  </a:lnTo>
                  <a:lnTo>
                    <a:pt x="4720509" y="399721"/>
                  </a:lnTo>
                  <a:lnTo>
                    <a:pt x="4665674" y="416716"/>
                  </a:lnTo>
                  <a:lnTo>
                    <a:pt x="4602754" y="433182"/>
                  </a:lnTo>
                  <a:lnTo>
                    <a:pt x="4532053" y="449083"/>
                  </a:lnTo>
                  <a:lnTo>
                    <a:pt x="4493878" y="456809"/>
                  </a:lnTo>
                  <a:lnTo>
                    <a:pt x="4453871" y="464380"/>
                  </a:lnTo>
                  <a:lnTo>
                    <a:pt x="4412069" y="471791"/>
                  </a:lnTo>
                  <a:lnTo>
                    <a:pt x="4368511" y="479038"/>
                  </a:lnTo>
                  <a:lnTo>
                    <a:pt x="4323233" y="486115"/>
                  </a:lnTo>
                  <a:lnTo>
                    <a:pt x="4276274" y="493018"/>
                  </a:lnTo>
                  <a:lnTo>
                    <a:pt x="4227671" y="499743"/>
                  </a:lnTo>
                  <a:lnTo>
                    <a:pt x="4177463" y="506285"/>
                  </a:lnTo>
                  <a:lnTo>
                    <a:pt x="4125686" y="512638"/>
                  </a:lnTo>
                  <a:lnTo>
                    <a:pt x="4072379" y="518800"/>
                  </a:lnTo>
                  <a:lnTo>
                    <a:pt x="4017580" y="524764"/>
                  </a:lnTo>
                  <a:lnTo>
                    <a:pt x="3961325" y="530527"/>
                  </a:lnTo>
                  <a:lnTo>
                    <a:pt x="3903654" y="536083"/>
                  </a:lnTo>
                  <a:lnTo>
                    <a:pt x="3844603" y="541428"/>
                  </a:lnTo>
                  <a:lnTo>
                    <a:pt x="3784210" y="546558"/>
                  </a:lnTo>
                  <a:lnTo>
                    <a:pt x="3722514" y="551468"/>
                  </a:lnTo>
                  <a:lnTo>
                    <a:pt x="3659551" y="556152"/>
                  </a:lnTo>
                  <a:lnTo>
                    <a:pt x="3595361" y="560607"/>
                  </a:lnTo>
                  <a:lnTo>
                    <a:pt x="3529979" y="564828"/>
                  </a:lnTo>
                  <a:lnTo>
                    <a:pt x="3463445" y="568811"/>
                  </a:lnTo>
                  <a:lnTo>
                    <a:pt x="3395795" y="572549"/>
                  </a:lnTo>
                  <a:lnTo>
                    <a:pt x="3327068" y="576040"/>
                  </a:lnTo>
                  <a:lnTo>
                    <a:pt x="3257302" y="579279"/>
                  </a:lnTo>
                  <a:lnTo>
                    <a:pt x="3186533" y="582260"/>
                  </a:lnTo>
                  <a:lnTo>
                    <a:pt x="3114801" y="584979"/>
                  </a:lnTo>
                  <a:lnTo>
                    <a:pt x="3042142" y="587431"/>
                  </a:lnTo>
                  <a:lnTo>
                    <a:pt x="2968594" y="589612"/>
                  </a:lnTo>
                  <a:lnTo>
                    <a:pt x="2894196" y="591518"/>
                  </a:lnTo>
                  <a:lnTo>
                    <a:pt x="2818984" y="593143"/>
                  </a:lnTo>
                  <a:lnTo>
                    <a:pt x="2742997" y="594483"/>
                  </a:lnTo>
                  <a:lnTo>
                    <a:pt x="2666272" y="595533"/>
                  </a:lnTo>
                  <a:lnTo>
                    <a:pt x="2588847" y="596289"/>
                  </a:lnTo>
                  <a:lnTo>
                    <a:pt x="2510761" y="596746"/>
                  </a:lnTo>
                  <a:lnTo>
                    <a:pt x="2432050" y="5968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292346" y="2444749"/>
              <a:ext cx="4864100" cy="596900"/>
            </a:xfrm>
            <a:custGeom>
              <a:rect l="l" t="t" r="r" b="b"/>
              <a:pathLst>
                <a:path w="4864100" h="596900">
                  <a:moveTo>
                    <a:pt x="2" y="298450"/>
                  </a:moveTo>
                  <a:lnTo>
                    <a:pt x="19694" y="260292"/>
                  </a:lnTo>
                  <a:lnTo>
                    <a:pt x="59383" y="232608"/>
                  </a:lnTo>
                  <a:lnTo>
                    <a:pt x="97143" y="214666"/>
                  </a:lnTo>
                  <a:lnTo>
                    <a:pt x="143592" y="197179"/>
                  </a:lnTo>
                  <a:lnTo>
                    <a:pt x="198427" y="180183"/>
                  </a:lnTo>
                  <a:lnTo>
                    <a:pt x="261346" y="163717"/>
                  </a:lnTo>
                  <a:lnTo>
                    <a:pt x="332047" y="147816"/>
                  </a:lnTo>
                  <a:lnTo>
                    <a:pt x="370222" y="140090"/>
                  </a:lnTo>
                  <a:lnTo>
                    <a:pt x="410229" y="132519"/>
                  </a:lnTo>
                  <a:lnTo>
                    <a:pt x="452031" y="125108"/>
                  </a:lnTo>
                  <a:lnTo>
                    <a:pt x="495590" y="117861"/>
                  </a:lnTo>
                  <a:lnTo>
                    <a:pt x="540867" y="110784"/>
                  </a:lnTo>
                  <a:lnTo>
                    <a:pt x="587826" y="103881"/>
                  </a:lnTo>
                  <a:lnTo>
                    <a:pt x="636429" y="97156"/>
                  </a:lnTo>
                  <a:lnTo>
                    <a:pt x="686637" y="90614"/>
                  </a:lnTo>
                  <a:lnTo>
                    <a:pt x="738414" y="84261"/>
                  </a:lnTo>
                  <a:lnTo>
                    <a:pt x="791721" y="78099"/>
                  </a:lnTo>
                  <a:lnTo>
                    <a:pt x="846520" y="72135"/>
                  </a:lnTo>
                  <a:lnTo>
                    <a:pt x="902775" y="66372"/>
                  </a:lnTo>
                  <a:lnTo>
                    <a:pt x="960446" y="60816"/>
                  </a:lnTo>
                  <a:lnTo>
                    <a:pt x="1019497" y="55471"/>
                  </a:lnTo>
                  <a:lnTo>
                    <a:pt x="1079890" y="50341"/>
                  </a:lnTo>
                  <a:lnTo>
                    <a:pt x="1141586" y="45431"/>
                  </a:lnTo>
                  <a:lnTo>
                    <a:pt x="1204548" y="40747"/>
                  </a:lnTo>
                  <a:lnTo>
                    <a:pt x="1268739" y="36292"/>
                  </a:lnTo>
                  <a:lnTo>
                    <a:pt x="1334121" y="32071"/>
                  </a:lnTo>
                  <a:lnTo>
                    <a:pt x="1400655" y="28088"/>
                  </a:lnTo>
                  <a:lnTo>
                    <a:pt x="1468305" y="24349"/>
                  </a:lnTo>
                  <a:lnTo>
                    <a:pt x="1537032" y="20859"/>
                  </a:lnTo>
                  <a:lnTo>
                    <a:pt x="1606798" y="17620"/>
                  </a:lnTo>
                  <a:lnTo>
                    <a:pt x="1677567" y="14639"/>
                  </a:lnTo>
                  <a:lnTo>
                    <a:pt x="1749299" y="11920"/>
                  </a:lnTo>
                  <a:lnTo>
                    <a:pt x="1821958" y="9468"/>
                  </a:lnTo>
                  <a:lnTo>
                    <a:pt x="1895506" y="7287"/>
                  </a:lnTo>
                  <a:lnTo>
                    <a:pt x="1969904" y="5381"/>
                  </a:lnTo>
                  <a:lnTo>
                    <a:pt x="2045116" y="3756"/>
                  </a:lnTo>
                  <a:lnTo>
                    <a:pt x="2121103" y="2416"/>
                  </a:lnTo>
                  <a:lnTo>
                    <a:pt x="2197828" y="1366"/>
                  </a:lnTo>
                  <a:lnTo>
                    <a:pt x="2275252" y="610"/>
                  </a:lnTo>
                  <a:lnTo>
                    <a:pt x="2353339" y="153"/>
                  </a:lnTo>
                  <a:lnTo>
                    <a:pt x="2432050" y="0"/>
                  </a:lnTo>
                  <a:lnTo>
                    <a:pt x="2510759" y="153"/>
                  </a:lnTo>
                  <a:lnTo>
                    <a:pt x="2588846" y="610"/>
                  </a:lnTo>
                  <a:lnTo>
                    <a:pt x="2666271" y="1366"/>
                  </a:lnTo>
                  <a:lnTo>
                    <a:pt x="2742995" y="2416"/>
                  </a:lnTo>
                  <a:lnTo>
                    <a:pt x="2818982" y="3756"/>
                  </a:lnTo>
                  <a:lnTo>
                    <a:pt x="2894194" y="5381"/>
                  </a:lnTo>
                  <a:lnTo>
                    <a:pt x="2968593" y="7286"/>
                  </a:lnTo>
                  <a:lnTo>
                    <a:pt x="3042140" y="9468"/>
                  </a:lnTo>
                  <a:lnTo>
                    <a:pt x="3114799" y="11920"/>
                  </a:lnTo>
                  <a:lnTo>
                    <a:pt x="3186532" y="14639"/>
                  </a:lnTo>
                  <a:lnTo>
                    <a:pt x="3257300" y="17620"/>
                  </a:lnTo>
                  <a:lnTo>
                    <a:pt x="3327067" y="20858"/>
                  </a:lnTo>
                  <a:lnTo>
                    <a:pt x="3395794" y="24349"/>
                  </a:lnTo>
                  <a:lnTo>
                    <a:pt x="3463444" y="28088"/>
                  </a:lnTo>
                  <a:lnTo>
                    <a:pt x="3529978" y="32070"/>
                  </a:lnTo>
                  <a:lnTo>
                    <a:pt x="3595360" y="36291"/>
                  </a:lnTo>
                  <a:lnTo>
                    <a:pt x="3659550" y="40747"/>
                  </a:lnTo>
                  <a:lnTo>
                    <a:pt x="3722513" y="45431"/>
                  </a:lnTo>
                  <a:lnTo>
                    <a:pt x="3784209" y="50341"/>
                  </a:lnTo>
                  <a:lnTo>
                    <a:pt x="3844602" y="55470"/>
                  </a:lnTo>
                  <a:lnTo>
                    <a:pt x="3903653" y="60816"/>
                  </a:lnTo>
                  <a:lnTo>
                    <a:pt x="3961325" y="66372"/>
                  </a:lnTo>
                  <a:lnTo>
                    <a:pt x="4017579" y="72135"/>
                  </a:lnTo>
                  <a:lnTo>
                    <a:pt x="4072379" y="78099"/>
                  </a:lnTo>
                  <a:lnTo>
                    <a:pt x="4125686" y="84260"/>
                  </a:lnTo>
                  <a:lnTo>
                    <a:pt x="4177462" y="90614"/>
                  </a:lnTo>
                  <a:lnTo>
                    <a:pt x="4227671" y="97156"/>
                  </a:lnTo>
                  <a:lnTo>
                    <a:pt x="4276273" y="103880"/>
                  </a:lnTo>
                  <a:lnTo>
                    <a:pt x="4323232" y="110784"/>
                  </a:lnTo>
                  <a:lnTo>
                    <a:pt x="4368510" y="117861"/>
                  </a:lnTo>
                  <a:lnTo>
                    <a:pt x="4412069" y="125107"/>
                  </a:lnTo>
                  <a:lnTo>
                    <a:pt x="4453871" y="132518"/>
                  </a:lnTo>
                  <a:lnTo>
                    <a:pt x="4493878" y="140089"/>
                  </a:lnTo>
                  <a:lnTo>
                    <a:pt x="4532053" y="147816"/>
                  </a:lnTo>
                  <a:lnTo>
                    <a:pt x="4602754" y="163716"/>
                  </a:lnTo>
                  <a:lnTo>
                    <a:pt x="4665674" y="180183"/>
                  </a:lnTo>
                  <a:lnTo>
                    <a:pt x="4720509" y="197178"/>
                  </a:lnTo>
                  <a:lnTo>
                    <a:pt x="4766958" y="214665"/>
                  </a:lnTo>
                  <a:lnTo>
                    <a:pt x="4804718" y="232607"/>
                  </a:lnTo>
                  <a:lnTo>
                    <a:pt x="4844408" y="260291"/>
                  </a:lnTo>
                  <a:lnTo>
                    <a:pt x="4864100" y="298449"/>
                  </a:lnTo>
                  <a:lnTo>
                    <a:pt x="4862849" y="308108"/>
                  </a:lnTo>
                  <a:lnTo>
                    <a:pt x="4859125" y="317691"/>
                  </a:lnTo>
                  <a:lnTo>
                    <a:pt x="4833488" y="345932"/>
                  </a:lnTo>
                  <a:lnTo>
                    <a:pt x="4786942" y="373317"/>
                  </a:lnTo>
                  <a:lnTo>
                    <a:pt x="4744800" y="391036"/>
                  </a:lnTo>
                  <a:lnTo>
                    <a:pt x="4694120" y="408282"/>
                  </a:lnTo>
                  <a:lnTo>
                    <a:pt x="4635206" y="425017"/>
                  </a:lnTo>
                  <a:lnTo>
                    <a:pt x="4568357" y="441206"/>
                  </a:lnTo>
                  <a:lnTo>
                    <a:pt x="4493878" y="456809"/>
                  </a:lnTo>
                  <a:lnTo>
                    <a:pt x="4453871" y="464380"/>
                  </a:lnTo>
                  <a:lnTo>
                    <a:pt x="4412069" y="471791"/>
                  </a:lnTo>
                  <a:lnTo>
                    <a:pt x="4368511" y="479038"/>
                  </a:lnTo>
                  <a:lnTo>
                    <a:pt x="4323233" y="486115"/>
                  </a:lnTo>
                  <a:lnTo>
                    <a:pt x="4276274" y="493018"/>
                  </a:lnTo>
                  <a:lnTo>
                    <a:pt x="4227671" y="499743"/>
                  </a:lnTo>
                  <a:lnTo>
                    <a:pt x="4177463" y="506285"/>
                  </a:lnTo>
                  <a:lnTo>
                    <a:pt x="4125686" y="512638"/>
                  </a:lnTo>
                  <a:lnTo>
                    <a:pt x="4072379" y="518800"/>
                  </a:lnTo>
                  <a:lnTo>
                    <a:pt x="4017580" y="524764"/>
                  </a:lnTo>
                  <a:lnTo>
                    <a:pt x="3961325" y="530527"/>
                  </a:lnTo>
                  <a:lnTo>
                    <a:pt x="3903654" y="536083"/>
                  </a:lnTo>
                  <a:lnTo>
                    <a:pt x="3844603" y="541428"/>
                  </a:lnTo>
                  <a:lnTo>
                    <a:pt x="3784210" y="546558"/>
                  </a:lnTo>
                  <a:lnTo>
                    <a:pt x="3722514" y="551468"/>
                  </a:lnTo>
                  <a:lnTo>
                    <a:pt x="3659551" y="556152"/>
                  </a:lnTo>
                  <a:lnTo>
                    <a:pt x="3595361" y="560607"/>
                  </a:lnTo>
                  <a:lnTo>
                    <a:pt x="3529979" y="564828"/>
                  </a:lnTo>
                  <a:lnTo>
                    <a:pt x="3463445" y="568811"/>
                  </a:lnTo>
                  <a:lnTo>
                    <a:pt x="3395795" y="572549"/>
                  </a:lnTo>
                  <a:lnTo>
                    <a:pt x="3327068" y="576040"/>
                  </a:lnTo>
                  <a:lnTo>
                    <a:pt x="3257302" y="579279"/>
                  </a:lnTo>
                  <a:lnTo>
                    <a:pt x="3186533" y="582260"/>
                  </a:lnTo>
                  <a:lnTo>
                    <a:pt x="3114801" y="584979"/>
                  </a:lnTo>
                  <a:lnTo>
                    <a:pt x="3042142" y="587431"/>
                  </a:lnTo>
                  <a:lnTo>
                    <a:pt x="2968594" y="589612"/>
                  </a:lnTo>
                  <a:lnTo>
                    <a:pt x="2894196" y="591518"/>
                  </a:lnTo>
                  <a:lnTo>
                    <a:pt x="2818984" y="593143"/>
                  </a:lnTo>
                  <a:lnTo>
                    <a:pt x="2742997" y="594483"/>
                  </a:lnTo>
                  <a:lnTo>
                    <a:pt x="2666272" y="595533"/>
                  </a:lnTo>
                  <a:lnTo>
                    <a:pt x="2588847" y="596289"/>
                  </a:lnTo>
                  <a:lnTo>
                    <a:pt x="2510761" y="596746"/>
                  </a:lnTo>
                  <a:lnTo>
                    <a:pt x="2432050" y="596899"/>
                  </a:lnTo>
                  <a:lnTo>
                    <a:pt x="2353339" y="596746"/>
                  </a:lnTo>
                  <a:lnTo>
                    <a:pt x="2275253" y="596289"/>
                  </a:lnTo>
                  <a:lnTo>
                    <a:pt x="2197828" y="595533"/>
                  </a:lnTo>
                  <a:lnTo>
                    <a:pt x="2121103" y="594483"/>
                  </a:lnTo>
                  <a:lnTo>
                    <a:pt x="2045116" y="593143"/>
                  </a:lnTo>
                  <a:lnTo>
                    <a:pt x="1969905" y="591518"/>
                  </a:lnTo>
                  <a:lnTo>
                    <a:pt x="1895506" y="589612"/>
                  </a:lnTo>
                  <a:lnTo>
                    <a:pt x="1821958" y="587431"/>
                  </a:lnTo>
                  <a:lnTo>
                    <a:pt x="1749299" y="584978"/>
                  </a:lnTo>
                  <a:lnTo>
                    <a:pt x="1677567" y="582259"/>
                  </a:lnTo>
                  <a:lnTo>
                    <a:pt x="1606798" y="579278"/>
                  </a:lnTo>
                  <a:lnTo>
                    <a:pt x="1537032" y="576040"/>
                  </a:lnTo>
                  <a:lnTo>
                    <a:pt x="1468305" y="572549"/>
                  </a:lnTo>
                  <a:lnTo>
                    <a:pt x="1400655" y="568811"/>
                  </a:lnTo>
                  <a:lnTo>
                    <a:pt x="1334121" y="564828"/>
                  </a:lnTo>
                  <a:lnTo>
                    <a:pt x="1268739" y="560607"/>
                  </a:lnTo>
                  <a:lnTo>
                    <a:pt x="1204548" y="556152"/>
                  </a:lnTo>
                  <a:lnTo>
                    <a:pt x="1141586" y="551467"/>
                  </a:lnTo>
                  <a:lnTo>
                    <a:pt x="1079889" y="546558"/>
                  </a:lnTo>
                  <a:lnTo>
                    <a:pt x="1019497" y="541428"/>
                  </a:lnTo>
                  <a:lnTo>
                    <a:pt x="960446" y="536083"/>
                  </a:lnTo>
                  <a:lnTo>
                    <a:pt x="902774" y="530527"/>
                  </a:lnTo>
                  <a:lnTo>
                    <a:pt x="846520" y="524764"/>
                  </a:lnTo>
                  <a:lnTo>
                    <a:pt x="791720" y="518800"/>
                  </a:lnTo>
                  <a:lnTo>
                    <a:pt x="738413" y="512638"/>
                  </a:lnTo>
                  <a:lnTo>
                    <a:pt x="686637" y="506285"/>
                  </a:lnTo>
                  <a:lnTo>
                    <a:pt x="636428" y="499743"/>
                  </a:lnTo>
                  <a:lnTo>
                    <a:pt x="587826" y="493018"/>
                  </a:lnTo>
                  <a:lnTo>
                    <a:pt x="540866" y="486115"/>
                  </a:lnTo>
                  <a:lnTo>
                    <a:pt x="495589" y="479038"/>
                  </a:lnTo>
                  <a:lnTo>
                    <a:pt x="452030" y="471791"/>
                  </a:lnTo>
                  <a:lnTo>
                    <a:pt x="410228" y="464380"/>
                  </a:lnTo>
                  <a:lnTo>
                    <a:pt x="370221" y="456809"/>
                  </a:lnTo>
                  <a:lnTo>
                    <a:pt x="332046" y="449083"/>
                  </a:lnTo>
                  <a:lnTo>
                    <a:pt x="261345" y="433182"/>
                  </a:lnTo>
                  <a:lnTo>
                    <a:pt x="198425" y="416716"/>
                  </a:lnTo>
                  <a:lnTo>
                    <a:pt x="143590" y="399721"/>
                  </a:lnTo>
                  <a:lnTo>
                    <a:pt x="97141" y="382233"/>
                  </a:lnTo>
                  <a:lnTo>
                    <a:pt x="59381" y="364292"/>
                  </a:lnTo>
                  <a:lnTo>
                    <a:pt x="19691" y="336607"/>
                  </a:lnTo>
                  <a:lnTo>
                    <a:pt x="0" y="2984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270375" y="2024063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MS Gothic"/>
                <a:cs typeface="MS Gothic"/>
              </a:rPr>
              <a:t>同步网</a:t>
            </a:r>
            <a:endParaRPr sz="2400">
              <a:latin typeface="MS Gothic"/>
              <a:cs typeface="MS Gothic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136650" y="3428999"/>
            <a:ext cx="6870700" cy="1143000"/>
            <a:chOff x="1136650" y="3428999"/>
            <a:chExt cx="6870700" cy="1143000"/>
          </a:xfrm>
        </p:grpSpPr>
        <p:sp>
          <p:nvSpPr>
            <p:cNvPr id="8" name="object 8"/>
            <p:cNvSpPr/>
            <p:nvPr/>
          </p:nvSpPr>
          <p:spPr>
            <a:xfrm>
              <a:off x="1143000" y="3962400"/>
              <a:ext cx="6858000" cy="0"/>
            </a:xfrm>
            <a:custGeom>
              <a:rect l="l" t="t" r="r" b="b"/>
              <a:pathLst>
                <a:path w="6858000">
                  <a:moveTo>
                    <a:pt x="0" y="0"/>
                  </a:moveTo>
                  <a:lnTo>
                    <a:pt x="68580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368546" y="3435349"/>
              <a:ext cx="4864100" cy="1130300"/>
            </a:xfrm>
            <a:custGeom>
              <a:rect l="l" t="t" r="r" b="b"/>
              <a:pathLst>
                <a:path w="4864100" h="1130300">
                  <a:moveTo>
                    <a:pt x="2432049" y="0"/>
                  </a:moveTo>
                  <a:close/>
                </a:path>
                <a:path w="4864100" h="1130300">
                  <a:moveTo>
                    <a:pt x="4864099" y="565150"/>
                  </a:moveTo>
                  <a:lnTo>
                    <a:pt x="2" y="565150"/>
                  </a:lnTo>
                  <a:lnTo>
                    <a:pt x="1077" y="548184"/>
                  </a:lnTo>
                  <a:lnTo>
                    <a:pt x="16960" y="498062"/>
                  </a:lnTo>
                  <a:lnTo>
                    <a:pt x="37795" y="465361"/>
                  </a:lnTo>
                  <a:lnTo>
                    <a:pt x="66546" y="433297"/>
                  </a:lnTo>
                  <a:lnTo>
                    <a:pt x="102974" y="401926"/>
                  </a:lnTo>
                  <a:lnTo>
                    <a:pt x="146837" y="371304"/>
                  </a:lnTo>
                  <a:lnTo>
                    <a:pt x="197893" y="341486"/>
                  </a:lnTo>
                  <a:lnTo>
                    <a:pt x="255904" y="312528"/>
                  </a:lnTo>
                  <a:lnTo>
                    <a:pt x="320627" y="284487"/>
                  </a:lnTo>
                  <a:lnTo>
                    <a:pt x="391822" y="257419"/>
                  </a:lnTo>
                  <a:lnTo>
                    <a:pt x="429772" y="244267"/>
                  </a:lnTo>
                  <a:lnTo>
                    <a:pt x="469249" y="231379"/>
                  </a:lnTo>
                  <a:lnTo>
                    <a:pt x="510224" y="218762"/>
                  </a:lnTo>
                  <a:lnTo>
                    <a:pt x="552666" y="206423"/>
                  </a:lnTo>
                  <a:lnTo>
                    <a:pt x="596545" y="194369"/>
                  </a:lnTo>
                  <a:lnTo>
                    <a:pt x="641832" y="182607"/>
                  </a:lnTo>
                  <a:lnTo>
                    <a:pt x="688497" y="171145"/>
                  </a:lnTo>
                  <a:lnTo>
                    <a:pt x="736508" y="159988"/>
                  </a:lnTo>
                  <a:lnTo>
                    <a:pt x="785836" y="149144"/>
                  </a:lnTo>
                  <a:lnTo>
                    <a:pt x="836452" y="138621"/>
                  </a:lnTo>
                  <a:lnTo>
                    <a:pt x="888324" y="128424"/>
                  </a:lnTo>
                  <a:lnTo>
                    <a:pt x="941423" y="118562"/>
                  </a:lnTo>
                  <a:lnTo>
                    <a:pt x="995718" y="109040"/>
                  </a:lnTo>
                  <a:lnTo>
                    <a:pt x="1051180" y="99867"/>
                  </a:lnTo>
                  <a:lnTo>
                    <a:pt x="1107779" y="91048"/>
                  </a:lnTo>
                  <a:lnTo>
                    <a:pt x="1165484" y="82592"/>
                  </a:lnTo>
                  <a:lnTo>
                    <a:pt x="1224265" y="74504"/>
                  </a:lnTo>
                  <a:lnTo>
                    <a:pt x="1284092" y="66793"/>
                  </a:lnTo>
                  <a:lnTo>
                    <a:pt x="1344936" y="59464"/>
                  </a:lnTo>
                  <a:lnTo>
                    <a:pt x="1406765" y="52526"/>
                  </a:lnTo>
                  <a:lnTo>
                    <a:pt x="1469550" y="45984"/>
                  </a:lnTo>
                  <a:lnTo>
                    <a:pt x="1533261" y="39846"/>
                  </a:lnTo>
                  <a:lnTo>
                    <a:pt x="1597868" y="34120"/>
                  </a:lnTo>
                  <a:lnTo>
                    <a:pt x="1663340" y="28811"/>
                  </a:lnTo>
                  <a:lnTo>
                    <a:pt x="1729648" y="23927"/>
                  </a:lnTo>
                  <a:lnTo>
                    <a:pt x="1796761" y="19475"/>
                  </a:lnTo>
                  <a:lnTo>
                    <a:pt x="1864650" y="15462"/>
                  </a:lnTo>
                  <a:lnTo>
                    <a:pt x="1933284" y="11895"/>
                  </a:lnTo>
                  <a:lnTo>
                    <a:pt x="2002632" y="8781"/>
                  </a:lnTo>
                  <a:lnTo>
                    <a:pt x="2072666" y="6127"/>
                  </a:lnTo>
                  <a:lnTo>
                    <a:pt x="2143355" y="3940"/>
                  </a:lnTo>
                  <a:lnTo>
                    <a:pt x="2214669" y="2226"/>
                  </a:lnTo>
                  <a:lnTo>
                    <a:pt x="2286578" y="994"/>
                  </a:lnTo>
                  <a:lnTo>
                    <a:pt x="2359055" y="249"/>
                  </a:lnTo>
                  <a:lnTo>
                    <a:pt x="2432049" y="0"/>
                  </a:lnTo>
                  <a:lnTo>
                    <a:pt x="2505059" y="249"/>
                  </a:lnTo>
                  <a:lnTo>
                    <a:pt x="2577533" y="994"/>
                  </a:lnTo>
                  <a:lnTo>
                    <a:pt x="2649442" y="2227"/>
                  </a:lnTo>
                  <a:lnTo>
                    <a:pt x="2720755" y="3940"/>
                  </a:lnTo>
                  <a:lnTo>
                    <a:pt x="2791444" y="6127"/>
                  </a:lnTo>
                  <a:lnTo>
                    <a:pt x="2861478" y="8782"/>
                  </a:lnTo>
                  <a:lnTo>
                    <a:pt x="2930826" y="11896"/>
                  </a:lnTo>
                  <a:lnTo>
                    <a:pt x="2999460" y="15463"/>
                  </a:lnTo>
                  <a:lnTo>
                    <a:pt x="3067348" y="19476"/>
                  </a:lnTo>
                  <a:lnTo>
                    <a:pt x="3134461" y="23928"/>
                  </a:lnTo>
                  <a:lnTo>
                    <a:pt x="3200769" y="28811"/>
                  </a:lnTo>
                  <a:lnTo>
                    <a:pt x="3266241" y="34120"/>
                  </a:lnTo>
                  <a:lnTo>
                    <a:pt x="3330848" y="39847"/>
                  </a:lnTo>
                  <a:lnTo>
                    <a:pt x="3394559" y="45985"/>
                  </a:lnTo>
                  <a:lnTo>
                    <a:pt x="3457344" y="52526"/>
                  </a:lnTo>
                  <a:lnTo>
                    <a:pt x="3519173" y="59465"/>
                  </a:lnTo>
                  <a:lnTo>
                    <a:pt x="3580016" y="66793"/>
                  </a:lnTo>
                  <a:lnTo>
                    <a:pt x="3639844" y="74505"/>
                  </a:lnTo>
                  <a:lnTo>
                    <a:pt x="3698625" y="82592"/>
                  </a:lnTo>
                  <a:lnTo>
                    <a:pt x="3756329" y="91049"/>
                  </a:lnTo>
                  <a:lnTo>
                    <a:pt x="3812928" y="99868"/>
                  </a:lnTo>
                  <a:lnTo>
                    <a:pt x="3868390" y="109041"/>
                  </a:lnTo>
                  <a:lnTo>
                    <a:pt x="3922685" y="118563"/>
                  </a:lnTo>
                  <a:lnTo>
                    <a:pt x="3975784" y="128425"/>
                  </a:lnTo>
                  <a:lnTo>
                    <a:pt x="4027656" y="138622"/>
                  </a:lnTo>
                  <a:lnTo>
                    <a:pt x="4078271" y="149145"/>
                  </a:lnTo>
                  <a:lnTo>
                    <a:pt x="4127599" y="159989"/>
                  </a:lnTo>
                  <a:lnTo>
                    <a:pt x="4175610" y="171146"/>
                  </a:lnTo>
                  <a:lnTo>
                    <a:pt x="4222274" y="182608"/>
                  </a:lnTo>
                  <a:lnTo>
                    <a:pt x="4267561" y="194370"/>
                  </a:lnTo>
                  <a:lnTo>
                    <a:pt x="4311441" y="206424"/>
                  </a:lnTo>
                  <a:lnTo>
                    <a:pt x="4353883" y="218763"/>
                  </a:lnTo>
                  <a:lnTo>
                    <a:pt x="4394857" y="231380"/>
                  </a:lnTo>
                  <a:lnTo>
                    <a:pt x="4434334" y="244268"/>
                  </a:lnTo>
                  <a:lnTo>
                    <a:pt x="4472283" y="257420"/>
                  </a:lnTo>
                  <a:lnTo>
                    <a:pt x="4508675" y="270829"/>
                  </a:lnTo>
                  <a:lnTo>
                    <a:pt x="4576664" y="298391"/>
                  </a:lnTo>
                  <a:lnTo>
                    <a:pt x="4638060" y="326897"/>
                  </a:lnTo>
                  <a:lnTo>
                    <a:pt x="4692624" y="356292"/>
                  </a:lnTo>
                  <a:lnTo>
                    <a:pt x="4740113" y="386519"/>
                  </a:lnTo>
                  <a:lnTo>
                    <a:pt x="4780288" y="417523"/>
                  </a:lnTo>
                  <a:lnTo>
                    <a:pt x="4812907" y="449247"/>
                  </a:lnTo>
                  <a:lnTo>
                    <a:pt x="4837730" y="481636"/>
                  </a:lnTo>
                  <a:lnTo>
                    <a:pt x="4859820" y="531344"/>
                  </a:lnTo>
                  <a:lnTo>
                    <a:pt x="4864099" y="565150"/>
                  </a:lnTo>
                  <a:close/>
                </a:path>
                <a:path w="4864100" h="1130300">
                  <a:moveTo>
                    <a:pt x="2432050" y="1130299"/>
                  </a:moveTo>
                  <a:lnTo>
                    <a:pt x="2359043" y="1130049"/>
                  </a:lnTo>
                  <a:lnTo>
                    <a:pt x="2286571" y="1129304"/>
                  </a:lnTo>
                  <a:lnTo>
                    <a:pt x="2214662" y="1128072"/>
                  </a:lnTo>
                  <a:lnTo>
                    <a:pt x="2143349" y="1126358"/>
                  </a:lnTo>
                  <a:lnTo>
                    <a:pt x="2072660" y="1124171"/>
                  </a:lnTo>
                  <a:lnTo>
                    <a:pt x="2002626" y="1121517"/>
                  </a:lnTo>
                  <a:lnTo>
                    <a:pt x="1933278" y="1118403"/>
                  </a:lnTo>
                  <a:lnTo>
                    <a:pt x="1864644" y="1114836"/>
                  </a:lnTo>
                  <a:lnTo>
                    <a:pt x="1796756" y="1110823"/>
                  </a:lnTo>
                  <a:lnTo>
                    <a:pt x="1729643" y="1106371"/>
                  </a:lnTo>
                  <a:lnTo>
                    <a:pt x="1663335" y="1101487"/>
                  </a:lnTo>
                  <a:lnTo>
                    <a:pt x="1597863" y="1096178"/>
                  </a:lnTo>
                  <a:lnTo>
                    <a:pt x="1533256" y="1090452"/>
                  </a:lnTo>
                  <a:lnTo>
                    <a:pt x="1469545" y="1084314"/>
                  </a:lnTo>
                  <a:lnTo>
                    <a:pt x="1406760" y="1077773"/>
                  </a:lnTo>
                  <a:lnTo>
                    <a:pt x="1344930" y="1070834"/>
                  </a:lnTo>
                  <a:lnTo>
                    <a:pt x="1284087" y="1063505"/>
                  </a:lnTo>
                  <a:lnTo>
                    <a:pt x="1224260" y="1055794"/>
                  </a:lnTo>
                  <a:lnTo>
                    <a:pt x="1165479" y="1047706"/>
                  </a:lnTo>
                  <a:lnTo>
                    <a:pt x="1107774" y="1039250"/>
                  </a:lnTo>
                  <a:lnTo>
                    <a:pt x="1051175" y="1030431"/>
                  </a:lnTo>
                  <a:lnTo>
                    <a:pt x="995713" y="1021258"/>
                  </a:lnTo>
                  <a:lnTo>
                    <a:pt x="941418" y="1011736"/>
                  </a:lnTo>
                  <a:lnTo>
                    <a:pt x="888319" y="1001874"/>
                  </a:lnTo>
                  <a:lnTo>
                    <a:pt x="836447" y="991677"/>
                  </a:lnTo>
                  <a:lnTo>
                    <a:pt x="785832" y="981154"/>
                  </a:lnTo>
                  <a:lnTo>
                    <a:pt x="736504" y="970310"/>
                  </a:lnTo>
                  <a:lnTo>
                    <a:pt x="688492" y="959154"/>
                  </a:lnTo>
                  <a:lnTo>
                    <a:pt x="641828" y="947691"/>
                  </a:lnTo>
                  <a:lnTo>
                    <a:pt x="596541" y="935929"/>
                  </a:lnTo>
                  <a:lnTo>
                    <a:pt x="552662" y="923875"/>
                  </a:lnTo>
                  <a:lnTo>
                    <a:pt x="510220" y="911536"/>
                  </a:lnTo>
                  <a:lnTo>
                    <a:pt x="469245" y="898919"/>
                  </a:lnTo>
                  <a:lnTo>
                    <a:pt x="429768" y="886031"/>
                  </a:lnTo>
                  <a:lnTo>
                    <a:pt x="391819" y="872879"/>
                  </a:lnTo>
                  <a:lnTo>
                    <a:pt x="355427" y="859470"/>
                  </a:lnTo>
                  <a:lnTo>
                    <a:pt x="287438" y="831908"/>
                  </a:lnTo>
                  <a:lnTo>
                    <a:pt x="226041" y="803402"/>
                  </a:lnTo>
                  <a:lnTo>
                    <a:pt x="171477" y="774008"/>
                  </a:lnTo>
                  <a:lnTo>
                    <a:pt x="123987" y="743780"/>
                  </a:lnTo>
                  <a:lnTo>
                    <a:pt x="83812" y="712777"/>
                  </a:lnTo>
                  <a:lnTo>
                    <a:pt x="51193" y="681052"/>
                  </a:lnTo>
                  <a:lnTo>
                    <a:pt x="26369" y="648663"/>
                  </a:lnTo>
                  <a:lnTo>
                    <a:pt x="4279" y="598955"/>
                  </a:lnTo>
                  <a:lnTo>
                    <a:pt x="0" y="565149"/>
                  </a:lnTo>
                  <a:lnTo>
                    <a:pt x="4864099" y="565150"/>
                  </a:lnTo>
                  <a:lnTo>
                    <a:pt x="4854515" y="615665"/>
                  </a:lnTo>
                  <a:lnTo>
                    <a:pt x="4826307" y="664937"/>
                  </a:lnTo>
                  <a:lnTo>
                    <a:pt x="4797555" y="697001"/>
                  </a:lnTo>
                  <a:lnTo>
                    <a:pt x="4761128" y="728372"/>
                  </a:lnTo>
                  <a:lnTo>
                    <a:pt x="4717266" y="758994"/>
                  </a:lnTo>
                  <a:lnTo>
                    <a:pt x="4666209" y="788812"/>
                  </a:lnTo>
                  <a:lnTo>
                    <a:pt x="4608199" y="817770"/>
                  </a:lnTo>
                  <a:lnTo>
                    <a:pt x="4543476" y="845811"/>
                  </a:lnTo>
                  <a:lnTo>
                    <a:pt x="4472281" y="872879"/>
                  </a:lnTo>
                  <a:lnTo>
                    <a:pt x="4434331" y="886031"/>
                  </a:lnTo>
                  <a:lnTo>
                    <a:pt x="4394854" y="898919"/>
                  </a:lnTo>
                  <a:lnTo>
                    <a:pt x="4353880" y="911536"/>
                  </a:lnTo>
                  <a:lnTo>
                    <a:pt x="4311438" y="923875"/>
                  </a:lnTo>
                  <a:lnTo>
                    <a:pt x="4267558" y="935929"/>
                  </a:lnTo>
                  <a:lnTo>
                    <a:pt x="4222271" y="947691"/>
                  </a:lnTo>
                  <a:lnTo>
                    <a:pt x="4175607" y="959154"/>
                  </a:lnTo>
                  <a:lnTo>
                    <a:pt x="4127596" y="970310"/>
                  </a:lnTo>
                  <a:lnTo>
                    <a:pt x="4078268" y="981154"/>
                  </a:lnTo>
                  <a:lnTo>
                    <a:pt x="4027653" y="991677"/>
                  </a:lnTo>
                  <a:lnTo>
                    <a:pt x="3975780" y="1001874"/>
                  </a:lnTo>
                  <a:lnTo>
                    <a:pt x="3922682" y="1011737"/>
                  </a:lnTo>
                  <a:lnTo>
                    <a:pt x="3868386" y="1021258"/>
                  </a:lnTo>
                  <a:lnTo>
                    <a:pt x="3812924" y="1030432"/>
                  </a:lnTo>
                  <a:lnTo>
                    <a:pt x="3756326" y="1039250"/>
                  </a:lnTo>
                  <a:lnTo>
                    <a:pt x="3698621" y="1047707"/>
                  </a:lnTo>
                  <a:lnTo>
                    <a:pt x="3639840" y="1055794"/>
                  </a:lnTo>
                  <a:lnTo>
                    <a:pt x="3580013" y="1063506"/>
                  </a:lnTo>
                  <a:lnTo>
                    <a:pt x="3519169" y="1070834"/>
                  </a:lnTo>
                  <a:lnTo>
                    <a:pt x="3457340" y="1077773"/>
                  </a:lnTo>
                  <a:lnTo>
                    <a:pt x="3394555" y="1084314"/>
                  </a:lnTo>
                  <a:lnTo>
                    <a:pt x="3330844" y="1090452"/>
                  </a:lnTo>
                  <a:lnTo>
                    <a:pt x="3266237" y="1096179"/>
                  </a:lnTo>
                  <a:lnTo>
                    <a:pt x="3200765" y="1101487"/>
                  </a:lnTo>
                  <a:lnTo>
                    <a:pt x="3134458" y="1106371"/>
                  </a:lnTo>
                  <a:lnTo>
                    <a:pt x="3067344" y="1110823"/>
                  </a:lnTo>
                  <a:lnTo>
                    <a:pt x="2999456" y="1114836"/>
                  </a:lnTo>
                  <a:lnTo>
                    <a:pt x="2930822" y="1118403"/>
                  </a:lnTo>
                  <a:lnTo>
                    <a:pt x="2861474" y="1121517"/>
                  </a:lnTo>
                  <a:lnTo>
                    <a:pt x="2791440" y="1124171"/>
                  </a:lnTo>
                  <a:lnTo>
                    <a:pt x="2720751" y="1126359"/>
                  </a:lnTo>
                  <a:lnTo>
                    <a:pt x="2649438" y="1128072"/>
                  </a:lnTo>
                  <a:lnTo>
                    <a:pt x="2577530" y="1129305"/>
                  </a:lnTo>
                  <a:lnTo>
                    <a:pt x="2505057" y="1130049"/>
                  </a:lnTo>
                  <a:lnTo>
                    <a:pt x="2432050" y="113029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368546" y="3435349"/>
              <a:ext cx="4864100" cy="1130300"/>
            </a:xfrm>
            <a:custGeom>
              <a:rect l="l" t="t" r="r" b="b"/>
              <a:pathLst>
                <a:path w="4864100" h="1130300">
                  <a:moveTo>
                    <a:pt x="2" y="565150"/>
                  </a:moveTo>
                  <a:lnTo>
                    <a:pt x="9585" y="514634"/>
                  </a:lnTo>
                  <a:lnTo>
                    <a:pt x="37794" y="465362"/>
                  </a:lnTo>
                  <a:lnTo>
                    <a:pt x="66545" y="433299"/>
                  </a:lnTo>
                  <a:lnTo>
                    <a:pt x="102972" y="401927"/>
                  </a:lnTo>
                  <a:lnTo>
                    <a:pt x="146835" y="371305"/>
                  </a:lnTo>
                  <a:lnTo>
                    <a:pt x="197891" y="341487"/>
                  </a:lnTo>
                  <a:lnTo>
                    <a:pt x="255902" y="312529"/>
                  </a:lnTo>
                  <a:lnTo>
                    <a:pt x="320625" y="284488"/>
                  </a:lnTo>
                  <a:lnTo>
                    <a:pt x="391820" y="257420"/>
                  </a:lnTo>
                  <a:lnTo>
                    <a:pt x="429769" y="244268"/>
                  </a:lnTo>
                  <a:lnTo>
                    <a:pt x="469246" y="231380"/>
                  </a:lnTo>
                  <a:lnTo>
                    <a:pt x="510220" y="218763"/>
                  </a:lnTo>
                  <a:lnTo>
                    <a:pt x="552662" y="206424"/>
                  </a:lnTo>
                  <a:lnTo>
                    <a:pt x="596542" y="194370"/>
                  </a:lnTo>
                  <a:lnTo>
                    <a:pt x="641829" y="182608"/>
                  </a:lnTo>
                  <a:lnTo>
                    <a:pt x="688493" y="171146"/>
                  </a:lnTo>
                  <a:lnTo>
                    <a:pt x="736504" y="159989"/>
                  </a:lnTo>
                  <a:lnTo>
                    <a:pt x="785832" y="149145"/>
                  </a:lnTo>
                  <a:lnTo>
                    <a:pt x="836447" y="138622"/>
                  </a:lnTo>
                  <a:lnTo>
                    <a:pt x="888319" y="128425"/>
                  </a:lnTo>
                  <a:lnTo>
                    <a:pt x="941418" y="118563"/>
                  </a:lnTo>
                  <a:lnTo>
                    <a:pt x="995714" y="109041"/>
                  </a:lnTo>
                  <a:lnTo>
                    <a:pt x="1051176" y="99868"/>
                  </a:lnTo>
                  <a:lnTo>
                    <a:pt x="1107774" y="91049"/>
                  </a:lnTo>
                  <a:lnTo>
                    <a:pt x="1165479" y="82592"/>
                  </a:lnTo>
                  <a:lnTo>
                    <a:pt x="1224260" y="74505"/>
                  </a:lnTo>
                  <a:lnTo>
                    <a:pt x="1284087" y="66793"/>
                  </a:lnTo>
                  <a:lnTo>
                    <a:pt x="1344930" y="59465"/>
                  </a:lnTo>
                  <a:lnTo>
                    <a:pt x="1406760" y="52526"/>
                  </a:lnTo>
                  <a:lnTo>
                    <a:pt x="1469545" y="45985"/>
                  </a:lnTo>
                  <a:lnTo>
                    <a:pt x="1533256" y="39847"/>
                  </a:lnTo>
                  <a:lnTo>
                    <a:pt x="1597862" y="34120"/>
                  </a:lnTo>
                  <a:lnTo>
                    <a:pt x="1663335" y="28811"/>
                  </a:lnTo>
                  <a:lnTo>
                    <a:pt x="1729642" y="23928"/>
                  </a:lnTo>
                  <a:lnTo>
                    <a:pt x="1796755" y="19476"/>
                  </a:lnTo>
                  <a:lnTo>
                    <a:pt x="1864644" y="15463"/>
                  </a:lnTo>
                  <a:lnTo>
                    <a:pt x="1933277" y="11896"/>
                  </a:lnTo>
                  <a:lnTo>
                    <a:pt x="2002626" y="8782"/>
                  </a:lnTo>
                  <a:lnTo>
                    <a:pt x="2072660" y="6127"/>
                  </a:lnTo>
                  <a:lnTo>
                    <a:pt x="2143348" y="3940"/>
                  </a:lnTo>
                  <a:lnTo>
                    <a:pt x="2214662" y="2227"/>
                  </a:lnTo>
                  <a:lnTo>
                    <a:pt x="2286570" y="994"/>
                  </a:lnTo>
                  <a:lnTo>
                    <a:pt x="2359043" y="249"/>
                  </a:lnTo>
                  <a:lnTo>
                    <a:pt x="2432050" y="0"/>
                  </a:lnTo>
                  <a:lnTo>
                    <a:pt x="2505055" y="249"/>
                  </a:lnTo>
                  <a:lnTo>
                    <a:pt x="2577528" y="994"/>
                  </a:lnTo>
                  <a:lnTo>
                    <a:pt x="2649436" y="2226"/>
                  </a:lnTo>
                  <a:lnTo>
                    <a:pt x="2720750" y="3940"/>
                  </a:lnTo>
                  <a:lnTo>
                    <a:pt x="2791439" y="6127"/>
                  </a:lnTo>
                  <a:lnTo>
                    <a:pt x="2861472" y="8781"/>
                  </a:lnTo>
                  <a:lnTo>
                    <a:pt x="2930821" y="11895"/>
                  </a:lnTo>
                  <a:lnTo>
                    <a:pt x="2999455" y="15462"/>
                  </a:lnTo>
                  <a:lnTo>
                    <a:pt x="3067343" y="19475"/>
                  </a:lnTo>
                  <a:lnTo>
                    <a:pt x="3134456" y="23927"/>
                  </a:lnTo>
                  <a:lnTo>
                    <a:pt x="3200764" y="28811"/>
                  </a:lnTo>
                  <a:lnTo>
                    <a:pt x="3266236" y="34120"/>
                  </a:lnTo>
                  <a:lnTo>
                    <a:pt x="3330843" y="39846"/>
                  </a:lnTo>
                  <a:lnTo>
                    <a:pt x="3394554" y="45984"/>
                  </a:lnTo>
                  <a:lnTo>
                    <a:pt x="3457339" y="52526"/>
                  </a:lnTo>
                  <a:lnTo>
                    <a:pt x="3519168" y="59464"/>
                  </a:lnTo>
                  <a:lnTo>
                    <a:pt x="3580012" y="66793"/>
                  </a:lnTo>
                  <a:lnTo>
                    <a:pt x="3639839" y="74504"/>
                  </a:lnTo>
                  <a:lnTo>
                    <a:pt x="3698620" y="82592"/>
                  </a:lnTo>
                  <a:lnTo>
                    <a:pt x="3756325" y="91048"/>
                  </a:lnTo>
                  <a:lnTo>
                    <a:pt x="3812923" y="99867"/>
                  </a:lnTo>
                  <a:lnTo>
                    <a:pt x="3868385" y="109040"/>
                  </a:lnTo>
                  <a:lnTo>
                    <a:pt x="3922681" y="118562"/>
                  </a:lnTo>
                  <a:lnTo>
                    <a:pt x="3975780" y="128424"/>
                  </a:lnTo>
                  <a:lnTo>
                    <a:pt x="4027652" y="138621"/>
                  </a:lnTo>
                  <a:lnTo>
                    <a:pt x="4078267" y="149144"/>
                  </a:lnTo>
                  <a:lnTo>
                    <a:pt x="4127595" y="159988"/>
                  </a:lnTo>
                  <a:lnTo>
                    <a:pt x="4175607" y="171145"/>
                  </a:lnTo>
                  <a:lnTo>
                    <a:pt x="4222271" y="182607"/>
                  </a:lnTo>
                  <a:lnTo>
                    <a:pt x="4267558" y="194369"/>
                  </a:lnTo>
                  <a:lnTo>
                    <a:pt x="4311437" y="206423"/>
                  </a:lnTo>
                  <a:lnTo>
                    <a:pt x="4353879" y="218762"/>
                  </a:lnTo>
                  <a:lnTo>
                    <a:pt x="4394854" y="231379"/>
                  </a:lnTo>
                  <a:lnTo>
                    <a:pt x="4434331" y="244267"/>
                  </a:lnTo>
                  <a:lnTo>
                    <a:pt x="4472280" y="257419"/>
                  </a:lnTo>
                  <a:lnTo>
                    <a:pt x="4508672" y="270828"/>
                  </a:lnTo>
                  <a:lnTo>
                    <a:pt x="4576661" y="298390"/>
                  </a:lnTo>
                  <a:lnTo>
                    <a:pt x="4638058" y="326896"/>
                  </a:lnTo>
                  <a:lnTo>
                    <a:pt x="4692622" y="356291"/>
                  </a:lnTo>
                  <a:lnTo>
                    <a:pt x="4740112" y="386518"/>
                  </a:lnTo>
                  <a:lnTo>
                    <a:pt x="4780287" y="417522"/>
                  </a:lnTo>
                  <a:lnTo>
                    <a:pt x="4812906" y="449246"/>
                  </a:lnTo>
                  <a:lnTo>
                    <a:pt x="4837730" y="481635"/>
                  </a:lnTo>
                  <a:lnTo>
                    <a:pt x="4859820" y="531343"/>
                  </a:lnTo>
                  <a:lnTo>
                    <a:pt x="4864100" y="565149"/>
                  </a:lnTo>
                  <a:lnTo>
                    <a:pt x="4863024" y="582114"/>
                  </a:lnTo>
                  <a:lnTo>
                    <a:pt x="4859819" y="598955"/>
                  </a:lnTo>
                  <a:lnTo>
                    <a:pt x="4837729" y="648663"/>
                  </a:lnTo>
                  <a:lnTo>
                    <a:pt x="4812906" y="681052"/>
                  </a:lnTo>
                  <a:lnTo>
                    <a:pt x="4780286" y="712777"/>
                  </a:lnTo>
                  <a:lnTo>
                    <a:pt x="4740111" y="743780"/>
                  </a:lnTo>
                  <a:lnTo>
                    <a:pt x="4692622" y="774008"/>
                  </a:lnTo>
                  <a:lnTo>
                    <a:pt x="4638058" y="803402"/>
                  </a:lnTo>
                  <a:lnTo>
                    <a:pt x="4576661" y="831908"/>
                  </a:lnTo>
                  <a:lnTo>
                    <a:pt x="4508672" y="859470"/>
                  </a:lnTo>
                  <a:lnTo>
                    <a:pt x="4472281" y="872879"/>
                  </a:lnTo>
                  <a:lnTo>
                    <a:pt x="4434331" y="886031"/>
                  </a:lnTo>
                  <a:lnTo>
                    <a:pt x="4394854" y="898919"/>
                  </a:lnTo>
                  <a:lnTo>
                    <a:pt x="4353880" y="911536"/>
                  </a:lnTo>
                  <a:lnTo>
                    <a:pt x="4311438" y="923875"/>
                  </a:lnTo>
                  <a:lnTo>
                    <a:pt x="4267558" y="935929"/>
                  </a:lnTo>
                  <a:lnTo>
                    <a:pt x="4222271" y="947691"/>
                  </a:lnTo>
                  <a:lnTo>
                    <a:pt x="4175607" y="959154"/>
                  </a:lnTo>
                  <a:lnTo>
                    <a:pt x="4127596" y="970310"/>
                  </a:lnTo>
                  <a:lnTo>
                    <a:pt x="4078268" y="981154"/>
                  </a:lnTo>
                  <a:lnTo>
                    <a:pt x="4027653" y="991677"/>
                  </a:lnTo>
                  <a:lnTo>
                    <a:pt x="3975780" y="1001874"/>
                  </a:lnTo>
                  <a:lnTo>
                    <a:pt x="3922682" y="1011737"/>
                  </a:lnTo>
                  <a:lnTo>
                    <a:pt x="3868386" y="1021258"/>
                  </a:lnTo>
                  <a:lnTo>
                    <a:pt x="3812924" y="1030432"/>
                  </a:lnTo>
                  <a:lnTo>
                    <a:pt x="3756326" y="1039250"/>
                  </a:lnTo>
                  <a:lnTo>
                    <a:pt x="3698621" y="1047707"/>
                  </a:lnTo>
                  <a:lnTo>
                    <a:pt x="3639840" y="1055794"/>
                  </a:lnTo>
                  <a:lnTo>
                    <a:pt x="3580013" y="1063506"/>
                  </a:lnTo>
                  <a:lnTo>
                    <a:pt x="3519169" y="1070834"/>
                  </a:lnTo>
                  <a:lnTo>
                    <a:pt x="3457340" y="1077773"/>
                  </a:lnTo>
                  <a:lnTo>
                    <a:pt x="3394555" y="1084314"/>
                  </a:lnTo>
                  <a:lnTo>
                    <a:pt x="3330844" y="1090452"/>
                  </a:lnTo>
                  <a:lnTo>
                    <a:pt x="3266237" y="1096179"/>
                  </a:lnTo>
                  <a:lnTo>
                    <a:pt x="3200765" y="1101487"/>
                  </a:lnTo>
                  <a:lnTo>
                    <a:pt x="3134458" y="1106371"/>
                  </a:lnTo>
                  <a:lnTo>
                    <a:pt x="3067344" y="1110823"/>
                  </a:lnTo>
                  <a:lnTo>
                    <a:pt x="2999456" y="1114836"/>
                  </a:lnTo>
                  <a:lnTo>
                    <a:pt x="2930822" y="1118403"/>
                  </a:lnTo>
                  <a:lnTo>
                    <a:pt x="2861474" y="1121517"/>
                  </a:lnTo>
                  <a:lnTo>
                    <a:pt x="2791440" y="1124171"/>
                  </a:lnTo>
                  <a:lnTo>
                    <a:pt x="2720751" y="1126359"/>
                  </a:lnTo>
                  <a:lnTo>
                    <a:pt x="2649438" y="1128072"/>
                  </a:lnTo>
                  <a:lnTo>
                    <a:pt x="2577530" y="1129305"/>
                  </a:lnTo>
                  <a:lnTo>
                    <a:pt x="2505057" y="1130049"/>
                  </a:lnTo>
                  <a:lnTo>
                    <a:pt x="2432050" y="1130299"/>
                  </a:lnTo>
                  <a:lnTo>
                    <a:pt x="2359043" y="1130049"/>
                  </a:lnTo>
                  <a:lnTo>
                    <a:pt x="2286571" y="1129304"/>
                  </a:lnTo>
                  <a:lnTo>
                    <a:pt x="2214662" y="1128072"/>
                  </a:lnTo>
                  <a:lnTo>
                    <a:pt x="2143349" y="1126358"/>
                  </a:lnTo>
                  <a:lnTo>
                    <a:pt x="2072660" y="1124171"/>
                  </a:lnTo>
                  <a:lnTo>
                    <a:pt x="2002626" y="1121517"/>
                  </a:lnTo>
                  <a:lnTo>
                    <a:pt x="1933278" y="1118403"/>
                  </a:lnTo>
                  <a:lnTo>
                    <a:pt x="1864644" y="1114836"/>
                  </a:lnTo>
                  <a:lnTo>
                    <a:pt x="1796756" y="1110823"/>
                  </a:lnTo>
                  <a:lnTo>
                    <a:pt x="1729643" y="1106371"/>
                  </a:lnTo>
                  <a:lnTo>
                    <a:pt x="1663335" y="1101487"/>
                  </a:lnTo>
                  <a:lnTo>
                    <a:pt x="1597863" y="1096178"/>
                  </a:lnTo>
                  <a:lnTo>
                    <a:pt x="1533256" y="1090452"/>
                  </a:lnTo>
                  <a:lnTo>
                    <a:pt x="1469545" y="1084314"/>
                  </a:lnTo>
                  <a:lnTo>
                    <a:pt x="1406760" y="1077773"/>
                  </a:lnTo>
                  <a:lnTo>
                    <a:pt x="1344930" y="1070834"/>
                  </a:lnTo>
                  <a:lnTo>
                    <a:pt x="1284087" y="1063505"/>
                  </a:lnTo>
                  <a:lnTo>
                    <a:pt x="1224260" y="1055794"/>
                  </a:lnTo>
                  <a:lnTo>
                    <a:pt x="1165479" y="1047706"/>
                  </a:lnTo>
                  <a:lnTo>
                    <a:pt x="1107774" y="1039250"/>
                  </a:lnTo>
                  <a:lnTo>
                    <a:pt x="1051175" y="1030431"/>
                  </a:lnTo>
                  <a:lnTo>
                    <a:pt x="995713" y="1021258"/>
                  </a:lnTo>
                  <a:lnTo>
                    <a:pt x="941418" y="1011736"/>
                  </a:lnTo>
                  <a:lnTo>
                    <a:pt x="888319" y="1001874"/>
                  </a:lnTo>
                  <a:lnTo>
                    <a:pt x="836447" y="991677"/>
                  </a:lnTo>
                  <a:lnTo>
                    <a:pt x="785832" y="981154"/>
                  </a:lnTo>
                  <a:lnTo>
                    <a:pt x="736504" y="970310"/>
                  </a:lnTo>
                  <a:lnTo>
                    <a:pt x="688492" y="959154"/>
                  </a:lnTo>
                  <a:lnTo>
                    <a:pt x="641828" y="947691"/>
                  </a:lnTo>
                  <a:lnTo>
                    <a:pt x="596541" y="935929"/>
                  </a:lnTo>
                  <a:lnTo>
                    <a:pt x="552662" y="923875"/>
                  </a:lnTo>
                  <a:lnTo>
                    <a:pt x="510220" y="911536"/>
                  </a:lnTo>
                  <a:lnTo>
                    <a:pt x="469245" y="898919"/>
                  </a:lnTo>
                  <a:lnTo>
                    <a:pt x="429768" y="886031"/>
                  </a:lnTo>
                  <a:lnTo>
                    <a:pt x="391819" y="872879"/>
                  </a:lnTo>
                  <a:lnTo>
                    <a:pt x="355427" y="859470"/>
                  </a:lnTo>
                  <a:lnTo>
                    <a:pt x="287438" y="831908"/>
                  </a:lnTo>
                  <a:lnTo>
                    <a:pt x="226041" y="803402"/>
                  </a:lnTo>
                  <a:lnTo>
                    <a:pt x="171477" y="774008"/>
                  </a:lnTo>
                  <a:lnTo>
                    <a:pt x="123987" y="743780"/>
                  </a:lnTo>
                  <a:lnTo>
                    <a:pt x="83812" y="712777"/>
                  </a:lnTo>
                  <a:lnTo>
                    <a:pt x="51193" y="681052"/>
                  </a:lnTo>
                  <a:lnTo>
                    <a:pt x="26369" y="648663"/>
                  </a:lnTo>
                  <a:lnTo>
                    <a:pt x="4279" y="598955"/>
                  </a:lnTo>
                  <a:lnTo>
                    <a:pt x="0" y="56514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4102100" y="3836987"/>
            <a:ext cx="109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MS Gothic"/>
                <a:cs typeface="MS Gothic"/>
              </a:rPr>
              <a:t>ATM</a:t>
            </a:r>
            <a:r>
              <a:rPr sz="2400" b="1" spc="-30">
                <a:latin typeface="MS Gothic"/>
                <a:cs typeface="MS Gothic"/>
              </a:rPr>
              <a:t>网</a:t>
            </a:r>
            <a:r>
              <a:rPr sz="2400" b="1" spc="-50">
                <a:latin typeface="Microsoft JhengHei"/>
                <a:cs typeface="Microsoft JhengHei"/>
              </a:rPr>
              <a:t>络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447799" y="2590799"/>
            <a:ext cx="6324600" cy="1447800"/>
            <a:chOff x="1447799" y="2590799"/>
            <a:chExt cx="6324600" cy="1447800"/>
          </a:xfrm>
        </p:grpSpPr>
        <p:sp>
          <p:nvSpPr>
            <p:cNvPr id="13" name="object 13"/>
            <p:cNvSpPr/>
            <p:nvPr/>
          </p:nvSpPr>
          <p:spPr>
            <a:xfrm>
              <a:off x="1454150" y="3892549"/>
              <a:ext cx="292100" cy="139700"/>
            </a:xfrm>
            <a:custGeom>
              <a:rect l="l" t="t" r="r" b="b"/>
              <a:pathLst>
                <a:path w="292100" h="139700">
                  <a:moveTo>
                    <a:pt x="146049" y="0"/>
                  </a:moveTo>
                  <a:close/>
                </a:path>
                <a:path w="292100" h="139700">
                  <a:moveTo>
                    <a:pt x="146049" y="139699"/>
                  </a:moveTo>
                  <a:lnTo>
                    <a:pt x="89200" y="134210"/>
                  </a:lnTo>
                  <a:lnTo>
                    <a:pt x="42776" y="119240"/>
                  </a:lnTo>
                  <a:lnTo>
                    <a:pt x="11476" y="97038"/>
                  </a:lnTo>
                  <a:lnTo>
                    <a:pt x="0" y="69849"/>
                  </a:lnTo>
                  <a:lnTo>
                    <a:pt x="11477" y="42660"/>
                  </a:lnTo>
                  <a:lnTo>
                    <a:pt x="42778" y="20458"/>
                  </a:lnTo>
                  <a:lnTo>
                    <a:pt x="89204" y="5488"/>
                  </a:lnTo>
                  <a:lnTo>
                    <a:pt x="146049" y="0"/>
                  </a:lnTo>
                  <a:lnTo>
                    <a:pt x="202899" y="5489"/>
                  </a:lnTo>
                  <a:lnTo>
                    <a:pt x="249323" y="20458"/>
                  </a:lnTo>
                  <a:lnTo>
                    <a:pt x="280622" y="42661"/>
                  </a:lnTo>
                  <a:lnTo>
                    <a:pt x="292098" y="69850"/>
                  </a:lnTo>
                  <a:lnTo>
                    <a:pt x="280621" y="97038"/>
                  </a:lnTo>
                  <a:lnTo>
                    <a:pt x="249322" y="119241"/>
                  </a:lnTo>
                  <a:lnTo>
                    <a:pt x="202898" y="134210"/>
                  </a:lnTo>
                  <a:lnTo>
                    <a:pt x="146049" y="1396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54149" y="3892549"/>
              <a:ext cx="292100" cy="139700"/>
            </a:xfrm>
            <a:custGeom>
              <a:rect l="l" t="t" r="r" b="b"/>
              <a:pathLst>
                <a:path w="292100" h="139700">
                  <a:moveTo>
                    <a:pt x="0" y="69850"/>
                  </a:moveTo>
                  <a:lnTo>
                    <a:pt x="11477" y="42661"/>
                  </a:lnTo>
                  <a:lnTo>
                    <a:pt x="42777" y="20458"/>
                  </a:lnTo>
                  <a:lnTo>
                    <a:pt x="89200" y="5489"/>
                  </a:lnTo>
                  <a:lnTo>
                    <a:pt x="146050" y="0"/>
                  </a:lnTo>
                  <a:lnTo>
                    <a:pt x="202899" y="5488"/>
                  </a:lnTo>
                  <a:lnTo>
                    <a:pt x="249322" y="20458"/>
                  </a:lnTo>
                  <a:lnTo>
                    <a:pt x="280622" y="42660"/>
                  </a:lnTo>
                  <a:lnTo>
                    <a:pt x="292100" y="69849"/>
                  </a:lnTo>
                  <a:lnTo>
                    <a:pt x="280622" y="97038"/>
                  </a:lnTo>
                  <a:lnTo>
                    <a:pt x="249322" y="119241"/>
                  </a:lnTo>
                  <a:lnTo>
                    <a:pt x="202899" y="134210"/>
                  </a:lnTo>
                  <a:lnTo>
                    <a:pt x="146050" y="139699"/>
                  </a:lnTo>
                  <a:lnTo>
                    <a:pt x="89200" y="134210"/>
                  </a:lnTo>
                  <a:lnTo>
                    <a:pt x="42777" y="119240"/>
                  </a:lnTo>
                  <a:lnTo>
                    <a:pt x="11477" y="97038"/>
                  </a:lnTo>
                  <a:lnTo>
                    <a:pt x="0" y="698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473948" y="3892549"/>
              <a:ext cx="292100" cy="139700"/>
            </a:xfrm>
            <a:custGeom>
              <a:rect l="l" t="t" r="r" b="b"/>
              <a:pathLst>
                <a:path w="292100" h="139700">
                  <a:moveTo>
                    <a:pt x="146050" y="0"/>
                  </a:moveTo>
                  <a:close/>
                </a:path>
                <a:path w="292100" h="139700">
                  <a:moveTo>
                    <a:pt x="292099" y="69850"/>
                  </a:moveTo>
                  <a:lnTo>
                    <a:pt x="0" y="69850"/>
                  </a:lnTo>
                  <a:lnTo>
                    <a:pt x="11479" y="42660"/>
                  </a:lnTo>
                  <a:lnTo>
                    <a:pt x="42780" y="20458"/>
                  </a:lnTo>
                  <a:lnTo>
                    <a:pt x="89206" y="5488"/>
                  </a:lnTo>
                  <a:lnTo>
                    <a:pt x="146050" y="0"/>
                  </a:lnTo>
                  <a:lnTo>
                    <a:pt x="202900" y="5489"/>
                  </a:lnTo>
                  <a:lnTo>
                    <a:pt x="249324" y="20458"/>
                  </a:lnTo>
                  <a:lnTo>
                    <a:pt x="280623" y="42661"/>
                  </a:lnTo>
                  <a:lnTo>
                    <a:pt x="292099" y="69850"/>
                  </a:lnTo>
                  <a:close/>
                </a:path>
                <a:path w="292100" h="139700">
                  <a:moveTo>
                    <a:pt x="146050" y="139699"/>
                  </a:moveTo>
                  <a:lnTo>
                    <a:pt x="89200" y="134210"/>
                  </a:lnTo>
                  <a:lnTo>
                    <a:pt x="42776" y="119240"/>
                  </a:lnTo>
                  <a:lnTo>
                    <a:pt x="11477" y="97038"/>
                  </a:lnTo>
                  <a:lnTo>
                    <a:pt x="0" y="69849"/>
                  </a:lnTo>
                  <a:lnTo>
                    <a:pt x="292099" y="69850"/>
                  </a:lnTo>
                  <a:lnTo>
                    <a:pt x="280621" y="97038"/>
                  </a:lnTo>
                  <a:lnTo>
                    <a:pt x="249322" y="119241"/>
                  </a:lnTo>
                  <a:lnTo>
                    <a:pt x="202899" y="134210"/>
                  </a:lnTo>
                  <a:lnTo>
                    <a:pt x="146050" y="1396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524000" y="3892549"/>
              <a:ext cx="6242050" cy="139700"/>
            </a:xfrm>
            <a:custGeom>
              <a:rect l="l" t="t" r="r" b="b"/>
              <a:pathLst>
                <a:path w="6242050" h="139700">
                  <a:moveTo>
                    <a:pt x="5949949" y="69850"/>
                  </a:moveTo>
                  <a:lnTo>
                    <a:pt x="5961426" y="42661"/>
                  </a:lnTo>
                  <a:lnTo>
                    <a:pt x="5992726" y="20458"/>
                  </a:lnTo>
                  <a:lnTo>
                    <a:pt x="6039150" y="5489"/>
                  </a:lnTo>
                  <a:lnTo>
                    <a:pt x="6095999" y="0"/>
                  </a:lnTo>
                  <a:lnTo>
                    <a:pt x="6152847" y="5488"/>
                  </a:lnTo>
                  <a:lnTo>
                    <a:pt x="6199271" y="20458"/>
                  </a:lnTo>
                  <a:lnTo>
                    <a:pt x="6230571" y="42660"/>
                  </a:lnTo>
                  <a:lnTo>
                    <a:pt x="6242048" y="69849"/>
                  </a:lnTo>
                  <a:lnTo>
                    <a:pt x="6230570" y="97038"/>
                  </a:lnTo>
                  <a:lnTo>
                    <a:pt x="6199270" y="119241"/>
                  </a:lnTo>
                  <a:lnTo>
                    <a:pt x="6152847" y="134210"/>
                  </a:lnTo>
                  <a:lnTo>
                    <a:pt x="6095998" y="139699"/>
                  </a:lnTo>
                  <a:lnTo>
                    <a:pt x="6039148" y="134210"/>
                  </a:lnTo>
                  <a:lnTo>
                    <a:pt x="5992725" y="119240"/>
                  </a:lnTo>
                  <a:lnTo>
                    <a:pt x="5961425" y="97038"/>
                  </a:lnTo>
                  <a:lnTo>
                    <a:pt x="5949948" y="69849"/>
                  </a:lnTo>
                  <a:close/>
                </a:path>
                <a:path w="6242050" h="139700">
                  <a:moveTo>
                    <a:pt x="0" y="69849"/>
                  </a:moveTo>
                  <a:lnTo>
                    <a:pt x="58737" y="55562"/>
                  </a:lnTo>
                  <a:lnTo>
                    <a:pt x="101600" y="84136"/>
                  </a:lnTo>
                  <a:lnTo>
                    <a:pt x="144462" y="69849"/>
                  </a:lnTo>
                  <a:lnTo>
                    <a:pt x="152400" y="69849"/>
                  </a:lnTo>
                </a:path>
                <a:path w="6242050" h="139700">
                  <a:moveTo>
                    <a:pt x="6019800" y="69849"/>
                  </a:moveTo>
                  <a:lnTo>
                    <a:pt x="6078537" y="55562"/>
                  </a:lnTo>
                  <a:lnTo>
                    <a:pt x="6121400" y="84136"/>
                  </a:lnTo>
                  <a:lnTo>
                    <a:pt x="6164263" y="69849"/>
                  </a:lnTo>
                  <a:lnTo>
                    <a:pt x="6172200" y="69849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676400" y="2895600"/>
              <a:ext cx="990600" cy="990600"/>
            </a:xfrm>
            <a:custGeom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9906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934200" y="2895600"/>
              <a:ext cx="685800" cy="990600"/>
            </a:xfrm>
            <a:custGeom>
              <a:rect l="l" t="t" r="r" b="b"/>
              <a:pathLst>
                <a:path w="685800" h="990600">
                  <a:moveTo>
                    <a:pt x="0" y="0"/>
                  </a:moveTo>
                  <a:lnTo>
                    <a:pt x="685800" y="9906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425949" y="2597149"/>
              <a:ext cx="520700" cy="292100"/>
            </a:xfrm>
            <a:custGeom>
              <a:rect l="l" t="t" r="r" b="b"/>
              <a:pathLst>
                <a:path w="520700" h="292100">
                  <a:moveTo>
                    <a:pt x="260350" y="0"/>
                  </a:moveTo>
                  <a:close/>
                </a:path>
                <a:path w="520700" h="292100">
                  <a:moveTo>
                    <a:pt x="520699" y="146050"/>
                  </a:moveTo>
                  <a:lnTo>
                    <a:pt x="0" y="146050"/>
                  </a:lnTo>
                  <a:lnTo>
                    <a:pt x="6876" y="112561"/>
                  </a:lnTo>
                  <a:lnTo>
                    <a:pt x="57196" y="54703"/>
                  </a:lnTo>
                  <a:lnTo>
                    <a:pt x="97515" y="32085"/>
                  </a:lnTo>
                  <a:lnTo>
                    <a:pt x="145856" y="14844"/>
                  </a:lnTo>
                  <a:lnTo>
                    <a:pt x="200656" y="3857"/>
                  </a:lnTo>
                  <a:lnTo>
                    <a:pt x="260350" y="0"/>
                  </a:lnTo>
                  <a:lnTo>
                    <a:pt x="320046" y="3857"/>
                  </a:lnTo>
                  <a:lnTo>
                    <a:pt x="374846" y="14844"/>
                  </a:lnTo>
                  <a:lnTo>
                    <a:pt x="423186" y="32085"/>
                  </a:lnTo>
                  <a:lnTo>
                    <a:pt x="463504" y="54703"/>
                  </a:lnTo>
                  <a:lnTo>
                    <a:pt x="494237" y="81821"/>
                  </a:lnTo>
                  <a:lnTo>
                    <a:pt x="520699" y="146050"/>
                  </a:lnTo>
                  <a:close/>
                </a:path>
                <a:path w="520700" h="292100">
                  <a:moveTo>
                    <a:pt x="260350" y="292099"/>
                  </a:moveTo>
                  <a:lnTo>
                    <a:pt x="200654" y="288242"/>
                  </a:lnTo>
                  <a:lnTo>
                    <a:pt x="145854" y="277255"/>
                  </a:lnTo>
                  <a:lnTo>
                    <a:pt x="97514" y="260014"/>
                  </a:lnTo>
                  <a:lnTo>
                    <a:pt x="57195" y="237396"/>
                  </a:lnTo>
                  <a:lnTo>
                    <a:pt x="26462" y="210278"/>
                  </a:lnTo>
                  <a:lnTo>
                    <a:pt x="0" y="146049"/>
                  </a:lnTo>
                  <a:lnTo>
                    <a:pt x="520699" y="146050"/>
                  </a:lnTo>
                  <a:lnTo>
                    <a:pt x="494237" y="210278"/>
                  </a:lnTo>
                  <a:lnTo>
                    <a:pt x="463503" y="237396"/>
                  </a:lnTo>
                  <a:lnTo>
                    <a:pt x="423185" y="260014"/>
                  </a:lnTo>
                  <a:lnTo>
                    <a:pt x="374845" y="277255"/>
                  </a:lnTo>
                  <a:lnTo>
                    <a:pt x="320045" y="288242"/>
                  </a:lnTo>
                  <a:lnTo>
                    <a:pt x="260350" y="2920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425949" y="2597149"/>
              <a:ext cx="520700" cy="292100"/>
            </a:xfrm>
            <a:custGeom>
              <a:rect l="l" t="t" r="r" b="b"/>
              <a:pathLst>
                <a:path w="520700" h="292100">
                  <a:moveTo>
                    <a:pt x="0" y="146050"/>
                  </a:moveTo>
                  <a:lnTo>
                    <a:pt x="26462" y="81821"/>
                  </a:lnTo>
                  <a:lnTo>
                    <a:pt x="57196" y="54703"/>
                  </a:lnTo>
                  <a:lnTo>
                    <a:pt x="97514" y="32085"/>
                  </a:lnTo>
                  <a:lnTo>
                    <a:pt x="145855" y="14844"/>
                  </a:lnTo>
                  <a:lnTo>
                    <a:pt x="200654" y="3857"/>
                  </a:lnTo>
                  <a:lnTo>
                    <a:pt x="260350" y="0"/>
                  </a:lnTo>
                  <a:lnTo>
                    <a:pt x="320045" y="3857"/>
                  </a:lnTo>
                  <a:lnTo>
                    <a:pt x="374845" y="14844"/>
                  </a:lnTo>
                  <a:lnTo>
                    <a:pt x="423185" y="32085"/>
                  </a:lnTo>
                  <a:lnTo>
                    <a:pt x="463504" y="54703"/>
                  </a:lnTo>
                  <a:lnTo>
                    <a:pt x="494237" y="81820"/>
                  </a:lnTo>
                  <a:lnTo>
                    <a:pt x="520700" y="146049"/>
                  </a:lnTo>
                  <a:lnTo>
                    <a:pt x="513823" y="179537"/>
                  </a:lnTo>
                  <a:lnTo>
                    <a:pt x="494237" y="210278"/>
                  </a:lnTo>
                  <a:lnTo>
                    <a:pt x="463503" y="237396"/>
                  </a:lnTo>
                  <a:lnTo>
                    <a:pt x="423185" y="260014"/>
                  </a:lnTo>
                  <a:lnTo>
                    <a:pt x="374845" y="277255"/>
                  </a:lnTo>
                  <a:lnTo>
                    <a:pt x="320045" y="288242"/>
                  </a:lnTo>
                  <a:lnTo>
                    <a:pt x="260350" y="292099"/>
                  </a:lnTo>
                  <a:lnTo>
                    <a:pt x="200654" y="288242"/>
                  </a:lnTo>
                  <a:lnTo>
                    <a:pt x="145854" y="277255"/>
                  </a:lnTo>
                  <a:lnTo>
                    <a:pt x="97514" y="260014"/>
                  </a:lnTo>
                  <a:lnTo>
                    <a:pt x="57195" y="237396"/>
                  </a:lnTo>
                  <a:lnTo>
                    <a:pt x="26462" y="210278"/>
                  </a:lnTo>
                  <a:lnTo>
                    <a:pt x="0" y="146049"/>
                  </a:lnTo>
                  <a:close/>
                </a:path>
                <a:path w="520700" h="292100">
                  <a:moveTo>
                    <a:pt x="146050" y="138112"/>
                  </a:moveTo>
                  <a:lnTo>
                    <a:pt x="247650" y="117475"/>
                  </a:lnTo>
                  <a:lnTo>
                    <a:pt x="323851" y="160337"/>
                  </a:lnTo>
                  <a:lnTo>
                    <a:pt x="398463" y="138112"/>
                  </a:lnTo>
                  <a:lnTo>
                    <a:pt x="412751" y="138112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39" y="474496"/>
            <a:ext cx="43700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  <a:latin typeface="Times New Roman"/>
                <a:cs typeface="Times New Roman"/>
              </a:rPr>
              <a:t>STRS</a:t>
            </a:r>
            <a:r>
              <a:rPr sz="3600" spc="-10">
                <a:solidFill>
                  <a:srgbClr val="000000"/>
                </a:solidFill>
                <a:latin typeface="Microsoft JhengHei"/>
                <a:cs typeface="Microsoft JhengHei"/>
              </a:rPr>
              <a:t>的常用参数解释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2140" y="1454683"/>
            <a:ext cx="8322309" cy="22199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>
                <a:latin typeface="Times New Roman"/>
                <a:cs typeface="Times New Roman"/>
              </a:rPr>
              <a:t>fs</a:t>
            </a:r>
            <a:r>
              <a:rPr sz="2000" b="1" spc="-5">
                <a:latin typeface="Times New Roman"/>
                <a:cs typeface="Times New Roman"/>
              </a:rPr>
              <a:t> - </a:t>
            </a:r>
            <a:r>
              <a:rPr sz="2000" b="1">
                <a:latin typeface="Microsoft JhengHei"/>
                <a:cs typeface="Microsoft JhengHei"/>
              </a:rPr>
              <a:t>业务时钟频率；</a:t>
            </a:r>
            <a:r>
              <a:rPr sz="2000" b="1">
                <a:latin typeface="Times New Roman"/>
                <a:cs typeface="Times New Roman"/>
              </a:rPr>
              <a:t>fn - </a:t>
            </a:r>
            <a:r>
              <a:rPr sz="2000" b="1">
                <a:latin typeface="Microsoft JhengHei"/>
                <a:cs typeface="Microsoft JhengHei"/>
              </a:rPr>
              <a:t>网络时钟频率，例如</a:t>
            </a:r>
            <a:r>
              <a:rPr sz="2000" b="1" spc="-10">
                <a:latin typeface="Times New Roman"/>
                <a:cs typeface="Times New Roman"/>
              </a:rPr>
              <a:t>155.52MHz</a:t>
            </a:r>
            <a:r>
              <a:rPr sz="2000" b="1" spc="-10">
                <a:latin typeface="Microsoft JhengHei"/>
                <a:cs typeface="Microsoft JhengHei"/>
              </a:rPr>
              <a:t>；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>
                <a:latin typeface="Times New Roman"/>
                <a:cs typeface="Times New Roman"/>
              </a:rPr>
              <a:t>fnx - </a:t>
            </a:r>
            <a:r>
              <a:rPr sz="2000" b="1">
                <a:latin typeface="Microsoft JhengHei"/>
                <a:cs typeface="Microsoft JhengHei"/>
              </a:rPr>
              <a:t>导出的参考时钟频率，</a:t>
            </a:r>
            <a:r>
              <a:rPr sz="2000" b="1">
                <a:latin typeface="Times New Roman"/>
                <a:cs typeface="Times New Roman"/>
              </a:rPr>
              <a:t>fnx</a:t>
            </a:r>
            <a:r>
              <a:rPr sz="2000" b="1" spc="5">
                <a:latin typeface="Times New Roman"/>
                <a:cs typeface="Times New Roman"/>
              </a:rPr>
              <a:t> = </a:t>
            </a:r>
            <a:r>
              <a:rPr sz="2000" b="1" spc="-10">
                <a:latin typeface="Times New Roman"/>
                <a:cs typeface="Times New Roman"/>
              </a:rPr>
              <a:t>fn/x</a:t>
            </a:r>
            <a:r>
              <a:rPr sz="2000" b="1" spc="-5">
                <a:latin typeface="Microsoft JhengHei"/>
                <a:cs typeface="Microsoft JhengHei"/>
              </a:rPr>
              <a:t>，其中</a:t>
            </a:r>
            <a:r>
              <a:rPr sz="2000" b="1">
                <a:latin typeface="Times New Roman"/>
                <a:cs typeface="Times New Roman"/>
              </a:rPr>
              <a:t>x</a:t>
            </a:r>
            <a:r>
              <a:rPr sz="2000" b="1" spc="-10">
                <a:latin typeface="Microsoft JhengHei"/>
                <a:cs typeface="Microsoft JhengHei"/>
              </a:rPr>
              <a:t>是一个有理数；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>
                <a:latin typeface="Times New Roman"/>
                <a:cs typeface="Times New Roman"/>
              </a:rPr>
              <a:t>N - </a:t>
            </a:r>
            <a:r>
              <a:rPr sz="2000" b="1">
                <a:latin typeface="Microsoft JhengHei"/>
                <a:cs typeface="Microsoft JhengHei"/>
              </a:rPr>
              <a:t>频率</a:t>
            </a:r>
            <a:r>
              <a:rPr sz="2000" b="1">
                <a:latin typeface="Times New Roman"/>
                <a:cs typeface="Times New Roman"/>
              </a:rPr>
              <a:t>fs</a:t>
            </a:r>
            <a:r>
              <a:rPr sz="2000" b="1">
                <a:latin typeface="Microsoft JhengHei"/>
                <a:cs typeface="Microsoft JhengHei"/>
              </a:rPr>
              <a:t>的业务时钟周期中的</a:t>
            </a:r>
            <a:r>
              <a:rPr sz="2000" b="1" spc="-10">
                <a:latin typeface="Times New Roman"/>
                <a:cs typeface="Times New Roman"/>
              </a:rPr>
              <a:t>RTS</a:t>
            </a:r>
            <a:r>
              <a:rPr sz="2000" b="1" spc="-15">
                <a:latin typeface="Microsoft JhengHei"/>
                <a:cs typeface="Microsoft JhengHei"/>
              </a:rPr>
              <a:t>时间段；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>
                <a:latin typeface="Times New Roman"/>
                <a:cs typeface="Times New Roman"/>
              </a:rPr>
              <a:t>T - </a:t>
            </a:r>
            <a:r>
              <a:rPr sz="2000" b="1">
                <a:latin typeface="Microsoft JhengHei"/>
                <a:cs typeface="Microsoft JhengHei"/>
              </a:rPr>
              <a:t>以秒为单位的</a:t>
            </a:r>
            <a:r>
              <a:rPr sz="2000" b="1" spc="-10">
                <a:latin typeface="Times New Roman"/>
                <a:cs typeface="Times New Roman"/>
              </a:rPr>
              <a:t>RTS</a:t>
            </a:r>
            <a:r>
              <a:rPr sz="2000" b="1" spc="-15">
                <a:latin typeface="Microsoft JhengHei"/>
                <a:cs typeface="Microsoft JhengHei"/>
              </a:rPr>
              <a:t>时间段；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2000" b="1">
                <a:latin typeface="Times New Roman"/>
                <a:cs typeface="Times New Roman"/>
              </a:rPr>
              <a:t>M(Mnom</a:t>
            </a:r>
            <a:r>
              <a:rPr sz="2000" b="1" spc="-10">
                <a:latin typeface="Times New Roman"/>
                <a:cs typeface="Times New Roman"/>
              </a:rPr>
              <a:t>, </a:t>
            </a:r>
            <a:r>
              <a:rPr sz="2000" b="1">
                <a:latin typeface="Times New Roman"/>
                <a:cs typeface="Times New Roman"/>
              </a:rPr>
              <a:t>Mmax,</a:t>
            </a:r>
            <a:r>
              <a:rPr sz="2000" b="1" spc="-10">
                <a:latin typeface="Times New Roman"/>
                <a:cs typeface="Times New Roman"/>
              </a:rPr>
              <a:t> </a:t>
            </a:r>
            <a:r>
              <a:rPr sz="2000" b="1">
                <a:latin typeface="Times New Roman"/>
                <a:cs typeface="Times New Roman"/>
              </a:rPr>
              <a:t>Mmin</a:t>
            </a:r>
            <a:r>
              <a:rPr sz="2000" b="1" spc="-10">
                <a:latin typeface="Times New Roman"/>
                <a:cs typeface="Times New Roman"/>
              </a:rPr>
              <a:t>) - </a:t>
            </a:r>
            <a:r>
              <a:rPr sz="2000" b="1">
                <a:latin typeface="Times New Roman"/>
                <a:cs typeface="Times New Roman"/>
              </a:rPr>
              <a:t>RTS</a:t>
            </a:r>
            <a:r>
              <a:rPr sz="2000" b="1">
                <a:latin typeface="Microsoft JhengHei"/>
                <a:cs typeface="Microsoft JhengHei"/>
              </a:rPr>
              <a:t>时间段中</a:t>
            </a:r>
            <a:r>
              <a:rPr sz="2000" b="1">
                <a:latin typeface="Times New Roman"/>
                <a:cs typeface="Times New Roman"/>
              </a:rPr>
              <a:t>fnx</a:t>
            </a:r>
            <a:r>
              <a:rPr sz="2000" b="1">
                <a:latin typeface="Microsoft JhengHei"/>
                <a:cs typeface="Microsoft JhengHei"/>
              </a:rPr>
              <a:t>周期的数目</a:t>
            </a:r>
            <a:r>
              <a:rPr sz="2000" b="1">
                <a:latin typeface="Times New Roman"/>
                <a:cs typeface="Times New Roman"/>
              </a:rPr>
              <a:t>(</a:t>
            </a:r>
            <a:r>
              <a:rPr sz="2000" b="1">
                <a:latin typeface="Microsoft JhengHei"/>
                <a:cs typeface="Microsoft JhengHei"/>
              </a:rPr>
              <a:t>标称，最大，最小</a:t>
            </a:r>
            <a:r>
              <a:rPr sz="2000" b="1" spc="-50">
                <a:latin typeface="Times New Roman"/>
                <a:cs typeface="Times New Roman"/>
              </a:rPr>
              <a:t>) </a:t>
            </a:r>
            <a:r>
              <a:rPr sz="2000" b="1">
                <a:latin typeface="Times New Roman"/>
                <a:cs typeface="Times New Roman"/>
              </a:rPr>
              <a:t>Mq</a:t>
            </a:r>
            <a:r>
              <a:rPr sz="2000" b="1" spc="-5">
                <a:latin typeface="Times New Roman"/>
                <a:cs typeface="Times New Roman"/>
              </a:rPr>
              <a:t> - </a:t>
            </a:r>
            <a:r>
              <a:rPr sz="2000" b="1">
                <a:latin typeface="Microsoft JhengHei"/>
                <a:cs typeface="Microsoft JhengHei"/>
              </a:rPr>
              <a:t>小于等于</a:t>
            </a:r>
            <a:r>
              <a:rPr sz="2000" b="1">
                <a:latin typeface="Times New Roman"/>
                <a:cs typeface="Times New Roman"/>
              </a:rPr>
              <a:t>M</a:t>
            </a:r>
            <a:r>
              <a:rPr sz="2000" b="1" spc="-10">
                <a:latin typeface="Microsoft JhengHei"/>
                <a:cs typeface="Microsoft JhengHei"/>
              </a:rPr>
              <a:t>的最大整数。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07940" y="3608746"/>
            <a:ext cx="431800" cy="283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spc="-110">
                <a:solidFill>
                  <a:srgbClr val="FF5050"/>
                </a:solidFill>
                <a:latin typeface="宋体"/>
                <a:cs typeface="宋体"/>
              </a:rPr>
              <a:t>偏</a:t>
            </a:r>
            <a:r>
              <a:rPr sz="1700" spc="-50">
                <a:solidFill>
                  <a:srgbClr val="FF5050"/>
                </a:solidFill>
                <a:latin typeface="宋体"/>
                <a:cs typeface="宋体"/>
              </a:rPr>
              <a:t>移</a:t>
            </a:r>
            <a:endParaRPr sz="17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447799" y="4000498"/>
            <a:ext cx="6324600" cy="914400"/>
            <a:chOff x="1447799" y="4000498"/>
            <a:chExt cx="6324600" cy="914400"/>
          </a:xfrm>
        </p:grpSpPr>
        <p:sp>
          <p:nvSpPr>
            <p:cNvPr id="6" name="object 6"/>
            <p:cNvSpPr/>
            <p:nvPr/>
          </p:nvSpPr>
          <p:spPr>
            <a:xfrm>
              <a:off x="1447787" y="4114799"/>
              <a:ext cx="6325235" cy="800100"/>
            </a:xfrm>
            <a:custGeom>
              <a:rect l="l" t="t" r="r" b="b"/>
              <a:pathLst>
                <a:path w="6325234" h="800100">
                  <a:moveTo>
                    <a:pt x="6324613" y="762000"/>
                  </a:moveTo>
                  <a:lnTo>
                    <a:pt x="6311900" y="755650"/>
                  </a:lnTo>
                  <a:lnTo>
                    <a:pt x="6248400" y="723900"/>
                  </a:lnTo>
                  <a:lnTo>
                    <a:pt x="6248400" y="755650"/>
                  </a:lnTo>
                  <a:lnTo>
                    <a:pt x="3892562" y="755650"/>
                  </a:lnTo>
                  <a:lnTo>
                    <a:pt x="3892562" y="76200"/>
                  </a:lnTo>
                  <a:lnTo>
                    <a:pt x="3924312" y="76200"/>
                  </a:lnTo>
                  <a:lnTo>
                    <a:pt x="3886212" y="0"/>
                  </a:lnTo>
                  <a:lnTo>
                    <a:pt x="3869067" y="34290"/>
                  </a:lnTo>
                  <a:lnTo>
                    <a:pt x="3848112" y="76200"/>
                  </a:lnTo>
                  <a:lnTo>
                    <a:pt x="3879862" y="76200"/>
                  </a:lnTo>
                  <a:lnTo>
                    <a:pt x="3879862" y="755650"/>
                  </a:lnTo>
                  <a:lnTo>
                    <a:pt x="463562" y="755650"/>
                  </a:lnTo>
                  <a:lnTo>
                    <a:pt x="463562" y="76200"/>
                  </a:lnTo>
                  <a:lnTo>
                    <a:pt x="495312" y="76200"/>
                  </a:lnTo>
                  <a:lnTo>
                    <a:pt x="457212" y="0"/>
                  </a:lnTo>
                  <a:lnTo>
                    <a:pt x="440067" y="34290"/>
                  </a:lnTo>
                  <a:lnTo>
                    <a:pt x="419112" y="76200"/>
                  </a:lnTo>
                  <a:lnTo>
                    <a:pt x="450862" y="76200"/>
                  </a:lnTo>
                  <a:lnTo>
                    <a:pt x="450862" y="755650"/>
                  </a:lnTo>
                  <a:lnTo>
                    <a:pt x="0" y="755650"/>
                  </a:lnTo>
                  <a:lnTo>
                    <a:pt x="0" y="768350"/>
                  </a:lnTo>
                  <a:lnTo>
                    <a:pt x="6248400" y="768350"/>
                  </a:lnTo>
                  <a:lnTo>
                    <a:pt x="6248400" y="800100"/>
                  </a:lnTo>
                  <a:lnTo>
                    <a:pt x="6311900" y="768350"/>
                  </a:lnTo>
                  <a:lnTo>
                    <a:pt x="6324613" y="7620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4648200" y="4114799"/>
              <a:ext cx="0" cy="762000"/>
            </a:xfrm>
            <a:custGeom>
              <a:rect l="l" t="t" r="r" b="b"/>
              <a:pathLst>
                <a:path h="762000">
                  <a:moveTo>
                    <a:pt x="0" y="0"/>
                  </a:moveTo>
                  <a:lnTo>
                    <a:pt x="0" y="76200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4114799"/>
              <a:ext cx="0" cy="762000"/>
            </a:xfrm>
            <a:custGeom>
              <a:rect l="l" t="t" r="r" b="b"/>
              <a:pathLst>
                <a:path h="762000">
                  <a:moveTo>
                    <a:pt x="0" y="0"/>
                  </a:moveTo>
                  <a:lnTo>
                    <a:pt x="0" y="76200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905000" y="4000498"/>
              <a:ext cx="3429000" cy="76200"/>
            </a:xfrm>
            <a:custGeom>
              <a:rect l="l" t="t" r="r" b="b"/>
              <a:pathLst>
                <a:path w="3429000" h="76200">
                  <a:moveTo>
                    <a:pt x="76200" y="76200"/>
                  </a:moveTo>
                  <a:lnTo>
                    <a:pt x="0" y="38100"/>
                  </a:lnTo>
                  <a:lnTo>
                    <a:pt x="76200" y="0"/>
                  </a:lnTo>
                  <a:lnTo>
                    <a:pt x="76200" y="31750"/>
                  </a:lnTo>
                  <a:lnTo>
                    <a:pt x="34290" y="31750"/>
                  </a:lnTo>
                  <a:lnTo>
                    <a:pt x="34290" y="44450"/>
                  </a:lnTo>
                  <a:lnTo>
                    <a:pt x="76200" y="44450"/>
                  </a:lnTo>
                  <a:lnTo>
                    <a:pt x="76200" y="76200"/>
                  </a:lnTo>
                  <a:close/>
                </a:path>
                <a:path w="3429000" h="76200">
                  <a:moveTo>
                    <a:pt x="3352799" y="76200"/>
                  </a:moveTo>
                  <a:lnTo>
                    <a:pt x="3352799" y="0"/>
                  </a:lnTo>
                  <a:lnTo>
                    <a:pt x="3416299" y="31750"/>
                  </a:lnTo>
                  <a:lnTo>
                    <a:pt x="3394735" y="31750"/>
                  </a:lnTo>
                  <a:lnTo>
                    <a:pt x="3394735" y="44450"/>
                  </a:lnTo>
                  <a:lnTo>
                    <a:pt x="3416299" y="44450"/>
                  </a:lnTo>
                  <a:lnTo>
                    <a:pt x="3352799" y="76200"/>
                  </a:lnTo>
                  <a:close/>
                </a:path>
                <a:path w="3429000" h="76200">
                  <a:moveTo>
                    <a:pt x="76200" y="44450"/>
                  </a:moveTo>
                  <a:lnTo>
                    <a:pt x="34290" y="44450"/>
                  </a:lnTo>
                  <a:lnTo>
                    <a:pt x="34290" y="31750"/>
                  </a:lnTo>
                  <a:lnTo>
                    <a:pt x="76200" y="31750"/>
                  </a:lnTo>
                  <a:lnTo>
                    <a:pt x="76200" y="44450"/>
                  </a:lnTo>
                  <a:close/>
                </a:path>
                <a:path w="3429000" h="76200">
                  <a:moveTo>
                    <a:pt x="3352799" y="44450"/>
                  </a:moveTo>
                  <a:lnTo>
                    <a:pt x="76200" y="44450"/>
                  </a:lnTo>
                  <a:lnTo>
                    <a:pt x="76200" y="31750"/>
                  </a:lnTo>
                  <a:lnTo>
                    <a:pt x="3352799" y="31750"/>
                  </a:lnTo>
                  <a:lnTo>
                    <a:pt x="3352799" y="44450"/>
                  </a:lnTo>
                  <a:close/>
                </a:path>
                <a:path w="3429000" h="76200">
                  <a:moveTo>
                    <a:pt x="3416299" y="44450"/>
                  </a:moveTo>
                  <a:lnTo>
                    <a:pt x="3394735" y="44450"/>
                  </a:lnTo>
                  <a:lnTo>
                    <a:pt x="3394735" y="31750"/>
                  </a:lnTo>
                  <a:lnTo>
                    <a:pt x="3416299" y="31750"/>
                  </a:lnTo>
                  <a:lnTo>
                    <a:pt x="3429000" y="38100"/>
                  </a:lnTo>
                  <a:lnTo>
                    <a:pt x="3416299" y="44450"/>
                  </a:lnTo>
                  <a:close/>
                </a:path>
              </a:pathLst>
            </a:custGeom>
            <a:solidFill>
              <a:srgbClr val="00808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034665" y="3733519"/>
            <a:ext cx="1087120" cy="283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i="1">
                <a:solidFill>
                  <a:srgbClr val="008080"/>
                </a:solidFill>
                <a:latin typeface="Times New Roman"/>
                <a:cs typeface="Times New Roman"/>
              </a:rPr>
              <a:t>N</a:t>
            </a:r>
            <a:r>
              <a:rPr sz="1700" spc="-110">
                <a:solidFill>
                  <a:srgbClr val="008080"/>
                </a:solidFill>
                <a:latin typeface="宋体"/>
                <a:cs typeface="宋体"/>
              </a:rPr>
              <a:t>个周期</a:t>
            </a:r>
            <a:r>
              <a:rPr sz="1600" i="1">
                <a:solidFill>
                  <a:srgbClr val="008080"/>
                </a:solidFill>
                <a:latin typeface="Times New Roman"/>
                <a:cs typeface="Times New Roman"/>
              </a:rPr>
              <a:t>T</a:t>
            </a:r>
            <a:r>
              <a:rPr sz="1700" spc="-50">
                <a:solidFill>
                  <a:srgbClr val="008080"/>
                </a:solidFill>
                <a:latin typeface="宋体"/>
                <a:cs typeface="宋体"/>
              </a:rPr>
              <a:t>秒</a:t>
            </a:r>
            <a:endParaRPr sz="17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648200" y="3848099"/>
            <a:ext cx="1447800" cy="76200"/>
          </a:xfrm>
          <a:custGeom>
            <a:rect l="l" t="t" r="r" b="b"/>
            <a:pathLst>
              <a:path w="14478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1750"/>
                </a:lnTo>
                <a:lnTo>
                  <a:pt x="34286" y="31750"/>
                </a:lnTo>
                <a:lnTo>
                  <a:pt x="34286" y="44450"/>
                </a:lnTo>
                <a:lnTo>
                  <a:pt x="76200" y="44450"/>
                </a:lnTo>
                <a:lnTo>
                  <a:pt x="76200" y="76200"/>
                </a:lnTo>
                <a:close/>
              </a:path>
              <a:path w="1447800" h="76200">
                <a:moveTo>
                  <a:pt x="1371599" y="76200"/>
                </a:moveTo>
                <a:lnTo>
                  <a:pt x="1371599" y="0"/>
                </a:lnTo>
                <a:lnTo>
                  <a:pt x="1435099" y="31750"/>
                </a:lnTo>
                <a:lnTo>
                  <a:pt x="1413511" y="31750"/>
                </a:lnTo>
                <a:lnTo>
                  <a:pt x="1413511" y="44450"/>
                </a:lnTo>
                <a:lnTo>
                  <a:pt x="1435099" y="44450"/>
                </a:lnTo>
                <a:lnTo>
                  <a:pt x="1371599" y="76200"/>
                </a:lnTo>
                <a:close/>
              </a:path>
              <a:path w="1447800" h="76200">
                <a:moveTo>
                  <a:pt x="76200" y="44450"/>
                </a:moveTo>
                <a:lnTo>
                  <a:pt x="34286" y="44450"/>
                </a:lnTo>
                <a:lnTo>
                  <a:pt x="34286" y="31750"/>
                </a:lnTo>
                <a:lnTo>
                  <a:pt x="76200" y="31750"/>
                </a:lnTo>
                <a:lnTo>
                  <a:pt x="76200" y="44450"/>
                </a:lnTo>
                <a:close/>
              </a:path>
              <a:path w="1447800" h="76200">
                <a:moveTo>
                  <a:pt x="1371599" y="44450"/>
                </a:moveTo>
                <a:lnTo>
                  <a:pt x="76200" y="44450"/>
                </a:lnTo>
                <a:lnTo>
                  <a:pt x="76200" y="31750"/>
                </a:lnTo>
                <a:lnTo>
                  <a:pt x="1371599" y="31750"/>
                </a:lnTo>
                <a:lnTo>
                  <a:pt x="1371599" y="44450"/>
                </a:lnTo>
                <a:close/>
              </a:path>
              <a:path w="1447800" h="76200">
                <a:moveTo>
                  <a:pt x="1435099" y="44450"/>
                </a:moveTo>
                <a:lnTo>
                  <a:pt x="1413511" y="44450"/>
                </a:lnTo>
                <a:lnTo>
                  <a:pt x="1413511" y="31750"/>
                </a:lnTo>
                <a:lnTo>
                  <a:pt x="1435099" y="31750"/>
                </a:lnTo>
                <a:lnTo>
                  <a:pt x="1447800" y="38100"/>
                </a:lnTo>
                <a:lnTo>
                  <a:pt x="1435099" y="44450"/>
                </a:lnTo>
                <a:close/>
              </a:path>
            </a:pathLst>
          </a:custGeom>
          <a:solidFill>
            <a:srgbClr val="FF5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1129664" y="4330457"/>
            <a:ext cx="177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25">
                <a:latin typeface="Times New Roman"/>
                <a:cs typeface="Times New Roman"/>
              </a:rPr>
              <a:t>fs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987665" y="4736143"/>
            <a:ext cx="819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>
                <a:latin typeface="Times New Roman"/>
                <a:cs typeface="Times New Roman"/>
              </a:rPr>
              <a:t>t</a:t>
            </a:r>
            <a:endParaRPr sz="160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387475" y="5424487"/>
            <a:ext cx="6324600" cy="800100"/>
            <a:chOff x="1387475" y="5424487"/>
            <a:chExt cx="6324600" cy="800100"/>
          </a:xfrm>
        </p:grpSpPr>
        <p:sp>
          <p:nvSpPr>
            <p:cNvPr id="15" name="object 15"/>
            <p:cNvSpPr/>
            <p:nvPr/>
          </p:nvSpPr>
          <p:spPr>
            <a:xfrm>
              <a:off x="1387475" y="5424500"/>
              <a:ext cx="6324600" cy="800100"/>
            </a:xfrm>
            <a:custGeom>
              <a:rect l="l" t="t" r="r" b="b"/>
              <a:pathLst>
                <a:path w="6324600" h="800100">
                  <a:moveTo>
                    <a:pt x="6324600" y="762000"/>
                  </a:moveTo>
                  <a:lnTo>
                    <a:pt x="6311887" y="755637"/>
                  </a:lnTo>
                  <a:lnTo>
                    <a:pt x="6248387" y="723900"/>
                  </a:lnTo>
                  <a:lnTo>
                    <a:pt x="6248387" y="755637"/>
                  </a:lnTo>
                  <a:lnTo>
                    <a:pt x="3892550" y="755637"/>
                  </a:lnTo>
                  <a:lnTo>
                    <a:pt x="3892550" y="76200"/>
                  </a:lnTo>
                  <a:lnTo>
                    <a:pt x="3924300" y="76200"/>
                  </a:lnTo>
                  <a:lnTo>
                    <a:pt x="3886200" y="0"/>
                  </a:lnTo>
                  <a:lnTo>
                    <a:pt x="3869055" y="34277"/>
                  </a:lnTo>
                  <a:lnTo>
                    <a:pt x="3848100" y="76200"/>
                  </a:lnTo>
                  <a:lnTo>
                    <a:pt x="3879850" y="76200"/>
                  </a:lnTo>
                  <a:lnTo>
                    <a:pt x="3879850" y="755637"/>
                  </a:lnTo>
                  <a:lnTo>
                    <a:pt x="463550" y="755637"/>
                  </a:lnTo>
                  <a:lnTo>
                    <a:pt x="463550" y="76200"/>
                  </a:lnTo>
                  <a:lnTo>
                    <a:pt x="495300" y="76200"/>
                  </a:lnTo>
                  <a:lnTo>
                    <a:pt x="457200" y="0"/>
                  </a:lnTo>
                  <a:lnTo>
                    <a:pt x="440055" y="34277"/>
                  </a:lnTo>
                  <a:lnTo>
                    <a:pt x="419100" y="76200"/>
                  </a:lnTo>
                  <a:lnTo>
                    <a:pt x="450850" y="76200"/>
                  </a:lnTo>
                  <a:lnTo>
                    <a:pt x="450850" y="755637"/>
                  </a:lnTo>
                  <a:lnTo>
                    <a:pt x="0" y="755637"/>
                  </a:lnTo>
                  <a:lnTo>
                    <a:pt x="0" y="768350"/>
                  </a:lnTo>
                  <a:lnTo>
                    <a:pt x="6248387" y="768350"/>
                  </a:lnTo>
                  <a:lnTo>
                    <a:pt x="6248387" y="800100"/>
                  </a:lnTo>
                  <a:lnTo>
                    <a:pt x="6311887" y="768350"/>
                  </a:lnTo>
                  <a:lnTo>
                    <a:pt x="6324600" y="7620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572000" y="5486400"/>
              <a:ext cx="1463675" cy="700405"/>
            </a:xfrm>
            <a:custGeom>
              <a:rect l="l" t="t" r="r" b="b"/>
              <a:pathLst>
                <a:path w="1463675" h="700404">
                  <a:moveTo>
                    <a:pt x="0" y="0"/>
                  </a:moveTo>
                  <a:lnTo>
                    <a:pt x="15875" y="700087"/>
                  </a:lnTo>
                </a:path>
                <a:path w="1463675" h="700404">
                  <a:moveTo>
                    <a:pt x="1447800" y="0"/>
                  </a:moveTo>
                  <a:lnTo>
                    <a:pt x="1463675" y="700087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/>
          <p:nvPr/>
        </p:nvSpPr>
        <p:spPr>
          <a:xfrm>
            <a:off x="1905000" y="5067299"/>
            <a:ext cx="3429000" cy="76200"/>
          </a:xfrm>
          <a:custGeom>
            <a:rect l="l" t="t" r="r" b="b"/>
            <a:pathLst>
              <a:path w="34290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76200" y="31750"/>
                </a:lnTo>
                <a:lnTo>
                  <a:pt x="34290" y="31750"/>
                </a:lnTo>
                <a:lnTo>
                  <a:pt x="34290" y="44450"/>
                </a:lnTo>
                <a:lnTo>
                  <a:pt x="76200" y="44450"/>
                </a:lnTo>
                <a:lnTo>
                  <a:pt x="76200" y="76200"/>
                </a:lnTo>
                <a:close/>
              </a:path>
              <a:path w="3429000" h="76200">
                <a:moveTo>
                  <a:pt x="3352799" y="76200"/>
                </a:moveTo>
                <a:lnTo>
                  <a:pt x="3352799" y="0"/>
                </a:lnTo>
                <a:lnTo>
                  <a:pt x="3416299" y="31750"/>
                </a:lnTo>
                <a:lnTo>
                  <a:pt x="3394735" y="31750"/>
                </a:lnTo>
                <a:lnTo>
                  <a:pt x="3394735" y="44450"/>
                </a:lnTo>
                <a:lnTo>
                  <a:pt x="3416299" y="44450"/>
                </a:lnTo>
                <a:lnTo>
                  <a:pt x="3352799" y="76200"/>
                </a:lnTo>
                <a:close/>
              </a:path>
              <a:path w="3429000" h="76200">
                <a:moveTo>
                  <a:pt x="76200" y="44450"/>
                </a:moveTo>
                <a:lnTo>
                  <a:pt x="34290" y="44450"/>
                </a:lnTo>
                <a:lnTo>
                  <a:pt x="34290" y="31750"/>
                </a:lnTo>
                <a:lnTo>
                  <a:pt x="76200" y="31750"/>
                </a:lnTo>
                <a:lnTo>
                  <a:pt x="76200" y="44450"/>
                </a:lnTo>
                <a:close/>
              </a:path>
              <a:path w="3429000" h="76200">
                <a:moveTo>
                  <a:pt x="3352799" y="44450"/>
                </a:moveTo>
                <a:lnTo>
                  <a:pt x="76200" y="44450"/>
                </a:lnTo>
                <a:lnTo>
                  <a:pt x="76200" y="31750"/>
                </a:lnTo>
                <a:lnTo>
                  <a:pt x="3352799" y="31750"/>
                </a:lnTo>
                <a:lnTo>
                  <a:pt x="3352799" y="44450"/>
                </a:lnTo>
                <a:close/>
              </a:path>
              <a:path w="3429000" h="76200">
                <a:moveTo>
                  <a:pt x="3416299" y="44450"/>
                </a:moveTo>
                <a:lnTo>
                  <a:pt x="3394735" y="44450"/>
                </a:lnTo>
                <a:lnTo>
                  <a:pt x="3394735" y="31750"/>
                </a:lnTo>
                <a:lnTo>
                  <a:pt x="3416299" y="31750"/>
                </a:lnTo>
                <a:lnTo>
                  <a:pt x="3429000" y="38100"/>
                </a:lnTo>
                <a:lnTo>
                  <a:pt x="3416299" y="44450"/>
                </a:lnTo>
                <a:close/>
              </a:path>
            </a:pathLst>
          </a:custGeom>
          <a:solidFill>
            <a:srgbClr val="008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3202939" y="5131431"/>
            <a:ext cx="29654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solidFill>
                  <a:srgbClr val="008080"/>
                </a:solidFill>
                <a:latin typeface="Times New Roman"/>
                <a:cs typeface="Times New Roman"/>
              </a:rPr>
              <a:t>Mq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69339" y="5640146"/>
            <a:ext cx="304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i="1" spc="-25">
                <a:latin typeface="Times New Roman"/>
                <a:cs typeface="Times New Roman"/>
              </a:rPr>
              <a:t>fnx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927340" y="6045831"/>
            <a:ext cx="819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>
                <a:latin typeface="Times New Roman"/>
                <a:cs typeface="Times New Roman"/>
              </a:rPr>
              <a:t>t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422140" y="5207631"/>
            <a:ext cx="115443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1600" i="1" spc="-20">
                <a:solidFill>
                  <a:srgbClr val="008080"/>
                </a:solidFill>
                <a:latin typeface="Times New Roman"/>
                <a:cs typeface="Times New Roman"/>
              </a:rPr>
              <a:t>Mmin</a:t>
            </a:r>
            <a:r>
              <a:rPr sz="1600" i="1">
                <a:solidFill>
                  <a:srgbClr val="008080"/>
                </a:solidFill>
                <a:latin typeface="Times New Roman"/>
                <a:cs typeface="Times New Roman"/>
              </a:rPr>
              <a:t>	</a:t>
            </a:r>
            <a:r>
              <a:rPr sz="1600" i="1" spc="-20">
                <a:solidFill>
                  <a:srgbClr val="008080"/>
                </a:solidFill>
                <a:latin typeface="Times New Roman"/>
                <a:cs typeface="Times New Roman"/>
              </a:rPr>
              <a:t>Mnom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93740" y="5207631"/>
            <a:ext cx="533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0">
                <a:solidFill>
                  <a:srgbClr val="008080"/>
                </a:solidFill>
                <a:latin typeface="Times New Roman"/>
                <a:cs typeface="Times New Roman"/>
              </a:rPr>
              <a:t>Mmax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572000" y="5905500"/>
            <a:ext cx="1447800" cy="76200"/>
          </a:xfrm>
          <a:custGeom>
            <a:rect l="l" t="t" r="r" b="b"/>
            <a:pathLst>
              <a:path w="1447800" h="76200">
                <a:moveTo>
                  <a:pt x="685800" y="38100"/>
                </a:moveTo>
                <a:lnTo>
                  <a:pt x="673087" y="31750"/>
                </a:lnTo>
                <a:lnTo>
                  <a:pt x="609587" y="0"/>
                </a:lnTo>
                <a:lnTo>
                  <a:pt x="609587" y="31750"/>
                </a:lnTo>
                <a:lnTo>
                  <a:pt x="76200" y="31750"/>
                </a:lnTo>
                <a:lnTo>
                  <a:pt x="76200" y="0"/>
                </a:lnTo>
                <a:lnTo>
                  <a:pt x="0" y="38100"/>
                </a:lnTo>
                <a:lnTo>
                  <a:pt x="76200" y="76200"/>
                </a:lnTo>
                <a:lnTo>
                  <a:pt x="76200" y="44450"/>
                </a:lnTo>
                <a:lnTo>
                  <a:pt x="609587" y="44450"/>
                </a:lnTo>
                <a:lnTo>
                  <a:pt x="609587" y="76200"/>
                </a:lnTo>
                <a:lnTo>
                  <a:pt x="673087" y="44450"/>
                </a:lnTo>
                <a:lnTo>
                  <a:pt x="685800" y="38100"/>
                </a:lnTo>
                <a:close/>
              </a:path>
              <a:path w="1447800" h="76200">
                <a:moveTo>
                  <a:pt x="1447800" y="38100"/>
                </a:moveTo>
                <a:lnTo>
                  <a:pt x="1435087" y="31750"/>
                </a:lnTo>
                <a:lnTo>
                  <a:pt x="1371587" y="0"/>
                </a:lnTo>
                <a:lnTo>
                  <a:pt x="1371587" y="31750"/>
                </a:lnTo>
                <a:lnTo>
                  <a:pt x="762000" y="31750"/>
                </a:lnTo>
                <a:lnTo>
                  <a:pt x="762000" y="0"/>
                </a:lnTo>
                <a:lnTo>
                  <a:pt x="685800" y="38100"/>
                </a:lnTo>
                <a:lnTo>
                  <a:pt x="762000" y="76200"/>
                </a:lnTo>
                <a:lnTo>
                  <a:pt x="762000" y="44450"/>
                </a:lnTo>
                <a:lnTo>
                  <a:pt x="1371587" y="44450"/>
                </a:lnTo>
                <a:lnTo>
                  <a:pt x="1371587" y="76200"/>
                </a:lnTo>
                <a:lnTo>
                  <a:pt x="1435087" y="44450"/>
                </a:lnTo>
                <a:lnTo>
                  <a:pt x="1447800" y="38100"/>
                </a:lnTo>
                <a:close/>
              </a:path>
            </a:pathLst>
          </a:custGeom>
          <a:solidFill>
            <a:srgbClr val="CCE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4879340" y="5664831"/>
            <a:ext cx="11620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>
                <a:solidFill>
                  <a:srgbClr val="008080"/>
                </a:solidFill>
                <a:latin typeface="Times New Roman"/>
                <a:cs typeface="Times New Roman"/>
              </a:rPr>
              <a:t>y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565140" y="5664831"/>
            <a:ext cx="11620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>
                <a:solidFill>
                  <a:srgbClr val="008080"/>
                </a:solidFill>
                <a:latin typeface="Times New Roman"/>
                <a:cs typeface="Times New Roman"/>
              </a:rPr>
              <a:t>y</a:t>
            </a:r>
            <a:endParaRPr sz="1600">
              <a:latin typeface="Times New Roman"/>
              <a:cs typeface="Times New Roman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337050" y="5943600"/>
            <a:ext cx="1841500" cy="228600"/>
            <a:chOff x="4337050" y="5943600"/>
            <a:chExt cx="1841500" cy="228600"/>
          </a:xfrm>
        </p:grpSpPr>
        <p:sp>
          <p:nvSpPr>
            <p:cNvPr id="27" name="object 27"/>
            <p:cNvSpPr/>
            <p:nvPr/>
          </p:nvSpPr>
          <p:spPr>
            <a:xfrm flipH="1">
              <a:off x="4343400" y="5943600"/>
              <a:ext cx="0" cy="228600"/>
            </a:xfrm>
            <a:custGeom>
              <a:rect l="l" t="t" r="r" b="b"/>
              <a:pathLst>
                <a:path h="228600">
                  <a:moveTo>
                    <a:pt x="0" y="2286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 flipH="1">
              <a:off x="6172200" y="5943600"/>
              <a:ext cx="0" cy="228600"/>
            </a:xfrm>
            <a:custGeom>
              <a:rect l="l" t="t" r="r" b="b"/>
              <a:pathLst>
                <a:path h="228600">
                  <a:moveTo>
                    <a:pt x="0" y="2286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343400" y="6057899"/>
              <a:ext cx="1828800" cy="76200"/>
            </a:xfrm>
            <a:custGeom>
              <a:rect l="l" t="t" r="r" b="b"/>
              <a:pathLst>
                <a:path w="1828800" h="76200">
                  <a:moveTo>
                    <a:pt x="76200" y="76200"/>
                  </a:moveTo>
                  <a:lnTo>
                    <a:pt x="0" y="38100"/>
                  </a:lnTo>
                  <a:lnTo>
                    <a:pt x="76200" y="0"/>
                  </a:lnTo>
                  <a:lnTo>
                    <a:pt x="76200" y="31750"/>
                  </a:lnTo>
                  <a:lnTo>
                    <a:pt x="34281" y="31750"/>
                  </a:lnTo>
                  <a:lnTo>
                    <a:pt x="34281" y="44450"/>
                  </a:lnTo>
                  <a:lnTo>
                    <a:pt x="76200" y="44450"/>
                  </a:lnTo>
                  <a:lnTo>
                    <a:pt x="76200" y="76200"/>
                  </a:lnTo>
                  <a:close/>
                </a:path>
                <a:path w="1828800" h="76200">
                  <a:moveTo>
                    <a:pt x="1752599" y="76200"/>
                  </a:moveTo>
                  <a:lnTo>
                    <a:pt x="1752599" y="0"/>
                  </a:lnTo>
                  <a:lnTo>
                    <a:pt x="1816099" y="31750"/>
                  </a:lnTo>
                  <a:lnTo>
                    <a:pt x="1794514" y="31750"/>
                  </a:lnTo>
                  <a:lnTo>
                    <a:pt x="1794514" y="44450"/>
                  </a:lnTo>
                  <a:lnTo>
                    <a:pt x="1816099" y="44450"/>
                  </a:lnTo>
                  <a:lnTo>
                    <a:pt x="1752599" y="76200"/>
                  </a:lnTo>
                  <a:close/>
                </a:path>
                <a:path w="1828800" h="76200">
                  <a:moveTo>
                    <a:pt x="76200" y="44450"/>
                  </a:moveTo>
                  <a:lnTo>
                    <a:pt x="34281" y="44450"/>
                  </a:lnTo>
                  <a:lnTo>
                    <a:pt x="34281" y="31750"/>
                  </a:lnTo>
                  <a:lnTo>
                    <a:pt x="76200" y="31750"/>
                  </a:lnTo>
                  <a:lnTo>
                    <a:pt x="76200" y="44450"/>
                  </a:lnTo>
                  <a:close/>
                </a:path>
                <a:path w="1828800" h="76200">
                  <a:moveTo>
                    <a:pt x="1752599" y="44450"/>
                  </a:moveTo>
                  <a:lnTo>
                    <a:pt x="76200" y="44450"/>
                  </a:lnTo>
                  <a:lnTo>
                    <a:pt x="76200" y="31750"/>
                  </a:lnTo>
                  <a:lnTo>
                    <a:pt x="1752599" y="31750"/>
                  </a:lnTo>
                  <a:lnTo>
                    <a:pt x="1752599" y="44450"/>
                  </a:lnTo>
                  <a:close/>
                </a:path>
                <a:path w="1828800" h="76200">
                  <a:moveTo>
                    <a:pt x="1816099" y="44450"/>
                  </a:moveTo>
                  <a:lnTo>
                    <a:pt x="1794514" y="44450"/>
                  </a:lnTo>
                  <a:lnTo>
                    <a:pt x="1794514" y="31750"/>
                  </a:lnTo>
                  <a:lnTo>
                    <a:pt x="1816099" y="31750"/>
                  </a:lnTo>
                  <a:lnTo>
                    <a:pt x="1828800" y="38100"/>
                  </a:lnTo>
                  <a:lnTo>
                    <a:pt x="1816099" y="44450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5234940" y="6137271"/>
            <a:ext cx="24511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i="1" spc="-37" baseline="-17361">
                <a:solidFill>
                  <a:srgbClr val="008080"/>
                </a:solidFill>
                <a:latin typeface="Times New Roman"/>
                <a:cs typeface="Times New Roman"/>
              </a:rPr>
              <a:t>2</a:t>
            </a:r>
            <a:r>
              <a:rPr sz="1050" i="1" spc="-25">
                <a:solidFill>
                  <a:srgbClr val="008080"/>
                </a:solidFill>
                <a:latin typeface="Times New Roman"/>
                <a:cs typeface="Times New Roman"/>
              </a:rPr>
              <a:t>p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3" name="object 3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398296"/>
            <a:ext cx="5334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剩余时间标签</a:t>
            </a:r>
            <a:r>
              <a:rPr sz="3600" spc="-10">
                <a:solidFill>
                  <a:srgbClr val="000000"/>
                </a:solidFill>
                <a:latin typeface="Times New Roman"/>
                <a:cs typeface="Times New Roman"/>
              </a:rPr>
              <a:t>(RTS)</a:t>
            </a:r>
            <a:r>
              <a:rPr sz="3600" spc="-20">
                <a:solidFill>
                  <a:srgbClr val="000000"/>
                </a:solidFill>
                <a:latin typeface="Microsoft JhengHei"/>
                <a:cs typeface="Microsoft JhengHei"/>
              </a:rPr>
              <a:t>的产生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14600" y="3657600"/>
            <a:ext cx="1219200" cy="6096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243204" marR="210820">
              <a:lnSpc>
                <a:spcPct val="100000"/>
              </a:lnSpc>
              <a:spcBef>
                <a:spcPts val="305"/>
              </a:spcBef>
            </a:pPr>
            <a:r>
              <a:rPr sz="1600">
                <a:latin typeface="宋体"/>
                <a:cs typeface="宋体"/>
              </a:rPr>
              <a:t>计数器</a:t>
            </a:r>
            <a:r>
              <a:rPr sz="1600" spc="-50">
                <a:latin typeface="Times New Roman"/>
                <a:cs typeface="Times New Roman"/>
              </a:rPr>
              <a:t>A</a:t>
            </a:r>
            <a:r>
              <a:rPr sz="1600">
                <a:latin typeface="宋体"/>
                <a:cs typeface="宋体"/>
              </a:rPr>
              <a:t>被</a:t>
            </a:r>
            <a:r>
              <a:rPr sz="1600">
                <a:latin typeface="Times New Roman"/>
                <a:cs typeface="Times New Roman"/>
              </a:rPr>
              <a:t>N</a:t>
            </a:r>
            <a:r>
              <a:rPr sz="1600" spc="-50">
                <a:latin typeface="宋体"/>
                <a:cs typeface="宋体"/>
              </a:rPr>
              <a:t>除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34000" y="3670300"/>
            <a:ext cx="1219200" cy="6096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300">
              <a:latin typeface="Times New Roman"/>
              <a:cs typeface="Times New Roman"/>
            </a:endParaRPr>
          </a:p>
          <a:p>
            <a:pPr marL="320040">
              <a:lnSpc>
                <a:spcPct val="100000"/>
              </a:lnSpc>
            </a:pPr>
            <a:r>
              <a:rPr sz="1600" spc="-20">
                <a:latin typeface="宋体"/>
                <a:cs typeface="宋体"/>
              </a:rPr>
              <a:t>锁存器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14599" y="4572000"/>
            <a:ext cx="1219200" cy="6096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191135" rIns="0" bIns="0" rtlCol="0">
            <a:spAutoFit/>
          </a:bodyPr>
          <a:lstStyle/>
          <a:p>
            <a:pPr marL="320040">
              <a:lnSpc>
                <a:spcPct val="100000"/>
              </a:lnSpc>
              <a:spcBef>
                <a:spcPts val="1505"/>
              </a:spcBef>
            </a:pPr>
            <a:r>
              <a:rPr sz="1600" spc="-25">
                <a:latin typeface="Times New Roman"/>
                <a:cs typeface="Times New Roman"/>
              </a:rPr>
              <a:t>1/x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34000" y="4572000"/>
            <a:ext cx="1219200" cy="6096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243840" marR="184785">
              <a:lnSpc>
                <a:spcPct val="100000"/>
              </a:lnSpc>
              <a:spcBef>
                <a:spcPts val="305"/>
              </a:spcBef>
            </a:pPr>
            <a:r>
              <a:rPr sz="1600" i="1">
                <a:latin typeface="Times New Roman"/>
                <a:cs typeface="Times New Roman"/>
              </a:rPr>
              <a:t>p-</a:t>
            </a:r>
            <a:r>
              <a:rPr sz="1600" spc="-25">
                <a:latin typeface="宋体"/>
                <a:cs typeface="宋体"/>
              </a:rPr>
              <a:t>比特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600">
                <a:latin typeface="宋体"/>
                <a:cs typeface="宋体"/>
              </a:rPr>
              <a:t>计数器</a:t>
            </a:r>
            <a:r>
              <a:rPr sz="1600" spc="-25">
                <a:latin typeface="Times New Roman"/>
                <a:cs typeface="Times New Roman"/>
              </a:rPr>
              <a:t>C</a:t>
            </a:r>
            <a:r>
              <a:rPr sz="1575" spc="-37" baseline="-21164">
                <a:latin typeface="Times New Roman"/>
                <a:cs typeface="Times New Roman"/>
              </a:rPr>
              <a:t>t</a:t>
            </a:r>
            <a:endParaRPr sz="1575" baseline="-21164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295400" y="3924300"/>
            <a:ext cx="1219200" cy="76200"/>
          </a:xfrm>
          <a:custGeom>
            <a:rect l="l" t="t" r="r" b="b"/>
            <a:pathLst>
              <a:path w="1219200" h="76200">
                <a:moveTo>
                  <a:pt x="1142999" y="76200"/>
                </a:moveTo>
                <a:lnTo>
                  <a:pt x="1142999" y="0"/>
                </a:lnTo>
                <a:lnTo>
                  <a:pt x="1206499" y="31749"/>
                </a:lnTo>
                <a:lnTo>
                  <a:pt x="1184912" y="31749"/>
                </a:lnTo>
                <a:lnTo>
                  <a:pt x="1184912" y="44450"/>
                </a:lnTo>
                <a:lnTo>
                  <a:pt x="1206499" y="44450"/>
                </a:lnTo>
                <a:lnTo>
                  <a:pt x="1142999" y="76200"/>
                </a:lnTo>
                <a:close/>
              </a:path>
              <a:path w="1219200" h="76200">
                <a:moveTo>
                  <a:pt x="1142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42999" y="31749"/>
                </a:lnTo>
                <a:lnTo>
                  <a:pt x="1142999" y="44450"/>
                </a:lnTo>
                <a:close/>
              </a:path>
              <a:path w="1219200" h="76200">
                <a:moveTo>
                  <a:pt x="1206499" y="44450"/>
                </a:moveTo>
                <a:lnTo>
                  <a:pt x="1184912" y="44450"/>
                </a:lnTo>
                <a:lnTo>
                  <a:pt x="1184912" y="31749"/>
                </a:lnTo>
                <a:lnTo>
                  <a:pt x="1206499" y="31749"/>
                </a:lnTo>
                <a:lnTo>
                  <a:pt x="1219200" y="38100"/>
                </a:lnTo>
                <a:lnTo>
                  <a:pt x="1206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733800" y="3924300"/>
            <a:ext cx="1600200" cy="76200"/>
          </a:xfrm>
          <a:custGeom>
            <a:rect l="l" t="t" r="r" b="b"/>
            <a:pathLst>
              <a:path w="1600200" h="76200">
                <a:moveTo>
                  <a:pt x="1523999" y="76200"/>
                </a:moveTo>
                <a:lnTo>
                  <a:pt x="1523999" y="0"/>
                </a:lnTo>
                <a:lnTo>
                  <a:pt x="1587499" y="31749"/>
                </a:lnTo>
                <a:lnTo>
                  <a:pt x="1565912" y="31749"/>
                </a:lnTo>
                <a:lnTo>
                  <a:pt x="1565912" y="44450"/>
                </a:lnTo>
                <a:lnTo>
                  <a:pt x="1587499" y="44450"/>
                </a:lnTo>
                <a:lnTo>
                  <a:pt x="1523999" y="76200"/>
                </a:lnTo>
                <a:close/>
              </a:path>
              <a:path w="1600200" h="76200">
                <a:moveTo>
                  <a:pt x="1523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523999" y="31749"/>
                </a:lnTo>
                <a:lnTo>
                  <a:pt x="1523999" y="44450"/>
                </a:lnTo>
                <a:close/>
              </a:path>
              <a:path w="1600200" h="76200">
                <a:moveTo>
                  <a:pt x="1587499" y="44450"/>
                </a:moveTo>
                <a:lnTo>
                  <a:pt x="1565912" y="44450"/>
                </a:lnTo>
                <a:lnTo>
                  <a:pt x="1565912" y="31749"/>
                </a:lnTo>
                <a:lnTo>
                  <a:pt x="1587499" y="31749"/>
                </a:lnTo>
                <a:lnTo>
                  <a:pt x="1600200" y="38100"/>
                </a:lnTo>
                <a:lnTo>
                  <a:pt x="1587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553200" y="3924300"/>
            <a:ext cx="1066800" cy="76200"/>
          </a:xfrm>
          <a:custGeom>
            <a:rect l="l" t="t" r="r" b="b"/>
            <a:pathLst>
              <a:path w="1066800" h="76200">
                <a:moveTo>
                  <a:pt x="990599" y="76200"/>
                </a:moveTo>
                <a:lnTo>
                  <a:pt x="990599" y="0"/>
                </a:lnTo>
                <a:lnTo>
                  <a:pt x="1054099" y="31749"/>
                </a:lnTo>
                <a:lnTo>
                  <a:pt x="1032511" y="31749"/>
                </a:lnTo>
                <a:lnTo>
                  <a:pt x="1032511" y="44450"/>
                </a:lnTo>
                <a:lnTo>
                  <a:pt x="1054099" y="44450"/>
                </a:lnTo>
                <a:lnTo>
                  <a:pt x="990599" y="76200"/>
                </a:lnTo>
                <a:close/>
              </a:path>
              <a:path w="1066800" h="76200">
                <a:moveTo>
                  <a:pt x="9905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990599" y="31749"/>
                </a:lnTo>
                <a:lnTo>
                  <a:pt x="990599" y="44450"/>
                </a:lnTo>
                <a:close/>
              </a:path>
              <a:path w="1066800" h="76200">
                <a:moveTo>
                  <a:pt x="1054099" y="44450"/>
                </a:moveTo>
                <a:lnTo>
                  <a:pt x="1032511" y="44450"/>
                </a:lnTo>
                <a:lnTo>
                  <a:pt x="1032511" y="31749"/>
                </a:lnTo>
                <a:lnTo>
                  <a:pt x="1054099" y="31749"/>
                </a:lnTo>
                <a:lnTo>
                  <a:pt x="1066800" y="38100"/>
                </a:lnTo>
                <a:lnTo>
                  <a:pt x="10540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295400" y="4838700"/>
            <a:ext cx="1219200" cy="76200"/>
          </a:xfrm>
          <a:custGeom>
            <a:rect l="l" t="t" r="r" b="b"/>
            <a:pathLst>
              <a:path w="1219200" h="76200">
                <a:moveTo>
                  <a:pt x="1142999" y="76200"/>
                </a:moveTo>
                <a:lnTo>
                  <a:pt x="1142999" y="0"/>
                </a:lnTo>
                <a:lnTo>
                  <a:pt x="1206499" y="31749"/>
                </a:lnTo>
                <a:lnTo>
                  <a:pt x="1184912" y="31749"/>
                </a:lnTo>
                <a:lnTo>
                  <a:pt x="1184912" y="44450"/>
                </a:lnTo>
                <a:lnTo>
                  <a:pt x="1206499" y="44450"/>
                </a:lnTo>
                <a:lnTo>
                  <a:pt x="1142999" y="76200"/>
                </a:lnTo>
                <a:close/>
              </a:path>
              <a:path w="1219200" h="76200">
                <a:moveTo>
                  <a:pt x="1142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142999" y="31749"/>
                </a:lnTo>
                <a:lnTo>
                  <a:pt x="1142999" y="44450"/>
                </a:lnTo>
                <a:close/>
              </a:path>
              <a:path w="1219200" h="76200">
                <a:moveTo>
                  <a:pt x="1206499" y="44450"/>
                </a:moveTo>
                <a:lnTo>
                  <a:pt x="1184912" y="44450"/>
                </a:lnTo>
                <a:lnTo>
                  <a:pt x="1184912" y="31749"/>
                </a:lnTo>
                <a:lnTo>
                  <a:pt x="1206499" y="31749"/>
                </a:lnTo>
                <a:lnTo>
                  <a:pt x="1219200" y="38100"/>
                </a:lnTo>
                <a:lnTo>
                  <a:pt x="1206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733800" y="4838700"/>
            <a:ext cx="1600200" cy="76200"/>
          </a:xfrm>
          <a:custGeom>
            <a:rect l="l" t="t" r="r" b="b"/>
            <a:pathLst>
              <a:path w="1600200" h="76200">
                <a:moveTo>
                  <a:pt x="1523999" y="76200"/>
                </a:moveTo>
                <a:lnTo>
                  <a:pt x="1523999" y="0"/>
                </a:lnTo>
                <a:lnTo>
                  <a:pt x="1587499" y="31749"/>
                </a:lnTo>
                <a:lnTo>
                  <a:pt x="1565912" y="31749"/>
                </a:lnTo>
                <a:lnTo>
                  <a:pt x="1565912" y="44450"/>
                </a:lnTo>
                <a:lnTo>
                  <a:pt x="1587499" y="44450"/>
                </a:lnTo>
                <a:lnTo>
                  <a:pt x="1523999" y="76200"/>
                </a:lnTo>
                <a:close/>
              </a:path>
              <a:path w="1600200" h="76200">
                <a:moveTo>
                  <a:pt x="1523999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1523999" y="31749"/>
                </a:lnTo>
                <a:lnTo>
                  <a:pt x="1523999" y="44450"/>
                </a:lnTo>
                <a:close/>
              </a:path>
              <a:path w="1600200" h="76200">
                <a:moveTo>
                  <a:pt x="1587499" y="44450"/>
                </a:moveTo>
                <a:lnTo>
                  <a:pt x="1565912" y="44450"/>
                </a:lnTo>
                <a:lnTo>
                  <a:pt x="1565912" y="31749"/>
                </a:lnTo>
                <a:lnTo>
                  <a:pt x="1587499" y="31749"/>
                </a:lnTo>
                <a:lnTo>
                  <a:pt x="1600200" y="38100"/>
                </a:lnTo>
                <a:lnTo>
                  <a:pt x="15874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905500" y="4267200"/>
            <a:ext cx="76200" cy="304800"/>
          </a:xfrm>
          <a:custGeom>
            <a:rect l="l" t="t" r="r" b="b"/>
            <a:pathLst>
              <a:path w="76200" h="304800">
                <a:moveTo>
                  <a:pt x="31750" y="34290"/>
                </a:moveTo>
                <a:lnTo>
                  <a:pt x="44450" y="34290"/>
                </a:lnTo>
                <a:lnTo>
                  <a:pt x="44450" y="304800"/>
                </a:lnTo>
                <a:lnTo>
                  <a:pt x="31750" y="304800"/>
                </a:lnTo>
                <a:lnTo>
                  <a:pt x="31750" y="34290"/>
                </a:lnTo>
                <a:close/>
              </a:path>
              <a:path w="76200" h="304800">
                <a:moveTo>
                  <a:pt x="38100" y="0"/>
                </a:moveTo>
                <a:lnTo>
                  <a:pt x="76200" y="76200"/>
                </a:lnTo>
                <a:lnTo>
                  <a:pt x="44450" y="76200"/>
                </a:lnTo>
                <a:lnTo>
                  <a:pt x="44450" y="34290"/>
                </a:lnTo>
                <a:lnTo>
                  <a:pt x="20955" y="34290"/>
                </a:lnTo>
                <a:lnTo>
                  <a:pt x="38100" y="0"/>
                </a:lnTo>
                <a:close/>
              </a:path>
              <a:path w="76200" h="304800">
                <a:moveTo>
                  <a:pt x="20955" y="34290"/>
                </a:moveTo>
                <a:lnTo>
                  <a:pt x="31750" y="34290"/>
                </a:lnTo>
                <a:lnTo>
                  <a:pt x="31750" y="76200"/>
                </a:lnTo>
                <a:lnTo>
                  <a:pt x="0" y="76200"/>
                </a:lnTo>
                <a:lnTo>
                  <a:pt x="20955" y="3429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3962400" y="3238499"/>
            <a:ext cx="1143000" cy="577850"/>
            <a:chOff x="3962400" y="3238499"/>
            <a:chExt cx="1143000" cy="577850"/>
          </a:xfrm>
        </p:grpSpPr>
        <p:sp>
          <p:nvSpPr>
            <p:cNvPr id="14" name="object 14"/>
            <p:cNvSpPr/>
            <p:nvPr/>
          </p:nvSpPr>
          <p:spPr>
            <a:xfrm>
              <a:off x="3962400" y="3810000"/>
              <a:ext cx="152400" cy="0"/>
            </a:xfrm>
            <a:custGeom>
              <a:rect l="l" t="t" r="r" b="b"/>
              <a:pathLst>
                <a:path w="152400">
                  <a:moveTo>
                    <a:pt x="0" y="0"/>
                  </a:moveTo>
                  <a:lnTo>
                    <a:pt x="152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4114800" y="3352800"/>
              <a:ext cx="0" cy="457200"/>
            </a:xfrm>
            <a:custGeom>
              <a:rect l="l" t="t" r="r" b="b"/>
              <a:pathLst>
                <a:path h="457200">
                  <a:moveTo>
                    <a:pt x="0" y="4572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114800" y="3352800"/>
              <a:ext cx="152400" cy="0"/>
            </a:xfrm>
            <a:custGeom>
              <a:rect l="l" t="t" r="r" b="b"/>
              <a:pathLst>
                <a:path w="152400">
                  <a:moveTo>
                    <a:pt x="0" y="0"/>
                  </a:moveTo>
                  <a:lnTo>
                    <a:pt x="152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4267200" y="3352800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267200" y="3810000"/>
              <a:ext cx="533400" cy="0"/>
            </a:xfrm>
            <a:custGeom>
              <a:rect l="l" t="t" r="r" b="b"/>
              <a:pathLst>
                <a:path w="533400">
                  <a:moveTo>
                    <a:pt x="0" y="0"/>
                  </a:moveTo>
                  <a:lnTo>
                    <a:pt x="533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4800600" y="3352800"/>
              <a:ext cx="0" cy="457200"/>
            </a:xfrm>
            <a:custGeom>
              <a:rect l="l" t="t" r="r" b="b"/>
              <a:pathLst>
                <a:path h="457200">
                  <a:moveTo>
                    <a:pt x="0" y="45720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800600" y="3352800"/>
              <a:ext cx="152400" cy="0"/>
            </a:xfrm>
            <a:custGeom>
              <a:rect l="l" t="t" r="r" b="b"/>
              <a:pathLst>
                <a:path w="152400">
                  <a:moveTo>
                    <a:pt x="0" y="0"/>
                  </a:moveTo>
                  <a:lnTo>
                    <a:pt x="152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 flipH="1">
              <a:off x="4953000" y="3352800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953000" y="3810000"/>
              <a:ext cx="152400" cy="0"/>
            </a:xfrm>
            <a:custGeom>
              <a:rect l="l" t="t" r="r" b="b"/>
              <a:pathLst>
                <a:path w="152400">
                  <a:moveTo>
                    <a:pt x="0" y="0"/>
                  </a:moveTo>
                  <a:lnTo>
                    <a:pt x="152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114800" y="3238499"/>
              <a:ext cx="838200" cy="76200"/>
            </a:xfrm>
            <a:custGeom>
              <a:rect l="l" t="t" r="r" b="b"/>
              <a:pathLst>
                <a:path w="838200" h="76200">
                  <a:moveTo>
                    <a:pt x="76200" y="76200"/>
                  </a:moveTo>
                  <a:lnTo>
                    <a:pt x="0" y="38100"/>
                  </a:lnTo>
                  <a:lnTo>
                    <a:pt x="76200" y="0"/>
                  </a:lnTo>
                  <a:lnTo>
                    <a:pt x="76200" y="31749"/>
                  </a:lnTo>
                  <a:lnTo>
                    <a:pt x="34289" y="31749"/>
                  </a:lnTo>
                  <a:lnTo>
                    <a:pt x="34289" y="44450"/>
                  </a:lnTo>
                  <a:lnTo>
                    <a:pt x="76200" y="44450"/>
                  </a:lnTo>
                  <a:lnTo>
                    <a:pt x="76200" y="76200"/>
                  </a:lnTo>
                  <a:close/>
                </a:path>
                <a:path w="838200" h="76200">
                  <a:moveTo>
                    <a:pt x="761999" y="76200"/>
                  </a:moveTo>
                  <a:lnTo>
                    <a:pt x="761999" y="0"/>
                  </a:lnTo>
                  <a:lnTo>
                    <a:pt x="825499" y="31749"/>
                  </a:lnTo>
                  <a:lnTo>
                    <a:pt x="803911" y="31749"/>
                  </a:lnTo>
                  <a:lnTo>
                    <a:pt x="803911" y="44450"/>
                  </a:lnTo>
                  <a:lnTo>
                    <a:pt x="825499" y="44450"/>
                  </a:lnTo>
                  <a:lnTo>
                    <a:pt x="761999" y="76200"/>
                  </a:lnTo>
                  <a:close/>
                </a:path>
                <a:path w="838200" h="76200">
                  <a:moveTo>
                    <a:pt x="76200" y="44450"/>
                  </a:moveTo>
                  <a:lnTo>
                    <a:pt x="34289" y="44450"/>
                  </a:lnTo>
                  <a:lnTo>
                    <a:pt x="34289" y="31749"/>
                  </a:lnTo>
                  <a:lnTo>
                    <a:pt x="76200" y="31749"/>
                  </a:lnTo>
                  <a:lnTo>
                    <a:pt x="76200" y="44450"/>
                  </a:lnTo>
                  <a:close/>
                </a:path>
                <a:path w="838200" h="76200">
                  <a:moveTo>
                    <a:pt x="761999" y="44450"/>
                  </a:moveTo>
                  <a:lnTo>
                    <a:pt x="76200" y="44450"/>
                  </a:lnTo>
                  <a:lnTo>
                    <a:pt x="76200" y="31749"/>
                  </a:lnTo>
                  <a:lnTo>
                    <a:pt x="761999" y="31749"/>
                  </a:lnTo>
                  <a:lnTo>
                    <a:pt x="761999" y="44450"/>
                  </a:lnTo>
                  <a:close/>
                </a:path>
                <a:path w="838200" h="76200">
                  <a:moveTo>
                    <a:pt x="825499" y="44450"/>
                  </a:moveTo>
                  <a:lnTo>
                    <a:pt x="803911" y="44450"/>
                  </a:lnTo>
                  <a:lnTo>
                    <a:pt x="803911" y="31749"/>
                  </a:lnTo>
                  <a:lnTo>
                    <a:pt x="825499" y="31749"/>
                  </a:lnTo>
                  <a:lnTo>
                    <a:pt x="838200" y="38100"/>
                  </a:lnTo>
                  <a:lnTo>
                    <a:pt x="825499" y="44450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383540" y="1252591"/>
            <a:ext cx="8306434" cy="230505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67005" indent="-154940">
              <a:lnSpc>
                <a:spcPct val="100000"/>
              </a:lnSpc>
              <a:spcBef>
                <a:spcPts val="470"/>
              </a:spcBef>
              <a:buSzPct val="107894"/>
              <a:buFont typeface="Times New Roman"/>
              <a:buChar char="•"/>
              <a:tabLst>
                <a:tab pos="167640"/>
              </a:tabLst>
            </a:pPr>
            <a:r>
              <a:rPr sz="1900" b="1" spc="-120">
                <a:latin typeface="Microsoft JhengHei"/>
                <a:cs typeface="Microsoft JhengHei"/>
              </a:rPr>
              <a:t>概念：在一个由</a:t>
            </a:r>
            <a:r>
              <a:rPr sz="1800" b="1" i="1">
                <a:latin typeface="Times New Roman"/>
                <a:cs typeface="Times New Roman"/>
              </a:rPr>
              <a:t>N</a:t>
            </a:r>
            <a:r>
              <a:rPr sz="1900" b="1" spc="-120">
                <a:latin typeface="Microsoft JhengHei"/>
                <a:cs typeface="Microsoft JhengHei"/>
              </a:rPr>
              <a:t>个业务时钟周期测量的固定的</a:t>
            </a:r>
            <a:r>
              <a:rPr sz="1800" b="1" i="1">
                <a:latin typeface="Times New Roman"/>
                <a:cs typeface="Times New Roman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时间内，导出的网络时钟周</a:t>
            </a:r>
            <a:r>
              <a:rPr sz="1900" b="1" spc="-50">
                <a:latin typeface="Microsoft JhengHei"/>
                <a:cs typeface="Microsoft JhengHei"/>
              </a:rPr>
              <a:t>期</a:t>
            </a:r>
            <a:endParaRPr sz="1900">
              <a:latin typeface="Microsoft JhengHei"/>
              <a:cs typeface="Microsoft JhengHei"/>
            </a:endParaRPr>
          </a:p>
          <a:p>
            <a:pPr marL="869950">
              <a:lnSpc>
                <a:spcPct val="100000"/>
              </a:lnSpc>
              <a:spcBef>
                <a:spcPts val="370"/>
              </a:spcBef>
            </a:pPr>
            <a:r>
              <a:rPr sz="1800" b="1" i="1" spc="-10">
                <a:latin typeface="Times New Roman"/>
                <a:cs typeface="Times New Roman"/>
              </a:rPr>
              <a:t>Mq</a:t>
            </a:r>
            <a:r>
              <a:rPr sz="1900" b="1" spc="-120">
                <a:latin typeface="Microsoft JhengHei"/>
                <a:cs typeface="Microsoft JhengHei"/>
              </a:rPr>
              <a:t>的数目是在发送器得到的。如果</a:t>
            </a:r>
            <a:r>
              <a:rPr sz="1800" b="1" i="1" spc="-10">
                <a:latin typeface="Times New Roman"/>
                <a:cs typeface="Times New Roman"/>
              </a:rPr>
              <a:t>Mq</a:t>
            </a:r>
            <a:r>
              <a:rPr sz="1900" b="1" spc="-120">
                <a:latin typeface="Microsoft JhengHei"/>
                <a:cs typeface="Microsoft JhengHei"/>
              </a:rPr>
              <a:t>传送给接收器，由于它有必要</a:t>
            </a:r>
            <a:r>
              <a:rPr sz="1900" b="1" spc="-50">
                <a:latin typeface="Microsoft JhengHei"/>
                <a:cs typeface="Microsoft JhengHei"/>
              </a:rPr>
              <a:t>的</a:t>
            </a:r>
            <a:endParaRPr sz="1900">
              <a:latin typeface="Microsoft JhengHei"/>
              <a:cs typeface="Microsoft JhengHei"/>
            </a:endParaRPr>
          </a:p>
          <a:p>
            <a:pPr marL="812165" marR="5080">
              <a:lnSpc>
                <a:spcPct val="113700"/>
              </a:lnSpc>
            </a:pPr>
            <a:r>
              <a:rPr sz="1900" b="1" spc="-120">
                <a:latin typeface="Microsoft JhengHei"/>
                <a:cs typeface="Microsoft JhengHei"/>
              </a:rPr>
              <a:t>信息</a:t>
            </a:r>
            <a:r>
              <a:rPr sz="1900" b="1" spc="-10">
                <a:latin typeface="Microsoft JhengHei"/>
                <a:cs typeface="Microsoft JhengHei"/>
              </a:rPr>
              <a:t>：</a:t>
            </a:r>
            <a:r>
              <a:rPr sz="1800" b="1" i="1" spc="-10">
                <a:latin typeface="Times New Roman"/>
                <a:cs typeface="Times New Roman"/>
              </a:rPr>
              <a:t>fnx, Mq</a:t>
            </a:r>
            <a:r>
              <a:rPr sz="1900" b="1" spc="-120">
                <a:latin typeface="Microsoft JhengHei"/>
                <a:cs typeface="Microsoft JhengHei"/>
              </a:rPr>
              <a:t>和</a:t>
            </a:r>
            <a:r>
              <a:rPr sz="1800" b="1" i="1" spc="-65">
                <a:latin typeface="Times New Roman"/>
                <a:cs typeface="Times New Roman"/>
              </a:rPr>
              <a:t>N</a:t>
            </a:r>
            <a:r>
              <a:rPr sz="1900" b="1" spc="-65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所以源的业务时钟可以由接收器恢复。</a:t>
            </a:r>
            <a:r>
              <a:rPr sz="1800" b="1" i="1" spc="-10">
                <a:latin typeface="Times New Roman"/>
                <a:cs typeface="Times New Roman"/>
              </a:rPr>
              <a:t>Mq</a:t>
            </a:r>
            <a:r>
              <a:rPr sz="1900" b="1" spc="-120">
                <a:latin typeface="Microsoft JhengHei"/>
                <a:cs typeface="Microsoft JhengHei"/>
              </a:rPr>
              <a:t>实际上是</a:t>
            </a:r>
            <a:r>
              <a:rPr sz="1900" b="1" spc="-50">
                <a:latin typeface="Microsoft JhengHei"/>
                <a:cs typeface="Microsoft JhengHei"/>
              </a:rPr>
              <a:t>由</a:t>
            </a:r>
            <a:r>
              <a:rPr sz="1900" b="1" spc="-120">
                <a:latin typeface="Microsoft JhengHei"/>
                <a:cs typeface="Microsoft JhengHei"/>
              </a:rPr>
              <a:t>一个标称部分和一个剩余部分组成。标称部分</a:t>
            </a:r>
            <a:r>
              <a:rPr sz="1800" b="1" i="1" spc="-10">
                <a:latin typeface="Times New Roman"/>
                <a:cs typeface="Times New Roman"/>
              </a:rPr>
              <a:t>Mnom</a:t>
            </a:r>
            <a:r>
              <a:rPr sz="1900" b="1" spc="-120">
                <a:latin typeface="Microsoft JhengHei"/>
                <a:cs typeface="Microsoft JhengHei"/>
              </a:rPr>
              <a:t>对应于</a:t>
            </a:r>
            <a:r>
              <a:rPr sz="1800" b="1" i="1">
                <a:latin typeface="Times New Roman"/>
                <a:cs typeface="Times New Roman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秒中的</a:t>
            </a:r>
            <a:r>
              <a:rPr sz="1800" b="1" i="1">
                <a:latin typeface="Times New Roman"/>
                <a:cs typeface="Times New Roman"/>
              </a:rPr>
              <a:t>fnx</a:t>
            </a:r>
            <a:r>
              <a:rPr sz="1900" b="1" spc="-120">
                <a:latin typeface="Microsoft JhengHei"/>
                <a:cs typeface="Microsoft JhengHei"/>
              </a:rPr>
              <a:t>周</a:t>
            </a:r>
            <a:r>
              <a:rPr sz="1900" b="1" spc="-50">
                <a:latin typeface="Microsoft JhengHei"/>
                <a:cs typeface="Microsoft JhengHei"/>
              </a:rPr>
              <a:t>期</a:t>
            </a:r>
            <a:r>
              <a:rPr sz="1900" b="1" spc="-120">
                <a:latin typeface="Microsoft JhengHei"/>
                <a:cs typeface="Microsoft JhengHei"/>
              </a:rPr>
              <a:t>的标称数目。我们需要将</a:t>
            </a:r>
            <a:r>
              <a:rPr sz="1800" b="1" i="1" spc="-10">
                <a:latin typeface="Times New Roman"/>
                <a:cs typeface="Times New Roman"/>
              </a:rPr>
              <a:t>Mq</a:t>
            </a:r>
            <a:r>
              <a:rPr sz="1900" b="1" spc="-120">
                <a:latin typeface="Microsoft JhengHei"/>
                <a:cs typeface="Microsoft JhengHei"/>
              </a:rPr>
              <a:t>的剩余部分用</a:t>
            </a:r>
            <a:r>
              <a:rPr sz="1800" b="1" i="1" spc="-10">
                <a:latin typeface="Times New Roman"/>
                <a:cs typeface="Times New Roman"/>
              </a:rPr>
              <a:t>RTS</a:t>
            </a:r>
            <a:r>
              <a:rPr sz="1900" b="1" spc="-120">
                <a:latin typeface="Microsoft JhengHei"/>
                <a:cs typeface="Microsoft JhengHei"/>
              </a:rPr>
              <a:t>的形式传递给接收器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600">
              <a:latin typeface="Microsoft JhengHei"/>
              <a:cs typeface="Microsoft JhengHei"/>
            </a:endParaRPr>
          </a:p>
          <a:p>
            <a:pPr marR="102870" algn="ctr">
              <a:lnSpc>
                <a:spcPct val="100000"/>
              </a:lnSpc>
            </a:pPr>
            <a:r>
              <a:rPr sz="1600">
                <a:latin typeface="Times New Roman"/>
                <a:cs typeface="Times New Roman"/>
              </a:rPr>
              <a:t>T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6768465" y="3669343"/>
            <a:ext cx="39814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latin typeface="Times New Roman"/>
                <a:cs typeface="Times New Roman"/>
              </a:rPr>
              <a:t>RTS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434464" y="3669343"/>
            <a:ext cx="1612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Times New Roman"/>
                <a:cs typeface="Times New Roman"/>
              </a:rPr>
              <a:t>fs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450339" y="4521831"/>
            <a:ext cx="1835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Times New Roman"/>
                <a:cs typeface="Times New Roman"/>
              </a:rPr>
              <a:t>fn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422140" y="4521831"/>
            <a:ext cx="2736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Times New Roman"/>
                <a:cs typeface="Times New Roman"/>
              </a:rPr>
              <a:t>fnx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10540" y="5269431"/>
            <a:ext cx="8121650" cy="113919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51765" marR="30480" indent="-114300">
              <a:lnSpc>
                <a:spcPts val="2160"/>
              </a:lnSpc>
              <a:spcBef>
                <a:spcPts val="275"/>
              </a:spcBef>
              <a:buClr>
                <a:srgbClr val="000000"/>
              </a:buClr>
              <a:buSzPct val="102777"/>
              <a:buFont typeface="Times New Roman"/>
              <a:buChar char="•"/>
              <a:tabLst>
                <a:tab pos="177800"/>
              </a:tabLst>
            </a:pPr>
            <a:r>
              <a:rPr sz="1800" b="1" i="1">
                <a:solidFill>
                  <a:srgbClr val="FF5050"/>
                </a:solidFill>
                <a:latin typeface="Times New Roman"/>
                <a:cs typeface="Times New Roman"/>
              </a:rPr>
              <a:t>C</a:t>
            </a:r>
            <a:r>
              <a:rPr sz="1725" b="1" i="1" baseline="-21739">
                <a:solidFill>
                  <a:srgbClr val="FF5050"/>
                </a:solidFill>
                <a:latin typeface="Times New Roman"/>
                <a:cs typeface="Times New Roman"/>
              </a:rPr>
              <a:t>t 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是一个由导出的网络时钟连续定时的</a:t>
            </a:r>
            <a:r>
              <a:rPr sz="1800" b="1" i="1" spc="-10">
                <a:solidFill>
                  <a:srgbClr val="FF5050"/>
                </a:solidFill>
                <a:latin typeface="Times New Roman"/>
                <a:cs typeface="Times New Roman"/>
              </a:rPr>
              <a:t>P-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比特计数器。计数器的输出是每</a:t>
            </a:r>
            <a:r>
              <a:rPr sz="1800" b="1" i="1">
                <a:solidFill>
                  <a:srgbClr val="FF5050"/>
                </a:solidFill>
                <a:latin typeface="Times New Roman"/>
                <a:cs typeface="Times New Roman"/>
              </a:rPr>
              <a:t>N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个</a:t>
            </a:r>
            <a:r>
              <a:rPr sz="1900" b="1" spc="-50">
                <a:solidFill>
                  <a:srgbClr val="FF5050"/>
                </a:solidFill>
                <a:latin typeface="Microsoft JhengHei"/>
                <a:cs typeface="Microsoft JhengHei"/>
              </a:rPr>
              <a:t>业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务时钟周期的取样。这个</a:t>
            </a:r>
            <a:r>
              <a:rPr sz="1800" b="1" i="1" spc="-10">
                <a:solidFill>
                  <a:srgbClr val="FF5050"/>
                </a:solidFill>
                <a:latin typeface="Times New Roman"/>
                <a:cs typeface="Times New Roman"/>
              </a:rPr>
              <a:t>P-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比特取样即为剩余时间标签</a:t>
            </a:r>
            <a:r>
              <a:rPr sz="1800" b="1" i="1" spc="-10">
                <a:solidFill>
                  <a:srgbClr val="FF5050"/>
                </a:solidFill>
                <a:latin typeface="Times New Roman"/>
                <a:cs typeface="Times New Roman"/>
              </a:rPr>
              <a:t>(RTS)</a:t>
            </a:r>
            <a:r>
              <a:rPr sz="1900" b="1" spc="-120">
                <a:solidFill>
                  <a:srgbClr val="FF5050"/>
                </a:solidFill>
                <a:latin typeface="Microsoft JhengHei"/>
                <a:cs typeface="Microsoft JhengHei"/>
              </a:rPr>
              <a:t>。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在接收器得知</a:t>
            </a:r>
            <a:r>
              <a:rPr sz="1900" b="1" spc="-50">
                <a:solidFill>
                  <a:srgbClr val="0000CC"/>
                </a:solidFill>
                <a:latin typeface="Microsoft JhengHei"/>
                <a:cs typeface="Microsoft JhengHei"/>
              </a:rPr>
              <a:t>了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剩余时间标签</a:t>
            </a:r>
            <a:r>
              <a:rPr sz="1800" b="1" i="1" spc="-10">
                <a:solidFill>
                  <a:srgbClr val="0000CC"/>
                </a:solidFill>
                <a:latin typeface="Times New Roman"/>
                <a:cs typeface="Times New Roman"/>
              </a:rPr>
              <a:t>(RTS)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和</a:t>
            </a:r>
            <a:r>
              <a:rPr sz="1800" b="1" i="1" spc="-10">
                <a:solidFill>
                  <a:srgbClr val="0000CC"/>
                </a:solidFill>
                <a:latin typeface="Times New Roman"/>
                <a:cs typeface="Times New Roman"/>
              </a:rPr>
              <a:t>Mq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的标称值后</a:t>
            </a:r>
            <a:r>
              <a:rPr sz="1900" b="1" spc="-45">
                <a:solidFill>
                  <a:srgbClr val="0000CC"/>
                </a:solidFill>
                <a:latin typeface="Microsoft JhengHei"/>
                <a:cs typeface="Microsoft JhengHei"/>
              </a:rPr>
              <a:t>，</a:t>
            </a:r>
            <a:r>
              <a:rPr sz="1800" b="1" i="1" spc="-45">
                <a:solidFill>
                  <a:srgbClr val="0000CC"/>
                </a:solidFill>
                <a:latin typeface="Times New Roman"/>
                <a:cs typeface="Times New Roman"/>
              </a:rPr>
              <a:t>Mq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就被完全规定了。</a:t>
            </a:r>
            <a:r>
              <a:rPr sz="1800" b="1" i="1" spc="-10">
                <a:solidFill>
                  <a:srgbClr val="0000CC"/>
                </a:solidFill>
                <a:latin typeface="Times New Roman"/>
                <a:cs typeface="Times New Roman"/>
              </a:rPr>
              <a:t>Mq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用于为锁相环</a:t>
            </a:r>
            <a:r>
              <a:rPr sz="1900" b="1" spc="-50">
                <a:solidFill>
                  <a:srgbClr val="0000CC"/>
                </a:solidFill>
                <a:latin typeface="Microsoft JhengHei"/>
                <a:cs typeface="Microsoft JhengHei"/>
              </a:rPr>
              <a:t>产</a:t>
            </a:r>
            <a:r>
              <a:rPr sz="1900" b="1" spc="-120">
                <a:solidFill>
                  <a:srgbClr val="0000CC"/>
                </a:solidFill>
                <a:latin typeface="Microsoft JhengHei"/>
                <a:cs typeface="Microsoft JhengHei"/>
              </a:rPr>
              <a:t>生参考时间信号以得到业务时钟</a:t>
            </a:r>
            <a:r>
              <a:rPr sz="1900" b="1" spc="-50">
                <a:solidFill>
                  <a:srgbClr val="0000CC"/>
                </a:solidFill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398296"/>
            <a:ext cx="4572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  <a:latin typeface="Times New Roman"/>
                <a:cs typeface="Times New Roman"/>
              </a:rPr>
              <a:t>RTS</a:t>
            </a:r>
            <a:r>
              <a:rPr sz="3600" spc="-10">
                <a:solidFill>
                  <a:srgbClr val="000000"/>
                </a:solidFill>
                <a:latin typeface="Microsoft JhengHei"/>
                <a:cs typeface="Microsoft JhengHei"/>
              </a:rPr>
              <a:t>生成时的参数选择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4340" y="1244358"/>
            <a:ext cx="8420735" cy="496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0" marR="261620" indent="-140335">
              <a:lnSpc>
                <a:spcPct val="100000"/>
              </a:lnSpc>
              <a:spcBef>
                <a:spcPts val="100"/>
              </a:spcBef>
              <a:buSzPct val="102777"/>
              <a:buFont typeface="Times New Roman"/>
              <a:buChar char="•"/>
              <a:tabLst>
                <a:tab pos="208915"/>
              </a:tabLst>
            </a:pPr>
            <a:r>
              <a:rPr sz="1800" b="1">
                <a:latin typeface="Microsoft JhengHei"/>
                <a:cs typeface="Microsoft JhengHei"/>
              </a:rPr>
              <a:t>表达</a:t>
            </a:r>
            <a:r>
              <a:rPr sz="1800" b="1">
                <a:latin typeface="Times New Roman"/>
                <a:cs typeface="Times New Roman"/>
              </a:rPr>
              <a:t>M</a:t>
            </a:r>
            <a:r>
              <a:rPr sz="1725" b="1" baseline="-21739">
                <a:latin typeface="Times New Roman"/>
                <a:cs typeface="Times New Roman"/>
              </a:rPr>
              <a:t>q</a:t>
            </a:r>
            <a:r>
              <a:rPr sz="1800" b="1">
                <a:latin typeface="Microsoft JhengHei"/>
                <a:cs typeface="Microsoft JhengHei"/>
              </a:rPr>
              <a:t>的剩余部分的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>
                <a:latin typeface="Microsoft JhengHei"/>
                <a:cs typeface="Microsoft JhengHei"/>
              </a:rPr>
              <a:t>的最小值是一个</a:t>
            </a:r>
            <a:r>
              <a:rPr sz="1800" b="1">
                <a:latin typeface="Times New Roman"/>
                <a:cs typeface="Times New Roman"/>
              </a:rPr>
              <a:t>N</a:t>
            </a:r>
            <a:r>
              <a:rPr sz="1800" b="1">
                <a:latin typeface="Microsoft JhengHei"/>
                <a:cs typeface="Microsoft JhengHei"/>
              </a:rPr>
              <a:t>、</a:t>
            </a:r>
            <a:r>
              <a:rPr sz="1800" b="1">
                <a:latin typeface="Times New Roman"/>
                <a:cs typeface="Times New Roman"/>
              </a:rPr>
              <a:t>f</a:t>
            </a:r>
            <a:r>
              <a:rPr sz="1725" b="1" baseline="-21739">
                <a:latin typeface="Times New Roman"/>
                <a:cs typeface="Times New Roman"/>
              </a:rPr>
              <a:t>nx</a:t>
            </a:r>
            <a:r>
              <a:rPr sz="1800" b="1">
                <a:latin typeface="Times New Roman"/>
                <a:cs typeface="Times New Roman"/>
              </a:rPr>
              <a:t>/f</a:t>
            </a:r>
            <a:r>
              <a:rPr sz="1725" b="1" baseline="-21739">
                <a:latin typeface="Times New Roman"/>
                <a:cs typeface="Times New Roman"/>
              </a:rPr>
              <a:t>s</a:t>
            </a:r>
            <a:r>
              <a:rPr sz="1800" b="1">
                <a:latin typeface="Microsoft JhengHei"/>
                <a:cs typeface="Microsoft JhengHei"/>
              </a:rPr>
              <a:t>和业务时钟容限</a:t>
            </a:r>
            <a:r>
              <a:rPr sz="1800" b="1" spc="-10">
                <a:latin typeface="Times New Roman"/>
                <a:cs typeface="Times New Roman"/>
              </a:rPr>
              <a:t>(+-</a:t>
            </a:r>
            <a:r>
              <a:rPr sz="1800" b="1">
                <a:latin typeface="Times New Roman"/>
                <a:cs typeface="Times New Roman"/>
              </a:rPr>
              <a:t>ε)</a:t>
            </a:r>
            <a:r>
              <a:rPr sz="1800" b="1" spc="-15">
                <a:latin typeface="Microsoft JhengHei"/>
                <a:cs typeface="Microsoft JhengHei"/>
              </a:rPr>
              <a:t>的函数。	</a:t>
            </a:r>
            <a:r>
              <a:rPr sz="1800" b="1">
                <a:latin typeface="Microsoft JhengHei"/>
                <a:cs typeface="Microsoft JhengHei"/>
              </a:rPr>
              <a:t>设</a:t>
            </a:r>
            <a:r>
              <a:rPr sz="1800" b="1">
                <a:latin typeface="Times New Roman"/>
                <a:cs typeface="Times New Roman"/>
              </a:rPr>
              <a:t>y</a:t>
            </a:r>
            <a:r>
              <a:rPr sz="1800" b="1">
                <a:latin typeface="Microsoft JhengHei"/>
                <a:cs typeface="Microsoft JhengHei"/>
              </a:rPr>
              <a:t>为</a:t>
            </a:r>
            <a:r>
              <a:rPr sz="1800" b="1">
                <a:latin typeface="Times New Roman"/>
                <a:cs typeface="Times New Roman"/>
              </a:rPr>
              <a:t>M</a:t>
            </a:r>
            <a:r>
              <a:rPr sz="1725" b="1" baseline="-21739">
                <a:latin typeface="Times New Roman"/>
                <a:cs typeface="Times New Roman"/>
              </a:rPr>
              <a:t>nom</a:t>
            </a:r>
            <a:r>
              <a:rPr sz="1800" b="1">
                <a:latin typeface="Microsoft JhengHei"/>
                <a:cs typeface="Microsoft JhengHei"/>
              </a:rPr>
              <a:t>与</a:t>
            </a:r>
            <a:r>
              <a:rPr sz="1800" b="1">
                <a:latin typeface="Times New Roman"/>
                <a:cs typeface="Times New Roman"/>
              </a:rPr>
              <a:t>M</a:t>
            </a:r>
            <a:r>
              <a:rPr sz="1800" b="1">
                <a:latin typeface="Microsoft JhengHei"/>
                <a:cs typeface="Microsoft JhengHei"/>
              </a:rPr>
              <a:t>的最大值</a:t>
            </a:r>
            <a:r>
              <a:rPr sz="1800" b="1">
                <a:latin typeface="Times New Roman"/>
                <a:cs typeface="Times New Roman"/>
              </a:rPr>
              <a:t>(M</a:t>
            </a:r>
            <a:r>
              <a:rPr sz="1725" b="1" baseline="-21739">
                <a:latin typeface="Times New Roman"/>
                <a:cs typeface="Times New Roman"/>
              </a:rPr>
              <a:t>max</a:t>
            </a:r>
            <a:r>
              <a:rPr sz="1800" b="1">
                <a:latin typeface="Microsoft JhengHei"/>
                <a:cs typeface="Microsoft JhengHei"/>
              </a:rPr>
              <a:t>或</a:t>
            </a:r>
            <a:r>
              <a:rPr sz="1800" b="1">
                <a:latin typeface="Times New Roman"/>
                <a:cs typeface="Times New Roman"/>
              </a:rPr>
              <a:t>M</a:t>
            </a:r>
            <a:r>
              <a:rPr sz="1800" b="1">
                <a:latin typeface="Microsoft JhengHei"/>
                <a:cs typeface="Microsoft JhengHei"/>
              </a:rPr>
              <a:t>的最小值</a:t>
            </a:r>
            <a:r>
              <a:rPr sz="1800" b="1">
                <a:latin typeface="Times New Roman"/>
                <a:cs typeface="Times New Roman"/>
              </a:rPr>
              <a:t>(M</a:t>
            </a:r>
            <a:r>
              <a:rPr sz="1725" b="1" baseline="-21739">
                <a:latin typeface="Times New Roman"/>
                <a:cs typeface="Times New Roman"/>
              </a:rPr>
              <a:t>min</a:t>
            </a:r>
            <a:r>
              <a:rPr sz="1800" b="1">
                <a:latin typeface="Times New Roman"/>
                <a:cs typeface="Times New Roman"/>
              </a:rPr>
              <a:t>)</a:t>
            </a:r>
            <a:r>
              <a:rPr sz="1800" b="1">
                <a:latin typeface="Microsoft JhengHei"/>
                <a:cs typeface="Microsoft JhengHei"/>
              </a:rPr>
              <a:t>之差。</a:t>
            </a:r>
            <a:r>
              <a:rPr sz="1800" b="1">
                <a:latin typeface="Times New Roman"/>
                <a:cs typeface="Times New Roman"/>
              </a:rPr>
              <a:t>Y</a:t>
            </a:r>
            <a:r>
              <a:rPr sz="1800" b="1" spc="-10">
                <a:latin typeface="Microsoft JhengHei"/>
                <a:cs typeface="Microsoft JhengHei"/>
              </a:rPr>
              <a:t>由下式给出：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Microsoft JhengHei"/>
              <a:cs typeface="Microsoft JhengHei"/>
            </a:endParaRPr>
          </a:p>
          <a:p>
            <a:pPr marL="1295400">
              <a:lnSpc>
                <a:spcPct val="100000"/>
              </a:lnSpc>
              <a:tabLst>
                <a:tab pos="3646804"/>
              </a:tabLst>
            </a:pPr>
            <a:r>
              <a:rPr sz="1800" b="1">
                <a:latin typeface="Times New Roman"/>
                <a:cs typeface="Times New Roman"/>
              </a:rPr>
              <a:t>y = N</a:t>
            </a:r>
            <a:r>
              <a:rPr sz="1800" b="1" spc="5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x</a:t>
            </a:r>
            <a:r>
              <a:rPr sz="1800" b="1" spc="5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(f</a:t>
            </a:r>
            <a:r>
              <a:rPr sz="1725" b="1" baseline="-21739">
                <a:latin typeface="Times New Roman"/>
                <a:cs typeface="Times New Roman"/>
              </a:rPr>
              <a:t>nx</a:t>
            </a:r>
            <a:r>
              <a:rPr sz="1800" b="1">
                <a:latin typeface="Times New Roman"/>
                <a:cs typeface="Times New Roman"/>
              </a:rPr>
              <a:t>/f</a:t>
            </a:r>
            <a:r>
              <a:rPr sz="1725" b="1" baseline="-21739">
                <a:latin typeface="Times New Roman"/>
                <a:cs typeface="Times New Roman"/>
              </a:rPr>
              <a:t>s</a:t>
            </a:r>
            <a:r>
              <a:rPr sz="1800" b="1" spc="5">
                <a:latin typeface="Times New Roman"/>
                <a:cs typeface="Times New Roman"/>
              </a:rPr>
              <a:t>) </a:t>
            </a:r>
            <a:r>
              <a:rPr sz="1800" b="1">
                <a:latin typeface="Times New Roman"/>
                <a:cs typeface="Times New Roman"/>
              </a:rPr>
              <a:t>x</a:t>
            </a:r>
            <a:r>
              <a:rPr sz="1800" b="1" spc="5">
                <a:latin typeface="Times New Roman"/>
                <a:cs typeface="Times New Roman"/>
              </a:rPr>
              <a:t> </a:t>
            </a:r>
            <a:r>
              <a:rPr sz="1800" b="1" spc="-50">
                <a:latin typeface="Times New Roman"/>
                <a:cs typeface="Times New Roman"/>
              </a:rPr>
              <a:t>ε</a:t>
            </a:r>
            <a:r>
              <a:rPr sz="1800" b="1">
                <a:latin typeface="Times New Roman"/>
                <a:cs typeface="Times New Roman"/>
              </a:rPr>
              <a:t>	(ε</a:t>
            </a:r>
            <a:r>
              <a:rPr sz="1800" b="1">
                <a:latin typeface="Microsoft JhengHei"/>
                <a:cs typeface="Microsoft JhengHei"/>
              </a:rPr>
              <a:t>代表容限</a:t>
            </a:r>
            <a:r>
              <a:rPr sz="1800" b="1" spc="-5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38100" marR="368935">
              <a:lnSpc>
                <a:spcPct val="105500"/>
              </a:lnSpc>
              <a:spcBef>
                <a:spcPts val="2039"/>
              </a:spcBef>
            </a:pPr>
            <a:r>
              <a:rPr sz="1800" b="1">
                <a:latin typeface="Microsoft JhengHei"/>
                <a:cs typeface="Microsoft JhengHei"/>
              </a:rPr>
              <a:t>为了明确地识别</a:t>
            </a:r>
            <a:r>
              <a:rPr sz="1800" b="1">
                <a:latin typeface="Times New Roman"/>
                <a:cs typeface="Times New Roman"/>
              </a:rPr>
              <a:t>M</a:t>
            </a:r>
            <a:r>
              <a:rPr sz="1725" b="1" baseline="-21739">
                <a:latin typeface="Times New Roman"/>
                <a:cs typeface="Times New Roman"/>
              </a:rPr>
              <a:t>q</a:t>
            </a:r>
            <a:r>
              <a:rPr sz="1800" b="1">
                <a:latin typeface="Times New Roman"/>
                <a:cs typeface="Times New Roman"/>
              </a:rPr>
              <a:t>,</a:t>
            </a:r>
            <a:r>
              <a:rPr sz="1800" b="1">
                <a:latin typeface="Microsoft JhengHei"/>
                <a:cs typeface="Microsoft JhengHei"/>
              </a:rPr>
              <a:t>必须满足下列条件：</a:t>
            </a:r>
            <a:r>
              <a:rPr sz="1800" b="1">
                <a:latin typeface="Times New Roman"/>
                <a:cs typeface="Times New Roman"/>
              </a:rPr>
              <a:t>2(p-1)</a:t>
            </a:r>
            <a:r>
              <a:rPr sz="1800" b="1" spc="-40">
                <a:latin typeface="Times New Roman"/>
                <a:cs typeface="Times New Roman"/>
              </a:rPr>
              <a:t> &gt; </a:t>
            </a:r>
            <a:r>
              <a:rPr sz="1800" b="1">
                <a:latin typeface="Times New Roman"/>
                <a:cs typeface="Times New Roman"/>
              </a:rPr>
              <a:t>[y]</a:t>
            </a:r>
            <a:r>
              <a:rPr sz="1800" b="1">
                <a:latin typeface="Microsoft JhengHei"/>
                <a:cs typeface="Microsoft JhengHei"/>
              </a:rPr>
              <a:t>；其中</a:t>
            </a:r>
            <a:r>
              <a:rPr sz="1800" b="1">
                <a:latin typeface="Times New Roman"/>
                <a:cs typeface="Times New Roman"/>
              </a:rPr>
              <a:t>[y]</a:t>
            </a:r>
            <a:r>
              <a:rPr sz="1800" b="1">
                <a:latin typeface="Microsoft JhengHei"/>
                <a:cs typeface="Microsoft JhengHei"/>
              </a:rPr>
              <a:t>表示大于等于</a:t>
            </a:r>
            <a:r>
              <a:rPr sz="1800" b="1">
                <a:latin typeface="Times New Roman"/>
                <a:cs typeface="Times New Roman"/>
              </a:rPr>
              <a:t>y</a:t>
            </a:r>
            <a:r>
              <a:rPr sz="1800" b="1" spc="-25">
                <a:latin typeface="Microsoft JhengHei"/>
                <a:cs typeface="Microsoft JhengHei"/>
              </a:rPr>
              <a:t>的最</a:t>
            </a:r>
            <a:r>
              <a:rPr sz="1800" b="1" spc="-15">
                <a:latin typeface="Microsoft JhengHei"/>
                <a:cs typeface="Microsoft JhengHei"/>
              </a:rPr>
              <a:t>小整数。</a:t>
            </a:r>
            <a:endParaRPr sz="1800">
              <a:latin typeface="Microsoft JhengHei"/>
              <a:cs typeface="Microsoft JhengHei"/>
            </a:endParaRPr>
          </a:p>
          <a:p>
            <a:pPr marL="38100">
              <a:lnSpc>
                <a:spcPts val="2039"/>
              </a:lnSpc>
            </a:pPr>
            <a:r>
              <a:rPr sz="1800" b="1">
                <a:latin typeface="Microsoft JhengHei"/>
                <a:cs typeface="Microsoft JhengHei"/>
              </a:rPr>
              <a:t>举例而言，下列参数值是用于</a:t>
            </a:r>
            <a:r>
              <a:rPr sz="1800" b="1" spc="-10">
                <a:latin typeface="Times New Roman"/>
                <a:cs typeface="Times New Roman"/>
              </a:rPr>
              <a:t>ITU-</a:t>
            </a:r>
            <a:r>
              <a:rPr sz="1800" b="1">
                <a:latin typeface="Times New Roman"/>
                <a:cs typeface="Times New Roman"/>
              </a:rPr>
              <a:t>T</a:t>
            </a:r>
            <a:r>
              <a:rPr sz="1800" b="1">
                <a:latin typeface="Microsoft JhengHei"/>
                <a:cs typeface="Microsoft JhengHei"/>
              </a:rPr>
              <a:t>建议</a:t>
            </a:r>
            <a:r>
              <a:rPr sz="1800" b="1" spc="-10">
                <a:latin typeface="Times New Roman"/>
                <a:cs typeface="Times New Roman"/>
              </a:rPr>
              <a:t>G.702</a:t>
            </a:r>
            <a:r>
              <a:rPr sz="1800" b="1" spc="-5">
                <a:latin typeface="Microsoft JhengHei"/>
                <a:cs typeface="Microsoft JhengHei"/>
              </a:rPr>
              <a:t>信号的异步电路传输：</a:t>
            </a:r>
            <a:endParaRPr sz="1800">
              <a:latin typeface="Microsoft JhengHei"/>
              <a:cs typeface="Microsoft JhengHei"/>
            </a:endParaRPr>
          </a:p>
          <a:p>
            <a:pPr marL="781050">
              <a:lnSpc>
                <a:spcPct val="100000"/>
              </a:lnSpc>
            </a:pPr>
            <a:r>
              <a:rPr sz="1800" b="1">
                <a:latin typeface="Times New Roman"/>
                <a:cs typeface="Times New Roman"/>
              </a:rPr>
              <a:t>N</a:t>
            </a:r>
            <a:r>
              <a:rPr sz="1800" b="1" spc="5">
                <a:latin typeface="Times New Roman"/>
                <a:cs typeface="Times New Roman"/>
              </a:rPr>
              <a:t> = </a:t>
            </a:r>
            <a:r>
              <a:rPr sz="1800" b="1">
                <a:latin typeface="Times New Roman"/>
                <a:cs typeface="Times New Roman"/>
              </a:rPr>
              <a:t>3008</a:t>
            </a:r>
            <a:r>
              <a:rPr sz="1800" b="1" spc="20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(8</a:t>
            </a:r>
            <a:r>
              <a:rPr sz="1800" b="1">
                <a:latin typeface="Microsoft JhengHei"/>
                <a:cs typeface="Microsoft JhengHei"/>
              </a:rPr>
              <a:t>个</a:t>
            </a:r>
            <a:r>
              <a:rPr sz="1800" b="1" spc="-10">
                <a:latin typeface="Times New Roman"/>
                <a:cs typeface="Times New Roman"/>
              </a:rPr>
              <a:t>SAR</a:t>
            </a:r>
            <a:r>
              <a:rPr sz="1800" b="1" spc="-10">
                <a:latin typeface="Microsoft JhengHei"/>
                <a:cs typeface="Microsoft JhengHei"/>
              </a:rPr>
              <a:t>－</a:t>
            </a:r>
            <a:r>
              <a:rPr sz="1800" b="1" spc="-10">
                <a:latin typeface="Times New Roman"/>
                <a:cs typeface="Times New Roman"/>
              </a:rPr>
              <a:t>PDU</a:t>
            </a:r>
            <a:r>
              <a:rPr sz="1800" b="1">
                <a:latin typeface="Microsoft JhengHei"/>
                <a:cs typeface="Microsoft JhengHei"/>
              </a:rPr>
              <a:t>净荷的总比特数</a:t>
            </a:r>
            <a:r>
              <a:rPr sz="1800" b="1" spc="-5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1295400">
              <a:lnSpc>
                <a:spcPct val="100000"/>
              </a:lnSpc>
            </a:pPr>
            <a:r>
              <a:rPr sz="1800" b="1">
                <a:latin typeface="Times New Roman"/>
                <a:cs typeface="Times New Roman"/>
              </a:rPr>
              <a:t>1≤</a:t>
            </a:r>
            <a:r>
              <a:rPr sz="1800" b="1" spc="15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f</a:t>
            </a:r>
            <a:r>
              <a:rPr sz="1725" b="1" baseline="-21739">
                <a:latin typeface="Times New Roman"/>
                <a:cs typeface="Times New Roman"/>
              </a:rPr>
              <a:t>nx</a:t>
            </a:r>
            <a:r>
              <a:rPr sz="1800" b="1">
                <a:latin typeface="Times New Roman"/>
                <a:cs typeface="Times New Roman"/>
              </a:rPr>
              <a:t>/f</a:t>
            </a:r>
            <a:r>
              <a:rPr sz="1725" b="1" baseline="-21739">
                <a:latin typeface="Times New Roman"/>
                <a:cs typeface="Times New Roman"/>
              </a:rPr>
              <a:t>s</a:t>
            </a:r>
            <a:r>
              <a:rPr sz="1800" b="1">
                <a:latin typeface="Times New Roman"/>
                <a:cs typeface="Times New Roman"/>
              </a:rPr>
              <a:t>≤2</a:t>
            </a:r>
            <a:r>
              <a:rPr sz="1800" b="1">
                <a:latin typeface="Microsoft JhengHei"/>
                <a:cs typeface="Microsoft JhengHei"/>
              </a:rPr>
              <a:t>；容限＝</a:t>
            </a:r>
            <a:r>
              <a:rPr sz="1800" b="1">
                <a:latin typeface="Times New Roman"/>
                <a:cs typeface="Times New Roman"/>
              </a:rPr>
              <a:t>200</a:t>
            </a:r>
            <a:r>
              <a:rPr sz="1800" b="1" spc="25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x</a:t>
            </a:r>
            <a:r>
              <a:rPr sz="1800" b="1" spc="20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10</a:t>
            </a:r>
            <a:r>
              <a:rPr sz="1725" b="1" baseline="26570">
                <a:latin typeface="Times New Roman"/>
                <a:cs typeface="Times New Roman"/>
              </a:rPr>
              <a:t>-6</a:t>
            </a:r>
            <a:r>
              <a:rPr sz="1800" b="1">
                <a:latin typeface="Microsoft JhengHei"/>
                <a:cs typeface="Microsoft JhengHei"/>
              </a:rPr>
              <a:t>；</a:t>
            </a:r>
            <a:r>
              <a:rPr sz="1800" b="1">
                <a:latin typeface="Times New Roman"/>
                <a:cs typeface="Times New Roman"/>
              </a:rPr>
              <a:t>RTS</a:t>
            </a:r>
            <a:r>
              <a:rPr sz="1800" b="1">
                <a:latin typeface="Microsoft JhengHei"/>
                <a:cs typeface="Microsoft JhengHei"/>
              </a:rPr>
              <a:t>＝</a:t>
            </a:r>
            <a:r>
              <a:rPr sz="1800" b="1">
                <a:latin typeface="Times New Roman"/>
                <a:cs typeface="Times New Roman"/>
              </a:rPr>
              <a:t>4</a:t>
            </a:r>
            <a:r>
              <a:rPr sz="1800" b="1" spc="-25">
                <a:latin typeface="Microsoft JhengHei"/>
                <a:cs typeface="Microsoft JhengHei"/>
              </a:rPr>
              <a:t>比特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Microsoft JhengHei"/>
              <a:cs typeface="Microsoft JhengHei"/>
            </a:endParaRPr>
          </a:p>
          <a:p>
            <a:pPr marL="38100" marR="347980">
              <a:lnSpc>
                <a:spcPct val="100000"/>
              </a:lnSpc>
            </a:pPr>
            <a:r>
              <a:rPr sz="1800" b="1">
                <a:latin typeface="Microsoft JhengHei"/>
                <a:cs typeface="Microsoft JhengHei"/>
              </a:rPr>
              <a:t>会聚子层的开销</a:t>
            </a:r>
            <a:r>
              <a:rPr sz="1800" b="1" spc="-10">
                <a:latin typeface="Times New Roman"/>
                <a:cs typeface="Times New Roman"/>
              </a:rPr>
              <a:t>(overhead)</a:t>
            </a:r>
            <a:r>
              <a:rPr sz="1800" b="1">
                <a:latin typeface="Microsoft JhengHei"/>
                <a:cs typeface="Microsoft JhengHei"/>
              </a:rPr>
              <a:t>引入</a:t>
            </a:r>
            <a:r>
              <a:rPr sz="1800" b="1" spc="-10">
                <a:latin typeface="Times New Roman"/>
                <a:cs typeface="Times New Roman"/>
              </a:rPr>
              <a:t>SAR-PDU</a:t>
            </a:r>
            <a:r>
              <a:rPr sz="1800" b="1">
                <a:latin typeface="Microsoft JhengHei"/>
                <a:cs typeface="Microsoft JhengHei"/>
              </a:rPr>
              <a:t>净荷后，用于</a:t>
            </a:r>
            <a:r>
              <a:rPr sz="1800" b="1" spc="-10">
                <a:latin typeface="Times New Roman"/>
                <a:cs typeface="Times New Roman"/>
              </a:rPr>
              <a:t>AAL</a:t>
            </a:r>
            <a:r>
              <a:rPr sz="1800" b="1" spc="-10">
                <a:latin typeface="Microsoft JhengHei"/>
                <a:cs typeface="Microsoft JhengHei"/>
              </a:rPr>
              <a:t>用户数据传送的净荷</a:t>
            </a:r>
            <a:r>
              <a:rPr sz="1800" b="1">
                <a:latin typeface="Microsoft JhengHei"/>
                <a:cs typeface="Microsoft JhengHei"/>
              </a:rPr>
              <a:t>数量会减少。这将减少所规定的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>
                <a:latin typeface="Microsoft JhengHei"/>
                <a:cs typeface="Microsoft JhengHei"/>
              </a:rPr>
              <a:t>时间段中的业务时钟周期数。因为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 spc="-25">
                <a:latin typeface="Microsoft JhengHei"/>
                <a:cs typeface="Microsoft JhengHei"/>
              </a:rPr>
              <a:t>时间</a:t>
            </a:r>
            <a:r>
              <a:rPr sz="1800" b="1">
                <a:latin typeface="Microsoft JhengHei"/>
                <a:cs typeface="Microsoft JhengHei"/>
              </a:rPr>
              <a:t>段是以</a:t>
            </a:r>
            <a:r>
              <a:rPr sz="1800" b="1" spc="-10">
                <a:latin typeface="Times New Roman"/>
                <a:cs typeface="Times New Roman"/>
              </a:rPr>
              <a:t>SAR-PDU</a:t>
            </a:r>
            <a:r>
              <a:rPr sz="1800" b="1">
                <a:latin typeface="Microsoft JhengHei"/>
                <a:cs typeface="Microsoft JhengHei"/>
              </a:rPr>
              <a:t>净荷的固定数来定义的。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>
                <a:latin typeface="Microsoft JhengHei"/>
                <a:cs typeface="Microsoft JhengHei"/>
              </a:rPr>
              <a:t>的时间段参数</a:t>
            </a:r>
            <a:r>
              <a:rPr sz="1800" b="1">
                <a:latin typeface="Times New Roman"/>
                <a:cs typeface="Times New Roman"/>
              </a:rPr>
              <a:t>N</a:t>
            </a:r>
            <a:r>
              <a:rPr sz="1800" b="1" spc="-10">
                <a:latin typeface="Microsoft JhengHei"/>
                <a:cs typeface="Microsoft JhengHei"/>
              </a:rPr>
              <a:t>可调整，以适应</a:t>
            </a:r>
            <a:r>
              <a:rPr sz="1800" b="1">
                <a:latin typeface="Microsoft JhengHei"/>
                <a:cs typeface="Microsoft JhengHei"/>
              </a:rPr>
              <a:t> 这种情况。为使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 spc="-5">
                <a:latin typeface="Microsoft JhengHei"/>
                <a:cs typeface="Microsoft JhengHei"/>
              </a:rPr>
              <a:t>时间段总保持一个固定的业务时钟周期数，会聚子层的开销</a:t>
            </a:r>
            <a:endParaRPr sz="1800">
              <a:latin typeface="Microsoft JhengHei"/>
              <a:cs typeface="Microsoft JhengHei"/>
            </a:endParaRPr>
          </a:p>
          <a:p>
            <a:pPr marL="38100" marR="17780">
              <a:lnSpc>
                <a:spcPct val="100000"/>
              </a:lnSpc>
            </a:pPr>
            <a:r>
              <a:rPr sz="1800" b="1">
                <a:latin typeface="Microsoft JhengHei"/>
                <a:cs typeface="Microsoft JhengHei"/>
              </a:rPr>
              <a:t>必须被分配。因此。会聚子层的开销必须依照为</a:t>
            </a:r>
            <a:r>
              <a:rPr sz="1800" b="1" spc="-10">
                <a:latin typeface="Times New Roman"/>
                <a:cs typeface="Times New Roman"/>
              </a:rPr>
              <a:t>RTS</a:t>
            </a:r>
            <a:r>
              <a:rPr sz="1800" b="1">
                <a:latin typeface="Microsoft JhengHei"/>
                <a:cs typeface="Microsoft JhengHei"/>
              </a:rPr>
              <a:t>时间段定义的</a:t>
            </a:r>
            <a:r>
              <a:rPr sz="1800" b="1" spc="-10">
                <a:latin typeface="Times New Roman"/>
                <a:cs typeface="Times New Roman"/>
              </a:rPr>
              <a:t>SAR-PDU</a:t>
            </a:r>
            <a:r>
              <a:rPr sz="1800" b="1" spc="-40">
                <a:latin typeface="Microsoft JhengHei"/>
                <a:cs typeface="Microsoft JhengHei"/>
              </a:rPr>
              <a:t>净荷 的</a:t>
            </a:r>
            <a:r>
              <a:rPr sz="1800" b="1" spc="-5">
                <a:latin typeface="Microsoft JhengHei"/>
                <a:cs typeface="Microsoft JhengHei"/>
              </a:rPr>
              <a:t>固定数来减少用户数据传送容量。例如，</a:t>
            </a:r>
            <a:r>
              <a:rPr sz="1800" b="1" spc="-10">
                <a:latin typeface="Times New Roman"/>
                <a:cs typeface="Times New Roman"/>
              </a:rPr>
              <a:t>SDT</a:t>
            </a:r>
            <a:r>
              <a:rPr sz="1800" b="1">
                <a:latin typeface="Microsoft JhengHei"/>
                <a:cs typeface="Microsoft JhengHei"/>
              </a:rPr>
              <a:t>方法中的</a:t>
            </a:r>
            <a:r>
              <a:rPr sz="1800" b="1">
                <a:latin typeface="Times New Roman"/>
                <a:cs typeface="Times New Roman"/>
              </a:rPr>
              <a:t>P</a:t>
            </a:r>
            <a:r>
              <a:rPr sz="1800" b="1" spc="-5">
                <a:latin typeface="Microsoft JhengHei"/>
                <a:cs typeface="Microsoft JhengHei"/>
              </a:rPr>
              <a:t>格式恰好用于一个周期，这</a:t>
            </a:r>
            <a:r>
              <a:rPr sz="1800" b="1">
                <a:latin typeface="Microsoft JhengHei"/>
                <a:cs typeface="Microsoft JhengHei"/>
              </a:rPr>
              <a:t>个周期是用序列计数值</a:t>
            </a:r>
            <a:r>
              <a:rPr sz="1800" b="1">
                <a:latin typeface="Times New Roman"/>
                <a:cs typeface="Times New Roman"/>
              </a:rPr>
              <a:t>0</a:t>
            </a:r>
            <a:r>
              <a:rPr sz="1800" b="1">
                <a:latin typeface="Microsoft JhengHei"/>
                <a:cs typeface="Microsoft JhengHei"/>
              </a:rPr>
              <a:t>到</a:t>
            </a:r>
            <a:r>
              <a:rPr sz="1800" b="1">
                <a:latin typeface="Times New Roman"/>
                <a:cs typeface="Times New Roman"/>
              </a:rPr>
              <a:t>7</a:t>
            </a:r>
            <a:r>
              <a:rPr sz="1800" b="1">
                <a:latin typeface="Microsoft JhengHei"/>
                <a:cs typeface="Microsoft JhengHei"/>
              </a:rPr>
              <a:t>的</a:t>
            </a:r>
            <a:r>
              <a:rPr sz="1800" b="1">
                <a:latin typeface="Times New Roman"/>
                <a:cs typeface="Times New Roman"/>
              </a:rPr>
              <a:t>8</a:t>
            </a:r>
            <a:r>
              <a:rPr sz="1800" b="1">
                <a:latin typeface="Microsoft JhengHei"/>
                <a:cs typeface="Microsoft JhengHei"/>
              </a:rPr>
              <a:t>个连续的</a:t>
            </a:r>
            <a:r>
              <a:rPr sz="1800" b="1" spc="-10">
                <a:latin typeface="Times New Roman"/>
                <a:cs typeface="Times New Roman"/>
              </a:rPr>
              <a:t>SAR-PDU</a:t>
            </a:r>
            <a:r>
              <a:rPr sz="1800" b="1">
                <a:latin typeface="Microsoft JhengHei"/>
                <a:cs typeface="Microsoft JhengHei"/>
              </a:rPr>
              <a:t>序列，</a:t>
            </a:r>
            <a:r>
              <a:rPr sz="1800" b="1">
                <a:latin typeface="Times New Roman"/>
                <a:cs typeface="Times New Roman"/>
              </a:rPr>
              <a:t>N</a:t>
            </a:r>
            <a:r>
              <a:rPr sz="1800" b="1">
                <a:latin typeface="Microsoft JhengHei"/>
                <a:cs typeface="Microsoft JhengHei"/>
              </a:rPr>
              <a:t>从</a:t>
            </a:r>
            <a:r>
              <a:rPr sz="1800" b="1">
                <a:latin typeface="Times New Roman"/>
                <a:cs typeface="Times New Roman"/>
              </a:rPr>
              <a:t>3008</a:t>
            </a:r>
            <a:r>
              <a:rPr sz="1800" b="1">
                <a:latin typeface="Microsoft JhengHei"/>
                <a:cs typeface="Microsoft JhengHei"/>
              </a:rPr>
              <a:t>减至</a:t>
            </a:r>
            <a:r>
              <a:rPr sz="1800" b="1">
                <a:latin typeface="Times New Roman"/>
                <a:cs typeface="Times New Roman"/>
              </a:rPr>
              <a:t>3000</a:t>
            </a:r>
            <a:r>
              <a:rPr sz="1800" b="1" spc="-50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398296"/>
            <a:ext cx="4572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  <a:latin typeface="Times New Roman"/>
                <a:cs typeface="Times New Roman"/>
              </a:rPr>
              <a:t>RTS</a:t>
            </a:r>
            <a:r>
              <a:rPr sz="3600" spc="-10">
                <a:solidFill>
                  <a:srgbClr val="000000"/>
                </a:solidFill>
                <a:latin typeface="Microsoft JhengHei"/>
                <a:cs typeface="Microsoft JhengHei"/>
              </a:rPr>
              <a:t>参考时钟导出举例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41762" y="1303163"/>
            <a:ext cx="14833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latin typeface="Times New Roman"/>
                <a:cs typeface="Times New Roman"/>
              </a:rPr>
              <a:t>f</a:t>
            </a:r>
            <a:r>
              <a:rPr sz="1725" b="1" i="1" baseline="-21739">
                <a:latin typeface="Times New Roman"/>
                <a:cs typeface="Times New Roman"/>
              </a:rPr>
              <a:t>8</a:t>
            </a:r>
            <a:r>
              <a:rPr sz="1725" b="1" i="1" spc="247" baseline="-21739">
                <a:latin typeface="Times New Roman"/>
                <a:cs typeface="Times New Roman"/>
              </a:rPr>
              <a:t> </a:t>
            </a:r>
            <a:r>
              <a:rPr sz="1800" b="1" i="1" spc="-5">
                <a:latin typeface="Times New Roman"/>
                <a:cs typeface="Times New Roman"/>
              </a:rPr>
              <a:t>= </a:t>
            </a:r>
            <a:r>
              <a:rPr sz="1800" b="1" i="1">
                <a:latin typeface="Times New Roman"/>
                <a:cs typeface="Times New Roman"/>
              </a:rPr>
              <a:t>8 kHz</a:t>
            </a:r>
            <a:r>
              <a:rPr sz="1800" b="1" i="1" spc="225">
                <a:latin typeface="Times New Roman"/>
                <a:cs typeface="Times New Roman"/>
              </a:rPr>
              <a:t>” </a:t>
            </a:r>
            <a:r>
              <a:rPr sz="1800" b="1" spc="-50">
                <a:latin typeface="Microsoft JhengHei"/>
                <a:cs typeface="Microsoft JhengHei"/>
              </a:rPr>
              <a:t>的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2140" y="1201863"/>
            <a:ext cx="6109335" cy="77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9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对</a:t>
            </a:r>
            <a:r>
              <a:rPr sz="1800" b="1" spc="-10">
                <a:latin typeface="Times New Roman"/>
                <a:cs typeface="Times New Roman"/>
              </a:rPr>
              <a:t>SDH</a:t>
            </a:r>
            <a:r>
              <a:rPr sz="1800" b="1">
                <a:latin typeface="Microsoft JhengHei"/>
                <a:cs typeface="Microsoft JhengHei"/>
              </a:rPr>
              <a:t>和非</a:t>
            </a:r>
            <a:r>
              <a:rPr sz="1800" b="1" spc="-10">
                <a:latin typeface="Times New Roman"/>
                <a:cs typeface="Times New Roman"/>
              </a:rPr>
              <a:t>SDH</a:t>
            </a:r>
            <a:r>
              <a:rPr sz="1800" b="1">
                <a:latin typeface="Microsoft JhengHei"/>
                <a:cs typeface="Microsoft JhengHei"/>
              </a:rPr>
              <a:t>物理层，同步至一个公共时钟的一个以频率</a:t>
            </a:r>
            <a:r>
              <a:rPr sz="1800" b="1" spc="-50">
                <a:latin typeface="Times New Roman"/>
                <a:cs typeface="Times New Roman"/>
              </a:rPr>
              <a:t>“</a:t>
            </a:r>
            <a:r>
              <a:rPr sz="1800" b="1" spc="-10">
                <a:latin typeface="Microsoft JhengHei"/>
                <a:cs typeface="Microsoft JhengHei"/>
              </a:rPr>
              <a:t>时钟可从下式导出：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1340" y="2373010"/>
            <a:ext cx="8209280" cy="3509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34415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latin typeface="Times New Roman"/>
                <a:cs typeface="Times New Roman"/>
              </a:rPr>
              <a:t>f</a:t>
            </a:r>
            <a:r>
              <a:rPr sz="1725" b="1" i="1" baseline="-21739">
                <a:latin typeface="Times New Roman"/>
                <a:cs typeface="Times New Roman"/>
              </a:rPr>
              <a:t>nx</a:t>
            </a:r>
            <a:r>
              <a:rPr sz="1725" b="1" i="1" spc="254" baseline="-21739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= f</a:t>
            </a:r>
            <a:r>
              <a:rPr sz="1725" b="1" i="1" baseline="-21739">
                <a:latin typeface="Times New Roman"/>
                <a:cs typeface="Times New Roman"/>
              </a:rPr>
              <a:t>8</a:t>
            </a:r>
            <a:r>
              <a:rPr sz="1725" b="1" i="1" spc="705" baseline="-21739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x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(19440/2</a:t>
            </a:r>
            <a:r>
              <a:rPr sz="1725" b="1" i="1" baseline="26570">
                <a:latin typeface="Times New Roman"/>
                <a:cs typeface="Times New Roman"/>
              </a:rPr>
              <a:t>k</a:t>
            </a:r>
            <a:r>
              <a:rPr sz="1800" b="1" i="1">
                <a:latin typeface="Times New Roman"/>
                <a:cs typeface="Times New Roman"/>
              </a:rPr>
              <a:t>)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kHz,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k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= 0,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1,</a:t>
            </a:r>
            <a:r>
              <a:rPr sz="1800" b="1" i="1" spc="5">
                <a:latin typeface="Times New Roman"/>
                <a:cs typeface="Times New Roman"/>
              </a:rPr>
              <a:t> </a:t>
            </a:r>
            <a:r>
              <a:rPr sz="1800" b="1" i="1" spc="-10">
                <a:latin typeface="Times New Roman"/>
                <a:cs typeface="Times New Roman"/>
              </a:rPr>
              <a:t>2,…,11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00">
              <a:latin typeface="Times New Roman"/>
              <a:cs typeface="Times New Roman"/>
            </a:endParaRPr>
          </a:p>
          <a:p>
            <a:pPr marL="63500" marR="276225">
              <a:lnSpc>
                <a:spcPct val="130000"/>
              </a:lnSpc>
            </a:pPr>
            <a:r>
              <a:rPr sz="1800" b="1">
                <a:latin typeface="Microsoft JhengHei"/>
                <a:cs typeface="Microsoft JhengHei"/>
              </a:rPr>
              <a:t>这组导出频率可适应从</a:t>
            </a:r>
            <a:r>
              <a:rPr sz="1800" b="1" spc="-10">
                <a:latin typeface="Times New Roman"/>
                <a:cs typeface="Times New Roman"/>
              </a:rPr>
              <a:t>64kbit/s</a:t>
            </a:r>
            <a:r>
              <a:rPr sz="1800" b="1">
                <a:latin typeface="Microsoft JhengHei"/>
                <a:cs typeface="Microsoft JhengHei"/>
              </a:rPr>
              <a:t>至</a:t>
            </a:r>
            <a:r>
              <a:rPr sz="1800" b="1" spc="-10">
                <a:latin typeface="Times New Roman"/>
                <a:cs typeface="Times New Roman"/>
              </a:rPr>
              <a:t>STM-</a:t>
            </a:r>
            <a:r>
              <a:rPr sz="1800" b="1">
                <a:latin typeface="Times New Roman"/>
                <a:cs typeface="Times New Roman"/>
              </a:rPr>
              <a:t>1</a:t>
            </a:r>
            <a:r>
              <a:rPr sz="1800" b="1" spc="-5">
                <a:latin typeface="Microsoft JhengHei"/>
                <a:cs typeface="Microsoft JhengHei"/>
              </a:rPr>
              <a:t>净荷的最大容量的所有业务频率。由于</a:t>
            </a:r>
            <a:r>
              <a:rPr sz="1800" b="1">
                <a:latin typeface="Microsoft JhengHei"/>
                <a:cs typeface="Microsoft JhengHei"/>
              </a:rPr>
              <a:t>遵循</a:t>
            </a:r>
            <a:r>
              <a:rPr sz="1800" b="1" spc="15">
                <a:latin typeface="Times New Roman"/>
                <a:cs typeface="Times New Roman"/>
              </a:rPr>
              <a:t>“  </a:t>
            </a:r>
            <a:r>
              <a:rPr sz="1800" b="1">
                <a:latin typeface="Times New Roman"/>
                <a:cs typeface="Times New Roman"/>
              </a:rPr>
              <a:t>1≤</a:t>
            </a:r>
            <a:r>
              <a:rPr sz="1800" b="1" spc="20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f</a:t>
            </a:r>
            <a:r>
              <a:rPr sz="1725" b="1" baseline="-21739">
                <a:latin typeface="Times New Roman"/>
                <a:cs typeface="Times New Roman"/>
              </a:rPr>
              <a:t>nx</a:t>
            </a:r>
            <a:r>
              <a:rPr sz="1800" b="1">
                <a:latin typeface="Times New Roman"/>
                <a:cs typeface="Times New Roman"/>
              </a:rPr>
              <a:t>/f</a:t>
            </a:r>
            <a:r>
              <a:rPr sz="1725" b="1" baseline="-21739">
                <a:latin typeface="Times New Roman"/>
                <a:cs typeface="Times New Roman"/>
              </a:rPr>
              <a:t>s</a:t>
            </a:r>
            <a:r>
              <a:rPr sz="1800" b="1">
                <a:latin typeface="Times New Roman"/>
                <a:cs typeface="Times New Roman"/>
              </a:rPr>
              <a:t>≤2”</a:t>
            </a:r>
            <a:r>
              <a:rPr sz="1800" b="1">
                <a:latin typeface="Microsoft JhengHei"/>
                <a:cs typeface="Microsoft JhengHei"/>
              </a:rPr>
              <a:t>的限制，所生成的</a:t>
            </a:r>
            <a:r>
              <a:rPr sz="1800" b="1">
                <a:latin typeface="Times New Roman"/>
                <a:cs typeface="Times New Roman"/>
              </a:rPr>
              <a:t>f</a:t>
            </a:r>
            <a:r>
              <a:rPr sz="1725" b="1" baseline="-21739">
                <a:latin typeface="Times New Roman"/>
                <a:cs typeface="Times New Roman"/>
              </a:rPr>
              <a:t>nx</a:t>
            </a:r>
            <a:r>
              <a:rPr sz="1800" b="1" spc="-5">
                <a:latin typeface="Microsoft JhengHei"/>
                <a:cs typeface="Microsoft JhengHei"/>
              </a:rPr>
              <a:t>的准确值是唯一规定的。</a:t>
            </a:r>
            <a:endParaRPr sz="1800">
              <a:latin typeface="Microsoft JhengHei"/>
              <a:cs typeface="Microsoft JhengHei"/>
            </a:endParaRPr>
          </a:p>
          <a:p>
            <a:pPr marL="63500">
              <a:lnSpc>
                <a:spcPct val="100000"/>
              </a:lnSpc>
              <a:spcBef>
                <a:spcPts val="650"/>
              </a:spcBef>
            </a:pPr>
            <a:r>
              <a:rPr sz="1800" b="1">
                <a:latin typeface="Microsoft JhengHei"/>
                <a:cs typeface="Microsoft JhengHei"/>
              </a:rPr>
              <a:t>例如，为支持一个</a:t>
            </a:r>
            <a:r>
              <a:rPr sz="1800" b="1" spc="-10">
                <a:latin typeface="Times New Roman"/>
                <a:cs typeface="Times New Roman"/>
              </a:rPr>
              <a:t>2048kbit/s</a:t>
            </a:r>
            <a:r>
              <a:rPr sz="1800" b="1">
                <a:latin typeface="Microsoft JhengHei"/>
                <a:cs typeface="Microsoft JhengHei"/>
              </a:rPr>
              <a:t>的业务速率，导出网络频率将是</a:t>
            </a:r>
            <a:r>
              <a:rPr sz="1800" b="1" spc="10">
                <a:latin typeface="Times New Roman"/>
                <a:cs typeface="Times New Roman"/>
              </a:rPr>
              <a:t>“ </a:t>
            </a:r>
            <a:r>
              <a:rPr sz="1800" b="1" i="1">
                <a:latin typeface="Times New Roman"/>
                <a:cs typeface="Times New Roman"/>
              </a:rPr>
              <a:t>f</a:t>
            </a:r>
            <a:r>
              <a:rPr sz="1725" b="1" i="1" baseline="-21739">
                <a:latin typeface="Times New Roman"/>
                <a:cs typeface="Times New Roman"/>
              </a:rPr>
              <a:t>nx</a:t>
            </a:r>
            <a:r>
              <a:rPr sz="1725" b="1" i="1" spc="284" baseline="-21739">
                <a:latin typeface="Times New Roman"/>
                <a:cs typeface="Times New Roman"/>
              </a:rPr>
              <a:t> </a:t>
            </a:r>
            <a:r>
              <a:rPr sz="1800" b="1" i="1" spc="10">
                <a:latin typeface="Times New Roman"/>
                <a:cs typeface="Times New Roman"/>
              </a:rPr>
              <a:t>= </a:t>
            </a:r>
            <a:r>
              <a:rPr sz="1800" b="1" i="1">
                <a:latin typeface="Times New Roman"/>
                <a:cs typeface="Times New Roman"/>
              </a:rPr>
              <a:t>f</a:t>
            </a:r>
            <a:r>
              <a:rPr sz="1725" b="1" i="1" baseline="-21739">
                <a:latin typeface="Times New Roman"/>
                <a:cs typeface="Times New Roman"/>
              </a:rPr>
              <a:t>8</a:t>
            </a:r>
            <a:r>
              <a:rPr sz="1725" b="1" i="1" spc="165" baseline="-21739">
                <a:latin typeface="Times New Roman"/>
                <a:cs typeface="Times New Roman"/>
              </a:rPr>
              <a:t>  </a:t>
            </a:r>
            <a:r>
              <a:rPr sz="1800" b="1" i="1">
                <a:latin typeface="Times New Roman"/>
                <a:cs typeface="Times New Roman"/>
              </a:rPr>
              <a:t>x</a:t>
            </a:r>
            <a:r>
              <a:rPr sz="1800" b="1" i="1" spc="25">
                <a:latin typeface="Times New Roman"/>
                <a:cs typeface="Times New Roman"/>
              </a:rPr>
              <a:t> </a:t>
            </a:r>
            <a:r>
              <a:rPr sz="1800" b="1" i="1" spc="-10">
                <a:latin typeface="Times New Roman"/>
                <a:cs typeface="Times New Roman"/>
              </a:rPr>
              <a:t>(19440/2</a:t>
            </a:r>
            <a:r>
              <a:rPr sz="1725" b="1" i="1" spc="-15" baseline="26570">
                <a:latin typeface="Times New Roman"/>
                <a:cs typeface="Times New Roman"/>
              </a:rPr>
              <a:t>k</a:t>
            </a:r>
            <a:r>
              <a:rPr sz="1800" b="1" i="1" spc="-10"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63500" marR="132715" indent="57150">
              <a:lnSpc>
                <a:spcPts val="2810"/>
              </a:lnSpc>
              <a:spcBef>
                <a:spcPts val="200"/>
              </a:spcBef>
            </a:pPr>
            <a:r>
              <a:rPr sz="1800" b="1" i="1">
                <a:latin typeface="Times New Roman"/>
                <a:cs typeface="Times New Roman"/>
              </a:rPr>
              <a:t>= </a:t>
            </a:r>
            <a:r>
              <a:rPr sz="1800" b="1" i="1" spc="-10">
                <a:latin typeface="Times New Roman"/>
                <a:cs typeface="Times New Roman"/>
              </a:rPr>
              <a:t>2430kHz”</a:t>
            </a:r>
            <a:r>
              <a:rPr sz="1900" b="1" spc="-120">
                <a:latin typeface="Microsoft JhengHei"/>
                <a:cs typeface="Microsoft JhengHei"/>
              </a:rPr>
              <a:t>。</a:t>
            </a:r>
            <a:r>
              <a:rPr sz="1800" b="1">
                <a:latin typeface="Microsoft JhengHei"/>
                <a:cs typeface="Microsoft JhengHei"/>
              </a:rPr>
              <a:t>另举例，对</a:t>
            </a:r>
            <a:r>
              <a:rPr sz="1800" b="1" spc="-10">
                <a:latin typeface="Times New Roman"/>
                <a:cs typeface="Times New Roman"/>
              </a:rPr>
              <a:t>34368kbit/s</a:t>
            </a:r>
            <a:r>
              <a:rPr sz="1800" b="1">
                <a:latin typeface="Microsoft JhengHei"/>
                <a:cs typeface="Microsoft JhengHei"/>
              </a:rPr>
              <a:t>和</a:t>
            </a:r>
            <a:r>
              <a:rPr sz="1800" b="1" spc="-10">
                <a:latin typeface="Times New Roman"/>
                <a:cs typeface="Times New Roman"/>
              </a:rPr>
              <a:t>44736kbit/s</a:t>
            </a:r>
            <a:r>
              <a:rPr sz="1800" b="1" spc="-5">
                <a:latin typeface="Microsoft JhengHei"/>
                <a:cs typeface="Microsoft JhengHei"/>
              </a:rPr>
              <a:t>的业务速率，导出的网络频率</a:t>
            </a:r>
            <a:r>
              <a:rPr sz="1800" b="1">
                <a:latin typeface="Microsoft JhengHei"/>
                <a:cs typeface="Microsoft JhengHei"/>
              </a:rPr>
              <a:t>将分别是</a:t>
            </a:r>
            <a:r>
              <a:rPr sz="1800" b="1">
                <a:latin typeface="Times New Roman"/>
                <a:cs typeface="Times New Roman"/>
              </a:rPr>
              <a:t>38880</a:t>
            </a:r>
            <a:r>
              <a:rPr sz="1800" b="1" spc="20">
                <a:latin typeface="Times New Roman"/>
                <a:cs typeface="Times New Roman"/>
              </a:rPr>
              <a:t> </a:t>
            </a:r>
            <a:r>
              <a:rPr sz="1800" b="1" spc="-10">
                <a:latin typeface="Times New Roman"/>
                <a:cs typeface="Times New Roman"/>
              </a:rPr>
              <a:t>kHz</a:t>
            </a:r>
            <a:r>
              <a:rPr sz="1800" b="1">
                <a:latin typeface="Microsoft JhengHei"/>
                <a:cs typeface="Microsoft JhengHei"/>
              </a:rPr>
              <a:t>和</a:t>
            </a:r>
            <a:r>
              <a:rPr sz="1800" b="1">
                <a:latin typeface="Times New Roman"/>
                <a:cs typeface="Times New Roman"/>
              </a:rPr>
              <a:t>77760</a:t>
            </a:r>
            <a:r>
              <a:rPr sz="1800" b="1" spc="20">
                <a:latin typeface="Times New Roman"/>
                <a:cs typeface="Times New Roman"/>
              </a:rPr>
              <a:t> </a:t>
            </a:r>
            <a:r>
              <a:rPr sz="1800" b="1" spc="-10">
                <a:latin typeface="Times New Roman"/>
                <a:cs typeface="Times New Roman"/>
              </a:rPr>
              <a:t>kHz</a:t>
            </a:r>
            <a:r>
              <a:rPr sz="1800" b="1" spc="-50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1850">
              <a:latin typeface="Microsoft JhengHei"/>
              <a:cs typeface="Microsoft JhengHei"/>
            </a:endParaRPr>
          </a:p>
          <a:p>
            <a:pPr marL="63500">
              <a:lnSpc>
                <a:spcPct val="100000"/>
              </a:lnSpc>
            </a:pPr>
            <a:r>
              <a:rPr sz="1800" b="1" spc="-5">
                <a:latin typeface="Microsoft JhengHei"/>
                <a:cs typeface="Microsoft JhengHei"/>
              </a:rPr>
              <a:t>应当说明的是上述网络频率不表明是实际实施的频率；且管理部门可以在一个非</a:t>
            </a:r>
            <a:endParaRPr sz="1800">
              <a:latin typeface="Microsoft JhengHei"/>
              <a:cs typeface="Microsoft JhengHei"/>
            </a:endParaRPr>
          </a:p>
          <a:p>
            <a:pPr marL="63500">
              <a:lnSpc>
                <a:spcPct val="100000"/>
              </a:lnSpc>
              <a:spcBef>
                <a:spcPts val="500"/>
              </a:spcBef>
            </a:pPr>
            <a:r>
              <a:rPr sz="1800" b="1">
                <a:latin typeface="Times New Roman"/>
                <a:cs typeface="Times New Roman"/>
              </a:rPr>
              <a:t>SDH</a:t>
            </a:r>
            <a:r>
              <a:rPr sz="1800" b="1" spc="5">
                <a:latin typeface="Times New Roman"/>
                <a:cs typeface="Times New Roman"/>
              </a:rPr>
              <a:t> </a:t>
            </a:r>
            <a:r>
              <a:rPr sz="1800" b="1" spc="-10">
                <a:latin typeface="Times New Roman"/>
                <a:cs typeface="Times New Roman"/>
              </a:rPr>
              <a:t>ATM</a:t>
            </a:r>
            <a:r>
              <a:rPr sz="1800" b="1" spc="-5">
                <a:latin typeface="Microsoft JhengHei"/>
                <a:cs typeface="Microsoft JhengHei"/>
              </a:rPr>
              <a:t>网中使用现存网络时钟来支持国内业务。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4940" y="1413284"/>
            <a:ext cx="8856345" cy="176148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326390" indent="317500">
              <a:lnSpc>
                <a:spcPct val="114799"/>
              </a:lnSpc>
              <a:spcBef>
                <a:spcPts val="215"/>
              </a:spcBef>
              <a:buSzPct val="122500"/>
              <a:buFont typeface="Wingdings"/>
              <a:buChar char=""/>
              <a:tabLst>
                <a:tab pos="330200"/>
              </a:tabLst>
            </a:pPr>
            <a:r>
              <a:rPr sz="2000" b="1" spc="-30">
                <a:latin typeface="MS Gothic"/>
                <a:cs typeface="MS Gothic"/>
              </a:rPr>
              <a:t>定</a:t>
            </a:r>
            <a:r>
              <a:rPr sz="2000" b="1">
                <a:latin typeface="Microsoft JhengHei"/>
                <a:cs typeface="Microsoft JhengHei"/>
              </a:rPr>
              <a:t>义一个基本时间单位</a:t>
            </a:r>
            <a:r>
              <a:rPr sz="2000" b="1" spc="-20">
                <a:latin typeface="MS Gothic"/>
                <a:cs typeface="MS Gothic"/>
              </a:rPr>
              <a:t>T</a:t>
            </a:r>
            <a:r>
              <a:rPr sz="2000" b="1" spc="-30">
                <a:latin typeface="MS Gothic"/>
                <a:cs typeface="MS Gothic"/>
              </a:rPr>
              <a:t>。在</a:t>
            </a:r>
            <a:r>
              <a:rPr sz="2000" b="1" spc="-20">
                <a:latin typeface="MS Gothic"/>
                <a:cs typeface="MS Gothic"/>
              </a:rPr>
              <a:t>T</a:t>
            </a:r>
            <a:r>
              <a:rPr sz="2000" b="1" spc="-30">
                <a:latin typeface="MS Gothic"/>
                <a:cs typeface="MS Gothic"/>
              </a:rPr>
              <a:t>中含有</a:t>
            </a:r>
            <a:r>
              <a:rPr sz="2000" b="1" spc="-20">
                <a:latin typeface="MS Gothic"/>
                <a:cs typeface="MS Gothic"/>
              </a:rPr>
              <a:t>N</a:t>
            </a:r>
            <a:r>
              <a:rPr sz="2000" b="1" spc="-30">
                <a:latin typeface="MS Gothic"/>
                <a:cs typeface="MS Gothic"/>
              </a:rPr>
              <a:t>个</a:t>
            </a:r>
            <a:r>
              <a:rPr sz="2000" b="1">
                <a:latin typeface="Microsoft JhengHei"/>
                <a:cs typeface="Microsoft JhengHei"/>
              </a:rPr>
              <a:t>业务时钟周期。同样，在</a:t>
            </a:r>
            <a:r>
              <a:rPr sz="2000" b="1" spc="-20">
                <a:latin typeface="MS Gothic"/>
                <a:cs typeface="MS Gothic"/>
              </a:rPr>
              <a:t>T</a:t>
            </a:r>
            <a:r>
              <a:rPr sz="2000" b="1" spc="-30">
                <a:latin typeface="MS Gothic"/>
                <a:cs typeface="MS Gothic"/>
              </a:rPr>
              <a:t>中</a:t>
            </a:r>
            <a:r>
              <a:rPr sz="2000" b="1" spc="-50">
                <a:latin typeface="MS Gothic"/>
                <a:cs typeface="MS Gothic"/>
              </a:rPr>
              <a:t>含 </a:t>
            </a:r>
            <a:r>
              <a:rPr sz="2000" b="1" spc="-30">
                <a:latin typeface="MS Gothic"/>
                <a:cs typeface="MS Gothic"/>
              </a:rPr>
              <a:t>有</a:t>
            </a:r>
            <a:r>
              <a:rPr sz="2000" b="1" spc="-20">
                <a:latin typeface="MS Gothic"/>
                <a:cs typeface="MS Gothic"/>
              </a:rPr>
              <a:t>m</a:t>
            </a:r>
            <a:r>
              <a:rPr sz="2000" b="1" spc="-30">
                <a:latin typeface="MS Gothic"/>
                <a:cs typeface="MS Gothic"/>
              </a:rPr>
              <a:t>个</a:t>
            </a:r>
            <a:r>
              <a:rPr sz="2000" b="1" spc="-20">
                <a:latin typeface="MS Gothic"/>
                <a:cs typeface="MS Gothic"/>
              </a:rPr>
              <a:t>ATM</a:t>
            </a:r>
            <a:r>
              <a:rPr sz="2000" b="1" spc="-30">
                <a:latin typeface="MS Gothic"/>
                <a:cs typeface="MS Gothic"/>
              </a:rPr>
              <a:t>系</a:t>
            </a:r>
            <a:r>
              <a:rPr sz="2000" b="1" spc="-5">
                <a:latin typeface="Microsoft JhengHei"/>
                <a:cs typeface="Microsoft JhengHei"/>
              </a:rPr>
              <a:t>统时钟周期，</a:t>
            </a:r>
            <a:r>
              <a:rPr sz="2000" b="1" spc="-10">
                <a:latin typeface="MS Gothic"/>
                <a:cs typeface="MS Gothic"/>
              </a:rPr>
              <a:t>M</a:t>
            </a:r>
            <a:r>
              <a:rPr sz="2000" b="1">
                <a:latin typeface="Microsoft JhengHei"/>
                <a:cs typeface="Microsoft JhengHei"/>
              </a:rPr>
              <a:t>则定为是接近</a:t>
            </a:r>
            <a:r>
              <a:rPr sz="2000" b="1" spc="-20">
                <a:latin typeface="MS Gothic"/>
                <a:cs typeface="MS Gothic"/>
              </a:rPr>
              <a:t>m</a:t>
            </a:r>
            <a:r>
              <a:rPr sz="2000" b="1" spc="-30">
                <a:latin typeface="MS Gothic"/>
                <a:cs typeface="MS Gothic"/>
              </a:rPr>
              <a:t>的一个整数</a:t>
            </a:r>
            <a:r>
              <a:rPr sz="2000" b="1" spc="-25">
                <a:latin typeface="MS Gothic"/>
                <a:cs typeface="MS Gothic"/>
              </a:rPr>
              <a:t>，M</a:t>
            </a:r>
            <a:r>
              <a:rPr sz="2000" b="1" spc="-30">
                <a:latin typeface="MS Gothic"/>
                <a:cs typeface="MS Gothic"/>
              </a:rPr>
              <a:t>即是</a:t>
            </a:r>
            <a:r>
              <a:rPr sz="2000" b="1" spc="-10">
                <a:latin typeface="Microsoft JhengHei"/>
                <a:cs typeface="Microsoft JhengHei"/>
              </a:rPr>
              <a:t>业务时钟的标称</a:t>
            </a:r>
            <a:r>
              <a:rPr sz="2000" b="1" spc="-25">
                <a:latin typeface="Microsoft JhengHei"/>
                <a:cs typeface="Microsoft JhengHei"/>
              </a:rPr>
              <a:t>值。</a:t>
            </a:r>
            <a:endParaRPr sz="2000">
              <a:latin typeface="Microsoft JhengHei"/>
              <a:cs typeface="Microsoft JhengHei"/>
            </a:endParaRPr>
          </a:p>
          <a:p>
            <a:pPr marL="334010" indent="-321945">
              <a:lnSpc>
                <a:spcPct val="100000"/>
              </a:lnSpc>
              <a:spcBef>
                <a:spcPts val="125"/>
              </a:spcBef>
              <a:buSzPct val="102500"/>
              <a:buFont typeface="Wingdings"/>
              <a:buChar char=""/>
              <a:tabLst>
                <a:tab pos="334645"/>
              </a:tabLst>
            </a:pPr>
            <a:r>
              <a:rPr sz="2000" b="1" spc="-30">
                <a:latin typeface="MS Gothic"/>
                <a:cs typeface="MS Gothic"/>
              </a:rPr>
              <a:t>在</a:t>
            </a:r>
            <a:r>
              <a:rPr sz="2000" b="1">
                <a:latin typeface="Microsoft JhengHei"/>
                <a:cs typeface="Microsoft JhengHei"/>
              </a:rPr>
              <a:t>发送方设置一个计数器，计数得到实际的</a:t>
            </a:r>
            <a:r>
              <a:rPr sz="2000" b="1" spc="-20">
                <a:latin typeface="MS Gothic"/>
                <a:cs typeface="MS Gothic"/>
              </a:rPr>
              <a:t>ATM</a:t>
            </a:r>
            <a:r>
              <a:rPr sz="2000" b="1" spc="-30">
                <a:latin typeface="MS Gothic"/>
                <a:cs typeface="MS Gothic"/>
              </a:rPr>
              <a:t>系</a:t>
            </a:r>
            <a:r>
              <a:rPr sz="2000" b="1">
                <a:latin typeface="Microsoft JhengHei"/>
                <a:cs typeface="Microsoft JhengHei"/>
              </a:rPr>
              <a:t>统时钟周期数</a:t>
            </a:r>
            <a:r>
              <a:rPr sz="2000" b="1" spc="-20">
                <a:latin typeface="MS Gothic"/>
                <a:cs typeface="MS Gothic"/>
              </a:rPr>
              <a:t>m</a:t>
            </a:r>
            <a:r>
              <a:rPr sz="2000" b="1" spc="-30">
                <a:latin typeface="MS Gothic"/>
                <a:cs typeface="MS Gothic"/>
              </a:rPr>
              <a:t>与</a:t>
            </a:r>
            <a:r>
              <a:rPr sz="2000" b="1" spc="-20">
                <a:latin typeface="MS Gothic"/>
                <a:cs typeface="MS Gothic"/>
              </a:rPr>
              <a:t>M</a:t>
            </a:r>
            <a:r>
              <a:rPr sz="2000" b="1" spc="-30">
                <a:latin typeface="MS Gothic"/>
                <a:cs typeface="MS Gothic"/>
              </a:rPr>
              <a:t>的差</a:t>
            </a:r>
            <a:r>
              <a:rPr sz="2000" b="1" spc="-25">
                <a:latin typeface="Microsoft JhengHei"/>
                <a:cs typeface="Microsoft JhengHei"/>
              </a:rPr>
              <a:t>值，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sz="2000" b="1">
                <a:latin typeface="Microsoft JhengHei"/>
                <a:cs typeface="Microsoft JhengHei"/>
              </a:rPr>
              <a:t>这一差值称为剩余时间标志</a:t>
            </a:r>
            <a:r>
              <a:rPr sz="2000" b="1">
                <a:latin typeface="MS Gothic"/>
                <a:cs typeface="MS Gothic"/>
              </a:rPr>
              <a:t>RTS(Residual</a:t>
            </a:r>
            <a:r>
              <a:rPr sz="2000" b="1" spc="-65">
                <a:latin typeface="MS Gothic"/>
                <a:cs typeface="MS Gothic"/>
              </a:rPr>
              <a:t> </a:t>
            </a:r>
            <a:r>
              <a:rPr sz="2000" b="1">
                <a:latin typeface="MS Gothic"/>
                <a:cs typeface="MS Gothic"/>
              </a:rPr>
              <a:t>Time</a:t>
            </a:r>
            <a:r>
              <a:rPr sz="2000" b="1" spc="-60">
                <a:latin typeface="MS Gothic"/>
                <a:cs typeface="MS Gothic"/>
              </a:rPr>
              <a:t> </a:t>
            </a:r>
            <a:r>
              <a:rPr sz="2000" b="1" spc="-20">
                <a:latin typeface="MS Gothic"/>
                <a:cs typeface="MS Gothic"/>
              </a:rPr>
              <a:t>Stamp)</a:t>
            </a:r>
            <a:r>
              <a:rPr sz="2000" b="1" spc="-50">
                <a:latin typeface="MS Gothic"/>
                <a:cs typeface="MS Gothic"/>
              </a:rPr>
              <a:t>。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14600" y="3298825"/>
            <a:ext cx="3048000" cy="6096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700405">
              <a:lnSpc>
                <a:spcPct val="100000"/>
              </a:lnSpc>
              <a:spcBef>
                <a:spcPts val="869"/>
              </a:spcBef>
            </a:pPr>
            <a:r>
              <a:rPr sz="2950" b="1" i="1" spc="-110">
                <a:solidFill>
                  <a:srgbClr val="008000"/>
                </a:solidFill>
                <a:latin typeface="MS Gothic"/>
                <a:cs typeface="MS Gothic"/>
              </a:rPr>
              <a:t>RTS＝m-</a:t>
            </a:r>
            <a:r>
              <a:rPr sz="2950" b="1" i="1" spc="-50">
                <a:solidFill>
                  <a:srgbClr val="008000"/>
                </a:solidFill>
                <a:latin typeface="MS Gothic"/>
                <a:cs typeface="MS Gothic"/>
              </a:rPr>
              <a:t>M</a:t>
            </a:r>
            <a:endParaRPr sz="2950">
              <a:latin typeface="MS Gothic"/>
              <a:cs typeface="MS Gothic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0" y="4125213"/>
            <a:ext cx="8918575" cy="2223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4625" marR="389255" indent="-162560">
              <a:lnSpc>
                <a:spcPct val="114500"/>
              </a:lnSpc>
              <a:spcBef>
                <a:spcPts val="100"/>
              </a:spcBef>
              <a:buSzPct val="97619"/>
              <a:buFont typeface="Arial"/>
              <a:buChar char="•"/>
              <a:tabLst>
                <a:tab pos="266065"/>
              </a:tabLst>
            </a:pPr>
            <a:r>
              <a:rPr sz="2100" b="1" i="1" spc="-130">
                <a:latin typeface="MS Gothic"/>
                <a:cs typeface="MS Gothic"/>
              </a:rPr>
              <a:t>利用</a:t>
            </a:r>
            <a:r>
              <a:rPr sz="2100" b="1" i="1" spc="-65">
                <a:latin typeface="MS Gothic"/>
                <a:cs typeface="MS Gothic"/>
              </a:rPr>
              <a:t>SAR-SDU</a:t>
            </a:r>
            <a:r>
              <a:rPr sz="2100" b="1" i="1" spc="-130">
                <a:latin typeface="MS Gothic"/>
                <a:cs typeface="MS Gothic"/>
              </a:rPr>
              <a:t>序号，可以区分出</a:t>
            </a:r>
            <a:r>
              <a:rPr sz="2100" b="1" i="1" spc="-65">
                <a:latin typeface="MS Gothic"/>
                <a:cs typeface="MS Gothic"/>
              </a:rPr>
              <a:t>8</a:t>
            </a:r>
            <a:r>
              <a:rPr sz="2100" b="1" i="1" spc="-130">
                <a:latin typeface="MS Gothic"/>
                <a:cs typeface="MS Gothic"/>
              </a:rPr>
              <a:t>个不同的</a:t>
            </a:r>
            <a:r>
              <a:rPr sz="2100" b="1" i="1" spc="-65">
                <a:latin typeface="MS Gothic"/>
                <a:cs typeface="MS Gothic"/>
              </a:rPr>
              <a:t>CSI</a:t>
            </a:r>
            <a:r>
              <a:rPr sz="2100" b="1" i="1" spc="-130">
                <a:latin typeface="MS Gothic"/>
                <a:cs typeface="MS Gothic"/>
              </a:rPr>
              <a:t>。✲据序号</a:t>
            </a:r>
            <a:r>
              <a:rPr sz="2100" b="1" i="1" spc="-105">
                <a:latin typeface="Microsoft JhengHei"/>
                <a:cs typeface="Microsoft JhengHei"/>
              </a:rPr>
              <a:t>值，分别称为</a:t>
            </a:r>
            <a:r>
              <a:rPr sz="2100" b="1" i="1" spc="-65">
                <a:latin typeface="MS Gothic"/>
                <a:cs typeface="MS Gothic"/>
              </a:rPr>
              <a:t>CSI</a:t>
            </a:r>
            <a:r>
              <a:rPr sz="2100" b="1" i="1" spc="-130">
                <a:latin typeface="MS Gothic"/>
                <a:cs typeface="MS Gothic"/>
              </a:rPr>
              <a:t>比	特</a:t>
            </a:r>
            <a:r>
              <a:rPr sz="2100" b="1" i="1" spc="-65">
                <a:latin typeface="MS Gothic"/>
                <a:cs typeface="MS Gothic"/>
              </a:rPr>
              <a:t>0~7</a:t>
            </a:r>
            <a:r>
              <a:rPr sz="2100" b="1" i="1" spc="-130">
                <a:latin typeface="MS Gothic"/>
                <a:cs typeface="MS Gothic"/>
              </a:rPr>
              <a:t>。其中</a:t>
            </a:r>
            <a:r>
              <a:rPr sz="2100" b="1" i="1" spc="-80">
                <a:latin typeface="MS Gothic"/>
                <a:cs typeface="MS Gothic"/>
              </a:rPr>
              <a:t>，CSI</a:t>
            </a:r>
            <a:r>
              <a:rPr sz="2100" b="1" i="1" spc="-130">
                <a:latin typeface="MS Gothic"/>
                <a:cs typeface="MS Gothic"/>
              </a:rPr>
              <a:t>比特</a:t>
            </a:r>
            <a:r>
              <a:rPr sz="2100" b="1" i="1" spc="-95">
                <a:latin typeface="MS Gothic"/>
                <a:cs typeface="MS Gothic"/>
              </a:rPr>
              <a:t>1，3，5，7</a:t>
            </a:r>
            <a:r>
              <a:rPr sz="2100" b="1" i="1" spc="-130">
                <a:latin typeface="MS Gothic"/>
                <a:cs typeface="MS Gothic"/>
              </a:rPr>
              <a:t>用做</a:t>
            </a:r>
            <a:r>
              <a:rPr sz="2100" b="1" i="1" spc="-105">
                <a:latin typeface="Microsoft JhengHei"/>
                <a:cs typeface="Microsoft JhengHei"/>
              </a:rPr>
              <a:t>传送</a:t>
            </a:r>
            <a:r>
              <a:rPr sz="2100" b="1" i="1" spc="-65">
                <a:latin typeface="MS Gothic"/>
                <a:cs typeface="MS Gothic"/>
              </a:rPr>
              <a:t>4</a:t>
            </a:r>
            <a:r>
              <a:rPr sz="2100" b="1" i="1" spc="-130">
                <a:latin typeface="MS Gothic"/>
                <a:cs typeface="MS Gothic"/>
              </a:rPr>
              <a:t>比特</a:t>
            </a:r>
            <a:r>
              <a:rPr sz="2100" b="1" i="1" spc="-65">
                <a:latin typeface="MS Gothic"/>
                <a:cs typeface="MS Gothic"/>
              </a:rPr>
              <a:t>RTS</a:t>
            </a:r>
            <a:r>
              <a:rPr sz="2100" b="1" i="1" spc="-130">
                <a:latin typeface="MS Gothic"/>
                <a:cs typeface="MS Gothic"/>
              </a:rPr>
              <a:t>。接收方利用收到的	</a:t>
            </a:r>
            <a:r>
              <a:rPr sz="2100" b="1" i="1" spc="-65">
                <a:latin typeface="MS Gothic"/>
                <a:cs typeface="MS Gothic"/>
              </a:rPr>
              <a:t>RTS</a:t>
            </a:r>
            <a:r>
              <a:rPr sz="2100" b="1" i="1" spc="-130">
                <a:latin typeface="MS Gothic"/>
                <a:cs typeface="MS Gothic"/>
              </a:rPr>
              <a:t>和已知的参数</a:t>
            </a:r>
            <a:r>
              <a:rPr sz="2100" b="1" i="1" spc="-95">
                <a:latin typeface="MS Gothic"/>
                <a:cs typeface="MS Gothic"/>
              </a:rPr>
              <a:t>M，</a:t>
            </a:r>
            <a:r>
              <a:rPr sz="2100" b="1" i="1" spc="-130">
                <a:latin typeface="MS Gothic"/>
                <a:cs typeface="MS Gothic"/>
              </a:rPr>
              <a:t>即可在</a:t>
            </a:r>
            <a:r>
              <a:rPr sz="2100" b="1" i="1" spc="-65">
                <a:latin typeface="MS Gothic"/>
                <a:cs typeface="MS Gothic"/>
              </a:rPr>
              <a:t>ATM</a:t>
            </a:r>
            <a:r>
              <a:rPr sz="2100" b="1" i="1" spc="-130">
                <a:latin typeface="MS Gothic"/>
                <a:cs typeface="MS Gothic"/>
              </a:rPr>
              <a:t>系</a:t>
            </a:r>
            <a:r>
              <a:rPr sz="2100" b="1" i="1" spc="-105">
                <a:latin typeface="Microsoft JhengHei"/>
                <a:cs typeface="Microsoft JhengHei"/>
              </a:rPr>
              <a:t>统时钟的基础上恢复出发方业务时钟。</a:t>
            </a:r>
            <a:endParaRPr sz="2100">
              <a:latin typeface="Microsoft JhengHei"/>
              <a:cs typeface="Microsoft JhengHei"/>
            </a:endParaRPr>
          </a:p>
          <a:p>
            <a:pPr marL="266065" marR="5080" indent="-254000">
              <a:lnSpc>
                <a:spcPct val="114300"/>
              </a:lnSpc>
              <a:buClr>
                <a:srgbClr val="000000"/>
              </a:buClr>
              <a:buSzPct val="97619"/>
              <a:buFont typeface="MS Gothic"/>
              <a:buChar char="•"/>
              <a:tabLst>
                <a:tab pos="269875"/>
              </a:tabLst>
            </a:pP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在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实际应用过程中，由于承载业务的速率可能有较大差异，为了使在承载不</a:t>
            </a:r>
            <a:r>
              <a:rPr sz="2100" b="1" i="1" spc="-50">
                <a:solidFill>
                  <a:srgbClr val="0000FF"/>
                </a:solidFill>
                <a:latin typeface="Microsoft JhengHei"/>
                <a:cs typeface="Microsoft JhengHei"/>
              </a:rPr>
              <a:t>同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速率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业务时业务时钟保持在同一精度，在</a:t>
            </a:r>
            <a:r>
              <a:rPr sz="2100" b="1" i="1" spc="-70">
                <a:solidFill>
                  <a:srgbClr val="0000FF"/>
                </a:solidFill>
                <a:latin typeface="MS Gothic"/>
                <a:cs typeface="MS Gothic"/>
              </a:rPr>
              <a:t>SRTS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方法中通常不直接使用</a:t>
            </a:r>
            <a:r>
              <a:rPr sz="2100" b="1" i="1" spc="-70">
                <a:solidFill>
                  <a:srgbClr val="0000FF"/>
                </a:solidFill>
                <a:latin typeface="MS Gothic"/>
                <a:cs typeface="MS Gothic"/>
              </a:rPr>
              <a:t>ATM</a:t>
            </a:r>
            <a:r>
              <a:rPr sz="2100" b="1" i="1" spc="-135">
                <a:solidFill>
                  <a:srgbClr val="0000FF"/>
                </a:solidFill>
                <a:latin typeface="MS Gothic"/>
                <a:cs typeface="MS Gothic"/>
              </a:rPr>
              <a:t>系</a:t>
            </a:r>
            <a:r>
              <a:rPr sz="2100" b="1" i="1" spc="-50">
                <a:solidFill>
                  <a:srgbClr val="0000FF"/>
                </a:solidFill>
                <a:latin typeface="Microsoft JhengHei"/>
                <a:cs typeface="Microsoft JhengHei"/>
              </a:rPr>
              <a:t>统</a:t>
            </a:r>
            <a:r>
              <a:rPr sz="2100" b="1" i="1" spc="-105">
                <a:solidFill>
                  <a:srgbClr val="0000FF"/>
                </a:solidFill>
                <a:latin typeface="Microsoft JhengHei"/>
                <a:cs typeface="Microsoft JhengHei"/>
              </a:rPr>
              <a:t>时钟，而是使用由它分频得到的一个最接近业务时钟频率的时钟</a:t>
            </a:r>
            <a:r>
              <a:rPr sz="2100" b="1" i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12775" y="506412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30">
                <a:solidFill>
                  <a:srgbClr val="000000"/>
                </a:solidFill>
                <a:latin typeface="MS Gothic"/>
                <a:cs typeface="MS Gothic"/>
              </a:rPr>
              <a:t>SRTS</a:t>
            </a:r>
            <a:r>
              <a:rPr sz="4000" spc="-50">
                <a:solidFill>
                  <a:srgbClr val="000000"/>
                </a:solidFill>
                <a:latin typeface="MS Gothic"/>
                <a:cs typeface="MS Gothic"/>
              </a:rPr>
              <a:t>的概念</a:t>
            </a:r>
            <a:r>
              <a:rPr sz="4000" spc="-25">
                <a:solidFill>
                  <a:srgbClr val="000000"/>
                </a:solidFill>
                <a:latin typeface="Microsoft JhengHei"/>
                <a:cs typeface="Microsoft JhengHei"/>
              </a:rPr>
              <a:t>总结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1370238"/>
            <a:ext cx="9116060" cy="5018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 marR="306705" indent="-146685" algn="just">
              <a:lnSpc>
                <a:spcPct val="132600"/>
              </a:lnSpc>
              <a:spcBef>
                <a:spcPts val="100"/>
              </a:spcBef>
              <a:buSzPct val="97368"/>
              <a:buFont typeface="Arial"/>
              <a:buChar char="•"/>
              <a:tabLst>
                <a:tab pos="202565"/>
              </a:tabLst>
            </a:pPr>
            <a:r>
              <a:rPr sz="1900" b="1" spc="-120">
                <a:latin typeface="Microsoft JhengHei"/>
                <a:cs typeface="Microsoft JhengHei"/>
              </a:rPr>
              <a:t>由上所知，每传送一次</a:t>
            </a:r>
            <a:r>
              <a:rPr sz="1800" b="1" i="1" spc="-10">
                <a:latin typeface="Arial"/>
                <a:cs typeface="Arial"/>
              </a:rPr>
              <a:t>RTS</a:t>
            </a:r>
            <a:r>
              <a:rPr sz="1900" b="1" spc="-120">
                <a:latin typeface="Microsoft JhengHei"/>
                <a:cs typeface="Microsoft JhengHei"/>
              </a:rPr>
              <a:t>的时间即为一个基本时间周期</a:t>
            </a:r>
            <a:r>
              <a:rPr sz="1800" b="1" i="1">
                <a:latin typeface="Arial"/>
                <a:cs typeface="Arial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。在</a:t>
            </a:r>
            <a:r>
              <a:rPr sz="1800" b="1" i="1">
                <a:latin typeface="Arial"/>
                <a:cs typeface="Arial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时间中，能够传送</a:t>
            </a:r>
            <a:r>
              <a:rPr sz="1800" b="1" i="1">
                <a:latin typeface="Arial"/>
                <a:cs typeface="Arial"/>
              </a:rPr>
              <a:t>8</a:t>
            </a:r>
            <a:r>
              <a:rPr sz="1900" b="1" spc="-50">
                <a:latin typeface="Microsoft JhengHei"/>
                <a:cs typeface="Microsoft JhengHei"/>
              </a:rPr>
              <a:t>个 	</a:t>
            </a:r>
            <a:r>
              <a:rPr sz="1800" b="1" i="1" spc="-10">
                <a:latin typeface="Arial"/>
                <a:cs typeface="Arial"/>
              </a:rPr>
              <a:t>SAR-</a:t>
            </a:r>
            <a:r>
              <a:rPr sz="1800" b="1" i="1" spc="-35">
                <a:latin typeface="Arial"/>
                <a:cs typeface="Arial"/>
              </a:rPr>
              <a:t>SDU</a:t>
            </a:r>
            <a:r>
              <a:rPr sz="1900" b="1" spc="-35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如果没有其它</a:t>
            </a:r>
            <a:r>
              <a:rPr sz="1800" b="1" i="1" spc="-10">
                <a:latin typeface="Arial"/>
                <a:cs typeface="Arial"/>
              </a:rPr>
              <a:t>CS</a:t>
            </a:r>
            <a:r>
              <a:rPr sz="1900" b="1" spc="-120">
                <a:latin typeface="Microsoft JhengHei"/>
                <a:cs typeface="Microsoft JhengHei"/>
              </a:rPr>
              <a:t>子层开销，则每个</a:t>
            </a:r>
            <a:r>
              <a:rPr sz="1800" b="1" i="1" spc="-10">
                <a:latin typeface="Arial"/>
                <a:cs typeface="Arial"/>
              </a:rPr>
              <a:t>SAR-SDU</a:t>
            </a:r>
            <a:r>
              <a:rPr sz="1900" b="1" spc="-120">
                <a:latin typeface="Microsoft JhengHei"/>
                <a:cs typeface="Microsoft JhengHei"/>
              </a:rPr>
              <a:t>中有</a:t>
            </a:r>
            <a:r>
              <a:rPr sz="1800" b="1" i="1" spc="-10">
                <a:latin typeface="Arial"/>
                <a:cs typeface="Arial"/>
              </a:rPr>
              <a:t>47</a:t>
            </a:r>
            <a:r>
              <a:rPr sz="1900" b="1" spc="-120">
                <a:latin typeface="Microsoft JhengHei"/>
                <a:cs typeface="Microsoft JhengHei"/>
              </a:rPr>
              <a:t>个字节由于传送用</a:t>
            </a:r>
            <a:r>
              <a:rPr sz="1900" b="1" spc="-50">
                <a:latin typeface="Microsoft JhengHei"/>
                <a:cs typeface="Microsoft JhengHei"/>
              </a:rPr>
              <a:t>户	</a:t>
            </a:r>
            <a:r>
              <a:rPr sz="1900" b="1" spc="-120">
                <a:latin typeface="Microsoft JhengHei"/>
                <a:cs typeface="Microsoft JhengHei"/>
              </a:rPr>
              <a:t>数据，共传送了</a:t>
            </a:r>
            <a:r>
              <a:rPr sz="1800" b="1" i="1">
                <a:latin typeface="Arial"/>
                <a:cs typeface="Arial"/>
              </a:rPr>
              <a:t>8</a:t>
            </a:r>
            <a:r>
              <a:rPr sz="1800" b="1" i="1" spc="55">
                <a:latin typeface="Arial"/>
                <a:cs typeface="Arial"/>
              </a:rPr>
              <a:t> </a:t>
            </a:r>
            <a:r>
              <a:rPr sz="1800" b="1" i="1">
                <a:latin typeface="Arial"/>
                <a:cs typeface="Arial"/>
              </a:rPr>
              <a:t>x</a:t>
            </a:r>
            <a:r>
              <a:rPr sz="1800" b="1" i="1" spc="60">
                <a:latin typeface="Arial"/>
                <a:cs typeface="Arial"/>
              </a:rPr>
              <a:t> </a:t>
            </a:r>
            <a:r>
              <a:rPr sz="1800" b="1" i="1">
                <a:latin typeface="Arial"/>
                <a:cs typeface="Arial"/>
              </a:rPr>
              <a:t>47</a:t>
            </a:r>
            <a:r>
              <a:rPr sz="1800" b="1" i="1" spc="55">
                <a:latin typeface="Arial"/>
                <a:cs typeface="Arial"/>
              </a:rPr>
              <a:t> </a:t>
            </a:r>
            <a:r>
              <a:rPr sz="1800" b="1" i="1" spc="-25">
                <a:latin typeface="Arial"/>
                <a:cs typeface="Arial"/>
              </a:rPr>
              <a:t>x8</a:t>
            </a:r>
            <a:r>
              <a:rPr sz="1900" b="1" spc="-25">
                <a:latin typeface="Microsoft JhengHei"/>
                <a:cs typeface="Microsoft JhengHei"/>
              </a:rPr>
              <a:t>＝</a:t>
            </a:r>
            <a:r>
              <a:rPr sz="1800" b="1" i="1" spc="-25">
                <a:latin typeface="Arial"/>
                <a:cs typeface="Arial"/>
              </a:rPr>
              <a:t>3008</a:t>
            </a:r>
            <a:r>
              <a:rPr sz="1900" b="1" spc="-120">
                <a:latin typeface="Microsoft JhengHei"/>
                <a:cs typeface="Microsoft JhengHei"/>
              </a:rPr>
              <a:t>个业务时钟周期，即</a:t>
            </a:r>
            <a:r>
              <a:rPr sz="1800" b="1" i="1" spc="-30">
                <a:latin typeface="Arial"/>
                <a:cs typeface="Arial"/>
              </a:rPr>
              <a:t>N</a:t>
            </a:r>
            <a:r>
              <a:rPr sz="1900" b="1" spc="-30">
                <a:latin typeface="Microsoft JhengHei"/>
                <a:cs typeface="Microsoft JhengHei"/>
              </a:rPr>
              <a:t>＝</a:t>
            </a:r>
            <a:r>
              <a:rPr sz="1800" b="1" i="1" spc="-30">
                <a:latin typeface="Arial"/>
                <a:cs typeface="Arial"/>
              </a:rPr>
              <a:t>3008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 marL="158750" marR="407034" indent="-146685">
              <a:lnSpc>
                <a:spcPct val="132600"/>
              </a:lnSpc>
              <a:buSzPct val="97368"/>
              <a:buFont typeface="Arial"/>
              <a:buChar char="•"/>
              <a:tabLst>
                <a:tab pos="202565"/>
              </a:tabLst>
            </a:pPr>
            <a:r>
              <a:rPr sz="1900" b="1" spc="-120">
                <a:latin typeface="Microsoft JhengHei"/>
                <a:cs typeface="Microsoft JhengHei"/>
              </a:rPr>
              <a:t>假设系统时钟的频率为</a:t>
            </a:r>
            <a:r>
              <a:rPr sz="1800" b="1" i="1" spc="-25">
                <a:latin typeface="Arial"/>
                <a:cs typeface="Arial"/>
              </a:rPr>
              <a:t>155.52MHz</a:t>
            </a:r>
            <a:r>
              <a:rPr sz="1900" b="1" spc="-25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用于传送速率为</a:t>
            </a:r>
            <a:r>
              <a:rPr sz="1800" b="1" i="1" spc="-10">
                <a:latin typeface="Arial"/>
                <a:cs typeface="Arial"/>
              </a:rPr>
              <a:t>2.048Mbit/s</a:t>
            </a:r>
            <a:r>
              <a:rPr sz="1900" b="1" spc="-120">
                <a:latin typeface="Microsoft JhengHei"/>
                <a:cs typeface="Microsoft JhengHei"/>
              </a:rPr>
              <a:t>的</a:t>
            </a:r>
            <a:r>
              <a:rPr sz="1800" b="1" i="1" spc="-10">
                <a:latin typeface="Arial"/>
                <a:cs typeface="Arial"/>
              </a:rPr>
              <a:t>E1</a:t>
            </a:r>
            <a:r>
              <a:rPr sz="1900" b="1" spc="-120">
                <a:latin typeface="Microsoft JhengHei"/>
                <a:cs typeface="Microsoft JhengHei"/>
              </a:rPr>
              <a:t>信号</a:t>
            </a:r>
            <a:r>
              <a:rPr sz="1800" b="1" i="1">
                <a:latin typeface="Arial"/>
                <a:cs typeface="Arial"/>
              </a:rPr>
              <a:t>(</a:t>
            </a:r>
            <a:r>
              <a:rPr sz="1900" b="1" spc="-120">
                <a:latin typeface="Microsoft JhengHei"/>
                <a:cs typeface="Microsoft JhengHei"/>
              </a:rPr>
              <a:t>电路仿</a:t>
            </a:r>
            <a:r>
              <a:rPr sz="1900" b="1" spc="-50">
                <a:latin typeface="Microsoft JhengHei"/>
                <a:cs typeface="Microsoft JhengHei"/>
              </a:rPr>
              <a:t>真	</a:t>
            </a:r>
            <a:r>
              <a:rPr sz="1900" b="1" spc="-120">
                <a:latin typeface="Microsoft JhengHei"/>
                <a:cs typeface="Microsoft JhengHei"/>
              </a:rPr>
              <a:t>业务</a:t>
            </a:r>
            <a:r>
              <a:rPr sz="1800" b="1" i="1" spc="-65">
                <a:latin typeface="Arial"/>
                <a:cs typeface="Arial"/>
              </a:rPr>
              <a:t>)</a:t>
            </a:r>
            <a:r>
              <a:rPr sz="1900" b="1" spc="-65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则二者的比值是</a:t>
            </a:r>
            <a:r>
              <a:rPr sz="1800" b="1" i="1" spc="-10">
                <a:latin typeface="Arial"/>
                <a:cs typeface="Arial"/>
              </a:rPr>
              <a:t>75.9375</a:t>
            </a:r>
            <a:r>
              <a:rPr sz="1900" b="1" spc="-120">
                <a:latin typeface="Microsoft JhengHei"/>
                <a:cs typeface="Microsoft JhengHei"/>
              </a:rPr>
              <a:t>。在这种情况下，首先对</a:t>
            </a:r>
            <a:r>
              <a:rPr sz="1800" b="1" i="1" spc="-10">
                <a:latin typeface="Arial"/>
                <a:cs typeface="Arial"/>
              </a:rPr>
              <a:t>155.52MHz</a:t>
            </a:r>
            <a:r>
              <a:rPr sz="1900" b="1" spc="-120">
                <a:latin typeface="Microsoft JhengHei"/>
                <a:cs typeface="Microsoft JhengHei"/>
              </a:rPr>
              <a:t>时钟做</a:t>
            </a:r>
            <a:r>
              <a:rPr sz="1800" b="1" i="1" spc="-10">
                <a:latin typeface="Arial"/>
                <a:cs typeface="Arial"/>
              </a:rPr>
              <a:t>75</a:t>
            </a:r>
            <a:r>
              <a:rPr sz="1900" b="1" spc="-120">
                <a:latin typeface="Microsoft JhengHei"/>
                <a:cs typeface="Microsoft JhengHei"/>
              </a:rPr>
              <a:t>分频</a:t>
            </a:r>
            <a:r>
              <a:rPr sz="1900" b="1" spc="-50">
                <a:latin typeface="Microsoft JhengHei"/>
                <a:cs typeface="Microsoft JhengHei"/>
              </a:rPr>
              <a:t>，	</a:t>
            </a:r>
            <a:r>
              <a:rPr sz="1900" b="1" spc="-120">
                <a:latin typeface="Microsoft JhengHei"/>
                <a:cs typeface="Microsoft JhengHei"/>
              </a:rPr>
              <a:t>得到</a:t>
            </a:r>
            <a:r>
              <a:rPr sz="1800" b="1" i="1" spc="-10">
                <a:latin typeface="Arial"/>
                <a:cs typeface="Arial"/>
              </a:rPr>
              <a:t>155.52MHz/75=2.0736MHz</a:t>
            </a:r>
            <a:r>
              <a:rPr sz="1900" b="1" spc="-120">
                <a:latin typeface="Microsoft JhengHei"/>
                <a:cs typeface="Microsoft JhengHei"/>
              </a:rPr>
              <a:t>的时钟信号，称为基准时钟信号。每个</a:t>
            </a:r>
            <a:r>
              <a:rPr sz="1800" b="1" i="1">
                <a:latin typeface="Arial"/>
                <a:cs typeface="Arial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周期内包</a:t>
            </a:r>
            <a:r>
              <a:rPr sz="1900" b="1" spc="-50">
                <a:latin typeface="Microsoft JhengHei"/>
                <a:cs typeface="Microsoft JhengHei"/>
              </a:rPr>
              <a:t>括 	</a:t>
            </a:r>
            <a:r>
              <a:rPr sz="1800" b="1" i="1">
                <a:latin typeface="Arial"/>
                <a:cs typeface="Arial"/>
              </a:rPr>
              <a:t>3008/2.048</a:t>
            </a:r>
            <a:r>
              <a:rPr sz="1800" b="1" i="1" spc="35">
                <a:latin typeface="Arial"/>
                <a:cs typeface="Arial"/>
              </a:rPr>
              <a:t> </a:t>
            </a:r>
            <a:r>
              <a:rPr sz="1800" b="1" i="1">
                <a:latin typeface="Arial"/>
                <a:cs typeface="Arial"/>
              </a:rPr>
              <a:t>x</a:t>
            </a:r>
            <a:r>
              <a:rPr sz="1800" b="1" i="1" spc="40">
                <a:latin typeface="Arial"/>
                <a:cs typeface="Arial"/>
              </a:rPr>
              <a:t> </a:t>
            </a:r>
            <a:r>
              <a:rPr sz="1800" b="1" i="1" spc="-10">
                <a:latin typeface="Arial"/>
                <a:cs typeface="Arial"/>
              </a:rPr>
              <a:t>2.0736=3045.6</a:t>
            </a:r>
            <a:r>
              <a:rPr sz="1900" b="1" spc="-120">
                <a:latin typeface="Microsoft JhengHei"/>
                <a:cs typeface="Microsoft JhengHei"/>
              </a:rPr>
              <a:t>个基准时钟周期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 marL="158115" indent="-146050">
              <a:lnSpc>
                <a:spcPct val="100000"/>
              </a:lnSpc>
              <a:spcBef>
                <a:spcPts val="745"/>
              </a:spcBef>
              <a:buSzPct val="97368"/>
              <a:buFont typeface="Arial"/>
              <a:buChar char="•"/>
              <a:tabLst>
                <a:tab pos="158750"/>
              </a:tabLst>
            </a:pPr>
            <a:r>
              <a:rPr sz="1900" b="1" spc="-120">
                <a:latin typeface="Microsoft JhengHei"/>
                <a:cs typeface="Microsoft JhengHei"/>
              </a:rPr>
              <a:t>使用一个</a:t>
            </a:r>
            <a:r>
              <a:rPr sz="1800" b="1" i="1">
                <a:latin typeface="Arial"/>
                <a:cs typeface="Arial"/>
              </a:rPr>
              <a:t>4</a:t>
            </a:r>
            <a:r>
              <a:rPr sz="1900" b="1" spc="-120">
                <a:latin typeface="Microsoft JhengHei"/>
                <a:cs typeface="Microsoft JhengHei"/>
              </a:rPr>
              <a:t>比特的计数器对一个</a:t>
            </a:r>
            <a:r>
              <a:rPr sz="1800" b="1" i="1">
                <a:latin typeface="Arial"/>
                <a:cs typeface="Arial"/>
              </a:rPr>
              <a:t>T</a:t>
            </a:r>
            <a:r>
              <a:rPr sz="1900" b="1" spc="-120">
                <a:latin typeface="Microsoft JhengHei"/>
                <a:cs typeface="Microsoft JhengHei"/>
              </a:rPr>
              <a:t>周期内的基准时钟周期进行计数，并用其计数值</a:t>
            </a:r>
            <a:r>
              <a:rPr sz="1900" b="1" spc="-50">
                <a:latin typeface="Microsoft JhengHei"/>
                <a:cs typeface="Microsoft JhengHei"/>
              </a:rPr>
              <a:t>来</a:t>
            </a:r>
            <a:endParaRPr sz="1900">
              <a:latin typeface="Microsoft JhengHei"/>
              <a:cs typeface="Microsoft JhengHei"/>
            </a:endParaRPr>
          </a:p>
          <a:p>
            <a:pPr marL="203200" marR="5080">
              <a:lnSpc>
                <a:spcPct val="132600"/>
              </a:lnSpc>
            </a:pPr>
            <a:r>
              <a:rPr sz="1900" b="1" spc="-120">
                <a:latin typeface="Microsoft JhengHei"/>
                <a:cs typeface="Microsoft JhengHei"/>
              </a:rPr>
              <a:t>表示</a:t>
            </a:r>
            <a:r>
              <a:rPr sz="1800" b="1" i="1" spc="-10">
                <a:latin typeface="Arial"/>
                <a:cs typeface="Arial"/>
              </a:rPr>
              <a:t>RTS</a:t>
            </a:r>
            <a:r>
              <a:rPr sz="1900" b="1" spc="-120">
                <a:latin typeface="Microsoft JhengHei"/>
                <a:cs typeface="Microsoft JhengHei"/>
              </a:rPr>
              <a:t>。则由于</a:t>
            </a:r>
            <a:r>
              <a:rPr sz="1800" b="1" i="1" spc="-10">
                <a:latin typeface="Arial"/>
                <a:cs typeface="Arial"/>
              </a:rPr>
              <a:t>3045.6</a:t>
            </a:r>
            <a:r>
              <a:rPr sz="1900" b="1" spc="-120">
                <a:latin typeface="Microsoft JhengHei"/>
                <a:cs typeface="Microsoft JhengHei"/>
              </a:rPr>
              <a:t>除以</a:t>
            </a:r>
            <a:r>
              <a:rPr sz="1800" b="1" i="1" spc="-10">
                <a:latin typeface="Arial"/>
                <a:cs typeface="Arial"/>
              </a:rPr>
              <a:t>16</a:t>
            </a:r>
            <a:r>
              <a:rPr sz="1900" b="1" spc="-120">
                <a:latin typeface="Microsoft JhengHei"/>
                <a:cs typeface="Microsoft JhengHei"/>
              </a:rPr>
              <a:t>的商的整数部分为</a:t>
            </a:r>
            <a:r>
              <a:rPr sz="1800" b="1" i="1" spc="-10">
                <a:latin typeface="Arial"/>
                <a:cs typeface="Arial"/>
              </a:rPr>
              <a:t>190</a:t>
            </a:r>
            <a:r>
              <a:rPr sz="1900" b="1" spc="-10">
                <a:latin typeface="Microsoft JhengHei"/>
                <a:cs typeface="Microsoft JhengHei"/>
              </a:rPr>
              <a:t>，</a:t>
            </a:r>
            <a:r>
              <a:rPr sz="1800" b="1" i="1" spc="-10">
                <a:latin typeface="Arial"/>
                <a:cs typeface="Arial"/>
              </a:rPr>
              <a:t>190 </a:t>
            </a:r>
            <a:r>
              <a:rPr sz="1800" b="1" i="1">
                <a:latin typeface="Arial"/>
                <a:cs typeface="Arial"/>
              </a:rPr>
              <a:t>x 16 = </a:t>
            </a:r>
            <a:r>
              <a:rPr sz="1800" b="1" i="1" spc="-10">
                <a:latin typeface="Arial"/>
                <a:cs typeface="Arial"/>
              </a:rPr>
              <a:t>3040</a:t>
            </a:r>
            <a:r>
              <a:rPr sz="1900" b="1" spc="-10">
                <a:latin typeface="Microsoft JhengHei"/>
                <a:cs typeface="Microsoft JhengHei"/>
              </a:rPr>
              <a:t>，</a:t>
            </a:r>
            <a:r>
              <a:rPr sz="1800" b="1" i="1" spc="-10">
                <a:latin typeface="Arial"/>
                <a:cs typeface="Arial"/>
              </a:rPr>
              <a:t>RTS=0~15</a:t>
            </a:r>
            <a:r>
              <a:rPr sz="1900" b="1" spc="-10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可知可以表示的基准周期数的范围是</a:t>
            </a:r>
            <a:r>
              <a:rPr sz="1800" b="1" i="1" spc="-10">
                <a:latin typeface="Arial"/>
                <a:cs typeface="Arial"/>
              </a:rPr>
              <a:t>3040~3055</a:t>
            </a:r>
            <a:r>
              <a:rPr sz="1900" b="1" spc="-120">
                <a:latin typeface="Microsoft JhengHei"/>
                <a:cs typeface="Microsoft JhengHei"/>
              </a:rPr>
              <a:t>。即相当于业务时钟的范围可以</a:t>
            </a:r>
            <a:r>
              <a:rPr sz="1900" b="1" spc="-50">
                <a:latin typeface="Microsoft JhengHei"/>
                <a:cs typeface="Microsoft JhengHei"/>
              </a:rPr>
              <a:t>在</a:t>
            </a:r>
            <a:endParaRPr sz="1900">
              <a:latin typeface="Microsoft JhengHei"/>
              <a:cs typeface="Microsoft JhengHei"/>
            </a:endParaRPr>
          </a:p>
          <a:p>
            <a:pPr marL="582295">
              <a:lnSpc>
                <a:spcPct val="100000"/>
              </a:lnSpc>
              <a:spcBef>
                <a:spcPts val="740"/>
              </a:spcBef>
            </a:pPr>
            <a:r>
              <a:rPr sz="1800" b="1" i="1" spc="-10">
                <a:latin typeface="Arial"/>
                <a:cs typeface="Arial"/>
              </a:rPr>
              <a:t>1/(3040/2.0736/3008)=1.8048MHz</a:t>
            </a:r>
            <a:r>
              <a:rPr sz="1900" b="1" spc="-120">
                <a:latin typeface="Microsoft JhengHei"/>
                <a:cs typeface="Microsoft JhengHei"/>
              </a:rPr>
              <a:t>和</a:t>
            </a:r>
            <a:r>
              <a:rPr sz="1800" b="1" i="1" spc="-10">
                <a:latin typeface="Arial"/>
                <a:cs typeface="Arial"/>
              </a:rPr>
              <a:t>1/(3055/2.0736/3008)=2.1060MHz</a:t>
            </a:r>
            <a:r>
              <a:rPr sz="1900" b="1" spc="-120">
                <a:latin typeface="Microsoft JhengHei"/>
                <a:cs typeface="Microsoft JhengHei"/>
              </a:rPr>
              <a:t>之间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 marL="139700">
              <a:lnSpc>
                <a:spcPct val="100000"/>
              </a:lnSpc>
              <a:spcBef>
                <a:spcPts val="745"/>
              </a:spcBef>
            </a:pPr>
            <a:r>
              <a:rPr sz="1900" b="1" spc="-120">
                <a:latin typeface="Microsoft JhengHei"/>
                <a:cs typeface="Microsoft JhengHei"/>
              </a:rPr>
              <a:t>这意味着容许业务时钟的偏差范围是</a:t>
            </a:r>
            <a:r>
              <a:rPr sz="1900" b="1" spc="-25">
                <a:latin typeface="Microsoft JhengHei"/>
                <a:cs typeface="Microsoft JhengHei"/>
              </a:rPr>
              <a:t>：</a:t>
            </a:r>
            <a:r>
              <a:rPr sz="1800" b="1" i="1" spc="-25">
                <a:latin typeface="Arial"/>
                <a:cs typeface="Arial"/>
              </a:rPr>
              <a:t>(1.8048-</a:t>
            </a:r>
            <a:r>
              <a:rPr sz="1800" b="1" i="1" spc="-10">
                <a:latin typeface="Arial"/>
                <a:cs typeface="Arial"/>
              </a:rPr>
              <a:t>2.048)/2.048=-</a:t>
            </a:r>
            <a:r>
              <a:rPr sz="1800" b="1" i="1">
                <a:latin typeface="Arial"/>
                <a:cs typeface="Arial"/>
              </a:rPr>
              <a:t>11.8%</a:t>
            </a:r>
            <a:r>
              <a:rPr sz="1900" b="1" spc="-120">
                <a:latin typeface="Microsoft JhengHei"/>
                <a:cs typeface="Microsoft JhengHei"/>
              </a:rPr>
              <a:t>和</a:t>
            </a:r>
            <a:r>
              <a:rPr sz="1800" b="1" i="1" spc="-10">
                <a:latin typeface="Arial"/>
                <a:cs typeface="Arial"/>
              </a:rPr>
              <a:t>(2.1060-2.048)/</a:t>
            </a:r>
            <a:endParaRPr sz="1800">
              <a:latin typeface="Arial"/>
              <a:cs typeface="Arial"/>
            </a:endParaRPr>
          </a:p>
          <a:p>
            <a:pPr marL="139065">
              <a:lnSpc>
                <a:spcPct val="100000"/>
              </a:lnSpc>
              <a:spcBef>
                <a:spcPts val="745"/>
              </a:spcBef>
            </a:pPr>
            <a:r>
              <a:rPr sz="1800" b="1" i="1" spc="-10">
                <a:latin typeface="Arial"/>
                <a:cs typeface="Arial"/>
              </a:rPr>
              <a:t>=+2.83%</a:t>
            </a:r>
            <a:r>
              <a:rPr sz="1900" b="1" spc="-120">
                <a:latin typeface="Microsoft JhengHei"/>
                <a:cs typeface="Microsoft JhengHei"/>
              </a:rPr>
              <a:t>之间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8975" y="430212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30">
                <a:solidFill>
                  <a:srgbClr val="000000"/>
                </a:solidFill>
                <a:latin typeface="MS Gothic"/>
                <a:cs typeface="MS Gothic"/>
              </a:rPr>
              <a:t>SRTS</a:t>
            </a:r>
            <a:r>
              <a:rPr sz="4000" spc="-50">
                <a:solidFill>
                  <a:srgbClr val="000000"/>
                </a:solidFill>
                <a:latin typeface="MS Gothic"/>
                <a:cs typeface="MS Gothic"/>
              </a:rPr>
              <a:t>方法</a:t>
            </a:r>
            <a:r>
              <a:rPr sz="4000" spc="-25">
                <a:solidFill>
                  <a:srgbClr val="000000"/>
                </a:solidFill>
                <a:latin typeface="Microsoft JhengHei"/>
                <a:cs typeface="Microsoft JhengHei"/>
              </a:rPr>
              <a:t>举例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3670" marR="259715" indent="-141605" algn="just">
              <a:lnSpc>
                <a:spcPct val="133300"/>
              </a:lnSpc>
              <a:spcBef>
                <a:spcPts val="95"/>
              </a:spcBef>
              <a:buSzPct val="97619"/>
              <a:buFont typeface="Arial"/>
              <a:buChar char="•"/>
              <a:tabLst>
                <a:tab pos="174625"/>
              </a:tabLst>
            </a:pP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这种方法的主要设计思想是：在接收端设置一缓冲器以存放收到的数据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。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如果接收方时钟过快，则缓冲器会被很快取空；而若接收方时钟过慢，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则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缓冲器会被很快填满。因此，根据缓冲器中数据的多少，便可间接地知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道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接收方时钟和业务时钟间的偏差，并可据此调整接收方时钟频率，使之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达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到和业务时钟的同步。自适应时钟法无需</a:t>
            </a:r>
            <a:r>
              <a:rPr sz="2000" i="1" spc="-10">
                <a:solidFill>
                  <a:srgbClr val="000000"/>
                </a:solidFill>
                <a:latin typeface="Arial"/>
                <a:cs typeface="Arial"/>
              </a:rPr>
              <a:t>CS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子层来传送时钟信息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800">
              <a:latin typeface="Microsoft JhengHei"/>
              <a:cs typeface="Microsoft JhengHei"/>
            </a:endParaRPr>
          </a:p>
          <a:p>
            <a:pPr marL="153670" marR="5080" indent="-141605">
              <a:lnSpc>
                <a:spcPct val="133300"/>
              </a:lnSpc>
              <a:buSzPct val="97619"/>
              <a:buFont typeface="Arial"/>
              <a:buChar char="•"/>
              <a:tabLst>
                <a:tab pos="174625"/>
              </a:tabLst>
            </a:pP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很显然</a:t>
            </a:r>
            <a:r>
              <a:rPr sz="2100" spc="-30">
                <a:solidFill>
                  <a:srgbClr val="000000"/>
                </a:solidFill>
                <a:latin typeface="Microsoft JhengHei"/>
                <a:cs typeface="Microsoft JhengHei"/>
              </a:rPr>
              <a:t>，</a:t>
            </a:r>
            <a:r>
              <a:rPr sz="2000" i="1" spc="-30">
                <a:solidFill>
                  <a:srgbClr val="000000"/>
                </a:solidFill>
                <a:latin typeface="Arial"/>
                <a:cs typeface="Arial"/>
              </a:rPr>
              <a:t>SRTS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法比自适应时钟法精确，更适合于大规模的网络</a:t>
            </a:r>
            <a:r>
              <a:rPr sz="2000" i="1">
                <a:solidFill>
                  <a:srgbClr val="000000"/>
                </a:solidFill>
                <a:latin typeface="Arial"/>
                <a:cs typeface="Arial"/>
              </a:rPr>
              <a:t>(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如全国骨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干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网</a:t>
            </a:r>
            <a:r>
              <a:rPr sz="2000" i="1" spc="-60">
                <a:solidFill>
                  <a:srgbClr val="000000"/>
                </a:solidFill>
                <a:latin typeface="Arial"/>
                <a:cs typeface="Arial"/>
              </a:rPr>
              <a:t>)</a:t>
            </a:r>
            <a:r>
              <a:rPr sz="2100" spc="-60">
                <a:solidFill>
                  <a:srgbClr val="000000"/>
                </a:solidFill>
                <a:latin typeface="Microsoft JhengHei"/>
                <a:cs typeface="Microsoft JhengHei"/>
              </a:rPr>
              <a:t>；</a:t>
            </a:r>
            <a:r>
              <a:rPr sz="2100" spc="-105">
                <a:solidFill>
                  <a:srgbClr val="000000"/>
                </a:solidFill>
                <a:latin typeface="Microsoft JhengHei"/>
                <a:cs typeface="Microsoft JhengHei"/>
              </a:rPr>
              <a:t>而自适应时钟法实现简单，更适合于省内网或地区网</a:t>
            </a:r>
            <a:r>
              <a:rPr sz="2100" spc="-50">
                <a:solidFill>
                  <a:srgbClr val="000000"/>
                </a:solidFill>
                <a:latin typeface="Microsoft JhengHei"/>
                <a:cs typeface="Microsoft JhengHei"/>
              </a:rPr>
              <a:t>。</a:t>
            </a:r>
            <a:endParaRPr sz="21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8975" y="658812"/>
            <a:ext cx="408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000000"/>
                </a:solidFill>
                <a:latin typeface="Microsoft JhengHei"/>
                <a:cs typeface="Microsoft JhengHei"/>
              </a:rPr>
              <a:t>自适应时钟法简述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175" y="273050"/>
            <a:ext cx="53594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000000"/>
                </a:solidFill>
                <a:latin typeface="Microsoft JhengHei"/>
                <a:cs typeface="Microsoft JhengHei"/>
              </a:rPr>
              <a:t>结构消息的传送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>
                <a:solidFill>
                  <a:srgbClr val="000000"/>
                </a:solidFill>
                <a:latin typeface="MS Gothic"/>
                <a:cs typeface="MS Gothic"/>
              </a:rPr>
              <a:t>(Structure</a:t>
            </a:r>
            <a:r>
              <a:rPr sz="2800" spc="-130">
                <a:solidFill>
                  <a:srgbClr val="000000"/>
                </a:solidFill>
                <a:latin typeface="MS Gothic"/>
                <a:cs typeface="MS Gothic"/>
              </a:rPr>
              <a:t> </a:t>
            </a:r>
            <a:r>
              <a:rPr sz="2800">
                <a:solidFill>
                  <a:srgbClr val="000000"/>
                </a:solidFill>
                <a:latin typeface="MS Gothic"/>
                <a:cs typeface="MS Gothic"/>
              </a:rPr>
              <a:t>Data</a:t>
            </a:r>
            <a:r>
              <a:rPr sz="2800" spc="-130">
                <a:solidFill>
                  <a:srgbClr val="000000"/>
                </a:solidFill>
                <a:latin typeface="MS Gothic"/>
                <a:cs typeface="MS Gothic"/>
              </a:rPr>
              <a:t> </a:t>
            </a:r>
            <a:r>
              <a:rPr sz="2800">
                <a:solidFill>
                  <a:srgbClr val="000000"/>
                </a:solidFill>
                <a:latin typeface="MS Gothic"/>
                <a:cs typeface="MS Gothic"/>
              </a:rPr>
              <a:t>Transfer)-</a:t>
            </a:r>
            <a:r>
              <a:rPr sz="2800" spc="-125">
                <a:solidFill>
                  <a:srgbClr val="000000"/>
                </a:solidFill>
                <a:latin typeface="MS Gothic"/>
                <a:cs typeface="MS Gothic"/>
              </a:rPr>
              <a:t> </a:t>
            </a:r>
            <a:r>
              <a:rPr sz="2800" spc="-25">
                <a:solidFill>
                  <a:srgbClr val="000000"/>
                </a:solidFill>
                <a:latin typeface="MS Gothic"/>
                <a:cs typeface="MS Gothic"/>
              </a:rPr>
              <a:t>SDT</a:t>
            </a:r>
            <a:endParaRPr sz="2800">
              <a:latin typeface="MS Gothic"/>
              <a:cs typeface="MS Gothic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685925" y="5029200"/>
            <a:ext cx="2438400" cy="457200"/>
          </a:xfrm>
          <a:custGeom>
            <a:rect l="l" t="t" r="r" b="b"/>
            <a:pathLst>
              <a:path w="2438400" h="457200">
                <a:moveTo>
                  <a:pt x="2438400" y="457200"/>
                </a:moveTo>
                <a:lnTo>
                  <a:pt x="0" y="457200"/>
                </a:lnTo>
                <a:lnTo>
                  <a:pt x="0" y="0"/>
                </a:lnTo>
                <a:lnTo>
                  <a:pt x="2438400" y="0"/>
                </a:lnTo>
                <a:lnTo>
                  <a:pt x="2438400" y="457200"/>
                </a:lnTo>
                <a:close/>
              </a:path>
            </a:pathLst>
          </a:custGeom>
          <a:solidFill>
            <a:srgbClr val="C0FDF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685925" y="5029200"/>
            <a:ext cx="914400" cy="457200"/>
          </a:xfrm>
          <a:prstGeom prst="rect">
            <a:avLst/>
          </a:prstGeom>
          <a:solidFill>
            <a:srgbClr val="C0FDF9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87630">
              <a:lnSpc>
                <a:spcPct val="100000"/>
              </a:lnSpc>
              <a:spcBef>
                <a:spcPts val="869"/>
              </a:spcBef>
            </a:pPr>
            <a:r>
              <a:rPr sz="1450" b="1" spc="-65">
                <a:latin typeface="Microsoft JhengHei"/>
                <a:cs typeface="Microsoft JhengHei"/>
              </a:rPr>
              <a:t>保留比</a:t>
            </a:r>
            <a:r>
              <a:rPr sz="1450" b="1" spc="-50">
                <a:latin typeface="Microsoft JhengHei"/>
                <a:cs typeface="Microsoft JhengHei"/>
              </a:rPr>
              <a:t>特</a:t>
            </a:r>
            <a:endParaRPr sz="145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00325" y="5029200"/>
            <a:ext cx="1524000" cy="457200"/>
          </a:xfrm>
          <a:prstGeom prst="rect">
            <a:avLst/>
          </a:prstGeom>
          <a:solidFill>
            <a:srgbClr val="C0FDF9"/>
          </a:solidFill>
          <a:ln w="12700">
            <a:solidFill>
              <a:srgbClr val="000000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328930">
              <a:lnSpc>
                <a:spcPct val="100000"/>
              </a:lnSpc>
              <a:spcBef>
                <a:spcPts val="869"/>
              </a:spcBef>
            </a:pPr>
            <a:r>
              <a:rPr sz="1450" b="1" spc="-65">
                <a:latin typeface="Microsoft JhengHei"/>
                <a:cs typeface="Microsoft JhengHei"/>
              </a:rPr>
              <a:t>偏移量</a:t>
            </a:r>
            <a:r>
              <a:rPr sz="1400" b="1" i="1">
                <a:latin typeface="Arial"/>
                <a:cs typeface="Arial"/>
              </a:rPr>
              <a:t>(7</a:t>
            </a:r>
            <a:r>
              <a:rPr sz="1450" b="1" spc="-65">
                <a:latin typeface="Microsoft JhengHei"/>
                <a:cs typeface="Microsoft JhengHei"/>
              </a:rPr>
              <a:t>比特</a:t>
            </a:r>
            <a:r>
              <a:rPr sz="1400" b="1" i="1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069975" y="3727450"/>
          <a:ext cx="3441700" cy="762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9200"/>
                <a:gridCol w="762000"/>
                <a:gridCol w="1447800"/>
              </a:tblGrid>
              <a:tr h="304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321945" algn="ctr">
                        <a:lnSpc>
                          <a:spcPts val="910"/>
                        </a:lnSpc>
                      </a:pPr>
                      <a:r>
                        <a:rPr sz="1000" b="1" i="1" spc="-10">
                          <a:latin typeface="Arial"/>
                          <a:cs typeface="Arial"/>
                        </a:rPr>
                        <a:t>SAR-</a:t>
                      </a:r>
                      <a:r>
                        <a:rPr sz="1000" b="1" i="1">
                          <a:latin typeface="Arial"/>
                          <a:cs typeface="Arial"/>
                        </a:rPr>
                        <a:t>PDU</a:t>
                      </a:r>
                      <a:r>
                        <a:rPr sz="1050" b="1" spc="-60">
                          <a:latin typeface="Microsoft JhengHei"/>
                          <a:cs typeface="Microsoft JhengHei"/>
                        </a:rPr>
                        <a:t>信息字</a:t>
                      </a:r>
                      <a:r>
                        <a:rPr sz="1050" b="1" spc="-50">
                          <a:latin typeface="Microsoft JhengHei"/>
                          <a:cs typeface="Microsoft JhengHei"/>
                        </a:rPr>
                        <a:t>段</a:t>
                      </a:r>
                      <a:endParaRPr sz="1050">
                        <a:latin typeface="Microsoft JhengHei"/>
                        <a:cs typeface="Microsoft JhengHei"/>
                      </a:endParaRPr>
                    </a:p>
                    <a:p>
                      <a:pPr marR="384810" algn="ctr">
                        <a:lnSpc>
                          <a:spcPts val="1230"/>
                        </a:lnSpc>
                      </a:pPr>
                      <a:r>
                        <a:rPr sz="1000" b="1" i="1" spc="-20">
                          <a:latin typeface="Arial"/>
                          <a:cs typeface="Arial"/>
                        </a:rPr>
                        <a:t>47</a:t>
                      </a:r>
                      <a:r>
                        <a:rPr sz="1050" b="1" spc="-60">
                          <a:latin typeface="Microsoft JhengHei"/>
                          <a:cs typeface="Microsoft JhengHei"/>
                        </a:rPr>
                        <a:t>字</a:t>
                      </a:r>
                      <a:r>
                        <a:rPr sz="1050" b="1" spc="-50">
                          <a:latin typeface="Microsoft JhengHei"/>
                          <a:cs typeface="Microsoft JhengHei"/>
                        </a:rPr>
                        <a:t>节</a:t>
                      </a:r>
                      <a:endParaRPr sz="105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400" b="1" i="1" spc="-10">
                          <a:latin typeface="Arial"/>
                          <a:cs typeface="Arial"/>
                        </a:rPr>
                        <a:t>SAR-PDU</a:t>
                      </a:r>
                      <a:r>
                        <a:rPr sz="1450" b="1" spc="-50">
                          <a:latin typeface="Microsoft JhengHei"/>
                          <a:cs typeface="Microsoft JhengHei"/>
                        </a:rPr>
                        <a:t>头</a:t>
                      </a:r>
                      <a:endParaRPr sz="145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922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450" b="1" spc="-65">
                          <a:latin typeface="Microsoft JhengHei"/>
                          <a:cs typeface="Microsoft JhengHei"/>
                        </a:rPr>
                        <a:t>指</a:t>
                      </a:r>
                      <a:r>
                        <a:rPr sz="1450" b="1" spc="-50">
                          <a:latin typeface="Microsoft JhengHei"/>
                          <a:cs typeface="Microsoft JhengHei"/>
                        </a:rPr>
                        <a:t>针</a:t>
                      </a:r>
                      <a:endParaRPr sz="145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558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400" b="1" i="1">
                          <a:latin typeface="Arial"/>
                          <a:cs typeface="Arial"/>
                        </a:rPr>
                        <a:t>AAL</a:t>
                      </a:r>
                      <a:r>
                        <a:rPr sz="1450" b="1" spc="-65">
                          <a:latin typeface="Microsoft JhengHei"/>
                          <a:cs typeface="Microsoft JhengHei"/>
                        </a:rPr>
                        <a:t>用户信</a:t>
                      </a:r>
                      <a:r>
                        <a:rPr sz="1450" b="1" spc="-50">
                          <a:latin typeface="Microsoft JhengHei"/>
                          <a:cs typeface="Microsoft JhengHei"/>
                        </a:rPr>
                        <a:t>息</a:t>
                      </a:r>
                      <a:endParaRPr sz="145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3895725" y="3860800"/>
            <a:ext cx="609600" cy="50800"/>
          </a:xfrm>
          <a:custGeom>
            <a:rect l="l" t="t" r="r" b="b"/>
            <a:pathLst>
              <a:path w="609600" h="50800">
                <a:moveTo>
                  <a:pt x="558799" y="50800"/>
                </a:moveTo>
                <a:lnTo>
                  <a:pt x="558799" y="0"/>
                </a:lnTo>
                <a:lnTo>
                  <a:pt x="596899" y="19049"/>
                </a:lnTo>
                <a:lnTo>
                  <a:pt x="586740" y="19049"/>
                </a:lnTo>
                <a:lnTo>
                  <a:pt x="586740" y="31750"/>
                </a:lnTo>
                <a:lnTo>
                  <a:pt x="596899" y="31750"/>
                </a:lnTo>
                <a:lnTo>
                  <a:pt x="558799" y="50800"/>
                </a:lnTo>
                <a:close/>
              </a:path>
              <a:path w="609600" h="50800">
                <a:moveTo>
                  <a:pt x="558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558799" y="19049"/>
                </a:lnTo>
                <a:lnTo>
                  <a:pt x="558799" y="31750"/>
                </a:lnTo>
                <a:close/>
              </a:path>
              <a:path w="609600" h="50800">
                <a:moveTo>
                  <a:pt x="596899" y="31750"/>
                </a:moveTo>
                <a:lnTo>
                  <a:pt x="586740" y="31750"/>
                </a:lnTo>
                <a:lnTo>
                  <a:pt x="586740" y="19049"/>
                </a:lnTo>
                <a:lnTo>
                  <a:pt x="596899" y="19049"/>
                </a:lnTo>
                <a:lnTo>
                  <a:pt x="609600" y="25400"/>
                </a:lnTo>
                <a:lnTo>
                  <a:pt x="5968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295525" y="3860800"/>
            <a:ext cx="457200" cy="50800"/>
          </a:xfrm>
          <a:custGeom>
            <a:rect l="l" t="t" r="r" b="b"/>
            <a:pathLst>
              <a:path w="457200" h="50800">
                <a:moveTo>
                  <a:pt x="50800" y="50800"/>
                </a:moveTo>
                <a:lnTo>
                  <a:pt x="50800" y="0"/>
                </a:lnTo>
                <a:lnTo>
                  <a:pt x="12700" y="19049"/>
                </a:lnTo>
                <a:lnTo>
                  <a:pt x="22859" y="19049"/>
                </a:lnTo>
                <a:lnTo>
                  <a:pt x="22859" y="31750"/>
                </a:lnTo>
                <a:lnTo>
                  <a:pt x="12700" y="31750"/>
                </a:lnTo>
                <a:lnTo>
                  <a:pt x="50800" y="50800"/>
                </a:lnTo>
                <a:close/>
              </a:path>
              <a:path w="457200" h="50800">
                <a:moveTo>
                  <a:pt x="50800" y="31750"/>
                </a:moveTo>
                <a:lnTo>
                  <a:pt x="457200" y="31750"/>
                </a:lnTo>
                <a:lnTo>
                  <a:pt x="457200" y="19049"/>
                </a:lnTo>
                <a:lnTo>
                  <a:pt x="50800" y="19049"/>
                </a:lnTo>
                <a:lnTo>
                  <a:pt x="50800" y="31750"/>
                </a:lnTo>
                <a:close/>
              </a:path>
              <a:path w="457200" h="50800">
                <a:moveTo>
                  <a:pt x="12700" y="31750"/>
                </a:moveTo>
                <a:lnTo>
                  <a:pt x="22859" y="31750"/>
                </a:lnTo>
                <a:lnTo>
                  <a:pt x="22859" y="19049"/>
                </a:lnTo>
                <a:lnTo>
                  <a:pt x="12700" y="19049"/>
                </a:lnTo>
                <a:lnTo>
                  <a:pt x="0" y="25400"/>
                </a:lnTo>
                <a:lnTo>
                  <a:pt x="127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050925" y="4495800"/>
            <a:ext cx="50800" cy="533400"/>
          </a:xfrm>
          <a:custGeom>
            <a:rect l="l" t="t" r="r" b="b"/>
            <a:pathLst>
              <a:path w="50800" h="533400">
                <a:moveTo>
                  <a:pt x="19050" y="22859"/>
                </a:moveTo>
                <a:lnTo>
                  <a:pt x="31750" y="22859"/>
                </a:lnTo>
                <a:lnTo>
                  <a:pt x="31750" y="533400"/>
                </a:lnTo>
                <a:lnTo>
                  <a:pt x="19050" y="533400"/>
                </a:lnTo>
                <a:lnTo>
                  <a:pt x="19050" y="22859"/>
                </a:lnTo>
                <a:close/>
              </a:path>
              <a:path w="50800" h="533400">
                <a:moveTo>
                  <a:pt x="25400" y="0"/>
                </a:moveTo>
                <a:lnTo>
                  <a:pt x="50800" y="50800"/>
                </a:lnTo>
                <a:lnTo>
                  <a:pt x="31750" y="50800"/>
                </a:lnTo>
                <a:lnTo>
                  <a:pt x="31750" y="22859"/>
                </a:lnTo>
                <a:lnTo>
                  <a:pt x="13970" y="22859"/>
                </a:lnTo>
                <a:lnTo>
                  <a:pt x="25400" y="0"/>
                </a:lnTo>
                <a:close/>
              </a:path>
              <a:path w="50800" h="533400">
                <a:moveTo>
                  <a:pt x="13970" y="22859"/>
                </a:moveTo>
                <a:lnTo>
                  <a:pt x="19050" y="22859"/>
                </a:lnTo>
                <a:lnTo>
                  <a:pt x="19050" y="50800"/>
                </a:lnTo>
                <a:lnTo>
                  <a:pt x="0" y="50800"/>
                </a:lnTo>
                <a:lnTo>
                  <a:pt x="13970" y="228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469265" y="4820392"/>
            <a:ext cx="516890" cy="2197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b="1" i="1" spc="-10">
                <a:latin typeface="Arial"/>
                <a:cs typeface="Arial"/>
              </a:rPr>
              <a:t>CSI</a:t>
            </a:r>
            <a:r>
              <a:rPr sz="1250" b="1" spc="-10">
                <a:latin typeface="Microsoft JhengHei"/>
                <a:cs typeface="Microsoft JhengHei"/>
              </a:rPr>
              <a:t>＝</a:t>
            </a:r>
            <a:r>
              <a:rPr sz="1200" b="1" i="1" spc="-10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431665" y="4820392"/>
            <a:ext cx="516890" cy="2197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b="1" i="1" spc="-10">
                <a:latin typeface="Arial"/>
                <a:cs typeface="Arial"/>
              </a:rPr>
              <a:t>CSI</a:t>
            </a:r>
            <a:r>
              <a:rPr sz="1250" b="1" spc="-10">
                <a:latin typeface="Microsoft JhengHei"/>
                <a:cs typeface="Microsoft JhengHei"/>
              </a:rPr>
              <a:t>＝</a:t>
            </a:r>
            <a:r>
              <a:rPr sz="1200" b="1" i="1" spc="-10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5032375" y="3727450"/>
          <a:ext cx="3441700" cy="762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0"/>
                <a:gridCol w="2286000"/>
              </a:tblGrid>
              <a:tr h="3048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3200" algn="ctr">
                        <a:lnSpc>
                          <a:spcPts val="910"/>
                        </a:lnSpc>
                      </a:pPr>
                      <a:r>
                        <a:rPr sz="1000" b="1" i="1" spc="-10">
                          <a:latin typeface="Arial"/>
                          <a:cs typeface="Arial"/>
                        </a:rPr>
                        <a:t>SAR-</a:t>
                      </a:r>
                      <a:r>
                        <a:rPr sz="1000" b="1" i="1">
                          <a:latin typeface="Arial"/>
                          <a:cs typeface="Arial"/>
                        </a:rPr>
                        <a:t>PDU</a:t>
                      </a:r>
                      <a:r>
                        <a:rPr sz="1050" b="1" spc="-60">
                          <a:latin typeface="Microsoft JhengHei"/>
                          <a:cs typeface="Microsoft JhengHei"/>
                        </a:rPr>
                        <a:t>信息字</a:t>
                      </a:r>
                      <a:r>
                        <a:rPr sz="1050" b="1" spc="-50">
                          <a:latin typeface="Microsoft JhengHei"/>
                          <a:cs typeface="Microsoft JhengHei"/>
                        </a:rPr>
                        <a:t>段</a:t>
                      </a:r>
                      <a:endParaRPr sz="1050">
                        <a:latin typeface="Microsoft JhengHei"/>
                        <a:cs typeface="Microsoft JhengHei"/>
                      </a:endParaRPr>
                    </a:p>
                    <a:p>
                      <a:pPr marL="140335" algn="ctr">
                        <a:lnSpc>
                          <a:spcPts val="1230"/>
                        </a:lnSpc>
                      </a:pPr>
                      <a:r>
                        <a:rPr sz="1000" b="1" i="1" spc="-20">
                          <a:latin typeface="Arial"/>
                          <a:cs typeface="Arial"/>
                        </a:rPr>
                        <a:t>47</a:t>
                      </a:r>
                      <a:r>
                        <a:rPr sz="1050" b="1" spc="-60">
                          <a:latin typeface="Microsoft JhengHei"/>
                          <a:cs typeface="Microsoft JhengHei"/>
                        </a:rPr>
                        <a:t>字</a:t>
                      </a:r>
                      <a:r>
                        <a:rPr sz="1050" b="1" spc="-50">
                          <a:latin typeface="Microsoft JhengHei"/>
                          <a:cs typeface="Microsoft JhengHei"/>
                        </a:rPr>
                        <a:t>节</a:t>
                      </a:r>
                      <a:endParaRPr sz="105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113664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400" b="1" i="1" spc="-10">
                          <a:latin typeface="Arial"/>
                          <a:cs typeface="Arial"/>
                        </a:rPr>
                        <a:t>SAR-PDU</a:t>
                      </a:r>
                      <a:r>
                        <a:rPr sz="1450" b="1" spc="-50">
                          <a:latin typeface="Microsoft JhengHei"/>
                          <a:cs typeface="Microsoft JhengHei"/>
                        </a:rPr>
                        <a:t>头</a:t>
                      </a:r>
                      <a:endParaRPr sz="145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91565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400" b="1" i="1">
                          <a:latin typeface="Arial"/>
                          <a:cs typeface="Arial"/>
                        </a:rPr>
                        <a:t>AAL</a:t>
                      </a:r>
                      <a:r>
                        <a:rPr sz="1450" b="1" spc="-65">
                          <a:latin typeface="Microsoft JhengHei"/>
                          <a:cs typeface="Microsoft JhengHei"/>
                        </a:rPr>
                        <a:t>用户信</a:t>
                      </a:r>
                      <a:r>
                        <a:rPr sz="1450" b="1" spc="-50">
                          <a:latin typeface="Microsoft JhengHei"/>
                          <a:cs typeface="Microsoft JhengHei"/>
                        </a:rPr>
                        <a:t>息</a:t>
                      </a:r>
                      <a:endParaRPr sz="1450">
                        <a:latin typeface="Microsoft JhengHei"/>
                        <a:cs typeface="Microsoft JhengHei"/>
                      </a:endParaRPr>
                    </a:p>
                  </a:txBody>
                  <a:tcPr marL="0" marR="0" marT="1104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FDF9"/>
                    </a:solidFill>
                  </a:tcPr>
                </a:tc>
              </a:tr>
            </a:tbl>
          </a:graphicData>
        </a:graphic>
      </p:graphicFrame>
      <p:grpSp>
        <p:nvGrpSpPr>
          <p:cNvPr id="13" name="object 13"/>
          <p:cNvGrpSpPr/>
          <p:nvPr/>
        </p:nvGrpSpPr>
        <p:grpSpPr>
          <a:xfrm>
            <a:off x="1679575" y="4489450"/>
            <a:ext cx="2451100" cy="546100"/>
            <a:chOff x="1679575" y="4489450"/>
            <a:chExt cx="2451100" cy="546100"/>
          </a:xfrm>
        </p:grpSpPr>
        <p:sp>
          <p:nvSpPr>
            <p:cNvPr id="14" name="object 14"/>
            <p:cNvSpPr/>
            <p:nvPr/>
          </p:nvSpPr>
          <p:spPr>
            <a:xfrm>
              <a:off x="1685925" y="4495800"/>
              <a:ext cx="609600" cy="533400"/>
            </a:xfrm>
            <a:custGeom>
              <a:rect l="l" t="t" r="r" b="b"/>
              <a:pathLst>
                <a:path w="609600" h="533400">
                  <a:moveTo>
                    <a:pt x="609600" y="0"/>
                  </a:moveTo>
                  <a:lnTo>
                    <a:pt x="0" y="5334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057525" y="4495800"/>
              <a:ext cx="1066800" cy="533400"/>
            </a:xfrm>
            <a:custGeom>
              <a:rect l="l" t="t" r="r" b="b"/>
              <a:pathLst>
                <a:path w="1066800" h="533400">
                  <a:moveTo>
                    <a:pt x="0" y="0"/>
                  </a:moveTo>
                  <a:lnTo>
                    <a:pt x="1066800" y="5334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/>
          <p:nvPr/>
        </p:nvSpPr>
        <p:spPr>
          <a:xfrm>
            <a:off x="5013325" y="4495800"/>
            <a:ext cx="50800" cy="533400"/>
          </a:xfrm>
          <a:custGeom>
            <a:rect l="l" t="t" r="r" b="b"/>
            <a:pathLst>
              <a:path w="50800" h="533400">
                <a:moveTo>
                  <a:pt x="19050" y="22859"/>
                </a:moveTo>
                <a:lnTo>
                  <a:pt x="31750" y="22859"/>
                </a:lnTo>
                <a:lnTo>
                  <a:pt x="31750" y="533400"/>
                </a:lnTo>
                <a:lnTo>
                  <a:pt x="19050" y="533400"/>
                </a:lnTo>
                <a:lnTo>
                  <a:pt x="19050" y="22859"/>
                </a:lnTo>
                <a:close/>
              </a:path>
              <a:path w="50800" h="533400">
                <a:moveTo>
                  <a:pt x="25400" y="0"/>
                </a:moveTo>
                <a:lnTo>
                  <a:pt x="50800" y="50800"/>
                </a:lnTo>
                <a:lnTo>
                  <a:pt x="31750" y="50800"/>
                </a:lnTo>
                <a:lnTo>
                  <a:pt x="31750" y="22859"/>
                </a:lnTo>
                <a:lnTo>
                  <a:pt x="13970" y="22859"/>
                </a:lnTo>
                <a:lnTo>
                  <a:pt x="25400" y="0"/>
                </a:lnTo>
                <a:close/>
              </a:path>
              <a:path w="50800" h="533400">
                <a:moveTo>
                  <a:pt x="13970" y="22859"/>
                </a:moveTo>
                <a:lnTo>
                  <a:pt x="19050" y="22859"/>
                </a:lnTo>
                <a:lnTo>
                  <a:pt x="19050" y="50800"/>
                </a:lnTo>
                <a:lnTo>
                  <a:pt x="0" y="50800"/>
                </a:lnTo>
                <a:lnTo>
                  <a:pt x="13970" y="228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181725" y="3860800"/>
            <a:ext cx="457200" cy="50800"/>
          </a:xfrm>
          <a:custGeom>
            <a:rect l="l" t="t" r="r" b="b"/>
            <a:pathLst>
              <a:path w="457200" h="50800">
                <a:moveTo>
                  <a:pt x="50800" y="50800"/>
                </a:moveTo>
                <a:lnTo>
                  <a:pt x="50800" y="0"/>
                </a:lnTo>
                <a:lnTo>
                  <a:pt x="12700" y="19049"/>
                </a:lnTo>
                <a:lnTo>
                  <a:pt x="22860" y="19049"/>
                </a:lnTo>
                <a:lnTo>
                  <a:pt x="22860" y="31750"/>
                </a:lnTo>
                <a:lnTo>
                  <a:pt x="12700" y="31750"/>
                </a:lnTo>
                <a:lnTo>
                  <a:pt x="50800" y="50800"/>
                </a:lnTo>
                <a:close/>
              </a:path>
              <a:path w="457200" h="50800">
                <a:moveTo>
                  <a:pt x="50800" y="31750"/>
                </a:moveTo>
                <a:lnTo>
                  <a:pt x="457200" y="31750"/>
                </a:lnTo>
                <a:lnTo>
                  <a:pt x="457200" y="19049"/>
                </a:lnTo>
                <a:lnTo>
                  <a:pt x="50800" y="19049"/>
                </a:lnTo>
                <a:lnTo>
                  <a:pt x="50800" y="31750"/>
                </a:lnTo>
                <a:close/>
              </a:path>
              <a:path w="457200" h="50800">
                <a:moveTo>
                  <a:pt x="12700" y="31750"/>
                </a:moveTo>
                <a:lnTo>
                  <a:pt x="22860" y="31750"/>
                </a:lnTo>
                <a:lnTo>
                  <a:pt x="22860" y="19049"/>
                </a:lnTo>
                <a:lnTo>
                  <a:pt x="12700" y="19049"/>
                </a:lnTo>
                <a:lnTo>
                  <a:pt x="0" y="25400"/>
                </a:lnTo>
                <a:lnTo>
                  <a:pt x="12700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858125" y="3860800"/>
            <a:ext cx="609600" cy="50800"/>
          </a:xfrm>
          <a:custGeom>
            <a:rect l="l" t="t" r="r" b="b"/>
            <a:pathLst>
              <a:path w="609600" h="50800">
                <a:moveTo>
                  <a:pt x="558799" y="50800"/>
                </a:moveTo>
                <a:lnTo>
                  <a:pt x="558799" y="0"/>
                </a:lnTo>
                <a:lnTo>
                  <a:pt x="596899" y="19049"/>
                </a:lnTo>
                <a:lnTo>
                  <a:pt x="586740" y="19049"/>
                </a:lnTo>
                <a:lnTo>
                  <a:pt x="586740" y="31750"/>
                </a:lnTo>
                <a:lnTo>
                  <a:pt x="596899" y="31750"/>
                </a:lnTo>
                <a:lnTo>
                  <a:pt x="558799" y="50800"/>
                </a:lnTo>
                <a:close/>
              </a:path>
              <a:path w="609600" h="50800">
                <a:moveTo>
                  <a:pt x="5587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558799" y="19049"/>
                </a:lnTo>
                <a:lnTo>
                  <a:pt x="558799" y="31750"/>
                </a:lnTo>
                <a:close/>
              </a:path>
              <a:path w="609600" h="50800">
                <a:moveTo>
                  <a:pt x="596899" y="31750"/>
                </a:moveTo>
                <a:lnTo>
                  <a:pt x="586740" y="31750"/>
                </a:lnTo>
                <a:lnTo>
                  <a:pt x="586740" y="19049"/>
                </a:lnTo>
                <a:lnTo>
                  <a:pt x="596899" y="19049"/>
                </a:lnTo>
                <a:lnTo>
                  <a:pt x="609600" y="25400"/>
                </a:lnTo>
                <a:lnTo>
                  <a:pt x="5968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300990" y="1345090"/>
            <a:ext cx="8763635" cy="305943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39700" marR="227965" indent="-127635">
              <a:lnSpc>
                <a:spcPts val="2160"/>
              </a:lnSpc>
              <a:spcBef>
                <a:spcPts val="275"/>
              </a:spcBef>
              <a:buSzPct val="97368"/>
              <a:buFont typeface="Arial"/>
              <a:buChar char="•"/>
              <a:tabLst>
                <a:tab pos="158750"/>
              </a:tabLst>
            </a:pPr>
            <a:r>
              <a:rPr sz="1900" b="1" spc="-120">
                <a:latin typeface="Microsoft JhengHei"/>
                <a:cs typeface="Microsoft JhengHei"/>
              </a:rPr>
              <a:t>如果</a:t>
            </a:r>
            <a:r>
              <a:rPr sz="1800" b="1" i="1" spc="-10">
                <a:latin typeface="Arial"/>
                <a:cs typeface="Arial"/>
              </a:rPr>
              <a:t>AAL1</a:t>
            </a:r>
            <a:r>
              <a:rPr sz="1900" b="1" spc="-120">
                <a:latin typeface="Microsoft JhengHei"/>
                <a:cs typeface="Microsoft JhengHei"/>
              </a:rPr>
              <a:t>用户传送的信息中包括某种结构，则需要在传送数据的同时把结构消息</a:t>
            </a:r>
            <a:r>
              <a:rPr sz="1900" b="1" spc="-50">
                <a:latin typeface="Microsoft JhengHei"/>
                <a:cs typeface="Microsoft JhengHei"/>
              </a:rPr>
              <a:t>也</a:t>
            </a:r>
            <a:r>
              <a:rPr sz="1900" b="1" spc="-120">
                <a:latin typeface="Microsoft JhengHei"/>
                <a:cs typeface="Microsoft JhengHei"/>
              </a:rPr>
              <a:t>传送过去。在实际应用中，有许多种信息包含着某种结构</a:t>
            </a:r>
            <a:r>
              <a:rPr sz="1800" b="1" i="1">
                <a:latin typeface="Arial"/>
                <a:cs typeface="Arial"/>
              </a:rPr>
              <a:t>(</a:t>
            </a:r>
            <a:r>
              <a:rPr sz="1900" b="1" spc="-120">
                <a:latin typeface="Microsoft JhengHei"/>
                <a:cs typeface="Microsoft JhengHei"/>
              </a:rPr>
              <a:t>如数字一次群或高次群</a:t>
            </a:r>
            <a:r>
              <a:rPr sz="1900" b="1" spc="-50">
                <a:latin typeface="Microsoft JhengHei"/>
                <a:cs typeface="Microsoft JhengHei"/>
              </a:rPr>
              <a:t>中</a:t>
            </a:r>
            <a:r>
              <a:rPr sz="1900" b="1" spc="-120">
                <a:latin typeface="Microsoft JhengHei"/>
                <a:cs typeface="Microsoft JhengHei"/>
              </a:rPr>
              <a:t>的帧结构</a:t>
            </a:r>
            <a:r>
              <a:rPr sz="1800" b="1" i="1">
                <a:latin typeface="Arial"/>
                <a:cs typeface="Arial"/>
              </a:rPr>
              <a:t>)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  <a:p>
            <a:pPr marL="139700" marR="5080" indent="-127635">
              <a:lnSpc>
                <a:spcPts val="2160"/>
              </a:lnSpc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i="1" spc="-5">
                <a:latin typeface="Arial"/>
                <a:cs typeface="Arial"/>
              </a:rPr>
              <a:t>AAL</a:t>
            </a:r>
            <a:r>
              <a:rPr sz="1800" b="1" i="1">
                <a:latin typeface="Arial"/>
                <a:cs typeface="Arial"/>
              </a:rPr>
              <a:t>1</a:t>
            </a:r>
            <a:r>
              <a:rPr sz="1900" b="1" spc="-114">
                <a:latin typeface="Microsoft JhengHei"/>
                <a:cs typeface="Microsoft JhengHei"/>
              </a:rPr>
              <a:t>规定了采用</a:t>
            </a:r>
            <a:r>
              <a:rPr sz="1800" b="1" i="1" spc="-5">
                <a:latin typeface="Arial"/>
                <a:cs typeface="Arial"/>
              </a:rPr>
              <a:t>CS</a:t>
            </a:r>
            <a:r>
              <a:rPr sz="1800" b="1" i="1">
                <a:latin typeface="Arial"/>
                <a:cs typeface="Arial"/>
              </a:rPr>
              <a:t>I</a:t>
            </a:r>
            <a:r>
              <a:rPr sz="1900" b="1" spc="-114">
                <a:latin typeface="Microsoft JhengHei"/>
                <a:cs typeface="Microsoft JhengHei"/>
              </a:rPr>
              <a:t>比特来传送结构消息。为此存在两种</a:t>
            </a:r>
            <a:r>
              <a:rPr sz="1800" b="1" i="1" spc="-5">
                <a:latin typeface="Arial"/>
                <a:cs typeface="Arial"/>
              </a:rPr>
              <a:t>SAR-PD</a:t>
            </a:r>
            <a:r>
              <a:rPr sz="1800" b="1" i="1">
                <a:latin typeface="Arial"/>
                <a:cs typeface="Arial"/>
              </a:rPr>
              <a:t>U</a:t>
            </a:r>
            <a:r>
              <a:rPr sz="1900" b="1" spc="-114">
                <a:latin typeface="Microsoft JhengHei"/>
                <a:cs typeface="Microsoft JhengHei"/>
              </a:rPr>
              <a:t>格式，一种叫做非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格式，一种叫做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格式。在非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格式中</a:t>
            </a:r>
            <a:r>
              <a:rPr sz="1900" b="1" spc="-30">
                <a:latin typeface="Microsoft JhengHei"/>
                <a:cs typeface="Microsoft JhengHei"/>
              </a:rPr>
              <a:t>，</a:t>
            </a:r>
            <a:r>
              <a:rPr sz="1800" b="1" i="1" spc="-30">
                <a:latin typeface="Arial"/>
                <a:cs typeface="Arial"/>
              </a:rPr>
              <a:t>SAR-</a:t>
            </a:r>
            <a:r>
              <a:rPr sz="1800" b="1" i="1" spc="-5">
                <a:latin typeface="Arial"/>
                <a:cs typeface="Arial"/>
              </a:rPr>
              <a:t>PD</a:t>
            </a:r>
            <a:r>
              <a:rPr sz="1800" b="1" i="1">
                <a:latin typeface="Arial"/>
                <a:cs typeface="Arial"/>
              </a:rPr>
              <a:t>U</a:t>
            </a:r>
            <a:r>
              <a:rPr sz="1900" b="1" spc="-114">
                <a:latin typeface="Microsoft JhengHei"/>
                <a:cs typeface="Microsoft JhengHei"/>
              </a:rPr>
              <a:t>净荷的</a:t>
            </a:r>
            <a:r>
              <a:rPr sz="1800" b="1" i="1" spc="-5">
                <a:latin typeface="Arial"/>
                <a:cs typeface="Arial"/>
              </a:rPr>
              <a:t>4</a:t>
            </a:r>
            <a:r>
              <a:rPr sz="1800" b="1" i="1">
                <a:latin typeface="Arial"/>
                <a:cs typeface="Arial"/>
              </a:rPr>
              <a:t>7</a:t>
            </a:r>
            <a:r>
              <a:rPr sz="1900" b="1" spc="-114">
                <a:latin typeface="Microsoft JhengHei"/>
                <a:cs typeface="Microsoft JhengHei"/>
              </a:rPr>
              <a:t>个字节都用于传送用户信息；而在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格式中</a:t>
            </a:r>
            <a:r>
              <a:rPr sz="1900" b="1" spc="-30">
                <a:latin typeface="Microsoft JhengHei"/>
                <a:cs typeface="Microsoft JhengHei"/>
              </a:rPr>
              <a:t>，</a:t>
            </a:r>
            <a:r>
              <a:rPr sz="1800" b="1" i="1" spc="-30">
                <a:latin typeface="Arial"/>
                <a:cs typeface="Arial"/>
              </a:rPr>
              <a:t>SAR-</a:t>
            </a:r>
            <a:r>
              <a:rPr sz="1800" b="1" i="1" spc="-5">
                <a:latin typeface="Arial"/>
                <a:cs typeface="Arial"/>
              </a:rPr>
              <a:t>PD</a:t>
            </a:r>
            <a:r>
              <a:rPr sz="1800" b="1" i="1">
                <a:latin typeface="Arial"/>
                <a:cs typeface="Arial"/>
              </a:rPr>
              <a:t>U</a:t>
            </a:r>
            <a:r>
              <a:rPr sz="1900" b="1" spc="-114">
                <a:latin typeface="Microsoft JhengHei"/>
                <a:cs typeface="Microsoft JhengHei"/>
              </a:rPr>
              <a:t>的第一个字节是一个指针，用于指示用户信息结构的起始位置，其余的</a:t>
            </a:r>
            <a:r>
              <a:rPr sz="1800" b="1" i="1" spc="-5">
                <a:latin typeface="Arial"/>
                <a:cs typeface="Arial"/>
              </a:rPr>
              <a:t>4</a:t>
            </a:r>
            <a:r>
              <a:rPr sz="1800" b="1" i="1">
                <a:latin typeface="Arial"/>
                <a:cs typeface="Arial"/>
              </a:rPr>
              <a:t>6</a:t>
            </a:r>
            <a:r>
              <a:rPr sz="1900" b="1" spc="-114">
                <a:latin typeface="Microsoft JhengHei"/>
                <a:cs typeface="Microsoft JhengHei"/>
              </a:rPr>
              <a:t>个字节用于传送用户信息。为防止与时钟信息的传送发生矛盾，规定只允许</a:t>
            </a:r>
            <a:r>
              <a:rPr sz="1800" b="1" i="1" spc="-5">
                <a:latin typeface="Arial"/>
                <a:cs typeface="Arial"/>
              </a:rPr>
              <a:t>CS</a:t>
            </a:r>
            <a:r>
              <a:rPr sz="1800" b="1" i="1">
                <a:latin typeface="Arial"/>
                <a:cs typeface="Arial"/>
              </a:rPr>
              <a:t>I</a:t>
            </a:r>
            <a:r>
              <a:rPr sz="1900" b="1" spc="-114">
                <a:latin typeface="Microsoft JhengHei"/>
                <a:cs typeface="Microsoft JhengHei"/>
              </a:rPr>
              <a:t>比特</a:t>
            </a:r>
            <a:r>
              <a:rPr sz="1800" b="1" i="1" spc="-50">
                <a:latin typeface="Arial"/>
                <a:cs typeface="Arial"/>
              </a:rPr>
              <a:t>0</a:t>
            </a:r>
            <a:r>
              <a:rPr sz="1900" b="1" spc="-50">
                <a:latin typeface="Microsoft JhengHei"/>
                <a:cs typeface="Microsoft JhengHei"/>
              </a:rPr>
              <a:t>，</a:t>
            </a:r>
            <a:r>
              <a:rPr sz="1800" b="1" i="1" spc="-50">
                <a:latin typeface="Arial"/>
                <a:cs typeface="Arial"/>
              </a:rPr>
              <a:t>2</a:t>
            </a:r>
            <a:r>
              <a:rPr sz="1900" b="1" spc="-50">
                <a:latin typeface="Microsoft JhengHei"/>
                <a:cs typeface="Microsoft JhengHei"/>
              </a:rPr>
              <a:t>，</a:t>
            </a:r>
            <a:r>
              <a:rPr sz="1800" b="1" i="1" spc="-50">
                <a:latin typeface="Arial"/>
                <a:cs typeface="Arial"/>
              </a:rPr>
              <a:t>4</a:t>
            </a:r>
            <a:r>
              <a:rPr sz="1900" b="1" spc="-50">
                <a:latin typeface="Microsoft JhengHei"/>
                <a:cs typeface="Microsoft JhengHei"/>
              </a:rPr>
              <a:t>，</a:t>
            </a:r>
            <a:r>
              <a:rPr sz="1800" b="1" i="1" spc="-50">
                <a:latin typeface="Arial"/>
                <a:cs typeface="Arial"/>
              </a:rPr>
              <a:t>6</a:t>
            </a:r>
            <a:r>
              <a:rPr sz="1900" b="1" spc="-114">
                <a:latin typeface="Microsoft JhengHei"/>
                <a:cs typeface="Microsoft JhengHei"/>
              </a:rPr>
              <a:t>可以是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格式。</a:t>
            </a:r>
            <a:r>
              <a:rPr sz="1800" b="1" i="1" spc="-5">
                <a:latin typeface="Arial"/>
                <a:cs typeface="Arial"/>
              </a:rPr>
              <a:t>CS</a:t>
            </a:r>
            <a:r>
              <a:rPr sz="1800" b="1" i="1">
                <a:latin typeface="Arial"/>
                <a:cs typeface="Arial"/>
              </a:rPr>
              <a:t>I</a:t>
            </a:r>
            <a:r>
              <a:rPr sz="1900" b="1" spc="-114">
                <a:latin typeface="Microsoft JhengHei"/>
                <a:cs typeface="Microsoft JhengHei"/>
              </a:rPr>
              <a:t>比特为</a:t>
            </a:r>
            <a:r>
              <a:rPr sz="1800" b="1" i="1">
                <a:latin typeface="Arial"/>
                <a:cs typeface="Arial"/>
              </a:rPr>
              <a:t>0</a:t>
            </a:r>
            <a:r>
              <a:rPr sz="1900" b="1" spc="-114">
                <a:latin typeface="Microsoft JhengHei"/>
                <a:cs typeface="Microsoft JhengHei"/>
              </a:rPr>
              <a:t>时代表非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格式；而为</a:t>
            </a:r>
            <a:r>
              <a:rPr sz="1800" b="1" i="1">
                <a:latin typeface="Arial"/>
                <a:cs typeface="Arial"/>
              </a:rPr>
              <a:t>1</a:t>
            </a:r>
            <a:r>
              <a:rPr sz="1900" b="1" spc="-114">
                <a:latin typeface="Microsoft JhengHei"/>
                <a:cs typeface="Microsoft JhengHei"/>
              </a:rPr>
              <a:t>时代表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14">
                <a:latin typeface="Microsoft JhengHei"/>
                <a:cs typeface="Microsoft JhengHei"/>
              </a:rPr>
              <a:t>格式。</a:t>
            </a:r>
            <a:endParaRPr sz="19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20">
                <a:latin typeface="Microsoft JhengHei"/>
                <a:cs typeface="Microsoft JhengHei"/>
              </a:rPr>
              <a:t>格</a:t>
            </a:r>
            <a:r>
              <a:rPr sz="1900" b="1" spc="-50">
                <a:latin typeface="Microsoft JhengHei"/>
                <a:cs typeface="Microsoft JhengHei"/>
              </a:rPr>
              <a:t>式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6412865" y="4661378"/>
            <a:ext cx="864235" cy="316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00" b="1" spc="-120">
                <a:latin typeface="Microsoft JhengHei"/>
                <a:cs typeface="Microsoft JhengHei"/>
              </a:rPr>
              <a:t>非</a:t>
            </a:r>
            <a:r>
              <a:rPr sz="1800" b="1" i="1">
                <a:latin typeface="Arial"/>
                <a:cs typeface="Arial"/>
              </a:rPr>
              <a:t>P</a:t>
            </a:r>
            <a:r>
              <a:rPr sz="1900" b="1" spc="-120">
                <a:latin typeface="Microsoft JhengHei"/>
                <a:cs typeface="Microsoft JhengHei"/>
              </a:rPr>
              <a:t>格</a:t>
            </a:r>
            <a:r>
              <a:rPr sz="1900" b="1" spc="-50">
                <a:latin typeface="Microsoft JhengHei"/>
                <a:cs typeface="Microsoft JhengHei"/>
              </a:rPr>
              <a:t>式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61302" y="5501783"/>
            <a:ext cx="8809355" cy="77152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5095" marR="5080" indent="-113030">
              <a:lnSpc>
                <a:spcPts val="1920"/>
              </a:lnSpc>
              <a:spcBef>
                <a:spcPts val="254"/>
              </a:spcBef>
              <a:buSzPct val="103125"/>
              <a:buFont typeface="Arial"/>
              <a:buChar char="•"/>
              <a:tabLst>
                <a:tab pos="142875"/>
              </a:tabLst>
            </a:pP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P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格式</a:t>
            </a:r>
            <a:r>
              <a:rPr sz="1600" b="1" i="1" spc="-10">
                <a:solidFill>
                  <a:srgbClr val="0000FF"/>
                </a:solidFill>
                <a:latin typeface="Arial"/>
                <a:cs typeface="Arial"/>
              </a:rPr>
              <a:t>SAR-PDU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的指针字节的第一个比特保留，其余</a:t>
            </a: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7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个比特取值</a:t>
            </a:r>
            <a:r>
              <a:rPr sz="1600" b="1" i="1" spc="-30">
                <a:solidFill>
                  <a:srgbClr val="0000FF"/>
                </a:solidFill>
                <a:latin typeface="Arial"/>
                <a:cs typeface="Arial"/>
              </a:rPr>
              <a:t>0~127</a:t>
            </a:r>
            <a:r>
              <a:rPr sz="1700" b="1" spc="-3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已完全可以指示出相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邻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两个</a:t>
            </a:r>
            <a:r>
              <a:rPr sz="1600" b="1" i="1" spc="-10">
                <a:solidFill>
                  <a:srgbClr val="0000FF"/>
                </a:solidFill>
                <a:latin typeface="Arial"/>
                <a:cs typeface="Arial"/>
              </a:rPr>
              <a:t>SAR-PDU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中的全部字节位置</a:t>
            </a: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(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共</a:t>
            </a: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47</a:t>
            </a:r>
            <a:r>
              <a:rPr sz="1600" b="1" i="1" spc="75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x</a:t>
            </a:r>
            <a:r>
              <a:rPr sz="1600" b="1" i="1" spc="75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600" b="1" i="1" spc="-10">
                <a:solidFill>
                  <a:srgbClr val="0000FF"/>
                </a:solidFill>
                <a:latin typeface="Arial"/>
                <a:cs typeface="Arial"/>
              </a:rPr>
              <a:t>2=94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个</a:t>
            </a:r>
            <a:r>
              <a:rPr sz="1600" b="1" i="1">
                <a:solidFill>
                  <a:srgbClr val="0000FF"/>
                </a:solidFill>
                <a:latin typeface="Arial"/>
                <a:cs typeface="Arial"/>
              </a:rPr>
              <a:t>)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  <a:p>
            <a:pPr marL="142240" indent="-130175">
              <a:lnSpc>
                <a:spcPts val="1875"/>
              </a:lnSpc>
              <a:buSzPct val="97058"/>
              <a:buFont typeface="Arial"/>
              <a:buChar char="•"/>
              <a:tabLst>
                <a:tab pos="142875"/>
              </a:tabLst>
            </a:pP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与传送时钟信息所需的</a:t>
            </a:r>
            <a:r>
              <a:rPr sz="1600" b="1" i="1" spc="-10">
                <a:solidFill>
                  <a:srgbClr val="0000FF"/>
                </a:solidFill>
                <a:latin typeface="Arial"/>
                <a:cs typeface="Arial"/>
              </a:rPr>
              <a:t>CSI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比特</a:t>
            </a:r>
            <a:r>
              <a:rPr sz="1600" b="1" i="1" spc="-50">
                <a:solidFill>
                  <a:srgbClr val="0000FF"/>
                </a:solidFill>
                <a:latin typeface="Arial"/>
                <a:cs typeface="Arial"/>
              </a:rPr>
              <a:t>1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1600" b="1" i="1" spc="-50">
                <a:solidFill>
                  <a:srgbClr val="0000FF"/>
                </a:solidFill>
                <a:latin typeface="Arial"/>
                <a:cs typeface="Arial"/>
              </a:rPr>
              <a:t>3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1600" b="1" i="1" spc="-50">
                <a:solidFill>
                  <a:srgbClr val="0000FF"/>
                </a:solidFill>
                <a:latin typeface="Arial"/>
                <a:cs typeface="Arial"/>
              </a:rPr>
              <a:t>5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1600" b="1" i="1" spc="-50">
                <a:solidFill>
                  <a:srgbClr val="0000FF"/>
                </a:solidFill>
                <a:latin typeface="Arial"/>
                <a:cs typeface="Arial"/>
              </a:rPr>
              <a:t>7</a:t>
            </a:r>
            <a:r>
              <a:rPr sz="1700" b="1" spc="-110">
                <a:solidFill>
                  <a:srgbClr val="0000FF"/>
                </a:solidFill>
                <a:latin typeface="Microsoft JhengHei"/>
                <a:cs typeface="Microsoft JhengHei"/>
              </a:rPr>
              <a:t>不发生使用上的冲突</a:t>
            </a:r>
            <a:r>
              <a:rPr sz="17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1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75" y="428625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用</a:t>
            </a:r>
            <a:r>
              <a:rPr sz="3600" spc="-10">
                <a:solidFill>
                  <a:srgbClr val="000000"/>
                </a:solidFill>
                <a:latin typeface="Microsoft JhengHei"/>
                <a:cs typeface="Microsoft JhengHei"/>
              </a:rPr>
              <a:t>户信息的纠错保证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9252" y="1268890"/>
            <a:ext cx="8451850" cy="59055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39700" marR="5080" indent="-127635">
              <a:lnSpc>
                <a:spcPts val="2160"/>
              </a:lnSpc>
              <a:spcBef>
                <a:spcPts val="275"/>
              </a:spcBef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i="1" spc="-10">
                <a:latin typeface="Arial"/>
                <a:cs typeface="Arial"/>
              </a:rPr>
              <a:t>AAL1</a:t>
            </a:r>
            <a:r>
              <a:rPr sz="1900" b="1" spc="-120">
                <a:latin typeface="Microsoft JhengHei"/>
                <a:cs typeface="Microsoft JhengHei"/>
              </a:rPr>
              <a:t>规定了一种纠错方法，可以用来传送误码率要求极低的信息。</a:t>
            </a:r>
            <a:r>
              <a:rPr sz="1800" b="1" i="1" spc="-10">
                <a:latin typeface="Arial"/>
                <a:cs typeface="Arial"/>
              </a:rPr>
              <a:t>AAL1</a:t>
            </a:r>
            <a:r>
              <a:rPr sz="1900" b="1" spc="-120">
                <a:latin typeface="Microsoft JhengHei"/>
                <a:cs typeface="Microsoft JhengHei"/>
              </a:rPr>
              <a:t>用户可</a:t>
            </a:r>
            <a:r>
              <a:rPr sz="1900" b="1" spc="-50">
                <a:latin typeface="Microsoft JhengHei"/>
                <a:cs typeface="Microsoft JhengHei"/>
              </a:rPr>
              <a:t>以</a:t>
            </a:r>
            <a:r>
              <a:rPr sz="1900" b="1" spc="-120">
                <a:latin typeface="Microsoft JhengHei"/>
                <a:cs typeface="Microsoft JhengHei"/>
              </a:rPr>
              <a:t>选择使用这种方法或不使用这种方法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90128" y="2438454"/>
            <a:ext cx="138430" cy="70866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600" b="1" i="1">
                <a:latin typeface="Arial"/>
                <a:cs typeface="Arial"/>
              </a:rPr>
              <a:t>1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1600" b="1" i="1">
                <a:latin typeface="Arial"/>
                <a:cs typeface="Arial"/>
              </a:rPr>
              <a:t>2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90128" y="4584246"/>
            <a:ext cx="25146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i="1" spc="-25">
                <a:latin typeface="Arial"/>
                <a:cs typeface="Arial"/>
              </a:rPr>
              <a:t>47</a:t>
            </a:r>
            <a:endParaRPr sz="16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2586038" y="2432050"/>
          <a:ext cx="3670300" cy="2514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95600"/>
                <a:gridCol w="762000"/>
              </a:tblGrid>
              <a:tr h="381000">
                <a:tc>
                  <a:txBody>
                    <a:bodyPr vert="horz" wrap="square"/>
                    <a:lstStyle/>
                    <a:p>
                      <a:pPr marL="726440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1700" b="1" spc="-110">
                          <a:latin typeface="Microsoft JhengHei"/>
                          <a:cs typeface="Microsoft JhengHei"/>
                        </a:rPr>
                        <a:t>数</a:t>
                      </a:r>
                      <a:r>
                        <a:rPr sz="1700" b="1" spc="-50">
                          <a:latin typeface="Microsoft JhengHei"/>
                          <a:cs typeface="Microsoft JhengHei"/>
                        </a:rPr>
                        <a:t>据</a:t>
                      </a:r>
                      <a:endParaRPr sz="1700">
                        <a:latin typeface="Microsoft JhengHei"/>
                        <a:cs typeface="Microsoft JhengHei"/>
                      </a:endParaRPr>
                    </a:p>
                  </a:txBody>
                  <a:tcPr marL="0" marR="0" marT="971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sz="1600" b="1" i="1" spc="-25">
                          <a:latin typeface="Arial"/>
                          <a:cs typeface="Arial"/>
                        </a:rPr>
                        <a:t>FEC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098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 marL="72644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1700" b="1" spc="-110">
                          <a:latin typeface="Microsoft JhengHei"/>
                          <a:cs typeface="Microsoft JhengHei"/>
                        </a:rPr>
                        <a:t>数</a:t>
                      </a:r>
                      <a:r>
                        <a:rPr sz="1700" b="1" spc="-50">
                          <a:latin typeface="Microsoft JhengHei"/>
                          <a:cs typeface="Microsoft JhengHei"/>
                        </a:rPr>
                        <a:t>据</a:t>
                      </a:r>
                      <a:endParaRPr sz="1700">
                        <a:latin typeface="Microsoft JhengHei"/>
                        <a:cs typeface="Microsoft JhengHei"/>
                      </a:endParaRPr>
                    </a:p>
                  </a:txBody>
                  <a:tcPr marL="0" marR="0" marT="577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600" b="1" i="1" spc="-25">
                          <a:latin typeface="Arial"/>
                          <a:cs typeface="Arial"/>
                        </a:rPr>
                        <a:t>FEC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906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 marL="72644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700" b="1" spc="-110">
                          <a:latin typeface="Microsoft JhengHei"/>
                          <a:cs typeface="Microsoft JhengHei"/>
                        </a:rPr>
                        <a:t>数</a:t>
                      </a:r>
                      <a:r>
                        <a:rPr sz="1700" b="1" spc="-50">
                          <a:latin typeface="Microsoft JhengHei"/>
                          <a:cs typeface="Microsoft JhengHei"/>
                        </a:rPr>
                        <a:t>据</a:t>
                      </a:r>
                      <a:endParaRPr sz="1700">
                        <a:latin typeface="Microsoft JhengHei"/>
                        <a:cs typeface="Microsoft JhengHei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1600" b="1" i="1" spc="-25">
                          <a:latin typeface="Arial"/>
                          <a:cs typeface="Arial"/>
                        </a:rPr>
                        <a:t>FEC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641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 marL="72644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700" b="1" spc="-110">
                          <a:latin typeface="Microsoft JhengHei"/>
                          <a:cs typeface="Microsoft JhengHei"/>
                        </a:rPr>
                        <a:t>数</a:t>
                      </a:r>
                      <a:r>
                        <a:rPr sz="1700" b="1" spc="-50">
                          <a:latin typeface="Microsoft JhengHei"/>
                          <a:cs typeface="Microsoft JhengHei"/>
                        </a:rPr>
                        <a:t>据</a:t>
                      </a:r>
                      <a:endParaRPr sz="1700">
                        <a:latin typeface="Microsoft JhengHei"/>
                        <a:cs typeface="Microsoft JhengHei"/>
                      </a:endParaRPr>
                    </a:p>
                  </a:txBody>
                  <a:tcPr marL="0" marR="0" marT="120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600" b="1" i="1" spc="-25">
                          <a:latin typeface="Arial"/>
                          <a:cs typeface="Arial"/>
                        </a:rPr>
                        <a:t>FEC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2823528" y="1931495"/>
            <a:ext cx="2204720" cy="283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443990"/>
              </a:tabLst>
            </a:pPr>
            <a:r>
              <a:rPr sz="1700" b="1" spc="-110">
                <a:latin typeface="Microsoft JhengHei"/>
                <a:cs typeface="Microsoft JhengHei"/>
              </a:rPr>
              <a:t>信元顺</a:t>
            </a:r>
            <a:r>
              <a:rPr sz="1700" b="1" spc="-50">
                <a:latin typeface="Microsoft JhengHei"/>
                <a:cs typeface="Microsoft JhengHei"/>
              </a:rPr>
              <a:t>序</a:t>
            </a:r>
            <a:r>
              <a:rPr sz="1700" b="1">
                <a:latin typeface="Microsoft JhengHei"/>
                <a:cs typeface="Microsoft JhengHei"/>
              </a:rPr>
              <a:t>	</a:t>
            </a:r>
            <a:r>
              <a:rPr sz="1600" b="1" i="1">
                <a:latin typeface="Arial"/>
                <a:cs typeface="Arial"/>
              </a:rPr>
              <a:t>124</a:t>
            </a:r>
            <a:r>
              <a:rPr sz="1700" b="1" spc="-110">
                <a:latin typeface="Microsoft JhengHei"/>
                <a:cs typeface="Microsoft JhengHei"/>
              </a:rPr>
              <a:t>字</a:t>
            </a:r>
            <a:r>
              <a:rPr sz="1700" b="1" spc="-50">
                <a:latin typeface="Microsoft JhengHei"/>
                <a:cs typeface="Microsoft JhengHei"/>
              </a:rPr>
              <a:t>节</a:t>
            </a:r>
            <a:endParaRPr sz="17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668588" y="2260600"/>
            <a:ext cx="2971800" cy="50800"/>
          </a:xfrm>
          <a:custGeom>
            <a:rect l="l" t="t" r="r" b="b"/>
            <a:pathLst>
              <a:path w="2971800" h="50800">
                <a:moveTo>
                  <a:pt x="2920999" y="50800"/>
                </a:moveTo>
                <a:lnTo>
                  <a:pt x="2920999" y="0"/>
                </a:lnTo>
                <a:lnTo>
                  <a:pt x="2959099" y="19049"/>
                </a:lnTo>
                <a:lnTo>
                  <a:pt x="2948959" y="19049"/>
                </a:lnTo>
                <a:lnTo>
                  <a:pt x="2948959" y="31750"/>
                </a:lnTo>
                <a:lnTo>
                  <a:pt x="2959099" y="31750"/>
                </a:lnTo>
                <a:lnTo>
                  <a:pt x="2920999" y="50800"/>
                </a:lnTo>
                <a:close/>
              </a:path>
              <a:path w="2971800" h="50800">
                <a:moveTo>
                  <a:pt x="2920999" y="31750"/>
                </a:moveTo>
                <a:lnTo>
                  <a:pt x="0" y="31750"/>
                </a:lnTo>
                <a:lnTo>
                  <a:pt x="0" y="19049"/>
                </a:lnTo>
                <a:lnTo>
                  <a:pt x="2920999" y="19049"/>
                </a:lnTo>
                <a:lnTo>
                  <a:pt x="2920999" y="31750"/>
                </a:lnTo>
                <a:close/>
              </a:path>
              <a:path w="2971800" h="50800">
                <a:moveTo>
                  <a:pt x="2959099" y="31750"/>
                </a:moveTo>
                <a:lnTo>
                  <a:pt x="2948959" y="31750"/>
                </a:lnTo>
                <a:lnTo>
                  <a:pt x="2948959" y="19049"/>
                </a:lnTo>
                <a:lnTo>
                  <a:pt x="2959099" y="19049"/>
                </a:lnTo>
                <a:lnTo>
                  <a:pt x="2971800" y="25400"/>
                </a:lnTo>
                <a:lnTo>
                  <a:pt x="2959099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09788" y="2514600"/>
            <a:ext cx="50800" cy="2286000"/>
          </a:xfrm>
          <a:custGeom>
            <a:rect l="l" t="t" r="r" b="b"/>
            <a:pathLst>
              <a:path w="50800" h="2286000">
                <a:moveTo>
                  <a:pt x="19050" y="2263155"/>
                </a:moveTo>
                <a:lnTo>
                  <a:pt x="31750" y="2263155"/>
                </a:lnTo>
                <a:lnTo>
                  <a:pt x="31750" y="0"/>
                </a:lnTo>
                <a:lnTo>
                  <a:pt x="19050" y="0"/>
                </a:lnTo>
                <a:lnTo>
                  <a:pt x="19050" y="2263155"/>
                </a:lnTo>
                <a:close/>
              </a:path>
              <a:path w="50800" h="2286000">
                <a:moveTo>
                  <a:pt x="25400" y="2286000"/>
                </a:moveTo>
                <a:lnTo>
                  <a:pt x="50800" y="2235199"/>
                </a:lnTo>
                <a:lnTo>
                  <a:pt x="31750" y="2235199"/>
                </a:lnTo>
                <a:lnTo>
                  <a:pt x="31750" y="2263155"/>
                </a:lnTo>
                <a:lnTo>
                  <a:pt x="13977" y="2263155"/>
                </a:lnTo>
                <a:lnTo>
                  <a:pt x="25400" y="2286000"/>
                </a:lnTo>
                <a:close/>
              </a:path>
              <a:path w="50800" h="2286000">
                <a:moveTo>
                  <a:pt x="13977" y="2263155"/>
                </a:moveTo>
                <a:lnTo>
                  <a:pt x="19050" y="2263155"/>
                </a:lnTo>
                <a:lnTo>
                  <a:pt x="19050" y="2235199"/>
                </a:lnTo>
                <a:lnTo>
                  <a:pt x="0" y="2235199"/>
                </a:lnTo>
                <a:lnTo>
                  <a:pt x="13977" y="22631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680527" y="2618146"/>
            <a:ext cx="228600" cy="199072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marR="5080" algn="just">
              <a:lnSpc>
                <a:spcPts val="1920"/>
              </a:lnSpc>
              <a:spcBef>
                <a:spcPts val="254"/>
              </a:spcBef>
            </a:pPr>
            <a:r>
              <a:rPr sz="1700" b="1" spc="-140">
                <a:latin typeface="Microsoft JhengHei"/>
                <a:cs typeface="Microsoft JhengHei"/>
              </a:rPr>
              <a:t>信元中的字节顺序</a:t>
            </a:r>
            <a:endParaRPr sz="17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22</a:t>
            </a:fld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04927" y="2055495"/>
            <a:ext cx="2667000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AAL1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中的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RS</a:t>
            </a:r>
            <a:r>
              <a:rPr sz="1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码造成了一个</a:t>
            </a:r>
            <a:endParaRPr sz="1600">
              <a:latin typeface="Microsoft JhengHei"/>
              <a:cs typeface="Microsoft JhengHei"/>
            </a:endParaRPr>
          </a:p>
          <a:p>
            <a:pPr marL="12700" marR="106680">
              <a:lnSpc>
                <a:spcPct val="100000"/>
              </a:lnSpc>
            </a:pPr>
            <a:r>
              <a:rPr sz="1600" b="1">
                <a:solidFill>
                  <a:srgbClr val="0000FF"/>
                </a:solidFill>
                <a:latin typeface="MS Gothic"/>
                <a:cs typeface="MS Gothic"/>
              </a:rPr>
              <a:t>128</a:t>
            </a:r>
            <a:r>
              <a:rPr sz="1600" b="1" spc="-20">
                <a:solidFill>
                  <a:srgbClr val="0000FF"/>
                </a:solidFill>
                <a:latin typeface="MS Gothic"/>
                <a:cs typeface="MS Gothic"/>
              </a:rPr>
              <a:t> </a:t>
            </a:r>
            <a:r>
              <a:rPr sz="1600" b="1">
                <a:solidFill>
                  <a:srgbClr val="0000FF"/>
                </a:solidFill>
                <a:latin typeface="MS Gothic"/>
                <a:cs typeface="MS Gothic"/>
              </a:rPr>
              <a:t>x</a:t>
            </a:r>
            <a:r>
              <a:rPr sz="1600" b="1" spc="-20">
                <a:solidFill>
                  <a:srgbClr val="0000FF"/>
                </a:solidFill>
                <a:latin typeface="MS Gothic"/>
                <a:cs typeface="MS Gothic"/>
              </a:rPr>
              <a:t> 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47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个字</a:t>
            </a:r>
            <a:r>
              <a:rPr sz="1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节的矩阵，而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后作</a:t>
            </a:r>
            <a:r>
              <a:rPr sz="1600" b="1">
                <a:solidFill>
                  <a:srgbClr val="0000FF"/>
                </a:solidFill>
                <a:latin typeface="Microsoft JhengHei"/>
                <a:cs typeface="Microsoft JhengHei"/>
              </a:rPr>
              <a:t>为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128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个信元</a:t>
            </a:r>
            <a:r>
              <a:rPr sz="1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发送出去，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相当于在每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124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个装</a:t>
            </a:r>
            <a:r>
              <a:rPr sz="1600" b="1" spc="-20">
                <a:solidFill>
                  <a:srgbClr val="0000FF"/>
                </a:solidFill>
                <a:latin typeface="Microsoft JhengHei"/>
                <a:cs typeface="Microsoft JhengHei"/>
              </a:rPr>
              <a:t>载用户</a:t>
            </a:r>
            <a:r>
              <a:rPr sz="1600" b="1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信息的信元后面都附加了</a:t>
            </a:r>
            <a:r>
              <a:rPr sz="1600" b="1" spc="-50">
                <a:solidFill>
                  <a:srgbClr val="0000FF"/>
                </a:solidFill>
                <a:latin typeface="MS Gothic"/>
                <a:cs typeface="MS Gothic"/>
              </a:rPr>
              <a:t>4 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个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RS</a:t>
            </a:r>
            <a:r>
              <a:rPr sz="1600" b="1">
                <a:solidFill>
                  <a:srgbClr val="0000FF"/>
                </a:solidFill>
                <a:latin typeface="Microsoft JhengHei"/>
                <a:cs typeface="Microsoft JhengHei"/>
              </a:rPr>
              <a:t>码信元。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RS(128,124)</a:t>
            </a:r>
            <a:endParaRPr sz="1600">
              <a:latin typeface="MS Gothic"/>
              <a:cs typeface="MS Gothic"/>
            </a:endParaRPr>
          </a:p>
          <a:p>
            <a:pPr marL="12700">
              <a:lnSpc>
                <a:spcPct val="100000"/>
              </a:lnSpc>
            </a:pPr>
            <a:r>
              <a:rPr sz="1600" b="1" spc="-5">
                <a:solidFill>
                  <a:srgbClr val="0000FF"/>
                </a:solidFill>
                <a:latin typeface="Microsoft JhengHei"/>
                <a:cs typeface="Microsoft JhengHei"/>
              </a:rPr>
              <a:t>码可以用于纠正两个错误字节</a:t>
            </a:r>
            <a:endParaRPr sz="1600">
              <a:latin typeface="Microsoft JhengHei"/>
              <a:cs typeface="Microsoft JhengHei"/>
            </a:endParaRPr>
          </a:p>
          <a:p>
            <a:pPr marL="12700" marR="208279">
              <a:lnSpc>
                <a:spcPct val="100000"/>
              </a:lnSpc>
            </a:pP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或恢复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4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个已知位置的</a:t>
            </a:r>
            <a:r>
              <a:rPr sz="1600" b="1" spc="-25">
                <a:solidFill>
                  <a:srgbClr val="0000FF"/>
                </a:solidFill>
                <a:latin typeface="Microsoft JhengHei"/>
                <a:cs typeface="Microsoft JhengHei"/>
              </a:rPr>
              <a:t>丢失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字</a:t>
            </a:r>
            <a:r>
              <a:rPr sz="1600" b="1">
                <a:solidFill>
                  <a:srgbClr val="0000FF"/>
                </a:solidFill>
                <a:latin typeface="Microsoft JhengHei"/>
                <a:cs typeface="Microsoft JhengHei"/>
              </a:rPr>
              <a:t>节。由于使用了</a:t>
            </a:r>
            <a:r>
              <a:rPr sz="1600" b="1" spc="-10">
                <a:solidFill>
                  <a:srgbClr val="0000FF"/>
                </a:solidFill>
                <a:latin typeface="MS Gothic"/>
                <a:cs typeface="MS Gothic"/>
              </a:rPr>
              <a:t>SAR-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SDU序号，所以在</a:t>
            </a:r>
            <a:r>
              <a:rPr sz="1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发生信息丢失</a:t>
            </a:r>
            <a:r>
              <a:rPr sz="1600" b="1" spc="-5">
                <a:solidFill>
                  <a:srgbClr val="0000FF"/>
                </a:solidFill>
                <a:latin typeface="Microsoft JhengHei"/>
                <a:cs typeface="Microsoft JhengHei"/>
              </a:rPr>
              <a:t>时，丢失字节的位置是可以</a:t>
            </a:r>
            <a:r>
              <a:rPr sz="1600" b="1" spc="-25">
                <a:solidFill>
                  <a:srgbClr val="0000FF"/>
                </a:solidFill>
                <a:latin typeface="MS Gothic"/>
                <a:cs typeface="MS Gothic"/>
              </a:rPr>
              <a:t>知道的</a:t>
            </a:r>
            <a:r>
              <a:rPr sz="1600" b="1" spc="-50">
                <a:solidFill>
                  <a:srgbClr val="0000FF"/>
                </a:solidFill>
                <a:latin typeface="MS Gothic"/>
                <a:cs typeface="MS Gothic"/>
              </a:rPr>
              <a:t>。</a:t>
            </a:r>
            <a:endParaRPr sz="1600">
              <a:latin typeface="MS Gothic"/>
              <a:cs typeface="MS Gothic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5128" y="5074975"/>
            <a:ext cx="8630285" cy="1013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9700" marR="5080" indent="-127635">
              <a:lnSpc>
                <a:spcPct val="113700"/>
              </a:lnSpc>
              <a:spcBef>
                <a:spcPts val="95"/>
              </a:spcBef>
              <a:buSzPct val="102777"/>
              <a:buFont typeface="Arial"/>
              <a:buChar char="•"/>
              <a:tabLst>
                <a:tab pos="158750"/>
              </a:tabLst>
            </a:pPr>
            <a:r>
              <a:rPr sz="1800" b="1" i="1" spc="-10">
                <a:latin typeface="Arial"/>
                <a:cs typeface="Arial"/>
              </a:rPr>
              <a:t>RS</a:t>
            </a:r>
            <a:r>
              <a:rPr sz="1900" b="1" spc="-120">
                <a:latin typeface="Microsoft JhengHei"/>
                <a:cs typeface="Microsoft JhengHei"/>
              </a:rPr>
              <a:t>码是一种块码。使用</a:t>
            </a:r>
            <a:r>
              <a:rPr sz="1800" b="1" i="1" spc="-30">
                <a:latin typeface="Arial"/>
                <a:cs typeface="Arial"/>
              </a:rPr>
              <a:t>CSI</a:t>
            </a:r>
            <a:r>
              <a:rPr sz="1900" b="1" spc="-30">
                <a:latin typeface="Microsoft JhengHei"/>
                <a:cs typeface="Microsoft JhengHei"/>
              </a:rPr>
              <a:t>＝</a:t>
            </a:r>
            <a:r>
              <a:rPr sz="1800" b="1" i="1" spc="-30">
                <a:latin typeface="Arial"/>
                <a:cs typeface="Arial"/>
              </a:rPr>
              <a:t>1</a:t>
            </a:r>
            <a:r>
              <a:rPr sz="1900" b="1" spc="-120">
                <a:latin typeface="Microsoft JhengHei"/>
                <a:cs typeface="Microsoft JhengHei"/>
              </a:rPr>
              <a:t>来表示一个块的开始。这意味着在使用</a:t>
            </a:r>
            <a:r>
              <a:rPr sz="1800" b="1" i="1" spc="-10">
                <a:latin typeface="Arial"/>
                <a:cs typeface="Arial"/>
              </a:rPr>
              <a:t>RS</a:t>
            </a:r>
            <a:r>
              <a:rPr sz="1900" b="1" spc="-120">
                <a:latin typeface="Microsoft JhengHei"/>
                <a:cs typeface="Microsoft JhengHei"/>
              </a:rPr>
              <a:t>码的场合</a:t>
            </a:r>
            <a:r>
              <a:rPr sz="1900" b="1" spc="-50">
                <a:latin typeface="Microsoft JhengHei"/>
                <a:cs typeface="Microsoft JhengHei"/>
              </a:rPr>
              <a:t>，</a:t>
            </a:r>
            <a:r>
              <a:rPr sz="1900" b="1" spc="-120">
                <a:latin typeface="Microsoft JhengHei"/>
                <a:cs typeface="Microsoft JhengHei"/>
              </a:rPr>
              <a:t>不能再使用</a:t>
            </a:r>
            <a:r>
              <a:rPr sz="1800" b="1" i="1" spc="-10">
                <a:latin typeface="Arial"/>
                <a:cs typeface="Arial"/>
              </a:rPr>
              <a:t>SDT</a:t>
            </a:r>
            <a:r>
              <a:rPr sz="1900" b="1" spc="-120">
                <a:latin typeface="Microsoft JhengHei"/>
                <a:cs typeface="Microsoft JhengHei"/>
              </a:rPr>
              <a:t>的方法。但从另一个角度讲，块本身也是一种结构。使用者需自</a:t>
            </a:r>
            <a:r>
              <a:rPr sz="1900" b="1" spc="-50">
                <a:latin typeface="Microsoft JhengHei"/>
                <a:cs typeface="Microsoft JhengHei"/>
              </a:rPr>
              <a:t>己</a:t>
            </a:r>
            <a:r>
              <a:rPr sz="1900" b="1" spc="500">
                <a:latin typeface="Microsoft JhengHei"/>
                <a:cs typeface="Microsoft JhengHei"/>
              </a:rPr>
              <a:t> </a:t>
            </a:r>
            <a:r>
              <a:rPr sz="1900" b="1" spc="-120">
                <a:latin typeface="Microsoft JhengHei"/>
                <a:cs typeface="Microsoft JhengHei"/>
              </a:rPr>
              <a:t>规定用户数据中的结构和块结构的关系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75" y="657225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1</a:t>
            </a:r>
            <a:r>
              <a:rPr sz="3600" spc="-45">
                <a:solidFill>
                  <a:srgbClr val="000000"/>
                </a:solidFill>
                <a:latin typeface="MS Gothic"/>
                <a:cs typeface="MS Gothic"/>
              </a:rPr>
              <a:t>的</a:t>
            </a:r>
            <a:r>
              <a:rPr sz="3600" spc="-15">
                <a:solidFill>
                  <a:srgbClr val="000000"/>
                </a:solidFill>
                <a:latin typeface="Microsoft JhengHei"/>
                <a:cs typeface="Microsoft JhengHei"/>
              </a:rPr>
              <a:t>协议要览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60437" y="2030411"/>
            <a:ext cx="76200" cy="590550"/>
          </a:xfrm>
          <a:custGeom>
            <a:rect l="l" t="t" r="r" b="b"/>
            <a:pathLst>
              <a:path w="76200" h="590550">
                <a:moveTo>
                  <a:pt x="76200" y="127000"/>
                </a:moveTo>
                <a:lnTo>
                  <a:pt x="38100" y="0"/>
                </a:lnTo>
                <a:lnTo>
                  <a:pt x="27622" y="34924"/>
                </a:lnTo>
                <a:lnTo>
                  <a:pt x="44450" y="34924"/>
                </a:lnTo>
                <a:lnTo>
                  <a:pt x="44450" y="84666"/>
                </a:lnTo>
                <a:lnTo>
                  <a:pt x="76200" y="127000"/>
                </a:lnTo>
                <a:close/>
              </a:path>
              <a:path w="76200" h="590550">
                <a:moveTo>
                  <a:pt x="44450" y="84666"/>
                </a:moveTo>
                <a:lnTo>
                  <a:pt x="44450" y="34924"/>
                </a:lnTo>
                <a:lnTo>
                  <a:pt x="31750" y="34924"/>
                </a:lnTo>
                <a:lnTo>
                  <a:pt x="31750" y="76200"/>
                </a:lnTo>
                <a:lnTo>
                  <a:pt x="38100" y="76200"/>
                </a:lnTo>
                <a:lnTo>
                  <a:pt x="44450" y="84666"/>
                </a:lnTo>
                <a:close/>
              </a:path>
              <a:path w="76200" h="590550">
                <a:moveTo>
                  <a:pt x="0" y="127000"/>
                </a:moveTo>
                <a:lnTo>
                  <a:pt x="31749" y="84666"/>
                </a:lnTo>
                <a:lnTo>
                  <a:pt x="31750" y="34924"/>
                </a:lnTo>
                <a:lnTo>
                  <a:pt x="27622" y="34924"/>
                </a:lnTo>
                <a:lnTo>
                  <a:pt x="0" y="127000"/>
                </a:lnTo>
                <a:close/>
              </a:path>
              <a:path w="76200" h="590550">
                <a:moveTo>
                  <a:pt x="31750" y="590550"/>
                </a:moveTo>
                <a:lnTo>
                  <a:pt x="44450" y="590550"/>
                </a:lnTo>
                <a:lnTo>
                  <a:pt x="44449" y="84666"/>
                </a:lnTo>
                <a:lnTo>
                  <a:pt x="38100" y="76200"/>
                </a:lnTo>
                <a:lnTo>
                  <a:pt x="31750" y="84666"/>
                </a:lnTo>
                <a:lnTo>
                  <a:pt x="31750" y="590550"/>
                </a:lnTo>
                <a:close/>
              </a:path>
              <a:path w="76200" h="590550">
                <a:moveTo>
                  <a:pt x="31750" y="84666"/>
                </a:moveTo>
                <a:lnTo>
                  <a:pt x="38100" y="76200"/>
                </a:lnTo>
                <a:lnTo>
                  <a:pt x="31750" y="76200"/>
                </a:lnTo>
                <a:lnTo>
                  <a:pt x="31750" y="8466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195762" y="2030411"/>
            <a:ext cx="76200" cy="571500"/>
          </a:xfrm>
          <a:custGeom>
            <a:rect l="l" t="t" r="r" b="b"/>
            <a:pathLst>
              <a:path w="76200" h="571500">
                <a:moveTo>
                  <a:pt x="76200" y="127000"/>
                </a:moveTo>
                <a:lnTo>
                  <a:pt x="38100" y="0"/>
                </a:lnTo>
                <a:lnTo>
                  <a:pt x="27622" y="34924"/>
                </a:lnTo>
                <a:lnTo>
                  <a:pt x="44450" y="34924"/>
                </a:lnTo>
                <a:lnTo>
                  <a:pt x="44450" y="84667"/>
                </a:lnTo>
                <a:lnTo>
                  <a:pt x="76200" y="127000"/>
                </a:lnTo>
                <a:close/>
              </a:path>
              <a:path w="76200" h="571500">
                <a:moveTo>
                  <a:pt x="44450" y="84667"/>
                </a:moveTo>
                <a:lnTo>
                  <a:pt x="44450" y="34924"/>
                </a:lnTo>
                <a:lnTo>
                  <a:pt x="31750" y="34924"/>
                </a:lnTo>
                <a:lnTo>
                  <a:pt x="31750" y="76200"/>
                </a:lnTo>
                <a:lnTo>
                  <a:pt x="38100" y="76200"/>
                </a:lnTo>
                <a:lnTo>
                  <a:pt x="44450" y="84667"/>
                </a:lnTo>
                <a:close/>
              </a:path>
              <a:path w="76200" h="571500">
                <a:moveTo>
                  <a:pt x="0" y="127000"/>
                </a:moveTo>
                <a:lnTo>
                  <a:pt x="31749" y="84667"/>
                </a:lnTo>
                <a:lnTo>
                  <a:pt x="31750" y="34924"/>
                </a:lnTo>
                <a:lnTo>
                  <a:pt x="27622" y="34924"/>
                </a:lnTo>
                <a:lnTo>
                  <a:pt x="0" y="127000"/>
                </a:lnTo>
                <a:close/>
              </a:path>
              <a:path w="76200" h="571500">
                <a:moveTo>
                  <a:pt x="31750" y="571500"/>
                </a:moveTo>
                <a:lnTo>
                  <a:pt x="44450" y="571500"/>
                </a:lnTo>
                <a:lnTo>
                  <a:pt x="44450" y="84666"/>
                </a:lnTo>
                <a:lnTo>
                  <a:pt x="38100" y="76200"/>
                </a:lnTo>
                <a:lnTo>
                  <a:pt x="31750" y="84666"/>
                </a:lnTo>
                <a:lnTo>
                  <a:pt x="31750" y="571500"/>
                </a:lnTo>
                <a:close/>
              </a:path>
              <a:path w="76200" h="571500">
                <a:moveTo>
                  <a:pt x="31750" y="84666"/>
                </a:moveTo>
                <a:lnTo>
                  <a:pt x="38100" y="76200"/>
                </a:lnTo>
                <a:lnTo>
                  <a:pt x="31750" y="76200"/>
                </a:lnTo>
                <a:lnTo>
                  <a:pt x="31750" y="8466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1087" y="2138214"/>
            <a:ext cx="12801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宋体"/>
                <a:cs typeface="宋体"/>
              </a:rPr>
              <a:t>序列号</a:t>
            </a:r>
            <a:r>
              <a:rPr sz="1400" spc="-10">
                <a:latin typeface="Arial"/>
                <a:cs typeface="Arial"/>
              </a:rPr>
              <a:t>(SN)</a:t>
            </a:r>
            <a:r>
              <a:rPr sz="1400" spc="-25">
                <a:latin typeface="宋体"/>
                <a:cs typeface="宋体"/>
              </a:rPr>
              <a:t>字段</a:t>
            </a:r>
            <a:endParaRPr sz="1400">
              <a:latin typeface="宋体"/>
              <a:cs typeface="宋体"/>
            </a:endParaRPr>
          </a:p>
          <a:p>
            <a:pPr marL="160020">
              <a:lnSpc>
                <a:spcPct val="100000"/>
              </a:lnSpc>
            </a:pPr>
            <a:r>
              <a:rPr sz="1400">
                <a:latin typeface="Arial"/>
                <a:cs typeface="Arial"/>
              </a:rPr>
              <a:t>(4</a:t>
            </a:r>
            <a:r>
              <a:rPr sz="1400">
                <a:latin typeface="宋体"/>
                <a:cs typeface="宋体"/>
              </a:rPr>
              <a:t>比特</a:t>
            </a:r>
            <a:r>
              <a:rPr sz="1400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76300" y="1497012"/>
          <a:ext cx="7412990" cy="48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2250"/>
                <a:gridCol w="1522095"/>
                <a:gridCol w="1513205"/>
                <a:gridCol w="264160"/>
                <a:gridCol w="3880485"/>
              </a:tblGrid>
              <a:tr h="4826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159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12395">
                        <a:lnSpc>
                          <a:spcPct val="100000"/>
                        </a:lnSpc>
                      </a:pPr>
                      <a:r>
                        <a:rPr sz="1200">
                          <a:latin typeface="宋体"/>
                          <a:cs typeface="宋体"/>
                        </a:rPr>
                        <a:t>序列计数字段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(3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01295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CRC</a:t>
                      </a:r>
                      <a:r>
                        <a:rPr sz="1200">
                          <a:latin typeface="宋体"/>
                          <a:cs typeface="宋体"/>
                        </a:rPr>
                        <a:t>字段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(3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6944">
                        <a:lnSpc>
                          <a:spcPct val="100000"/>
                        </a:lnSpc>
                        <a:spcBef>
                          <a:spcPts val="1195"/>
                        </a:spcBef>
                      </a:pPr>
                      <a:r>
                        <a:rPr sz="1400" spc="-10">
                          <a:latin typeface="Arial"/>
                          <a:cs typeface="Arial"/>
                        </a:rPr>
                        <a:t>SAR-PDU</a:t>
                      </a:r>
                      <a:r>
                        <a:rPr sz="1400">
                          <a:latin typeface="宋体"/>
                          <a:cs typeface="宋体"/>
                        </a:rPr>
                        <a:t>载荷</a:t>
                      </a:r>
                      <a:r>
                        <a:rPr sz="1400">
                          <a:latin typeface="Arial"/>
                          <a:cs typeface="Arial"/>
                        </a:rPr>
                        <a:t>(47</a:t>
                      </a:r>
                      <a:r>
                        <a:rPr sz="14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400" spc="-50">
                          <a:latin typeface="Arial"/>
                          <a:cs typeface="Arial"/>
                        </a:rPr>
                        <a:t>)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1517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800099" y="2738104"/>
            <a:ext cx="49085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CSI</a:t>
            </a:r>
            <a:r>
              <a:rPr sz="1000" spc="-25">
                <a:latin typeface="宋体"/>
                <a:cs typeface="宋体"/>
              </a:rPr>
              <a:t>比特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81286" y="2138214"/>
            <a:ext cx="1962150" cy="74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marR="499109" indent="-344805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Arial"/>
                <a:cs typeface="Arial"/>
              </a:rPr>
              <a:t>SN</a:t>
            </a:r>
            <a:r>
              <a:rPr sz="1400">
                <a:latin typeface="宋体"/>
                <a:cs typeface="宋体"/>
              </a:rPr>
              <a:t>保护</a:t>
            </a:r>
            <a:r>
              <a:rPr sz="1400" spc="-10">
                <a:latin typeface="Arial"/>
                <a:cs typeface="Arial"/>
              </a:rPr>
              <a:t>(SNP)</a:t>
            </a:r>
            <a:r>
              <a:rPr sz="1400" spc="-25">
                <a:latin typeface="宋体"/>
                <a:cs typeface="宋体"/>
              </a:rPr>
              <a:t>字段</a:t>
            </a:r>
            <a:r>
              <a:rPr sz="1400" spc="-50">
                <a:latin typeface="宋体"/>
                <a:cs typeface="宋体"/>
              </a:rPr>
              <a:t> </a:t>
            </a:r>
            <a:r>
              <a:rPr sz="1400">
                <a:latin typeface="Arial"/>
                <a:cs typeface="Arial"/>
              </a:rPr>
              <a:t>(4</a:t>
            </a:r>
            <a:r>
              <a:rPr sz="1400">
                <a:latin typeface="宋体"/>
                <a:cs typeface="宋体"/>
              </a:rPr>
              <a:t>比特</a:t>
            </a:r>
            <a:r>
              <a:rPr sz="1400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1120"/>
              </a:spcBef>
            </a:pPr>
            <a:r>
              <a:rPr sz="1000" spc="-10">
                <a:latin typeface="宋体"/>
                <a:cs typeface="宋体"/>
              </a:rPr>
              <a:t>偶校验比特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88012" y="2238806"/>
            <a:ext cx="2362200" cy="7112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1200">
                <a:latin typeface="宋体"/>
                <a:cs typeface="宋体"/>
              </a:rPr>
              <a:t>如果</a:t>
            </a:r>
            <a:r>
              <a:rPr sz="1200" spc="-10">
                <a:latin typeface="Arial"/>
                <a:cs typeface="Arial"/>
              </a:rPr>
              <a:t>SRTS</a:t>
            </a:r>
            <a:r>
              <a:rPr sz="1200">
                <a:latin typeface="宋体"/>
                <a:cs typeface="宋体"/>
              </a:rPr>
              <a:t>不被使用，则</a:t>
            </a:r>
            <a:r>
              <a:rPr sz="1200" spc="-20">
                <a:latin typeface="Arial"/>
                <a:cs typeface="Arial"/>
              </a:rPr>
              <a:t>CSI</a:t>
            </a:r>
            <a:r>
              <a:rPr sz="1200" spc="-20">
                <a:latin typeface="宋体"/>
                <a:cs typeface="宋体"/>
              </a:rPr>
              <a:t>＝</a:t>
            </a:r>
            <a:r>
              <a:rPr sz="1200" spc="-20">
                <a:latin typeface="Arial"/>
                <a:cs typeface="Arial"/>
              </a:rPr>
              <a:t>0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25000"/>
              </a:lnSpc>
            </a:pPr>
            <a:r>
              <a:rPr sz="1200">
                <a:latin typeface="宋体"/>
                <a:cs typeface="宋体"/>
              </a:rPr>
              <a:t>如果</a:t>
            </a:r>
            <a:r>
              <a:rPr sz="1200" spc="-10">
                <a:latin typeface="Arial"/>
                <a:cs typeface="Arial"/>
              </a:rPr>
              <a:t>SRTS</a:t>
            </a:r>
            <a:r>
              <a:rPr sz="1200">
                <a:latin typeface="宋体"/>
                <a:cs typeface="宋体"/>
              </a:rPr>
              <a:t>被使用，则</a:t>
            </a:r>
            <a:r>
              <a:rPr sz="1200" spc="-10">
                <a:latin typeface="Arial"/>
                <a:cs typeface="Arial"/>
              </a:rPr>
              <a:t>CSI</a:t>
            </a:r>
            <a:r>
              <a:rPr sz="1200" spc="-10">
                <a:latin typeface="宋体"/>
                <a:cs typeface="宋体"/>
              </a:rPr>
              <a:t>＝</a:t>
            </a:r>
            <a:r>
              <a:rPr sz="1200" spc="-10">
                <a:latin typeface="Arial"/>
                <a:cs typeface="Arial"/>
              </a:rPr>
              <a:t>RTS</a:t>
            </a:r>
            <a:r>
              <a:rPr sz="1200" spc="-50">
                <a:latin typeface="宋体"/>
                <a:cs typeface="宋体"/>
              </a:rPr>
              <a:t>值</a:t>
            </a:r>
            <a:r>
              <a:rPr sz="1200">
                <a:latin typeface="宋体"/>
                <a:cs typeface="宋体"/>
              </a:rPr>
              <a:t>对于结构化的数据</a:t>
            </a:r>
            <a:r>
              <a:rPr sz="1200" spc="-10">
                <a:latin typeface="Arial"/>
                <a:cs typeface="Arial"/>
              </a:rPr>
              <a:t>CS</a:t>
            </a:r>
            <a:r>
              <a:rPr sz="1200" spc="-10">
                <a:latin typeface="宋体"/>
                <a:cs typeface="宋体"/>
              </a:rPr>
              <a:t>，</a:t>
            </a:r>
            <a:r>
              <a:rPr sz="1200" spc="-10">
                <a:latin typeface="Arial"/>
                <a:cs typeface="Arial"/>
              </a:rPr>
              <a:t>CSI</a:t>
            </a:r>
            <a:r>
              <a:rPr sz="1200" spc="-10">
                <a:latin typeface="宋体"/>
                <a:cs typeface="宋体"/>
              </a:rPr>
              <a:t>＝</a:t>
            </a:r>
            <a:r>
              <a:rPr sz="1200" spc="-10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9113" y="3013813"/>
            <a:ext cx="3587115" cy="840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769">
              <a:lnSpc>
                <a:spcPct val="100000"/>
              </a:lnSpc>
              <a:spcBef>
                <a:spcPts val="100"/>
              </a:spcBef>
            </a:pPr>
            <a:r>
              <a:rPr sz="1600" b="1" u="sng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AAL</a:t>
            </a:r>
            <a:r>
              <a:rPr sz="1600" b="1" u="sng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类型</a:t>
            </a:r>
            <a:r>
              <a:rPr sz="1600" b="1" u="sng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1</a:t>
            </a:r>
            <a:r>
              <a:rPr sz="1600" b="1" u="sng" spc="-15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的功能：</a:t>
            </a:r>
            <a:endParaRPr sz="1600">
              <a:latin typeface="Microsoft JhengHei"/>
              <a:cs typeface="Microsoft JhengHei"/>
            </a:endParaRPr>
          </a:p>
          <a:p>
            <a:pPr marL="111125" indent="-98425">
              <a:lnSpc>
                <a:spcPct val="100000"/>
              </a:lnSpc>
              <a:spcBef>
                <a:spcPts val="1120"/>
              </a:spcBef>
              <a:buSzPct val="89285"/>
              <a:buFont typeface="Arial"/>
              <a:buChar char="•"/>
              <a:tabLst>
                <a:tab pos="111125"/>
              </a:tabLst>
            </a:pPr>
            <a:r>
              <a:rPr sz="1400">
                <a:latin typeface="宋体"/>
                <a:cs typeface="宋体"/>
              </a:rPr>
              <a:t>用户信息的分段和重组</a:t>
            </a:r>
            <a:r>
              <a:rPr sz="1400" spc="-10">
                <a:latin typeface="Arial"/>
                <a:cs typeface="Arial"/>
              </a:rPr>
              <a:t>(SAR</a:t>
            </a:r>
            <a:r>
              <a:rPr sz="1400">
                <a:latin typeface="宋体"/>
                <a:cs typeface="宋体"/>
              </a:rPr>
              <a:t>功能</a:t>
            </a:r>
            <a:r>
              <a:rPr sz="1400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  <a:p>
            <a:pPr marL="126364" indent="-114300">
              <a:lnSpc>
                <a:spcPct val="100000"/>
              </a:lnSpc>
              <a:buSzPct val="103571"/>
              <a:buFont typeface="Arial"/>
              <a:buChar char="•"/>
              <a:tabLst>
                <a:tab pos="127000"/>
              </a:tabLst>
            </a:pPr>
            <a:r>
              <a:rPr sz="1400">
                <a:latin typeface="宋体"/>
                <a:cs typeface="宋体"/>
              </a:rPr>
              <a:t>用户信息的组块和拆块</a:t>
            </a:r>
            <a:r>
              <a:rPr sz="1400" spc="-10">
                <a:latin typeface="Arial"/>
                <a:cs typeface="Arial"/>
              </a:rPr>
              <a:t>(blocking/deblocking)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9113" y="3826996"/>
            <a:ext cx="2648585" cy="880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364" indent="-114300">
              <a:lnSpc>
                <a:spcPct val="100000"/>
              </a:lnSpc>
              <a:spcBef>
                <a:spcPts val="100"/>
              </a:spcBef>
              <a:buSzPct val="103571"/>
              <a:buChar char="•"/>
              <a:tabLst>
                <a:tab pos="127000"/>
              </a:tabLst>
            </a:pPr>
            <a:r>
              <a:rPr sz="1400" spc="-10">
                <a:latin typeface="Arial"/>
                <a:cs typeface="Arial"/>
              </a:rPr>
              <a:t>CDV</a:t>
            </a:r>
            <a:r>
              <a:rPr sz="1400" spc="-5">
                <a:latin typeface="宋体"/>
                <a:cs typeface="宋体"/>
              </a:rPr>
              <a:t>的处理及信元载荷装配延迟</a:t>
            </a:r>
            <a:endParaRPr sz="1400">
              <a:latin typeface="宋体"/>
              <a:cs typeface="宋体"/>
            </a:endParaRPr>
          </a:p>
          <a:p>
            <a:pPr marL="126364" indent="-114300">
              <a:lnSpc>
                <a:spcPct val="100000"/>
              </a:lnSpc>
              <a:buSzPct val="103571"/>
              <a:buFont typeface="Arial"/>
              <a:buChar char="•"/>
              <a:tabLst>
                <a:tab pos="127000"/>
              </a:tabLst>
            </a:pPr>
            <a:r>
              <a:rPr sz="1400" spc="-5">
                <a:latin typeface="宋体"/>
                <a:cs typeface="宋体"/>
              </a:rPr>
              <a:t>丢失及误插入信元的处理</a:t>
            </a:r>
            <a:endParaRPr sz="1400">
              <a:latin typeface="宋体"/>
              <a:cs typeface="宋体"/>
            </a:endParaRPr>
          </a:p>
          <a:p>
            <a:pPr marL="126364" indent="-114300">
              <a:lnSpc>
                <a:spcPct val="100000"/>
              </a:lnSpc>
              <a:buSzPct val="103571"/>
              <a:buFont typeface="Arial"/>
              <a:buChar char="•"/>
              <a:tabLst>
                <a:tab pos="127000"/>
              </a:tabLst>
            </a:pPr>
            <a:r>
              <a:rPr sz="1400" spc="-10">
                <a:latin typeface="宋体"/>
                <a:cs typeface="宋体"/>
              </a:rPr>
              <a:t>接收端的源时钟恢复</a:t>
            </a:r>
            <a:endParaRPr sz="1400">
              <a:latin typeface="宋体"/>
              <a:cs typeface="宋体"/>
            </a:endParaRPr>
          </a:p>
          <a:p>
            <a:pPr marL="126364" indent="-114300">
              <a:lnSpc>
                <a:spcPct val="100000"/>
              </a:lnSpc>
              <a:buSzPct val="103571"/>
              <a:buFont typeface="Arial"/>
              <a:buChar char="•"/>
              <a:tabLst>
                <a:tab pos="127000"/>
              </a:tabLst>
            </a:pPr>
            <a:r>
              <a:rPr sz="1400" spc="-5">
                <a:latin typeface="宋体"/>
                <a:cs typeface="宋体"/>
              </a:rPr>
              <a:t>接收端的源数据结构恢复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19113" y="4669006"/>
            <a:ext cx="8269605" cy="154178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26364" indent="-114300">
              <a:lnSpc>
                <a:spcPct val="100000"/>
              </a:lnSpc>
              <a:spcBef>
                <a:spcPts val="190"/>
              </a:spcBef>
              <a:buSzPct val="103571"/>
              <a:buChar char="•"/>
              <a:tabLst>
                <a:tab pos="127000"/>
              </a:tabLst>
            </a:pPr>
            <a:r>
              <a:rPr sz="1400" spc="-10">
                <a:latin typeface="Arial"/>
                <a:cs typeface="Arial"/>
              </a:rPr>
              <a:t>AAL</a:t>
            </a:r>
            <a:r>
              <a:rPr sz="1400">
                <a:latin typeface="宋体"/>
                <a:cs typeface="宋体"/>
              </a:rPr>
              <a:t>协议控制信息</a:t>
            </a:r>
            <a:r>
              <a:rPr sz="1400" spc="-10">
                <a:latin typeface="Arial"/>
                <a:cs typeface="Arial"/>
              </a:rPr>
              <a:t>(PCI)</a:t>
            </a:r>
            <a:r>
              <a:rPr sz="1400" spc="-5">
                <a:latin typeface="宋体"/>
                <a:cs typeface="宋体"/>
              </a:rPr>
              <a:t>比特错误的处理和监视</a:t>
            </a:r>
            <a:endParaRPr sz="1400">
              <a:latin typeface="宋体"/>
              <a:cs typeface="宋体"/>
            </a:endParaRPr>
          </a:p>
          <a:p>
            <a:pPr marL="106045">
              <a:lnSpc>
                <a:spcPct val="100000"/>
              </a:lnSpc>
              <a:spcBef>
                <a:spcPts val="90"/>
              </a:spcBef>
            </a:pPr>
            <a:r>
              <a:rPr sz="1400">
                <a:latin typeface="宋体"/>
                <a:cs typeface="宋体"/>
              </a:rPr>
              <a:t>序列号保护</a:t>
            </a:r>
            <a:r>
              <a:rPr sz="1400" spc="-10">
                <a:latin typeface="Arial"/>
                <a:cs typeface="Arial"/>
              </a:rPr>
              <a:t>(SNP)</a:t>
            </a:r>
            <a:r>
              <a:rPr sz="1400">
                <a:latin typeface="宋体"/>
                <a:cs typeface="宋体"/>
              </a:rPr>
              <a:t>机制能够使得</a:t>
            </a:r>
            <a:r>
              <a:rPr sz="1400" spc="-10">
                <a:latin typeface="Arial"/>
                <a:cs typeface="Arial"/>
              </a:rPr>
              <a:t>SAR</a:t>
            </a:r>
            <a:r>
              <a:rPr sz="1400" spc="-5">
                <a:latin typeface="宋体"/>
                <a:cs typeface="宋体"/>
              </a:rPr>
              <a:t>头中校正单个比特的错误或防止多个比特错误的发生。</a:t>
            </a:r>
            <a:endParaRPr sz="1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350">
              <a:latin typeface="宋体"/>
              <a:cs typeface="宋体"/>
            </a:endParaRPr>
          </a:p>
          <a:p>
            <a:pPr marL="106045">
              <a:lnSpc>
                <a:spcPts val="1639"/>
              </a:lnSpc>
            </a:pPr>
            <a:r>
              <a:rPr sz="1400" spc="-5">
                <a:latin typeface="宋体"/>
                <a:cs typeface="宋体"/>
              </a:rPr>
              <a:t>对于源时钟频率的恢复规定了两种机制：</a:t>
            </a:r>
            <a:endParaRPr sz="1400">
              <a:latin typeface="宋体"/>
              <a:cs typeface="宋体"/>
            </a:endParaRPr>
          </a:p>
          <a:p>
            <a:pPr marL="313690" lvl="1" indent="-208279">
              <a:lnSpc>
                <a:spcPts val="1639"/>
              </a:lnSpc>
              <a:buFont typeface="Arial"/>
              <a:buAutoNum type="arabicParenR"/>
              <a:tabLst>
                <a:tab pos="314325"/>
              </a:tabLst>
            </a:pPr>
            <a:r>
              <a:rPr sz="1400">
                <a:latin typeface="宋体"/>
                <a:cs typeface="宋体"/>
              </a:rPr>
              <a:t>自适应时钟－监视接收端缓冲器的数据填入速率</a:t>
            </a:r>
            <a:r>
              <a:rPr sz="1400">
                <a:latin typeface="Arial"/>
                <a:cs typeface="Arial"/>
              </a:rPr>
              <a:t>(data</a:t>
            </a:r>
            <a:r>
              <a:rPr sz="1400" spc="-15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fill</a:t>
            </a:r>
            <a:r>
              <a:rPr sz="1400" spc="-15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rate)</a:t>
            </a:r>
            <a:r>
              <a:rPr sz="1400" spc="-5">
                <a:latin typeface="宋体"/>
                <a:cs typeface="宋体"/>
              </a:rPr>
              <a:t>并据此调整本地时钟。</a:t>
            </a:r>
            <a:endParaRPr sz="1400">
              <a:latin typeface="宋体"/>
              <a:cs typeface="宋体"/>
            </a:endParaRPr>
          </a:p>
          <a:p>
            <a:pPr marL="303530" marR="5080" lvl="1" indent="-198120">
              <a:lnSpc>
                <a:spcPct val="100000"/>
              </a:lnSpc>
              <a:buFont typeface="Arial"/>
              <a:buAutoNum type="arabicParenR"/>
              <a:tabLst>
                <a:tab pos="314325"/>
              </a:tabLst>
            </a:pPr>
            <a:r>
              <a:rPr sz="1400">
                <a:latin typeface="宋体"/>
                <a:cs typeface="宋体"/>
              </a:rPr>
              <a:t>同步剩余时间邮票</a:t>
            </a:r>
            <a:r>
              <a:rPr sz="1400">
                <a:latin typeface="Arial"/>
                <a:cs typeface="Arial"/>
              </a:rPr>
              <a:t>SRTS(Synchronous</a:t>
            </a:r>
            <a:r>
              <a:rPr sz="1400" spc="-5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Residual</a:t>
            </a:r>
            <a:r>
              <a:rPr sz="1400" spc="-5">
                <a:latin typeface="Arial"/>
                <a:cs typeface="Arial"/>
              </a:rPr>
              <a:t> </a:t>
            </a:r>
            <a:r>
              <a:rPr sz="1400">
                <a:latin typeface="Arial"/>
                <a:cs typeface="Arial"/>
              </a:rPr>
              <a:t>Time</a:t>
            </a:r>
            <a:r>
              <a:rPr sz="1400" spc="-5">
                <a:latin typeface="Arial"/>
                <a:cs typeface="Arial"/>
              </a:rPr>
              <a:t> </a:t>
            </a:r>
            <a:r>
              <a:rPr sz="1400" spc="-10">
                <a:latin typeface="Arial"/>
                <a:cs typeface="Arial"/>
              </a:rPr>
              <a:t>Stamp)</a:t>
            </a:r>
            <a:r>
              <a:rPr sz="1400" spc="-5">
                <a:latin typeface="宋体"/>
                <a:cs typeface="宋体"/>
              </a:rPr>
              <a:t>－用</a:t>
            </a:r>
            <a:r>
              <a:rPr sz="1400" spc="-10">
                <a:latin typeface="Arial"/>
                <a:cs typeface="Arial"/>
              </a:rPr>
              <a:t>CSI</a:t>
            </a:r>
            <a:r>
              <a:rPr sz="1400" spc="-5">
                <a:latin typeface="宋体"/>
                <a:cs typeface="宋体"/>
              </a:rPr>
              <a:t>比特来运载参考时钟与源时钟间</a:t>
            </a:r>
            <a:r>
              <a:rPr sz="1400" spc="-10">
                <a:latin typeface="宋体"/>
                <a:cs typeface="宋体"/>
              </a:rPr>
              <a:t>的频率差别信息。</a:t>
            </a:r>
            <a:endParaRPr sz="14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956050" y="3905250"/>
            <a:ext cx="5194300" cy="781050"/>
            <a:chOff x="3956050" y="3905250"/>
            <a:chExt cx="5194300" cy="781050"/>
          </a:xfrm>
        </p:grpSpPr>
        <p:sp>
          <p:nvSpPr>
            <p:cNvPr id="14" name="object 14"/>
            <p:cNvSpPr/>
            <p:nvPr/>
          </p:nvSpPr>
          <p:spPr>
            <a:xfrm>
              <a:off x="3962400" y="3911600"/>
              <a:ext cx="5181600" cy="768350"/>
            </a:xfrm>
            <a:custGeom>
              <a:rect l="l" t="t" r="r" b="b"/>
              <a:pathLst>
                <a:path w="5181600" h="768350">
                  <a:moveTo>
                    <a:pt x="5181600" y="768350"/>
                  </a:moveTo>
                  <a:lnTo>
                    <a:pt x="0" y="768350"/>
                  </a:lnTo>
                  <a:lnTo>
                    <a:pt x="0" y="0"/>
                  </a:lnTo>
                  <a:lnTo>
                    <a:pt x="5181600" y="0"/>
                  </a:lnTo>
                  <a:lnTo>
                    <a:pt x="5181600" y="76835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962400" y="3911600"/>
              <a:ext cx="5181600" cy="768350"/>
            </a:xfrm>
            <a:custGeom>
              <a:rect l="l" t="t" r="r" b="b"/>
              <a:pathLst>
                <a:path w="5181600" h="768350">
                  <a:moveTo>
                    <a:pt x="0" y="0"/>
                  </a:moveTo>
                  <a:lnTo>
                    <a:pt x="5181600" y="0"/>
                  </a:lnTo>
                  <a:lnTo>
                    <a:pt x="5181600" y="768350"/>
                  </a:lnTo>
                  <a:lnTo>
                    <a:pt x="0" y="76835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3962400" y="3911600"/>
            <a:ext cx="5181600" cy="76835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92075" marR="331470">
              <a:lnSpc>
                <a:spcPts val="2270"/>
              </a:lnSpc>
              <a:spcBef>
                <a:spcPts val="695"/>
              </a:spcBef>
            </a:pPr>
            <a:r>
              <a:rPr sz="1800" b="1" i="1" spc="-10">
                <a:latin typeface="Arial"/>
                <a:cs typeface="Arial"/>
              </a:rPr>
              <a:t>AAL</a:t>
            </a:r>
            <a:r>
              <a:rPr sz="1900" b="1" spc="-120">
                <a:latin typeface="Microsoft JhengHei"/>
                <a:cs typeface="Microsoft JhengHei"/>
              </a:rPr>
              <a:t>类型</a:t>
            </a:r>
            <a:r>
              <a:rPr sz="1800" b="1" i="1">
                <a:latin typeface="Arial"/>
                <a:cs typeface="Arial"/>
              </a:rPr>
              <a:t>1</a:t>
            </a:r>
            <a:r>
              <a:rPr sz="1900" b="1" spc="-120">
                <a:latin typeface="Microsoft JhengHei"/>
                <a:cs typeface="Microsoft JhengHei"/>
              </a:rPr>
              <a:t>的功能是为那些对延迟敏感的</a:t>
            </a:r>
            <a:r>
              <a:rPr sz="1800" b="1" i="1" spc="-10">
                <a:latin typeface="Arial"/>
                <a:cs typeface="Arial"/>
              </a:rPr>
              <a:t>CBR</a:t>
            </a:r>
            <a:r>
              <a:rPr sz="1900" b="1" spc="-50">
                <a:latin typeface="Microsoft JhengHei"/>
                <a:cs typeface="Microsoft JhengHei"/>
              </a:rPr>
              <a:t>需</a:t>
            </a:r>
            <a:r>
              <a:rPr sz="1900" b="1" spc="-120">
                <a:latin typeface="Microsoft JhengHei"/>
                <a:cs typeface="Microsoft JhengHei"/>
              </a:rPr>
              <a:t>求而设计的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175625" y="6351504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23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87375" y="6398746"/>
            <a:ext cx="66059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400" spc="-5">
                <a:latin typeface="Arial"/>
                <a:cs typeface="Arial"/>
              </a:rPr>
              <a:t>C</a:t>
            </a:r>
            <a:r>
              <a:rPr sz="1400" spc="-745">
                <a:latin typeface="Arial"/>
                <a:cs typeface="Arial"/>
              </a:rPr>
              <a:t>S</a:t>
            </a:r>
            <a:r>
              <a:rPr sz="2100" baseline="13888">
                <a:latin typeface="Times New Roman"/>
                <a:cs typeface="Times New Roman"/>
              </a:rPr>
              <a:t>1</a:t>
            </a:r>
            <a:r>
              <a:rPr sz="2100" spc="-989" baseline="13888">
                <a:latin typeface="Times New Roman"/>
                <a:cs typeface="Times New Roman"/>
              </a:rPr>
              <a:t>1</a:t>
            </a:r>
            <a:r>
              <a:rPr sz="1400">
                <a:latin typeface="Arial"/>
                <a:cs typeface="Arial"/>
              </a:rPr>
              <a:t>I</a:t>
            </a:r>
            <a:r>
              <a:rPr sz="1400" spc="-1135">
                <a:latin typeface="宋体"/>
                <a:cs typeface="宋体"/>
              </a:rPr>
              <a:t>功</a:t>
            </a:r>
            <a:r>
              <a:rPr sz="2100" spc="-7" baseline="13888">
                <a:latin typeface="Times New Roman"/>
                <a:cs typeface="Times New Roman"/>
              </a:rPr>
              <a:t>/</a:t>
            </a:r>
            <a:r>
              <a:rPr sz="2100" baseline="13888">
                <a:latin typeface="Times New Roman"/>
                <a:cs typeface="Times New Roman"/>
              </a:rPr>
              <a:t>1</a:t>
            </a:r>
            <a:r>
              <a:rPr sz="2100" spc="-982" baseline="13888">
                <a:latin typeface="Times New Roman"/>
                <a:cs typeface="Times New Roman"/>
              </a:rPr>
              <a:t>3</a:t>
            </a:r>
            <a:r>
              <a:rPr sz="1400" spc="-750">
                <a:latin typeface="宋体"/>
                <a:cs typeface="宋体"/>
              </a:rPr>
              <a:t>能</a:t>
            </a:r>
            <a:r>
              <a:rPr sz="2100" spc="-262" baseline="13888">
                <a:latin typeface="Times New Roman"/>
                <a:cs typeface="Times New Roman"/>
              </a:rPr>
              <a:t>/2</a:t>
            </a:r>
            <a:r>
              <a:rPr sz="1400" spc="-1060">
                <a:latin typeface="宋体"/>
                <a:cs typeface="宋体"/>
              </a:rPr>
              <a:t>也</a:t>
            </a:r>
            <a:r>
              <a:rPr sz="2100" spc="-270" baseline="13888">
                <a:latin typeface="Times New Roman"/>
                <a:cs typeface="Times New Roman"/>
              </a:rPr>
              <a:t>02</a:t>
            </a:r>
            <a:r>
              <a:rPr sz="1400" spc="-1060">
                <a:latin typeface="宋体"/>
                <a:cs typeface="宋体"/>
              </a:rPr>
              <a:t>可</a:t>
            </a:r>
            <a:r>
              <a:rPr sz="2100" baseline="13888">
                <a:latin typeface="Times New Roman"/>
                <a:cs typeface="Times New Roman"/>
              </a:rPr>
              <a:t>3</a:t>
            </a:r>
            <a:r>
              <a:rPr sz="2100" spc="60" baseline="13888">
                <a:latin typeface="Times New Roman"/>
                <a:cs typeface="Times New Roman"/>
              </a:rPr>
              <a:t> </a:t>
            </a:r>
            <a:r>
              <a:rPr sz="1400">
                <a:latin typeface="宋体"/>
                <a:cs typeface="宋体"/>
              </a:rPr>
              <a:t>以被用来指示出现一个</a:t>
            </a:r>
            <a:r>
              <a:rPr sz="1400" spc="-10">
                <a:latin typeface="Arial"/>
                <a:cs typeface="Arial"/>
              </a:rPr>
              <a:t>CS(</a:t>
            </a:r>
            <a:r>
              <a:rPr sz="1400">
                <a:latin typeface="宋体"/>
                <a:cs typeface="宋体"/>
              </a:rPr>
              <a:t>例如对</a:t>
            </a:r>
            <a:r>
              <a:rPr sz="1400" spc="-969">
                <a:latin typeface="宋体"/>
                <a:cs typeface="宋体"/>
              </a:rPr>
              <a:t>于</a:t>
            </a:r>
            <a:r>
              <a:rPr sz="2100" spc="-652" baseline="11904">
                <a:latin typeface="宋体"/>
                <a:cs typeface="宋体"/>
              </a:rPr>
              <a:t>王</a:t>
            </a:r>
            <a:r>
              <a:rPr sz="1400" spc="-969">
                <a:latin typeface="宋体"/>
                <a:cs typeface="宋体"/>
              </a:rPr>
              <a:t>结</a:t>
            </a:r>
            <a:r>
              <a:rPr sz="2100" spc="-652" baseline="11904">
                <a:latin typeface="宋体"/>
                <a:cs typeface="宋体"/>
              </a:rPr>
              <a:t>树</a:t>
            </a:r>
            <a:r>
              <a:rPr sz="1400" spc="-969">
                <a:latin typeface="宋体"/>
                <a:cs typeface="宋体"/>
              </a:rPr>
              <a:t>构</a:t>
            </a:r>
            <a:r>
              <a:rPr sz="2100" spc="-652" baseline="11904">
                <a:latin typeface="宋体"/>
                <a:cs typeface="宋体"/>
              </a:rPr>
              <a:t>宏</a:t>
            </a:r>
            <a:r>
              <a:rPr sz="1400">
                <a:latin typeface="宋体"/>
                <a:cs typeface="宋体"/>
              </a:rPr>
              <a:t>化的数据功能，如果有的话</a:t>
            </a:r>
            <a:r>
              <a:rPr sz="1400">
                <a:latin typeface="Arial"/>
                <a:cs typeface="Arial"/>
              </a:rPr>
              <a:t>)</a:t>
            </a:r>
            <a:r>
              <a:rPr sz="1400" spc="-50">
                <a:latin typeface="宋体"/>
                <a:cs typeface="宋体"/>
              </a:rPr>
              <a:t>。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6575" y="655637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3/4</a:t>
            </a:r>
            <a:r>
              <a:rPr spc="-40">
                <a:solidFill>
                  <a:srgbClr val="000000"/>
                </a:solidFill>
                <a:latin typeface="MS Gothic"/>
                <a:cs typeface="MS Gothic"/>
              </a:rPr>
              <a:t>的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CPCS</a:t>
            </a:r>
            <a:r>
              <a:rPr spc="-40">
                <a:solidFill>
                  <a:srgbClr val="000000"/>
                </a:solidFill>
                <a:latin typeface="MS Gothic"/>
                <a:cs typeface="MS Gothic"/>
              </a:rPr>
              <a:t>功能和格</a:t>
            </a:r>
            <a:r>
              <a:rPr spc="-50">
                <a:solidFill>
                  <a:srgbClr val="000000"/>
                </a:solidFill>
                <a:latin typeface="MS Gothic"/>
                <a:cs typeface="MS Gothic"/>
              </a:rPr>
              <a:t>式</a:t>
            </a:r>
          </a:p>
        </p:txBody>
      </p:sp>
      <p:sp>
        <p:nvSpPr>
          <p:cNvPr id="3" name="object 3"/>
          <p:cNvSpPr/>
          <p:nvPr/>
        </p:nvSpPr>
        <p:spPr>
          <a:xfrm>
            <a:off x="625475" y="1566861"/>
            <a:ext cx="8210550" cy="76200"/>
          </a:xfrm>
          <a:custGeom>
            <a:rect l="l" t="t" r="r" b="b"/>
            <a:pathLst>
              <a:path w="821055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24" y="31750"/>
                </a:lnTo>
                <a:lnTo>
                  <a:pt x="3492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8210550" h="76200">
                <a:moveTo>
                  <a:pt x="8083550" y="76200"/>
                </a:moveTo>
                <a:lnTo>
                  <a:pt x="8134350" y="38100"/>
                </a:lnTo>
                <a:lnTo>
                  <a:pt x="8083550" y="0"/>
                </a:lnTo>
                <a:lnTo>
                  <a:pt x="8189383" y="31750"/>
                </a:lnTo>
                <a:lnTo>
                  <a:pt x="8175775" y="31750"/>
                </a:lnTo>
                <a:lnTo>
                  <a:pt x="8175775" y="44450"/>
                </a:lnTo>
                <a:lnTo>
                  <a:pt x="8189383" y="44450"/>
                </a:lnTo>
                <a:lnTo>
                  <a:pt x="8083550" y="76200"/>
                </a:lnTo>
                <a:close/>
              </a:path>
              <a:path w="8210550" h="76200">
                <a:moveTo>
                  <a:pt x="84666" y="44450"/>
                </a:moveTo>
                <a:lnTo>
                  <a:pt x="34924" y="44450"/>
                </a:lnTo>
                <a:lnTo>
                  <a:pt x="3492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8210550" h="76200">
                <a:moveTo>
                  <a:pt x="812588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8125883" y="31750"/>
                </a:lnTo>
                <a:lnTo>
                  <a:pt x="8134350" y="38100"/>
                </a:lnTo>
                <a:lnTo>
                  <a:pt x="8125883" y="44450"/>
                </a:lnTo>
                <a:close/>
              </a:path>
              <a:path w="8210550" h="76200">
                <a:moveTo>
                  <a:pt x="8189383" y="44450"/>
                </a:moveTo>
                <a:lnTo>
                  <a:pt x="8175775" y="44450"/>
                </a:lnTo>
                <a:lnTo>
                  <a:pt x="8175775" y="31750"/>
                </a:lnTo>
                <a:lnTo>
                  <a:pt x="8189383" y="31750"/>
                </a:lnTo>
                <a:lnTo>
                  <a:pt x="8210550" y="38100"/>
                </a:lnTo>
                <a:lnTo>
                  <a:pt x="818938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984625" y="1413428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</a:t>
            </a:r>
            <a:r>
              <a:rPr sz="1200" spc="-25">
                <a:latin typeface="Arial"/>
                <a:cs typeface="Arial"/>
              </a:rPr>
              <a:t>PDU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606425" y="1700211"/>
          <a:ext cx="8229600" cy="501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60400"/>
                <a:gridCol w="685800"/>
                <a:gridCol w="762000"/>
                <a:gridCol w="2762250"/>
                <a:gridCol w="762000"/>
                <a:gridCol w="723900"/>
                <a:gridCol w="933450"/>
                <a:gridCol w="927100"/>
              </a:tblGrid>
              <a:tr h="501650">
                <a:tc>
                  <a:txBody>
                    <a:bodyPr vert="horz" wrap="square"/>
                    <a:lstStyle/>
                    <a:p>
                      <a:pPr marL="107314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CPI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107314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200" marR="111125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B-</a:t>
                      </a:r>
                      <a:r>
                        <a:rPr sz="1200" spc="-25">
                          <a:latin typeface="Arial"/>
                          <a:cs typeface="Arial"/>
                        </a:rPr>
                        <a:t>Tag 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150" marR="147320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BA-</a:t>
                      </a:r>
                      <a:r>
                        <a:rPr sz="1200" spc="-20">
                          <a:latin typeface="Arial"/>
                          <a:cs typeface="Arial"/>
                        </a:rPr>
                        <a:t>Size 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(2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05180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CPCS-</a:t>
                      </a:r>
                      <a:r>
                        <a:rPr sz="1200">
                          <a:latin typeface="Arial"/>
                          <a:cs typeface="Arial"/>
                        </a:rPr>
                        <a:t>PDU</a:t>
                      </a:r>
                      <a:r>
                        <a:rPr sz="1200" spc="-25">
                          <a:latin typeface="宋体"/>
                          <a:cs typeface="宋体"/>
                        </a:rPr>
                        <a:t>载荷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552450">
                        <a:lnSpc>
                          <a:spcPct val="100000"/>
                        </a:lnSpc>
                      </a:pPr>
                      <a:r>
                        <a:rPr sz="1200">
                          <a:latin typeface="Arial"/>
                          <a:cs typeface="Arial"/>
                        </a:rPr>
                        <a:t>(</a:t>
                      </a:r>
                      <a:r>
                        <a:rPr sz="1200">
                          <a:latin typeface="宋体"/>
                          <a:cs typeface="宋体"/>
                        </a:rPr>
                        <a:t>用户信息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-10">
                          <a:latin typeface="宋体"/>
                          <a:cs typeface="宋体"/>
                        </a:rPr>
                        <a:t>－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65535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Pad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200">
                          <a:latin typeface="Arial"/>
                          <a:cs typeface="Arial"/>
                        </a:rPr>
                        <a:t>(0-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3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ts val="1405"/>
                        </a:lnSpc>
                        <a:spcBef>
                          <a:spcPts val="560"/>
                        </a:spcBef>
                      </a:pPr>
                      <a:r>
                        <a:rPr sz="1200" spc="-25">
                          <a:latin typeface="宋体"/>
                          <a:cs typeface="宋体"/>
                        </a:rPr>
                        <a:t>对准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75565">
                        <a:lnSpc>
                          <a:spcPts val="1405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5250" marR="339725"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E-</a:t>
                      </a:r>
                      <a:r>
                        <a:rPr sz="1200" spc="-25">
                          <a:latin typeface="Arial"/>
                          <a:cs typeface="Arial"/>
                        </a:rPr>
                        <a:t>Tag 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22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200" marR="352425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Length (2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606425" y="2290761"/>
            <a:ext cx="2114550" cy="76200"/>
          </a:xfrm>
          <a:custGeom>
            <a:rect l="l" t="t" r="r" b="b"/>
            <a:pathLst>
              <a:path w="211455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24" y="31750"/>
                </a:lnTo>
                <a:lnTo>
                  <a:pt x="3492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2114550" h="76200">
                <a:moveTo>
                  <a:pt x="1987550" y="76200"/>
                </a:moveTo>
                <a:lnTo>
                  <a:pt x="2038350" y="38100"/>
                </a:lnTo>
                <a:lnTo>
                  <a:pt x="1987550" y="0"/>
                </a:lnTo>
                <a:lnTo>
                  <a:pt x="2093382" y="31750"/>
                </a:lnTo>
                <a:lnTo>
                  <a:pt x="2079643" y="31750"/>
                </a:lnTo>
                <a:lnTo>
                  <a:pt x="2079643" y="44450"/>
                </a:lnTo>
                <a:lnTo>
                  <a:pt x="2093383" y="44450"/>
                </a:lnTo>
                <a:lnTo>
                  <a:pt x="1987550" y="76200"/>
                </a:lnTo>
                <a:close/>
              </a:path>
              <a:path w="2114550" h="76200">
                <a:moveTo>
                  <a:pt x="84666" y="44450"/>
                </a:moveTo>
                <a:lnTo>
                  <a:pt x="34924" y="44450"/>
                </a:lnTo>
                <a:lnTo>
                  <a:pt x="3492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2114550" h="76200">
                <a:moveTo>
                  <a:pt x="202988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2029883" y="31750"/>
                </a:lnTo>
                <a:lnTo>
                  <a:pt x="2038350" y="38100"/>
                </a:lnTo>
                <a:lnTo>
                  <a:pt x="2029883" y="44450"/>
                </a:lnTo>
                <a:close/>
              </a:path>
              <a:path w="2114550" h="76200">
                <a:moveTo>
                  <a:pt x="2093383" y="44450"/>
                </a:moveTo>
                <a:lnTo>
                  <a:pt x="2079643" y="44450"/>
                </a:lnTo>
                <a:lnTo>
                  <a:pt x="2079643" y="31750"/>
                </a:lnTo>
                <a:lnTo>
                  <a:pt x="2093382" y="31750"/>
                </a:lnTo>
                <a:lnTo>
                  <a:pt x="2114550" y="38100"/>
                </a:lnTo>
                <a:lnTo>
                  <a:pt x="209338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26175" y="2290761"/>
            <a:ext cx="2590800" cy="76200"/>
          </a:xfrm>
          <a:custGeom>
            <a:rect l="l" t="t" r="r" b="b"/>
            <a:pathLst>
              <a:path w="259080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12" y="31750"/>
                </a:lnTo>
                <a:lnTo>
                  <a:pt x="34912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2590800" h="76200">
                <a:moveTo>
                  <a:pt x="2463800" y="76200"/>
                </a:moveTo>
                <a:lnTo>
                  <a:pt x="2514600" y="38100"/>
                </a:lnTo>
                <a:lnTo>
                  <a:pt x="2463800" y="0"/>
                </a:lnTo>
                <a:lnTo>
                  <a:pt x="2569632" y="31750"/>
                </a:lnTo>
                <a:lnTo>
                  <a:pt x="2555881" y="31750"/>
                </a:lnTo>
                <a:lnTo>
                  <a:pt x="2555881" y="44450"/>
                </a:lnTo>
                <a:lnTo>
                  <a:pt x="2569633" y="44450"/>
                </a:lnTo>
                <a:lnTo>
                  <a:pt x="2463800" y="76200"/>
                </a:lnTo>
                <a:close/>
              </a:path>
              <a:path w="2590800" h="76200">
                <a:moveTo>
                  <a:pt x="84666" y="44450"/>
                </a:moveTo>
                <a:lnTo>
                  <a:pt x="34912" y="44450"/>
                </a:lnTo>
                <a:lnTo>
                  <a:pt x="34912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2590800" h="76200">
                <a:moveTo>
                  <a:pt x="250613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2506133" y="31750"/>
                </a:lnTo>
                <a:lnTo>
                  <a:pt x="2514600" y="38100"/>
                </a:lnTo>
                <a:lnTo>
                  <a:pt x="2506133" y="44450"/>
                </a:lnTo>
                <a:close/>
              </a:path>
              <a:path w="2590800" h="76200">
                <a:moveTo>
                  <a:pt x="2569633" y="44450"/>
                </a:moveTo>
                <a:lnTo>
                  <a:pt x="2555881" y="44450"/>
                </a:lnTo>
                <a:lnTo>
                  <a:pt x="2555881" y="31750"/>
                </a:lnTo>
                <a:lnTo>
                  <a:pt x="2569632" y="31750"/>
                </a:lnTo>
                <a:lnTo>
                  <a:pt x="2590800" y="38100"/>
                </a:lnTo>
                <a:lnTo>
                  <a:pt x="256963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17524" y="2388854"/>
            <a:ext cx="8159750" cy="2524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>
              <a:lnSpc>
                <a:spcPct val="100000"/>
              </a:lnSpc>
              <a:spcBef>
                <a:spcPts val="100"/>
              </a:spcBef>
              <a:tabLst>
                <a:tab pos="6393815"/>
              </a:tabLst>
            </a:pPr>
            <a:r>
              <a:rPr sz="1000" spc="-10">
                <a:latin typeface="Arial"/>
                <a:cs typeface="Arial"/>
              </a:rPr>
              <a:t>CPCS-PDU</a:t>
            </a:r>
            <a:r>
              <a:rPr sz="1000">
                <a:latin typeface="宋体"/>
                <a:cs typeface="宋体"/>
              </a:rPr>
              <a:t>头</a:t>
            </a:r>
            <a:r>
              <a:rPr sz="1000" spc="-10">
                <a:latin typeface="Arial"/>
                <a:cs typeface="Arial"/>
              </a:rPr>
              <a:t>(4</a:t>
            </a:r>
            <a:r>
              <a:rPr sz="1000">
                <a:latin typeface="宋体"/>
                <a:cs typeface="宋体"/>
              </a:rPr>
              <a:t>字节</a:t>
            </a:r>
            <a:r>
              <a:rPr sz="1000" spc="-50">
                <a:latin typeface="Arial"/>
                <a:cs typeface="Arial"/>
              </a:rPr>
              <a:t>)</a:t>
            </a:r>
            <a:r>
              <a:rPr sz="1000">
                <a:latin typeface="Arial"/>
                <a:cs typeface="Arial"/>
              </a:rPr>
              <a:t>	</a:t>
            </a:r>
            <a:r>
              <a:rPr sz="1000" spc="-10">
                <a:latin typeface="Arial"/>
                <a:cs typeface="Arial"/>
              </a:rPr>
              <a:t>CPCS-PDU</a:t>
            </a:r>
            <a:r>
              <a:rPr sz="1000">
                <a:latin typeface="宋体"/>
                <a:cs typeface="宋体"/>
              </a:rPr>
              <a:t>尾</a:t>
            </a:r>
            <a:r>
              <a:rPr sz="1000" spc="-10">
                <a:latin typeface="Arial"/>
                <a:cs typeface="Arial"/>
              </a:rPr>
              <a:t>(4</a:t>
            </a:r>
            <a:r>
              <a:rPr sz="1000">
                <a:latin typeface="宋体"/>
                <a:cs typeface="宋体"/>
              </a:rPr>
              <a:t>字节</a:t>
            </a:r>
            <a:r>
              <a:rPr sz="1000" spc="-50">
                <a:latin typeface="Arial"/>
                <a:cs typeface="Arial"/>
              </a:rPr>
              <a:t>)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9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u="sng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CPCS</a:t>
            </a:r>
            <a:r>
              <a:rPr sz="1400" b="1" u="sng" spc="-1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描述和功能</a:t>
            </a:r>
            <a:endParaRPr sz="14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1120"/>
              </a:spcBef>
            </a:pPr>
            <a:r>
              <a:rPr sz="1200" b="1" spc="-10">
                <a:latin typeface="Arial"/>
                <a:cs typeface="Arial"/>
              </a:rPr>
              <a:t>1</a:t>
            </a:r>
            <a:r>
              <a:rPr sz="1200" b="1">
                <a:latin typeface="Microsoft JhengHei"/>
                <a:cs typeface="Microsoft JhengHei"/>
              </a:rPr>
              <a:t>、公共部分指示符</a:t>
            </a:r>
            <a:r>
              <a:rPr sz="1200" b="1" spc="-10">
                <a:latin typeface="Arial"/>
                <a:cs typeface="Arial"/>
              </a:rPr>
              <a:t>(CPI)</a:t>
            </a:r>
            <a:r>
              <a:rPr sz="1200" b="1" spc="-5">
                <a:latin typeface="Microsoft JhengHei"/>
                <a:cs typeface="Microsoft JhengHei"/>
              </a:rPr>
              <a:t>：用来指示消息类型、解释接下来的字段和计数单元</a:t>
            </a:r>
            <a:r>
              <a:rPr sz="1200" b="1">
                <a:latin typeface="Arial"/>
                <a:cs typeface="Arial"/>
              </a:rPr>
              <a:t>(</a:t>
            </a:r>
            <a:r>
              <a:rPr sz="1200" b="1">
                <a:latin typeface="Microsoft JhengHei"/>
                <a:cs typeface="Microsoft JhengHei"/>
              </a:rPr>
              <a:t>默认编码为</a:t>
            </a:r>
            <a:r>
              <a:rPr sz="1200" b="1">
                <a:latin typeface="Arial"/>
                <a:cs typeface="Arial"/>
              </a:rPr>
              <a:t>0000</a:t>
            </a:r>
            <a:r>
              <a:rPr sz="1200" b="1" spc="25">
                <a:latin typeface="Arial"/>
                <a:cs typeface="Arial"/>
              </a:rPr>
              <a:t> </a:t>
            </a:r>
            <a:r>
              <a:rPr sz="1200" b="1" spc="-10">
                <a:latin typeface="Arial"/>
                <a:cs typeface="Arial"/>
              </a:rPr>
              <a:t>0000</a:t>
            </a:r>
            <a:r>
              <a:rPr sz="1200" b="1" spc="-5">
                <a:latin typeface="Microsoft JhengHei"/>
                <a:cs typeface="Microsoft JhengHei"/>
              </a:rPr>
              <a:t>，用于按字节计数</a:t>
            </a:r>
            <a:r>
              <a:rPr sz="1200" b="1">
                <a:latin typeface="Arial"/>
                <a:cs typeface="Arial"/>
              </a:rPr>
              <a:t>)</a:t>
            </a:r>
            <a:r>
              <a:rPr sz="1200" b="1" spc="-50">
                <a:latin typeface="Microsoft JhengHei"/>
                <a:cs typeface="Microsoft JhengHei"/>
              </a:rPr>
              <a:t>。</a:t>
            </a:r>
            <a:endParaRPr sz="12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434"/>
              </a:spcBef>
            </a:pPr>
            <a:r>
              <a:rPr sz="1200" b="1" spc="-10">
                <a:latin typeface="Arial"/>
                <a:cs typeface="Arial"/>
              </a:rPr>
              <a:t>2</a:t>
            </a:r>
            <a:r>
              <a:rPr sz="1200" b="1">
                <a:latin typeface="Microsoft JhengHei"/>
                <a:cs typeface="Microsoft JhengHei"/>
              </a:rPr>
              <a:t>、开始标志</a:t>
            </a:r>
            <a:r>
              <a:rPr sz="1200" b="1">
                <a:latin typeface="Arial"/>
                <a:cs typeface="Arial"/>
              </a:rPr>
              <a:t>(B-Tag)</a:t>
            </a:r>
            <a:r>
              <a:rPr sz="1200" b="1">
                <a:latin typeface="Microsoft JhengHei"/>
                <a:cs typeface="Microsoft JhengHei"/>
              </a:rPr>
              <a:t>：与尾中的</a:t>
            </a:r>
            <a:r>
              <a:rPr sz="1200" b="1">
                <a:latin typeface="Arial"/>
                <a:cs typeface="Arial"/>
              </a:rPr>
              <a:t>End Tag</a:t>
            </a:r>
            <a:r>
              <a:rPr sz="1200" b="1">
                <a:latin typeface="Microsoft JhengHei"/>
                <a:cs typeface="Microsoft JhengHei"/>
              </a:rPr>
              <a:t>结合起来，来检测错误</a:t>
            </a:r>
            <a:r>
              <a:rPr sz="1200" b="1">
                <a:latin typeface="Arial"/>
                <a:cs typeface="Arial"/>
              </a:rPr>
              <a:t>/</a:t>
            </a:r>
            <a:r>
              <a:rPr sz="1200" b="1" spc="-10">
                <a:latin typeface="Microsoft JhengHei"/>
                <a:cs typeface="Microsoft JhengHei"/>
              </a:rPr>
              <a:t>误装配条件。</a:t>
            </a:r>
            <a:endParaRPr sz="12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430"/>
              </a:spcBef>
            </a:pPr>
            <a:r>
              <a:rPr sz="1200" b="1" spc="-10">
                <a:latin typeface="Arial"/>
                <a:cs typeface="Arial"/>
              </a:rPr>
              <a:t>3</a:t>
            </a:r>
            <a:r>
              <a:rPr sz="1200" b="1">
                <a:latin typeface="Microsoft JhengHei"/>
                <a:cs typeface="Microsoft JhengHei"/>
              </a:rPr>
              <a:t>、缓冲器分配</a:t>
            </a:r>
            <a:r>
              <a:rPr sz="1200" b="1" spc="-10">
                <a:latin typeface="Arial"/>
                <a:cs typeface="Arial"/>
              </a:rPr>
              <a:t>(BA)</a:t>
            </a:r>
            <a:r>
              <a:rPr sz="1200" b="1" spc="-5">
                <a:latin typeface="Microsoft JhengHei"/>
                <a:cs typeface="Microsoft JhengHei"/>
              </a:rPr>
              <a:t>大小：被用于数据帧所需的最大缓冲器要求。</a:t>
            </a:r>
            <a:endParaRPr sz="12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430"/>
              </a:spcBef>
            </a:pPr>
            <a:r>
              <a:rPr sz="1200" b="1" spc="-10">
                <a:latin typeface="Arial"/>
                <a:cs typeface="Arial"/>
              </a:rPr>
              <a:t>4</a:t>
            </a:r>
            <a:r>
              <a:rPr sz="1200" b="1">
                <a:latin typeface="Microsoft JhengHei"/>
                <a:cs typeface="Microsoft JhengHei"/>
              </a:rPr>
              <a:t>、垫塞</a:t>
            </a:r>
            <a:r>
              <a:rPr sz="1200" b="1" spc="-10">
                <a:latin typeface="Arial"/>
                <a:cs typeface="Arial"/>
              </a:rPr>
              <a:t>(Pad)</a:t>
            </a:r>
            <a:r>
              <a:rPr sz="1200" b="1" spc="-5">
                <a:latin typeface="Microsoft JhengHei"/>
                <a:cs typeface="Microsoft JhengHei"/>
              </a:rPr>
              <a:t>：被用于对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>
                <a:latin typeface="Microsoft JhengHei"/>
                <a:cs typeface="Microsoft JhengHei"/>
              </a:rPr>
              <a:t>载荷进行</a:t>
            </a:r>
            <a:r>
              <a:rPr sz="1200" b="1" spc="-10">
                <a:latin typeface="Arial"/>
                <a:cs typeface="Arial"/>
              </a:rPr>
              <a:t>32</a:t>
            </a:r>
            <a:r>
              <a:rPr sz="1200" b="1">
                <a:latin typeface="Microsoft JhengHei"/>
                <a:cs typeface="Microsoft JhengHei"/>
              </a:rPr>
              <a:t>比特的校准。取值范围为</a:t>
            </a:r>
            <a:r>
              <a:rPr sz="1200" b="1" spc="-10">
                <a:latin typeface="Arial"/>
                <a:cs typeface="Arial"/>
              </a:rPr>
              <a:t>0</a:t>
            </a:r>
            <a:r>
              <a:rPr sz="1200" b="1" spc="-10">
                <a:latin typeface="Microsoft JhengHei"/>
                <a:cs typeface="Microsoft JhengHei"/>
              </a:rPr>
              <a:t>－</a:t>
            </a:r>
            <a:r>
              <a:rPr sz="1200" b="1" spc="-10">
                <a:latin typeface="Arial"/>
                <a:cs typeface="Arial"/>
              </a:rPr>
              <a:t>3</a:t>
            </a:r>
            <a:r>
              <a:rPr sz="1200" b="1" spc="-15">
                <a:latin typeface="Microsoft JhengHei"/>
                <a:cs typeface="Microsoft JhengHei"/>
              </a:rPr>
              <a:t>个字节。</a:t>
            </a:r>
            <a:endParaRPr sz="12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434"/>
              </a:spcBef>
            </a:pPr>
            <a:r>
              <a:rPr sz="1200" b="1" spc="-10">
                <a:latin typeface="Arial"/>
                <a:cs typeface="Arial"/>
              </a:rPr>
              <a:t>5</a:t>
            </a:r>
            <a:r>
              <a:rPr sz="1200" b="1">
                <a:latin typeface="Microsoft JhengHei"/>
                <a:cs typeface="Microsoft JhengHei"/>
              </a:rPr>
              <a:t>、对准：这一字段被用于尾的</a:t>
            </a:r>
            <a:r>
              <a:rPr sz="1200" b="1" spc="-10">
                <a:latin typeface="Arial"/>
                <a:cs typeface="Arial"/>
              </a:rPr>
              <a:t>32</a:t>
            </a:r>
            <a:r>
              <a:rPr sz="1200" b="1" spc="-5">
                <a:latin typeface="Microsoft JhengHei"/>
                <a:cs typeface="Microsoft JhengHei"/>
              </a:rPr>
              <a:t>比特对准。其它编码没有被规定。</a:t>
            </a:r>
            <a:endParaRPr sz="1200">
              <a:latin typeface="Microsoft JhengHei"/>
              <a:cs typeface="Microsoft JhengHei"/>
            </a:endParaRPr>
          </a:p>
          <a:p>
            <a:pPr marL="31750">
              <a:lnSpc>
                <a:spcPct val="100000"/>
              </a:lnSpc>
              <a:spcBef>
                <a:spcPts val="430"/>
              </a:spcBef>
            </a:pPr>
            <a:r>
              <a:rPr sz="1200" b="1" spc="-10">
                <a:latin typeface="Arial"/>
                <a:cs typeface="Arial"/>
              </a:rPr>
              <a:t>6</a:t>
            </a:r>
            <a:r>
              <a:rPr sz="1200" b="1">
                <a:latin typeface="Microsoft JhengHei"/>
                <a:cs typeface="Microsoft JhengHei"/>
              </a:rPr>
              <a:t>、结束标志</a:t>
            </a:r>
            <a:r>
              <a:rPr sz="1200" b="1" spc="-10">
                <a:latin typeface="Arial"/>
                <a:cs typeface="Arial"/>
              </a:rPr>
              <a:t>(E-</a:t>
            </a:r>
            <a:r>
              <a:rPr sz="1200" b="1">
                <a:latin typeface="Arial"/>
                <a:cs typeface="Arial"/>
              </a:rPr>
              <a:t>Tag)</a:t>
            </a:r>
            <a:r>
              <a:rPr sz="1200" b="1">
                <a:latin typeface="Microsoft JhengHei"/>
                <a:cs typeface="Microsoft JhengHei"/>
              </a:rPr>
              <a:t>：与</a:t>
            </a:r>
            <a:r>
              <a:rPr sz="1200" b="1" spc="-10">
                <a:latin typeface="Arial"/>
                <a:cs typeface="Arial"/>
              </a:rPr>
              <a:t>B-Tag</a:t>
            </a:r>
            <a:r>
              <a:rPr sz="1200" b="1">
                <a:latin typeface="Microsoft JhengHei"/>
                <a:cs typeface="Microsoft JhengHei"/>
              </a:rPr>
              <a:t>字段相关起来，用于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>
                <a:latin typeface="Microsoft JhengHei"/>
                <a:cs typeface="Microsoft JhengHei"/>
              </a:rPr>
              <a:t>的错误</a:t>
            </a:r>
            <a:r>
              <a:rPr sz="1200" b="1">
                <a:latin typeface="Arial"/>
                <a:cs typeface="Arial"/>
              </a:rPr>
              <a:t>/</a:t>
            </a:r>
            <a:r>
              <a:rPr sz="1200" b="1" spc="-10">
                <a:latin typeface="Microsoft JhengHei"/>
                <a:cs typeface="Microsoft JhengHei"/>
              </a:rPr>
              <a:t>误装配控制。</a:t>
            </a:r>
            <a:endParaRPr sz="1200">
              <a:latin typeface="Microsoft JhengHei"/>
              <a:cs typeface="Microsoft JhengHei"/>
            </a:endParaRPr>
          </a:p>
          <a:p>
            <a:pPr marL="417195" marR="4345940" indent="-386080">
              <a:lnSpc>
                <a:spcPct val="130000"/>
              </a:lnSpc>
            </a:pPr>
            <a:r>
              <a:rPr sz="1200" b="1" spc="-10">
                <a:latin typeface="Arial"/>
                <a:cs typeface="Arial"/>
              </a:rPr>
              <a:t>7</a:t>
            </a:r>
            <a:r>
              <a:rPr sz="1200" b="1">
                <a:latin typeface="Microsoft JhengHei"/>
                <a:cs typeface="Microsoft JhengHei"/>
              </a:rPr>
              <a:t>、长度</a:t>
            </a:r>
            <a:r>
              <a:rPr sz="1200" b="1">
                <a:latin typeface="Arial"/>
                <a:cs typeface="Arial"/>
              </a:rPr>
              <a:t>(Length)</a:t>
            </a:r>
            <a:r>
              <a:rPr sz="1200" b="1">
                <a:latin typeface="Microsoft JhengHei"/>
                <a:cs typeface="Microsoft JhengHei"/>
              </a:rPr>
              <a:t>：指示出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 spc="-10">
                <a:latin typeface="Microsoft JhengHei"/>
                <a:cs typeface="Microsoft JhengHei"/>
              </a:rPr>
              <a:t>载荷字段的长度。</a:t>
            </a:r>
            <a:r>
              <a:rPr sz="1200" b="1">
                <a:latin typeface="Microsoft JhengHei"/>
                <a:cs typeface="Microsoft JhengHei"/>
              </a:rPr>
              <a:t>也可与</a:t>
            </a:r>
            <a:r>
              <a:rPr sz="1200" b="1" spc="-10">
                <a:latin typeface="Arial"/>
                <a:cs typeface="Arial"/>
              </a:rPr>
              <a:t>B/E-</a:t>
            </a:r>
            <a:r>
              <a:rPr sz="1200" b="1">
                <a:latin typeface="Arial"/>
                <a:cs typeface="Arial"/>
              </a:rPr>
              <a:t>Tag</a:t>
            </a:r>
            <a:r>
              <a:rPr sz="1200" b="1" spc="-5">
                <a:latin typeface="Microsoft JhengHei"/>
                <a:cs typeface="Microsoft JhengHei"/>
              </a:rPr>
              <a:t>关联起来，以进行差错控制。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24</a:t>
            </a:fld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3725" y="5173662"/>
            <a:ext cx="8178800" cy="103505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91440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720"/>
              </a:spcBef>
            </a:pPr>
            <a:r>
              <a:rPr sz="1800" b="1" i="1" spc="-10">
                <a:latin typeface="Arial"/>
                <a:cs typeface="Arial"/>
              </a:rPr>
              <a:t>AAL</a:t>
            </a:r>
            <a:r>
              <a:rPr sz="1900" b="1" spc="-120">
                <a:latin typeface="Microsoft JhengHei"/>
                <a:cs typeface="Microsoft JhengHei"/>
              </a:rPr>
              <a:t>类型</a:t>
            </a:r>
            <a:r>
              <a:rPr sz="1800" b="1" i="1" spc="-10">
                <a:latin typeface="Arial"/>
                <a:cs typeface="Arial"/>
              </a:rPr>
              <a:t>3/4</a:t>
            </a:r>
            <a:r>
              <a:rPr sz="1900" b="1" spc="-120">
                <a:latin typeface="Microsoft JhengHei"/>
                <a:cs typeface="Microsoft JhengHei"/>
              </a:rPr>
              <a:t>的</a:t>
            </a:r>
            <a:r>
              <a:rPr sz="1800" b="1" i="1" spc="-10">
                <a:latin typeface="Arial"/>
                <a:cs typeface="Arial"/>
              </a:rPr>
              <a:t>CPCS</a:t>
            </a:r>
            <a:r>
              <a:rPr sz="1900" b="1" spc="-120">
                <a:latin typeface="Microsoft JhengHei"/>
                <a:cs typeface="Microsoft JhengHei"/>
              </a:rPr>
              <a:t>能够提供广泛的错误检测</a:t>
            </a:r>
            <a:r>
              <a:rPr sz="1800" b="1" i="1">
                <a:latin typeface="Arial"/>
                <a:cs typeface="Arial"/>
              </a:rPr>
              <a:t>/</a:t>
            </a:r>
            <a:r>
              <a:rPr sz="1900" b="1" spc="-120">
                <a:latin typeface="Microsoft JhengHei"/>
                <a:cs typeface="Microsoft JhengHei"/>
              </a:rPr>
              <a:t>序列号能力以用于可靠数据</a:t>
            </a:r>
            <a:r>
              <a:rPr sz="1900" b="1" spc="-50">
                <a:latin typeface="Microsoft JhengHei"/>
                <a:cs typeface="Microsoft JhengHei"/>
              </a:rPr>
              <a:t>的</a:t>
            </a:r>
            <a:endParaRPr sz="1900">
              <a:latin typeface="Microsoft JhengHei"/>
              <a:cs typeface="Microsoft JhengHei"/>
            </a:endParaRPr>
          </a:p>
          <a:p>
            <a:pPr marL="184150">
              <a:lnSpc>
                <a:spcPct val="100000"/>
              </a:lnSpc>
              <a:spcBef>
                <a:spcPts val="1705"/>
              </a:spcBef>
            </a:pPr>
            <a:r>
              <a:rPr sz="1900" b="1" spc="-120">
                <a:latin typeface="Microsoft JhengHei"/>
                <a:cs typeface="Microsoft JhengHei"/>
              </a:rPr>
              <a:t>传输和将来功能的增强，但实现上相对复杂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0375" y="503237"/>
            <a:ext cx="5105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3/4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的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SAR</a:t>
            </a:r>
            <a:r>
              <a:rPr spc="-10">
                <a:solidFill>
                  <a:srgbClr val="000000"/>
                </a:solidFill>
                <a:latin typeface="Microsoft JhengHei"/>
                <a:cs typeface="Microsoft JhengHei"/>
              </a:rPr>
              <a:t>功能和格式</a:t>
            </a:r>
          </a:p>
        </p:txBody>
      </p:sp>
      <p:sp>
        <p:nvSpPr>
          <p:cNvPr id="3" name="object 3"/>
          <p:cNvSpPr/>
          <p:nvPr/>
        </p:nvSpPr>
        <p:spPr>
          <a:xfrm>
            <a:off x="590550" y="1371599"/>
            <a:ext cx="8248650" cy="76200"/>
          </a:xfrm>
          <a:custGeom>
            <a:rect l="l" t="t" r="r" b="b"/>
            <a:pathLst>
              <a:path w="824865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24" y="31750"/>
                </a:lnTo>
                <a:lnTo>
                  <a:pt x="3492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8248650" h="76200">
                <a:moveTo>
                  <a:pt x="8121650" y="76200"/>
                </a:moveTo>
                <a:lnTo>
                  <a:pt x="8172450" y="38100"/>
                </a:lnTo>
                <a:lnTo>
                  <a:pt x="8121650" y="0"/>
                </a:lnTo>
                <a:lnTo>
                  <a:pt x="8227483" y="31750"/>
                </a:lnTo>
                <a:lnTo>
                  <a:pt x="8213876" y="31750"/>
                </a:lnTo>
                <a:lnTo>
                  <a:pt x="8213876" y="44450"/>
                </a:lnTo>
                <a:lnTo>
                  <a:pt x="8227483" y="44450"/>
                </a:lnTo>
                <a:lnTo>
                  <a:pt x="8121650" y="76200"/>
                </a:lnTo>
                <a:close/>
              </a:path>
              <a:path w="8248650" h="76200">
                <a:moveTo>
                  <a:pt x="84666" y="44450"/>
                </a:moveTo>
                <a:lnTo>
                  <a:pt x="34924" y="44450"/>
                </a:lnTo>
                <a:lnTo>
                  <a:pt x="3492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8248650" h="76200">
                <a:moveTo>
                  <a:pt x="816398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8163983" y="31750"/>
                </a:lnTo>
                <a:lnTo>
                  <a:pt x="8172450" y="38100"/>
                </a:lnTo>
                <a:lnTo>
                  <a:pt x="8163983" y="44450"/>
                </a:lnTo>
                <a:close/>
              </a:path>
              <a:path w="8248650" h="76200">
                <a:moveTo>
                  <a:pt x="8227483" y="44450"/>
                </a:moveTo>
                <a:lnTo>
                  <a:pt x="8213876" y="44450"/>
                </a:lnTo>
                <a:lnTo>
                  <a:pt x="8213876" y="31750"/>
                </a:lnTo>
                <a:lnTo>
                  <a:pt x="8227483" y="31750"/>
                </a:lnTo>
                <a:lnTo>
                  <a:pt x="8248650" y="38100"/>
                </a:lnTo>
                <a:lnTo>
                  <a:pt x="822748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797300" y="1218166"/>
            <a:ext cx="7188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Arial"/>
                <a:cs typeface="Arial"/>
              </a:rPr>
              <a:t>SAR-</a:t>
            </a:r>
            <a:r>
              <a:rPr sz="1200" b="1" spc="-25">
                <a:latin typeface="Arial"/>
                <a:cs typeface="Arial"/>
              </a:rPr>
              <a:t>PDU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90550" y="2209799"/>
            <a:ext cx="2247900" cy="76200"/>
          </a:xfrm>
          <a:custGeom>
            <a:rect l="l" t="t" r="r" b="b"/>
            <a:pathLst>
              <a:path w="224790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14" y="31750"/>
                </a:lnTo>
                <a:lnTo>
                  <a:pt x="3491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2247900" h="76200">
                <a:moveTo>
                  <a:pt x="2120900" y="76200"/>
                </a:moveTo>
                <a:lnTo>
                  <a:pt x="2171700" y="38100"/>
                </a:lnTo>
                <a:lnTo>
                  <a:pt x="2120900" y="0"/>
                </a:lnTo>
                <a:lnTo>
                  <a:pt x="2226732" y="31750"/>
                </a:lnTo>
                <a:lnTo>
                  <a:pt x="2212983" y="31750"/>
                </a:lnTo>
                <a:lnTo>
                  <a:pt x="2212983" y="44450"/>
                </a:lnTo>
                <a:lnTo>
                  <a:pt x="2226733" y="44450"/>
                </a:lnTo>
                <a:lnTo>
                  <a:pt x="2120900" y="76200"/>
                </a:lnTo>
                <a:close/>
              </a:path>
              <a:path w="2247900" h="76200">
                <a:moveTo>
                  <a:pt x="84666" y="44450"/>
                </a:moveTo>
                <a:lnTo>
                  <a:pt x="34914" y="44450"/>
                </a:lnTo>
                <a:lnTo>
                  <a:pt x="3491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2247900" h="76200">
                <a:moveTo>
                  <a:pt x="216323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2163233" y="31750"/>
                </a:lnTo>
                <a:lnTo>
                  <a:pt x="2171700" y="38100"/>
                </a:lnTo>
                <a:lnTo>
                  <a:pt x="2163233" y="44450"/>
                </a:lnTo>
                <a:close/>
              </a:path>
              <a:path w="2247900" h="76200">
                <a:moveTo>
                  <a:pt x="2226733" y="44450"/>
                </a:moveTo>
                <a:lnTo>
                  <a:pt x="2212983" y="44450"/>
                </a:lnTo>
                <a:lnTo>
                  <a:pt x="2212983" y="31750"/>
                </a:lnTo>
                <a:lnTo>
                  <a:pt x="2226732" y="31750"/>
                </a:lnTo>
                <a:lnTo>
                  <a:pt x="2247900" y="38100"/>
                </a:lnTo>
                <a:lnTo>
                  <a:pt x="222673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210300" y="2209799"/>
            <a:ext cx="2628900" cy="76200"/>
          </a:xfrm>
          <a:custGeom>
            <a:rect l="l" t="t" r="r" b="b"/>
            <a:pathLst>
              <a:path w="262890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24" y="31750"/>
                </a:lnTo>
                <a:lnTo>
                  <a:pt x="3492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2628900" h="76200">
                <a:moveTo>
                  <a:pt x="2501900" y="76200"/>
                </a:moveTo>
                <a:lnTo>
                  <a:pt x="2552700" y="38100"/>
                </a:lnTo>
                <a:lnTo>
                  <a:pt x="2501900" y="0"/>
                </a:lnTo>
                <a:lnTo>
                  <a:pt x="2607732" y="31750"/>
                </a:lnTo>
                <a:lnTo>
                  <a:pt x="2593984" y="31750"/>
                </a:lnTo>
                <a:lnTo>
                  <a:pt x="2593984" y="44450"/>
                </a:lnTo>
                <a:lnTo>
                  <a:pt x="2607733" y="44450"/>
                </a:lnTo>
                <a:lnTo>
                  <a:pt x="2501900" y="76200"/>
                </a:lnTo>
                <a:close/>
              </a:path>
              <a:path w="2628900" h="76200">
                <a:moveTo>
                  <a:pt x="84666" y="44450"/>
                </a:moveTo>
                <a:lnTo>
                  <a:pt x="34924" y="44450"/>
                </a:lnTo>
                <a:lnTo>
                  <a:pt x="3492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2628900" h="76200">
                <a:moveTo>
                  <a:pt x="254423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2544233" y="31750"/>
                </a:lnTo>
                <a:lnTo>
                  <a:pt x="2552700" y="38100"/>
                </a:lnTo>
                <a:lnTo>
                  <a:pt x="2544233" y="44450"/>
                </a:lnTo>
                <a:close/>
              </a:path>
              <a:path w="2628900" h="76200">
                <a:moveTo>
                  <a:pt x="2607733" y="44450"/>
                </a:moveTo>
                <a:lnTo>
                  <a:pt x="2593984" y="44450"/>
                </a:lnTo>
                <a:lnTo>
                  <a:pt x="2593984" y="31750"/>
                </a:lnTo>
                <a:lnTo>
                  <a:pt x="2607732" y="31750"/>
                </a:lnTo>
                <a:lnTo>
                  <a:pt x="2628900" y="38100"/>
                </a:lnTo>
                <a:lnTo>
                  <a:pt x="260773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35050" y="2284966"/>
            <a:ext cx="13525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SAR-PDU</a:t>
            </a:r>
            <a:r>
              <a:rPr sz="1200">
                <a:latin typeface="宋体"/>
                <a:cs typeface="宋体"/>
              </a:rPr>
              <a:t>头</a:t>
            </a:r>
            <a:r>
              <a:rPr sz="1200" spc="-10">
                <a:latin typeface="Arial"/>
                <a:cs typeface="Arial"/>
              </a:rPr>
              <a:t>(2</a:t>
            </a:r>
            <a:r>
              <a:rPr sz="1200">
                <a:latin typeface="宋体"/>
                <a:cs typeface="宋体"/>
              </a:rPr>
              <a:t>字节</a:t>
            </a:r>
            <a:r>
              <a:rPr sz="1200" spc="-5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25</a:t>
            </a:fld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45300" y="2284966"/>
            <a:ext cx="13525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SAR-PDU</a:t>
            </a:r>
            <a:r>
              <a:rPr sz="1200">
                <a:latin typeface="宋体"/>
                <a:cs typeface="宋体"/>
              </a:rPr>
              <a:t>尾</a:t>
            </a:r>
            <a:r>
              <a:rPr sz="1200" spc="-10">
                <a:latin typeface="Arial"/>
                <a:cs typeface="Arial"/>
              </a:rPr>
              <a:t>(2</a:t>
            </a:r>
            <a:r>
              <a:rPr sz="1200">
                <a:latin typeface="宋体"/>
                <a:cs typeface="宋体"/>
              </a:rPr>
              <a:t>字节</a:t>
            </a:r>
            <a:r>
              <a:rPr sz="1200" spc="-50">
                <a:latin typeface="Arial"/>
                <a:cs typeface="Arial"/>
              </a:rPr>
              <a:t>)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590550" y="1524000"/>
          <a:ext cx="8248650" cy="577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2300"/>
                <a:gridCol w="704850"/>
                <a:gridCol w="914400"/>
                <a:gridCol w="2838450"/>
                <a:gridCol w="533400"/>
                <a:gridCol w="933450"/>
                <a:gridCol w="1689100"/>
              </a:tblGrid>
              <a:tr h="577850">
                <a:tc>
                  <a:txBody>
                    <a:bodyPr vert="horz" wrap="square"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ST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50165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(2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193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SN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(4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193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MID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(10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193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4762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SAR-PDU</a:t>
                      </a:r>
                      <a:r>
                        <a:rPr sz="1200">
                          <a:latin typeface="宋体"/>
                          <a:cs typeface="宋体"/>
                        </a:rPr>
                        <a:t>载荷</a:t>
                      </a:r>
                      <a:r>
                        <a:rPr sz="1200" spc="-10">
                          <a:latin typeface="Arial"/>
                          <a:cs typeface="Arial"/>
                        </a:rPr>
                        <a:t>(44</a:t>
                      </a:r>
                      <a:r>
                        <a:rPr sz="12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Pad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3664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1200" spc="-25">
                          <a:latin typeface="Arial"/>
                          <a:cs typeface="Arial"/>
                        </a:rPr>
                        <a:t>LI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113664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"/>
                          <a:cs typeface="Arial"/>
                        </a:rPr>
                        <a:t>(6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384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1714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Arial"/>
                          <a:cs typeface="Arial"/>
                        </a:rPr>
                        <a:t>CRC(10</a:t>
                      </a:r>
                      <a:r>
                        <a:rPr sz="1200" spc="-45">
                          <a:latin typeface="Arial"/>
                          <a:cs typeface="Arial"/>
                        </a:rPr>
                        <a:t> </a:t>
                      </a:r>
                      <a:r>
                        <a:rPr sz="1200">
                          <a:latin typeface="宋体"/>
                          <a:cs typeface="宋体"/>
                        </a:rPr>
                        <a:t>比特</a:t>
                      </a:r>
                      <a:r>
                        <a:rPr sz="1200" spc="-50">
                          <a:latin typeface="Arial"/>
                          <a:cs typeface="Arial"/>
                        </a:rPr>
                        <a:t>)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460375" y="2793851"/>
            <a:ext cx="8237855" cy="2342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975">
              <a:lnSpc>
                <a:spcPct val="100000"/>
              </a:lnSpc>
              <a:spcBef>
                <a:spcPts val="100"/>
              </a:spcBef>
            </a:pPr>
            <a:r>
              <a:rPr sz="1400" b="1" u="sng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SAR</a:t>
            </a:r>
            <a:r>
              <a:rPr sz="1400" b="1" u="sng" spc="-1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描述和功能</a:t>
            </a:r>
            <a:endParaRPr sz="1400">
              <a:latin typeface="Microsoft JhengHei"/>
              <a:cs typeface="Microsoft JhengHei"/>
            </a:endParaRPr>
          </a:p>
          <a:p>
            <a:pPr marL="226695" marR="395605" indent="-214629">
              <a:lnSpc>
                <a:spcPct val="135000"/>
              </a:lnSpc>
              <a:spcBef>
                <a:spcPts val="1010"/>
              </a:spcBef>
            </a:pPr>
            <a:r>
              <a:rPr sz="1200" b="1" spc="-10">
                <a:latin typeface="Arial"/>
                <a:cs typeface="Arial"/>
              </a:rPr>
              <a:t>1</a:t>
            </a:r>
            <a:r>
              <a:rPr sz="1200" b="1">
                <a:latin typeface="Microsoft JhengHei"/>
                <a:cs typeface="Microsoft JhengHei"/>
              </a:rPr>
              <a:t>、段类型</a:t>
            </a:r>
            <a:r>
              <a:rPr sz="1200" b="1" spc="-10">
                <a:latin typeface="Arial"/>
                <a:cs typeface="Arial"/>
              </a:rPr>
              <a:t>(ST)</a:t>
            </a:r>
            <a:r>
              <a:rPr sz="1200" b="1" spc="-5">
                <a:latin typeface="Microsoft JhengHei"/>
                <a:cs typeface="Microsoft JhengHei"/>
              </a:rPr>
              <a:t>：这一字段被编码成用来指示出该</a:t>
            </a:r>
            <a:r>
              <a:rPr sz="1200" b="1" spc="-10">
                <a:latin typeface="Arial"/>
                <a:cs typeface="Arial"/>
              </a:rPr>
              <a:t>SAR-PDU</a:t>
            </a:r>
            <a:r>
              <a:rPr sz="1200" b="1">
                <a:latin typeface="Microsoft JhengHei"/>
                <a:cs typeface="Microsoft JhengHei"/>
              </a:rPr>
              <a:t>是消息开始</a:t>
            </a:r>
            <a:r>
              <a:rPr sz="1200" b="1" spc="-10">
                <a:latin typeface="Arial"/>
                <a:cs typeface="Arial"/>
              </a:rPr>
              <a:t>BOM</a:t>
            </a:r>
            <a:r>
              <a:rPr sz="1200" b="1">
                <a:latin typeface="Microsoft JhengHei"/>
                <a:cs typeface="Microsoft JhengHei"/>
              </a:rPr>
              <a:t>、消息继续</a:t>
            </a:r>
            <a:r>
              <a:rPr sz="1200" b="1">
                <a:latin typeface="Arial"/>
                <a:cs typeface="Arial"/>
              </a:rPr>
              <a:t>(COM)</a:t>
            </a:r>
            <a:r>
              <a:rPr sz="1200" b="1">
                <a:latin typeface="Microsoft JhengHei"/>
                <a:cs typeface="Microsoft JhengHei"/>
              </a:rPr>
              <a:t>、消息结束</a:t>
            </a:r>
            <a:r>
              <a:rPr sz="1200" b="1" spc="-10">
                <a:latin typeface="Arial"/>
                <a:cs typeface="Arial"/>
              </a:rPr>
              <a:t>(EOM)</a:t>
            </a:r>
            <a:r>
              <a:rPr sz="1200" b="1" spc="-25">
                <a:latin typeface="Microsoft JhengHei"/>
                <a:cs typeface="Microsoft JhengHei"/>
              </a:rPr>
              <a:t>还是</a:t>
            </a:r>
            <a:r>
              <a:rPr sz="1200" b="1">
                <a:latin typeface="Microsoft JhengHei"/>
                <a:cs typeface="Microsoft JhengHei"/>
              </a:rPr>
              <a:t>单段消息</a:t>
            </a:r>
            <a:r>
              <a:rPr sz="1200" b="1" spc="-10">
                <a:latin typeface="Arial"/>
                <a:cs typeface="Arial"/>
              </a:rPr>
              <a:t>(SSM)</a:t>
            </a:r>
            <a:r>
              <a:rPr sz="1200" b="1" spc="-50">
                <a:latin typeface="Microsoft JhengHei"/>
                <a:cs typeface="Microsoft JhengHei"/>
              </a:rPr>
              <a:t>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200" b="1" spc="-10">
                <a:latin typeface="Arial"/>
                <a:cs typeface="Arial"/>
              </a:rPr>
              <a:t>2</a:t>
            </a:r>
            <a:r>
              <a:rPr sz="1200" b="1">
                <a:latin typeface="Microsoft JhengHei"/>
                <a:cs typeface="Microsoft JhengHei"/>
              </a:rPr>
              <a:t>、序列号</a:t>
            </a:r>
            <a:r>
              <a:rPr sz="1200" b="1" spc="-10">
                <a:latin typeface="Arial"/>
                <a:cs typeface="Arial"/>
              </a:rPr>
              <a:t>(SN)</a:t>
            </a:r>
            <a:r>
              <a:rPr sz="1200" b="1" spc="-5">
                <a:latin typeface="Microsoft JhengHei"/>
                <a:cs typeface="Microsoft JhengHei"/>
              </a:rPr>
              <a:t>：指示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 spc="-10">
                <a:latin typeface="Microsoft JhengHei"/>
                <a:cs typeface="Microsoft JhengHei"/>
              </a:rPr>
              <a:t>段中的序列号。</a:t>
            </a:r>
            <a:endParaRPr sz="1200">
              <a:latin typeface="Microsoft JhengHei"/>
              <a:cs typeface="Microsoft JhengHei"/>
            </a:endParaRPr>
          </a:p>
          <a:p>
            <a:pPr marL="269875" marR="5080" indent="-257175">
              <a:lnSpc>
                <a:spcPct val="135000"/>
              </a:lnSpc>
            </a:pPr>
            <a:r>
              <a:rPr sz="1200" b="1" spc="-10">
                <a:latin typeface="Arial"/>
                <a:cs typeface="Arial"/>
              </a:rPr>
              <a:t>3</a:t>
            </a:r>
            <a:r>
              <a:rPr sz="1200" b="1">
                <a:latin typeface="Microsoft JhengHei"/>
                <a:cs typeface="Microsoft JhengHei"/>
              </a:rPr>
              <a:t>、消息识别符</a:t>
            </a:r>
            <a:r>
              <a:rPr sz="1200" b="1">
                <a:latin typeface="Arial"/>
                <a:cs typeface="Arial"/>
              </a:rPr>
              <a:t>(MID)</a:t>
            </a:r>
            <a:r>
              <a:rPr sz="1200" b="1">
                <a:latin typeface="Microsoft JhengHei"/>
                <a:cs typeface="Microsoft JhengHei"/>
              </a:rPr>
              <a:t>：这一字段提供了能力以进行多个</a:t>
            </a:r>
            <a:r>
              <a:rPr sz="1200" b="1" spc="-10">
                <a:latin typeface="Arial"/>
                <a:cs typeface="Arial"/>
              </a:rPr>
              <a:t>AAL</a:t>
            </a:r>
            <a:r>
              <a:rPr sz="1200" b="1">
                <a:latin typeface="Microsoft JhengHei"/>
                <a:cs typeface="Microsoft JhengHei"/>
              </a:rPr>
              <a:t>连接的复用</a:t>
            </a:r>
            <a:r>
              <a:rPr sz="1200" b="1">
                <a:latin typeface="Arial"/>
                <a:cs typeface="Arial"/>
              </a:rPr>
              <a:t>/</a:t>
            </a:r>
            <a:r>
              <a:rPr sz="1200" b="1">
                <a:latin typeface="Microsoft JhengHei"/>
                <a:cs typeface="Microsoft JhengHei"/>
              </a:rPr>
              <a:t>去复用</a:t>
            </a:r>
            <a:r>
              <a:rPr sz="1200" b="1">
                <a:latin typeface="Arial"/>
                <a:cs typeface="Arial"/>
              </a:rPr>
              <a:t>(</a:t>
            </a:r>
            <a:r>
              <a:rPr sz="1200" b="1">
                <a:latin typeface="Microsoft JhengHei"/>
                <a:cs typeface="Microsoft JhengHei"/>
              </a:rPr>
              <a:t>交织</a:t>
            </a:r>
            <a:r>
              <a:rPr sz="1200" b="1">
                <a:latin typeface="Arial"/>
                <a:cs typeface="Arial"/>
              </a:rPr>
              <a:t>)(</a:t>
            </a:r>
            <a:r>
              <a:rPr sz="1200" b="1">
                <a:latin typeface="Microsoft JhengHei"/>
                <a:cs typeface="Microsoft JhengHei"/>
              </a:rPr>
              <a:t>在一条</a:t>
            </a:r>
            <a:r>
              <a:rPr sz="1200" b="1" spc="-10">
                <a:latin typeface="Arial"/>
                <a:cs typeface="Arial"/>
              </a:rPr>
              <a:t>ATM</a:t>
            </a:r>
            <a:r>
              <a:rPr sz="1200" b="1">
                <a:latin typeface="Microsoft JhengHei"/>
                <a:cs typeface="Microsoft JhengHei"/>
              </a:rPr>
              <a:t>连接上</a:t>
            </a:r>
            <a:r>
              <a:rPr sz="1200" b="1">
                <a:latin typeface="Arial"/>
                <a:cs typeface="Arial"/>
              </a:rPr>
              <a:t>)</a:t>
            </a:r>
            <a:r>
              <a:rPr sz="1200" b="1" spc="-10">
                <a:latin typeface="Microsoft JhengHei"/>
                <a:cs typeface="Microsoft JhengHei"/>
              </a:rPr>
              <a:t>。这一能力也可被用于无连接的传输。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b="1" spc="-10">
                <a:latin typeface="Arial"/>
                <a:cs typeface="Arial"/>
              </a:rPr>
              <a:t>4</a:t>
            </a:r>
            <a:r>
              <a:rPr sz="1200" b="1">
                <a:latin typeface="Microsoft JhengHei"/>
                <a:cs typeface="Microsoft JhengHei"/>
              </a:rPr>
              <a:t>、垫塞</a:t>
            </a:r>
            <a:r>
              <a:rPr sz="1200" b="1" spc="-10">
                <a:latin typeface="Arial"/>
                <a:cs typeface="Arial"/>
              </a:rPr>
              <a:t>(Pad)</a:t>
            </a:r>
            <a:r>
              <a:rPr sz="1200" b="1" spc="-5">
                <a:latin typeface="Microsoft JhengHei"/>
                <a:cs typeface="Microsoft JhengHei"/>
              </a:rPr>
              <a:t>：用来将</a:t>
            </a:r>
            <a:r>
              <a:rPr sz="1200" b="1" spc="-10">
                <a:latin typeface="Arial"/>
                <a:cs typeface="Arial"/>
              </a:rPr>
              <a:t>SAR-PDU</a:t>
            </a:r>
            <a:r>
              <a:rPr sz="1200" b="1">
                <a:latin typeface="Microsoft JhengHei"/>
                <a:cs typeface="Microsoft JhengHei"/>
              </a:rPr>
              <a:t>载荷调整为</a:t>
            </a:r>
            <a:r>
              <a:rPr sz="1200" b="1" spc="-10">
                <a:latin typeface="Arial"/>
                <a:cs typeface="Arial"/>
              </a:rPr>
              <a:t>44</a:t>
            </a:r>
            <a:r>
              <a:rPr sz="1200" b="1">
                <a:latin typeface="Microsoft JhengHei"/>
                <a:cs typeface="Microsoft JhengHei"/>
              </a:rPr>
              <a:t>字节。此字段被编码为全</a:t>
            </a:r>
            <a:r>
              <a:rPr sz="1200" b="1" spc="-10">
                <a:latin typeface="Arial"/>
                <a:cs typeface="Arial"/>
              </a:rPr>
              <a:t>0</a:t>
            </a:r>
            <a:r>
              <a:rPr sz="1200" b="1" spc="-50">
                <a:latin typeface="Microsoft JhengHei"/>
                <a:cs typeface="Microsoft JhengHei"/>
              </a:rPr>
              <a:t>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b="1" spc="-10">
                <a:latin typeface="Arial"/>
                <a:cs typeface="Arial"/>
              </a:rPr>
              <a:t>5</a:t>
            </a:r>
            <a:r>
              <a:rPr sz="1200" b="1">
                <a:latin typeface="Microsoft JhengHei"/>
                <a:cs typeface="Microsoft JhengHei"/>
              </a:rPr>
              <a:t>、长度指示符</a:t>
            </a:r>
            <a:r>
              <a:rPr sz="1200" b="1">
                <a:latin typeface="Arial"/>
                <a:cs typeface="Arial"/>
              </a:rPr>
              <a:t>(LI)</a:t>
            </a:r>
            <a:r>
              <a:rPr sz="1200" b="1" spc="-5">
                <a:latin typeface="Microsoft JhengHei"/>
                <a:cs typeface="Microsoft JhengHei"/>
              </a:rPr>
              <a:t>：按字节数指示出用户信息的长度。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b="1" spc="-10">
                <a:latin typeface="Arial"/>
                <a:cs typeface="Arial"/>
              </a:rPr>
              <a:t>6</a:t>
            </a:r>
            <a:r>
              <a:rPr sz="1200" b="1">
                <a:latin typeface="Microsoft JhengHei"/>
                <a:cs typeface="Microsoft JhengHei"/>
              </a:rPr>
              <a:t>、</a:t>
            </a:r>
            <a:r>
              <a:rPr sz="1200" b="1" spc="-10">
                <a:latin typeface="Arial"/>
                <a:cs typeface="Arial"/>
              </a:rPr>
              <a:t>CRC</a:t>
            </a:r>
            <a:r>
              <a:rPr sz="1200" b="1" spc="-10">
                <a:latin typeface="Microsoft JhengHei"/>
                <a:cs typeface="Microsoft JhengHei"/>
              </a:rPr>
              <a:t>：</a:t>
            </a:r>
            <a:r>
              <a:rPr sz="1200" b="1" spc="-10">
                <a:latin typeface="Arial"/>
                <a:cs typeface="Arial"/>
              </a:rPr>
              <a:t>CRC-</a:t>
            </a:r>
            <a:r>
              <a:rPr sz="1200" b="1" spc="-15">
                <a:latin typeface="Arial"/>
                <a:cs typeface="Arial"/>
              </a:rPr>
              <a:t>10</a:t>
            </a:r>
            <a:r>
              <a:rPr sz="1200" b="1">
                <a:latin typeface="Microsoft JhengHei"/>
                <a:cs typeface="Microsoft JhengHei"/>
              </a:rPr>
              <a:t>被用于检测错误。</a:t>
            </a:r>
            <a:r>
              <a:rPr sz="1200" b="1" spc="-10">
                <a:latin typeface="Arial"/>
                <a:cs typeface="Arial"/>
              </a:rPr>
              <a:t>CRC</a:t>
            </a:r>
            <a:r>
              <a:rPr sz="1200" b="1">
                <a:latin typeface="Microsoft JhengHei"/>
                <a:cs typeface="Microsoft JhengHei"/>
              </a:rPr>
              <a:t>的计算是在整个的</a:t>
            </a:r>
            <a:r>
              <a:rPr sz="1200" b="1" spc="-10">
                <a:latin typeface="Arial"/>
                <a:cs typeface="Arial"/>
              </a:rPr>
              <a:t>SAR-PDU</a:t>
            </a:r>
            <a:r>
              <a:rPr sz="1200" b="1" spc="-10">
                <a:latin typeface="Microsoft JhengHei"/>
                <a:cs typeface="Microsoft JhengHei"/>
              </a:rPr>
              <a:t>上进行的。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4675" y="5421312"/>
            <a:ext cx="8140700" cy="76835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02870" rIns="0" bIns="0" rtlCol="0">
            <a:spAutoFit/>
          </a:bodyPr>
          <a:lstStyle/>
          <a:p>
            <a:pPr marL="203200" marR="194945">
              <a:lnSpc>
                <a:spcPts val="2270"/>
              </a:lnSpc>
              <a:spcBef>
                <a:spcPts val="810"/>
              </a:spcBef>
            </a:pPr>
            <a:r>
              <a:rPr sz="1800" b="1" i="1" spc="-10">
                <a:latin typeface="Arial"/>
                <a:cs typeface="Arial"/>
              </a:rPr>
              <a:t>AAL</a:t>
            </a:r>
            <a:r>
              <a:rPr sz="1900" b="1" spc="-120">
                <a:latin typeface="Microsoft JhengHei"/>
                <a:cs typeface="Microsoft JhengHei"/>
              </a:rPr>
              <a:t>类型</a:t>
            </a:r>
            <a:r>
              <a:rPr sz="1800" b="1" i="1" spc="-10">
                <a:latin typeface="Arial"/>
                <a:cs typeface="Arial"/>
              </a:rPr>
              <a:t>3/4</a:t>
            </a:r>
            <a:r>
              <a:rPr sz="1900" b="1" spc="-120">
                <a:latin typeface="Microsoft JhengHei"/>
                <a:cs typeface="Microsoft JhengHei"/>
              </a:rPr>
              <a:t>的</a:t>
            </a:r>
            <a:r>
              <a:rPr sz="1800" b="1" i="1" spc="-10">
                <a:latin typeface="Arial"/>
                <a:cs typeface="Arial"/>
              </a:rPr>
              <a:t>SAR</a:t>
            </a:r>
            <a:r>
              <a:rPr sz="1900" b="1" spc="-120">
                <a:latin typeface="Microsoft JhengHei"/>
                <a:cs typeface="Microsoft JhengHei"/>
              </a:rPr>
              <a:t>功能提供了复用和错误检测</a:t>
            </a:r>
            <a:r>
              <a:rPr sz="1800" b="1" i="1">
                <a:latin typeface="Arial"/>
                <a:cs typeface="Arial"/>
              </a:rPr>
              <a:t>/</a:t>
            </a:r>
            <a:r>
              <a:rPr sz="1900" b="1" spc="-120">
                <a:latin typeface="Microsoft JhengHei"/>
                <a:cs typeface="Microsoft JhengHei"/>
              </a:rPr>
              <a:t>序列校验能力，但实现上相</a:t>
            </a:r>
            <a:r>
              <a:rPr sz="1900" b="1" spc="-50">
                <a:latin typeface="Microsoft JhengHei"/>
                <a:cs typeface="Microsoft JhengHei"/>
              </a:rPr>
              <a:t>对</a:t>
            </a:r>
            <a:r>
              <a:rPr sz="1900" b="1" spc="-120">
                <a:latin typeface="Microsoft JhengHei"/>
                <a:cs typeface="Microsoft JhengHei"/>
              </a:rPr>
              <a:t>复杂且效果不是很有效</a:t>
            </a:r>
            <a:r>
              <a:rPr sz="1900" b="1" spc="-50">
                <a:latin typeface="Microsoft JhengHei"/>
                <a:cs typeface="Microsoft JhengHei"/>
              </a:rPr>
              <a:t>。</a:t>
            </a:r>
            <a:endParaRPr sz="19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5" y="579437"/>
            <a:ext cx="388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3/4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的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SAR</a:t>
            </a:r>
            <a:r>
              <a:rPr spc="-25">
                <a:solidFill>
                  <a:srgbClr val="000000"/>
                </a:solidFill>
                <a:latin typeface="Microsoft JhengHei"/>
                <a:cs typeface="Microsoft JhengHei"/>
              </a:rPr>
              <a:t>协议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362200" y="3162300"/>
          <a:ext cx="2686050" cy="292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8450"/>
                <a:gridCol w="285750"/>
                <a:gridCol w="495300"/>
                <a:gridCol w="914400"/>
                <a:gridCol w="342900"/>
                <a:gridCol w="336550"/>
              </a:tblGrid>
              <a:tr h="292100">
                <a:tc>
                  <a:txBody>
                    <a:bodyPr vert="horz" wrap="square"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SN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MID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000" spc="-20">
                          <a:latin typeface="宋体"/>
                          <a:cs typeface="宋体"/>
                        </a:rPr>
                        <a:t>段载荷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LI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CRC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933950" y="4419600"/>
          <a:ext cx="2686050" cy="292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8450"/>
                <a:gridCol w="285750"/>
                <a:gridCol w="495300"/>
                <a:gridCol w="914400"/>
                <a:gridCol w="342900"/>
                <a:gridCol w="336550"/>
              </a:tblGrid>
              <a:tr h="292100">
                <a:tc>
                  <a:txBody>
                    <a:bodyPr vert="horz" wrap="square"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SN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MID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000" spc="-20">
                          <a:latin typeface="宋体"/>
                          <a:cs typeface="宋体"/>
                        </a:rPr>
                        <a:t>段载荷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LI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CRC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1187450" y="1244600"/>
            <a:ext cx="6635750" cy="3873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94615" rIns="0" bIns="0" rtlCol="0">
            <a:spAutoFit/>
          </a:bodyPr>
          <a:lstStyle/>
          <a:p>
            <a:pPr marR="416559" algn="ctr">
              <a:lnSpc>
                <a:spcPct val="100000"/>
              </a:lnSpc>
              <a:spcBef>
                <a:spcPts val="745"/>
              </a:spcBef>
            </a:pPr>
            <a:r>
              <a:rPr sz="1400" b="1" spc="-10">
                <a:latin typeface="Arial"/>
                <a:cs typeface="Arial"/>
              </a:rPr>
              <a:t>CPCS-</a:t>
            </a:r>
            <a:r>
              <a:rPr sz="1400" b="1" spc="-25">
                <a:latin typeface="Arial"/>
                <a:cs typeface="Arial"/>
              </a:rPr>
              <a:t>PDU</a:t>
            </a:r>
            <a:endParaRPr sz="1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81100" y="1638300"/>
            <a:ext cx="323850" cy="552450"/>
          </a:xfrm>
          <a:custGeom>
            <a:rect l="l" t="t" r="r" b="b"/>
            <a:pathLst>
              <a:path w="323850" h="552450">
                <a:moveTo>
                  <a:pt x="323850" y="552450"/>
                </a:move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019300" y="1657350"/>
            <a:ext cx="381000" cy="533400"/>
          </a:xfrm>
          <a:custGeom>
            <a:rect l="l" t="t" r="r" b="b"/>
            <a:pathLst>
              <a:path w="381000" h="533400">
                <a:moveTo>
                  <a:pt x="381000" y="533400"/>
                </a:move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448050" y="1638300"/>
            <a:ext cx="381000" cy="1524000"/>
          </a:xfrm>
          <a:custGeom>
            <a:rect l="l" t="t" r="r" b="b"/>
            <a:pathLst>
              <a:path w="381000" h="1524000">
                <a:moveTo>
                  <a:pt x="0" y="1524000"/>
                </a:moveTo>
                <a:lnTo>
                  <a:pt x="38100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362450" y="1638300"/>
            <a:ext cx="361950" cy="1524000"/>
          </a:xfrm>
          <a:custGeom>
            <a:rect l="l" t="t" r="r" b="b"/>
            <a:pathLst>
              <a:path w="361950" h="1524000">
                <a:moveTo>
                  <a:pt x="0" y="1524000"/>
                </a:moveTo>
                <a:lnTo>
                  <a:pt x="36195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019800" y="1638300"/>
            <a:ext cx="819150" cy="2781300"/>
          </a:xfrm>
          <a:custGeom>
            <a:rect l="l" t="t" r="r" b="b"/>
            <a:pathLst>
              <a:path w="819150" h="2781300">
                <a:moveTo>
                  <a:pt x="0" y="2781300"/>
                </a:moveTo>
                <a:lnTo>
                  <a:pt x="81915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953250" y="1638300"/>
            <a:ext cx="857250" cy="2781300"/>
          </a:xfrm>
          <a:custGeom>
            <a:rect l="l" t="t" r="r" b="b"/>
            <a:pathLst>
              <a:path w="857250" h="2781300">
                <a:moveTo>
                  <a:pt x="0" y="2781300"/>
                </a:moveTo>
                <a:lnTo>
                  <a:pt x="857250" y="0"/>
                </a:lnTo>
              </a:path>
            </a:pathLst>
          </a:custGeom>
          <a:ln w="12700">
            <a:solidFill>
              <a:srgbClr val="000000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311400" y="3550387"/>
            <a:ext cx="49974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Arial"/>
                <a:cs typeface="Arial"/>
              </a:rPr>
              <a:t>COM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26</a:t>
            </a:fld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864100" y="4826737"/>
            <a:ext cx="4883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Arial"/>
                <a:cs typeface="Arial"/>
              </a:rPr>
              <a:t>EOM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44650" y="2003092"/>
            <a:ext cx="4191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44</a:t>
            </a:r>
            <a:r>
              <a:rPr sz="1000" spc="-25">
                <a:latin typeface="宋体"/>
                <a:cs typeface="宋体"/>
              </a:rPr>
              <a:t>字节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78550" y="4231941"/>
            <a:ext cx="56832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10">
                <a:latin typeface="Arial"/>
                <a:cs typeface="Arial"/>
              </a:rPr>
              <a:t>&lt;=44</a:t>
            </a:r>
            <a:r>
              <a:rPr sz="1000" spc="-25">
                <a:latin typeface="宋体"/>
                <a:cs typeface="宋体"/>
              </a:rPr>
              <a:t>字节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12774" y="3977972"/>
            <a:ext cx="1418590" cy="18923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20700"/>
              </a:lnSpc>
              <a:spcBef>
                <a:spcPts val="90"/>
              </a:spcBef>
            </a:pPr>
            <a:r>
              <a:rPr sz="1400" i="1" spc="-30">
                <a:latin typeface="Arial"/>
                <a:cs typeface="Arial"/>
              </a:rPr>
              <a:t>ST</a:t>
            </a:r>
            <a:r>
              <a:rPr sz="1450" spc="-30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段类</a:t>
            </a:r>
            <a:r>
              <a:rPr sz="1450" spc="-60">
                <a:latin typeface="宋体"/>
                <a:cs typeface="宋体"/>
              </a:rPr>
              <a:t>型 </a:t>
            </a:r>
            <a:r>
              <a:rPr sz="1400" i="1" spc="-30">
                <a:latin typeface="Arial"/>
                <a:cs typeface="Arial"/>
              </a:rPr>
              <a:t>SN</a:t>
            </a:r>
            <a:r>
              <a:rPr sz="1450" spc="-30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序列</a:t>
            </a:r>
            <a:r>
              <a:rPr sz="1450" spc="-60">
                <a:latin typeface="宋体"/>
                <a:cs typeface="宋体"/>
              </a:rPr>
              <a:t>号 </a:t>
            </a:r>
            <a:r>
              <a:rPr sz="1400" i="1" spc="-25">
                <a:latin typeface="Arial"/>
                <a:cs typeface="Arial"/>
              </a:rPr>
              <a:t>MID</a:t>
            </a:r>
            <a:r>
              <a:rPr sz="1450" spc="-25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消息识别</a:t>
            </a:r>
            <a:r>
              <a:rPr sz="1450" spc="-50">
                <a:latin typeface="宋体"/>
                <a:cs typeface="宋体"/>
              </a:rPr>
              <a:t>符 </a:t>
            </a:r>
            <a:r>
              <a:rPr sz="1400" i="1" spc="-30">
                <a:latin typeface="Arial"/>
                <a:cs typeface="Arial"/>
              </a:rPr>
              <a:t>LI</a:t>
            </a:r>
            <a:r>
              <a:rPr sz="1450" spc="-30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长度指示</a:t>
            </a:r>
            <a:r>
              <a:rPr sz="1450" spc="-50">
                <a:latin typeface="宋体"/>
                <a:cs typeface="宋体"/>
              </a:rPr>
              <a:t>符 </a:t>
            </a:r>
            <a:r>
              <a:rPr sz="1400" i="1" spc="-25">
                <a:latin typeface="Arial"/>
                <a:cs typeface="Arial"/>
              </a:rPr>
              <a:t>BOM</a:t>
            </a:r>
            <a:r>
              <a:rPr sz="1450" spc="-25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消息开</a:t>
            </a:r>
            <a:r>
              <a:rPr sz="1450" spc="-50">
                <a:latin typeface="宋体"/>
                <a:cs typeface="宋体"/>
              </a:rPr>
              <a:t>始 </a:t>
            </a:r>
            <a:r>
              <a:rPr sz="1400" i="1" spc="-25">
                <a:latin typeface="Arial"/>
                <a:cs typeface="Arial"/>
              </a:rPr>
              <a:t>COM</a:t>
            </a:r>
            <a:r>
              <a:rPr sz="1450" spc="-25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消息继</a:t>
            </a:r>
            <a:r>
              <a:rPr sz="1450" spc="-50">
                <a:latin typeface="宋体"/>
                <a:cs typeface="宋体"/>
              </a:rPr>
              <a:t>续 </a:t>
            </a:r>
            <a:r>
              <a:rPr sz="1400" i="1" spc="-25">
                <a:latin typeface="Arial"/>
                <a:cs typeface="Arial"/>
              </a:rPr>
              <a:t>EOM</a:t>
            </a:r>
            <a:r>
              <a:rPr sz="1450" spc="-25">
                <a:latin typeface="宋体"/>
                <a:cs typeface="宋体"/>
              </a:rPr>
              <a:t>：</a:t>
            </a:r>
            <a:r>
              <a:rPr sz="1450" spc="-65">
                <a:latin typeface="宋体"/>
                <a:cs typeface="宋体"/>
              </a:rPr>
              <a:t>消息结</a:t>
            </a:r>
            <a:r>
              <a:rPr sz="1450" spc="-50">
                <a:latin typeface="宋体"/>
                <a:cs typeface="宋体"/>
              </a:rPr>
              <a:t>束</a:t>
            </a:r>
            <a:endParaRPr sz="1450">
              <a:latin typeface="宋体"/>
              <a:cs typeface="宋体"/>
            </a:endParaRPr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400050" y="2190750"/>
          <a:ext cx="2686050" cy="292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8450"/>
                <a:gridCol w="285750"/>
                <a:gridCol w="495300"/>
                <a:gridCol w="914400"/>
                <a:gridCol w="342900"/>
                <a:gridCol w="336550"/>
              </a:tblGrid>
              <a:tr h="292100">
                <a:tc>
                  <a:txBody>
                    <a:bodyPr vert="horz" wrap="square"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465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SN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MID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  <a:spcBef>
                          <a:spcPts val="880"/>
                        </a:spcBef>
                      </a:pPr>
                      <a:r>
                        <a:rPr sz="1000" spc="-20">
                          <a:latin typeface="宋体"/>
                          <a:cs typeface="宋体"/>
                        </a:rPr>
                        <a:t>段载荷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1117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LI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CRC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5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406400" y="2559787"/>
            <a:ext cx="48831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i="1" spc="-25">
                <a:latin typeface="Arial"/>
                <a:cs typeface="Arial"/>
              </a:rPr>
              <a:t>BOM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75" y="503237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pc="-25">
                <a:solidFill>
                  <a:srgbClr val="000000"/>
                </a:solidFill>
                <a:latin typeface="MS Gothic"/>
                <a:cs typeface="MS Gothic"/>
              </a:rPr>
              <a:t>5</a:t>
            </a:r>
            <a:r>
              <a:rPr spc="-10">
                <a:solidFill>
                  <a:srgbClr val="000000"/>
                </a:solidFill>
                <a:latin typeface="Microsoft JhengHei"/>
                <a:cs typeface="Microsoft JhengHei"/>
              </a:rPr>
              <a:t>的功能和格式</a:t>
            </a:r>
          </a:p>
        </p:txBody>
      </p:sp>
      <p:sp>
        <p:nvSpPr>
          <p:cNvPr id="3" name="object 3"/>
          <p:cNvSpPr/>
          <p:nvPr/>
        </p:nvSpPr>
        <p:spPr>
          <a:xfrm>
            <a:off x="385762" y="1352549"/>
            <a:ext cx="8758555" cy="76200"/>
          </a:xfrm>
          <a:custGeom>
            <a:rect l="l" t="t" r="r" b="b"/>
            <a:pathLst>
              <a:path w="8758555" h="76200">
                <a:moveTo>
                  <a:pt x="126999" y="76200"/>
                </a:moveTo>
                <a:lnTo>
                  <a:pt x="0" y="38100"/>
                </a:lnTo>
                <a:lnTo>
                  <a:pt x="126999" y="0"/>
                </a:lnTo>
                <a:lnTo>
                  <a:pt x="84666" y="31750"/>
                </a:lnTo>
                <a:lnTo>
                  <a:pt x="34967" y="31750"/>
                </a:lnTo>
                <a:lnTo>
                  <a:pt x="34967" y="44450"/>
                </a:lnTo>
                <a:lnTo>
                  <a:pt x="84666" y="44450"/>
                </a:lnTo>
                <a:lnTo>
                  <a:pt x="126999" y="76200"/>
                </a:lnTo>
                <a:close/>
              </a:path>
              <a:path w="8758555" h="76200">
                <a:moveTo>
                  <a:pt x="8636000" y="76200"/>
                </a:moveTo>
                <a:lnTo>
                  <a:pt x="8686800" y="38100"/>
                </a:lnTo>
                <a:lnTo>
                  <a:pt x="8636000" y="0"/>
                </a:lnTo>
                <a:lnTo>
                  <a:pt x="8741833" y="31750"/>
                </a:lnTo>
                <a:lnTo>
                  <a:pt x="8728234" y="31750"/>
                </a:lnTo>
                <a:lnTo>
                  <a:pt x="8728234" y="44450"/>
                </a:lnTo>
                <a:lnTo>
                  <a:pt x="8741833" y="44450"/>
                </a:lnTo>
                <a:lnTo>
                  <a:pt x="8636000" y="76200"/>
                </a:lnTo>
                <a:close/>
              </a:path>
              <a:path w="8758555" h="76200">
                <a:moveTo>
                  <a:pt x="84666" y="44450"/>
                </a:moveTo>
                <a:lnTo>
                  <a:pt x="34967" y="44450"/>
                </a:lnTo>
                <a:lnTo>
                  <a:pt x="34967" y="31750"/>
                </a:lnTo>
                <a:lnTo>
                  <a:pt x="84666" y="31750"/>
                </a:lnTo>
                <a:lnTo>
                  <a:pt x="76199" y="38100"/>
                </a:lnTo>
                <a:lnTo>
                  <a:pt x="84666" y="44450"/>
                </a:lnTo>
                <a:close/>
              </a:path>
              <a:path w="8758555" h="76200">
                <a:moveTo>
                  <a:pt x="8678333" y="44450"/>
                </a:moveTo>
                <a:lnTo>
                  <a:pt x="84666" y="44450"/>
                </a:lnTo>
                <a:lnTo>
                  <a:pt x="76199" y="38100"/>
                </a:lnTo>
                <a:lnTo>
                  <a:pt x="84666" y="31750"/>
                </a:lnTo>
                <a:lnTo>
                  <a:pt x="8678333" y="31750"/>
                </a:lnTo>
                <a:lnTo>
                  <a:pt x="8686800" y="38100"/>
                </a:lnTo>
                <a:lnTo>
                  <a:pt x="8678333" y="44450"/>
                </a:lnTo>
                <a:close/>
              </a:path>
              <a:path w="8758555" h="76200">
                <a:moveTo>
                  <a:pt x="8741833" y="44450"/>
                </a:moveTo>
                <a:lnTo>
                  <a:pt x="8728234" y="44450"/>
                </a:lnTo>
                <a:lnTo>
                  <a:pt x="8728234" y="31750"/>
                </a:lnTo>
                <a:lnTo>
                  <a:pt x="8741833" y="31750"/>
                </a:lnTo>
                <a:lnTo>
                  <a:pt x="8758237" y="36671"/>
                </a:lnTo>
                <a:lnTo>
                  <a:pt x="8758237" y="39528"/>
                </a:lnTo>
                <a:lnTo>
                  <a:pt x="874183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385762" y="1485900"/>
            <a:ext cx="8764905" cy="419100"/>
            <a:chOff x="385762" y="1485900"/>
            <a:chExt cx="8764905" cy="419100"/>
          </a:xfrm>
        </p:grpSpPr>
        <p:sp>
          <p:nvSpPr>
            <p:cNvPr id="5" name="object 5"/>
            <p:cNvSpPr/>
            <p:nvPr/>
          </p:nvSpPr>
          <p:spPr>
            <a:xfrm>
              <a:off x="392112" y="1492250"/>
              <a:ext cx="8752205" cy="406400"/>
            </a:xfrm>
            <a:custGeom>
              <a:rect l="l" t="t" r="r" b="b"/>
              <a:pathLst>
                <a:path w="8752205" h="406400">
                  <a:moveTo>
                    <a:pt x="0" y="0"/>
                  </a:moveTo>
                  <a:lnTo>
                    <a:pt x="8751887" y="0"/>
                  </a:lnTo>
                  <a:lnTo>
                    <a:pt x="8751887" y="406400"/>
                  </a:lnTo>
                  <a:lnTo>
                    <a:pt x="0" y="4064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5815012" y="1504950"/>
              <a:ext cx="0" cy="381000"/>
            </a:xfrm>
            <a:custGeom>
              <a:rect l="l" t="t" r="r" b="b"/>
              <a:pathLst>
                <a:path h="381000">
                  <a:moveTo>
                    <a:pt x="0" y="0"/>
                  </a:moveTo>
                  <a:lnTo>
                    <a:pt x="0" y="3810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859212" y="1199116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</a:t>
            </a:r>
            <a:r>
              <a:rPr sz="1200" spc="-25">
                <a:latin typeface="Arial"/>
                <a:cs typeface="Arial"/>
              </a:rPr>
              <a:t>PDU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21362" y="1637266"/>
            <a:ext cx="6540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"/>
                <a:cs typeface="Arial"/>
              </a:rPr>
              <a:t>PAD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8462" y="1498600"/>
            <a:ext cx="5410200" cy="393700"/>
          </a:xfrm>
          <a:prstGeom prst="rect">
            <a:avLst/>
          </a:prstGeom>
          <a:solidFill>
            <a:srgbClr val="EFF8FF"/>
          </a:solidFill>
        </p:spPr>
        <p:txBody>
          <a:bodyPr vert="horz" wrap="square" lIns="0" tIns="107314" rIns="0" bIns="0" rtlCol="0">
            <a:spAutoFit/>
          </a:bodyPr>
          <a:lstStyle/>
          <a:p>
            <a:pPr marL="977900">
              <a:lnSpc>
                <a:spcPct val="100000"/>
              </a:lnSpc>
              <a:spcBef>
                <a:spcPts val="844"/>
              </a:spcBef>
            </a:pPr>
            <a:r>
              <a:rPr sz="1400" spc="-10">
                <a:latin typeface="Arial"/>
                <a:cs typeface="Arial"/>
              </a:rPr>
              <a:t>CPCS-PDU</a:t>
            </a:r>
            <a:r>
              <a:rPr sz="1400">
                <a:latin typeface="宋体"/>
                <a:cs typeface="宋体"/>
              </a:rPr>
              <a:t>载荷</a:t>
            </a:r>
            <a:r>
              <a:rPr sz="1400">
                <a:latin typeface="Arial"/>
                <a:cs typeface="Arial"/>
              </a:rPr>
              <a:t>(1-65535</a:t>
            </a:r>
            <a:r>
              <a:rPr sz="1400">
                <a:latin typeface="宋体"/>
                <a:cs typeface="宋体"/>
              </a:rPr>
              <a:t>字节</a:t>
            </a:r>
            <a:r>
              <a:rPr sz="1400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81762" y="1492250"/>
            <a:ext cx="2662555" cy="4064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13664" rIns="0" bIns="0" rtlCol="0">
            <a:spAutoFit/>
          </a:bodyPr>
          <a:lstStyle/>
          <a:p>
            <a:pPr marL="400050">
              <a:lnSpc>
                <a:spcPct val="100000"/>
              </a:lnSpc>
              <a:spcBef>
                <a:spcPts val="894"/>
              </a:spcBef>
            </a:pPr>
            <a:r>
              <a:rPr sz="1400" spc="-10">
                <a:latin typeface="Arial"/>
                <a:cs typeface="Arial"/>
              </a:rPr>
              <a:t>CPCS-PDU</a:t>
            </a:r>
            <a:r>
              <a:rPr sz="1400">
                <a:latin typeface="宋体"/>
                <a:cs typeface="宋体"/>
              </a:rPr>
              <a:t>尾</a:t>
            </a:r>
            <a:r>
              <a:rPr sz="1400">
                <a:latin typeface="Arial"/>
                <a:cs typeface="Arial"/>
              </a:rPr>
              <a:t>(8</a:t>
            </a:r>
            <a:r>
              <a:rPr sz="1400">
                <a:latin typeface="宋体"/>
                <a:cs typeface="宋体"/>
              </a:rPr>
              <a:t>字节</a:t>
            </a:r>
            <a:r>
              <a:rPr sz="1400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4824412" y="2305050"/>
          <a:ext cx="4319905" cy="520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2800"/>
                <a:gridCol w="895350"/>
                <a:gridCol w="1314450"/>
                <a:gridCol w="1289050"/>
              </a:tblGrid>
              <a:tr h="520700">
                <a:tc>
                  <a:txBody>
                    <a:bodyPr vert="horz" wrap="square"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969"/>
                        </a:spcBef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CPCS-</a:t>
                      </a:r>
                      <a:r>
                        <a:rPr sz="1000" spc="-25">
                          <a:latin typeface="Arial"/>
                          <a:cs typeface="Arial"/>
                        </a:rPr>
                        <a:t>UU</a:t>
                      </a:r>
                      <a:endParaRPr sz="1000">
                        <a:latin typeface="Arial"/>
                        <a:cs typeface="Arial"/>
                      </a:endParaRPr>
                    </a:p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0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000" spc="-50">
                          <a:latin typeface="Arial"/>
                          <a:cs typeface="Arial"/>
                        </a:rPr>
                        <a:t>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231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969"/>
                        </a:spcBef>
                      </a:pPr>
                      <a:r>
                        <a:rPr sz="1000" spc="-25">
                          <a:latin typeface="Arial"/>
                          <a:cs typeface="Arial"/>
                        </a:rPr>
                        <a:t>CPI</a:t>
                      </a:r>
                      <a:endParaRPr sz="1000">
                        <a:latin typeface="Arial"/>
                        <a:cs typeface="Arial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(1</a:t>
                      </a:r>
                      <a:r>
                        <a:rPr sz="10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000" spc="-50">
                          <a:latin typeface="Arial"/>
                          <a:cs typeface="Arial"/>
                        </a:rPr>
                        <a:t>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231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00" marR="516255">
                        <a:lnSpc>
                          <a:spcPct val="100000"/>
                        </a:lnSpc>
                        <a:spcBef>
                          <a:spcPts val="969"/>
                        </a:spcBef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Length (2</a:t>
                      </a:r>
                      <a:r>
                        <a:rPr sz="10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000" spc="-50">
                          <a:latin typeface="Arial"/>
                          <a:cs typeface="Arial"/>
                        </a:rPr>
                        <a:t>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2318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22860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CRC-</a:t>
                      </a:r>
                      <a:r>
                        <a:rPr sz="1000" spc="-25">
                          <a:latin typeface="Arial"/>
                          <a:cs typeface="Arial"/>
                        </a:rPr>
                        <a:t>32</a:t>
                      </a:r>
                      <a:endParaRPr sz="1000">
                        <a:latin typeface="Arial"/>
                        <a:cs typeface="Arial"/>
                      </a:endParaRPr>
                    </a:p>
                    <a:p>
                      <a:pPr marL="228600">
                        <a:lnSpc>
                          <a:spcPct val="100000"/>
                        </a:lnSpc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(4</a:t>
                      </a:r>
                      <a:r>
                        <a:rPr sz="1000">
                          <a:latin typeface="宋体"/>
                          <a:cs typeface="宋体"/>
                        </a:rPr>
                        <a:t>字节</a:t>
                      </a:r>
                      <a:r>
                        <a:rPr sz="1000" spc="-50">
                          <a:latin typeface="Arial"/>
                          <a:cs typeface="Arial"/>
                        </a:rPr>
                        <a:t>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object 12"/>
          <p:cNvSpPr/>
          <p:nvPr/>
        </p:nvSpPr>
        <p:spPr>
          <a:xfrm>
            <a:off x="4824412" y="1943100"/>
            <a:ext cx="1657350" cy="342900"/>
          </a:xfrm>
          <a:custGeom>
            <a:rect l="l" t="t" r="r" b="b"/>
            <a:pathLst>
              <a:path w="1657350" h="342900">
                <a:moveTo>
                  <a:pt x="1657350" y="0"/>
                </a:moveTo>
                <a:lnTo>
                  <a:pt x="0" y="3429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843462" y="2914649"/>
            <a:ext cx="4286250" cy="76200"/>
          </a:xfrm>
          <a:custGeom>
            <a:rect l="l" t="t" r="r" b="b"/>
            <a:pathLst>
              <a:path w="428625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924" y="31750"/>
                </a:lnTo>
                <a:lnTo>
                  <a:pt x="34924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4286250" h="76200">
                <a:moveTo>
                  <a:pt x="4159250" y="76200"/>
                </a:moveTo>
                <a:lnTo>
                  <a:pt x="4210050" y="38100"/>
                </a:lnTo>
                <a:lnTo>
                  <a:pt x="4159250" y="0"/>
                </a:lnTo>
                <a:lnTo>
                  <a:pt x="4265082" y="31750"/>
                </a:lnTo>
                <a:lnTo>
                  <a:pt x="4251353" y="31750"/>
                </a:lnTo>
                <a:lnTo>
                  <a:pt x="4251353" y="44450"/>
                </a:lnTo>
                <a:lnTo>
                  <a:pt x="4265083" y="44450"/>
                </a:lnTo>
                <a:lnTo>
                  <a:pt x="4159250" y="76200"/>
                </a:lnTo>
                <a:close/>
              </a:path>
              <a:path w="4286250" h="76200">
                <a:moveTo>
                  <a:pt x="84666" y="44450"/>
                </a:moveTo>
                <a:lnTo>
                  <a:pt x="34924" y="44450"/>
                </a:lnTo>
                <a:lnTo>
                  <a:pt x="34924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4286250" h="76200">
                <a:moveTo>
                  <a:pt x="420158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4201583" y="31750"/>
                </a:lnTo>
                <a:lnTo>
                  <a:pt x="4210050" y="38100"/>
                </a:lnTo>
                <a:lnTo>
                  <a:pt x="4201583" y="44450"/>
                </a:lnTo>
                <a:close/>
              </a:path>
              <a:path w="4286250" h="76200">
                <a:moveTo>
                  <a:pt x="4265083" y="44450"/>
                </a:moveTo>
                <a:lnTo>
                  <a:pt x="4251353" y="44450"/>
                </a:lnTo>
                <a:lnTo>
                  <a:pt x="4251353" y="31750"/>
                </a:lnTo>
                <a:lnTo>
                  <a:pt x="4265082" y="31750"/>
                </a:lnTo>
                <a:lnTo>
                  <a:pt x="4286250" y="38100"/>
                </a:lnTo>
                <a:lnTo>
                  <a:pt x="426508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450012" y="3008866"/>
            <a:ext cx="9715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CPCS-PDU</a:t>
            </a:r>
            <a:r>
              <a:rPr sz="1200" spc="-50">
                <a:latin typeface="宋体"/>
                <a:cs typeface="宋体"/>
              </a:rPr>
              <a:t>尾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27</a:t>
            </a:fld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34961" y="2851001"/>
            <a:ext cx="2463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u="sng" spc="14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400" b="1" u="sng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AAL</a:t>
            </a:r>
            <a:r>
              <a:rPr sz="1400" b="1" u="sng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类型</a:t>
            </a:r>
            <a:r>
              <a:rPr sz="1400" b="1" u="sng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5</a:t>
            </a:r>
            <a:r>
              <a:rPr sz="1400" b="1" u="sng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的</a:t>
            </a:r>
            <a:r>
              <a:rPr sz="1400" b="1" u="sng" spc="-1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CPCS</a:t>
            </a:r>
            <a:r>
              <a:rPr sz="1400" b="1" u="sng" spc="-10"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描述和功能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73062" y="3218173"/>
            <a:ext cx="8032750" cy="22199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1200" b="1" spc="-10">
                <a:latin typeface="Arial"/>
                <a:cs typeface="Arial"/>
              </a:rPr>
              <a:t>1</a:t>
            </a:r>
            <a:r>
              <a:rPr sz="1200" b="1">
                <a:latin typeface="Microsoft JhengHei"/>
                <a:cs typeface="Microsoft JhengHei"/>
              </a:rPr>
              <a:t>、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>
                <a:latin typeface="Microsoft JhengHei"/>
                <a:cs typeface="Microsoft JhengHei"/>
              </a:rPr>
              <a:t>载荷：被用于运载</a:t>
            </a:r>
            <a:r>
              <a:rPr sz="1200" b="1" spc="-10">
                <a:latin typeface="Arial"/>
                <a:cs typeface="Arial"/>
              </a:rPr>
              <a:t>CPCS-SDU(</a:t>
            </a:r>
            <a:r>
              <a:rPr sz="1200" b="1">
                <a:latin typeface="Microsoft JhengHei"/>
                <a:cs typeface="Microsoft JhengHei"/>
              </a:rPr>
              <a:t>用户信息</a:t>
            </a:r>
            <a:r>
              <a:rPr sz="1200" b="1">
                <a:latin typeface="Arial"/>
                <a:cs typeface="Arial"/>
              </a:rPr>
              <a:t>)</a:t>
            </a:r>
            <a:r>
              <a:rPr sz="1200" b="1">
                <a:latin typeface="Microsoft JhengHei"/>
                <a:cs typeface="Microsoft JhengHei"/>
              </a:rPr>
              <a:t>。该字段是字节调整的，其长度范围可以从</a:t>
            </a:r>
            <a:r>
              <a:rPr sz="1200" b="1" spc="-10">
                <a:latin typeface="Arial"/>
                <a:cs typeface="Arial"/>
              </a:rPr>
              <a:t>1</a:t>
            </a:r>
            <a:r>
              <a:rPr sz="1200" b="1">
                <a:latin typeface="Microsoft JhengHei"/>
                <a:cs typeface="Microsoft JhengHei"/>
              </a:rPr>
              <a:t>到</a:t>
            </a:r>
            <a:r>
              <a:rPr sz="1200" b="1" spc="-10">
                <a:latin typeface="Arial"/>
                <a:cs typeface="Arial"/>
              </a:rPr>
              <a:t>65535</a:t>
            </a:r>
            <a:r>
              <a:rPr sz="1200" b="1" spc="-15">
                <a:latin typeface="Microsoft JhengHei"/>
                <a:cs typeface="Microsoft JhengHei"/>
              </a:rPr>
              <a:t>个字节。</a:t>
            </a:r>
            <a:endParaRPr sz="1200">
              <a:latin typeface="Microsoft JhengHei"/>
              <a:cs typeface="Microsoft JhengHei"/>
            </a:endParaRPr>
          </a:p>
          <a:p>
            <a:pPr marL="226695" marR="94615" indent="-214629">
              <a:lnSpc>
                <a:spcPct val="150000"/>
              </a:lnSpc>
            </a:pPr>
            <a:r>
              <a:rPr sz="1200" b="1" spc="-10">
                <a:latin typeface="Arial"/>
                <a:cs typeface="Arial"/>
              </a:rPr>
              <a:t>2</a:t>
            </a:r>
            <a:r>
              <a:rPr sz="1200" b="1">
                <a:latin typeface="Microsoft JhengHei"/>
                <a:cs typeface="Microsoft JhengHei"/>
              </a:rPr>
              <a:t>、垫塞</a:t>
            </a:r>
            <a:r>
              <a:rPr sz="1200" b="1" spc="-10">
                <a:latin typeface="Arial"/>
                <a:cs typeface="Arial"/>
              </a:rPr>
              <a:t>(Pad)</a:t>
            </a:r>
            <a:r>
              <a:rPr sz="1200" b="1" spc="-5">
                <a:latin typeface="Microsoft JhengHei"/>
                <a:cs typeface="Microsoft JhengHei"/>
              </a:rPr>
              <a:t>：被用于将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>
                <a:latin typeface="Microsoft JhengHei"/>
                <a:cs typeface="Microsoft JhengHei"/>
              </a:rPr>
              <a:t>凑成</a:t>
            </a:r>
            <a:r>
              <a:rPr sz="1200" b="1" spc="-10">
                <a:latin typeface="Arial"/>
                <a:cs typeface="Arial"/>
              </a:rPr>
              <a:t>48</a:t>
            </a:r>
            <a:r>
              <a:rPr sz="1200" b="1">
                <a:latin typeface="Microsoft JhengHei"/>
                <a:cs typeface="Microsoft JhengHei"/>
              </a:rPr>
              <a:t>个字节的整倍数，以利于</a:t>
            </a:r>
            <a:r>
              <a:rPr sz="1200" b="1" spc="-10">
                <a:latin typeface="Arial"/>
                <a:cs typeface="Arial"/>
              </a:rPr>
              <a:t>SAR</a:t>
            </a:r>
            <a:r>
              <a:rPr sz="1200" b="1">
                <a:latin typeface="Microsoft JhengHei"/>
                <a:cs typeface="Microsoft JhengHei"/>
              </a:rPr>
              <a:t>使用。此</a:t>
            </a:r>
            <a:r>
              <a:rPr sz="1200" b="1" spc="-10">
                <a:latin typeface="Arial"/>
                <a:cs typeface="Arial"/>
              </a:rPr>
              <a:t>Pad</a:t>
            </a:r>
            <a:r>
              <a:rPr sz="1200" b="1">
                <a:latin typeface="Microsoft JhengHei"/>
                <a:cs typeface="Microsoft JhengHei"/>
              </a:rPr>
              <a:t>的范围可以从</a:t>
            </a:r>
            <a:r>
              <a:rPr sz="1200" b="1" spc="-10">
                <a:latin typeface="Arial"/>
                <a:cs typeface="Arial"/>
              </a:rPr>
              <a:t>0</a:t>
            </a:r>
            <a:r>
              <a:rPr sz="1200" b="1">
                <a:latin typeface="Microsoft JhengHei"/>
                <a:cs typeface="Microsoft JhengHei"/>
              </a:rPr>
              <a:t>到</a:t>
            </a:r>
            <a:r>
              <a:rPr sz="1200" b="1" spc="-10">
                <a:latin typeface="Arial"/>
                <a:cs typeface="Arial"/>
              </a:rPr>
              <a:t>47</a:t>
            </a:r>
            <a:r>
              <a:rPr sz="1200" b="1" spc="-10">
                <a:latin typeface="Microsoft JhengHei"/>
                <a:cs typeface="Microsoft JhengHei"/>
              </a:rPr>
              <a:t>个字节，可</a:t>
            </a:r>
            <a:r>
              <a:rPr sz="1200" b="1">
                <a:latin typeface="Microsoft JhengHei"/>
                <a:cs typeface="Microsoft JhengHei"/>
              </a:rPr>
              <a:t>取任何编码</a:t>
            </a:r>
            <a:r>
              <a:rPr sz="1200" b="1">
                <a:latin typeface="Arial"/>
                <a:cs typeface="Arial"/>
              </a:rPr>
              <a:t>(</a:t>
            </a:r>
            <a:r>
              <a:rPr sz="1200" b="1">
                <a:latin typeface="Microsoft JhengHei"/>
                <a:cs typeface="Microsoft JhengHei"/>
              </a:rPr>
              <a:t>例如全</a:t>
            </a:r>
            <a:r>
              <a:rPr sz="1200" b="1" spc="-10">
                <a:latin typeface="Arial"/>
                <a:cs typeface="Arial"/>
              </a:rPr>
              <a:t>0)</a:t>
            </a:r>
            <a:r>
              <a:rPr sz="1200" b="1" spc="-50">
                <a:latin typeface="Microsoft JhengHei"/>
                <a:cs typeface="Microsoft JhengHei"/>
              </a:rPr>
              <a:t>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b="1" spc="-10">
                <a:latin typeface="Arial"/>
                <a:cs typeface="Arial"/>
              </a:rPr>
              <a:t>3</a:t>
            </a:r>
            <a:r>
              <a:rPr sz="1200" b="1">
                <a:latin typeface="Microsoft JhengHei"/>
                <a:cs typeface="Microsoft JhengHei"/>
              </a:rPr>
              <a:t>、</a:t>
            </a:r>
            <a:r>
              <a:rPr sz="1200" b="1" spc="-10">
                <a:latin typeface="Arial"/>
                <a:cs typeface="Arial"/>
              </a:rPr>
              <a:t>CPCS</a:t>
            </a:r>
            <a:r>
              <a:rPr sz="1200" b="1">
                <a:latin typeface="Microsoft JhengHei"/>
                <a:cs typeface="Microsoft JhengHei"/>
              </a:rPr>
              <a:t>用户到用户指示</a:t>
            </a:r>
            <a:r>
              <a:rPr sz="1200" b="1" spc="-10">
                <a:latin typeface="Arial"/>
                <a:cs typeface="Arial"/>
              </a:rPr>
              <a:t>CPCS-</a:t>
            </a:r>
            <a:r>
              <a:rPr sz="1200" b="1">
                <a:latin typeface="Arial"/>
                <a:cs typeface="Arial"/>
              </a:rPr>
              <a:t>UU(CPCS</a:t>
            </a:r>
            <a:r>
              <a:rPr sz="1200" b="1" spc="50">
                <a:latin typeface="Arial"/>
                <a:cs typeface="Arial"/>
              </a:rPr>
              <a:t> </a:t>
            </a:r>
            <a:r>
              <a:rPr sz="1200" b="1" spc="-10">
                <a:latin typeface="Arial"/>
                <a:cs typeface="Arial"/>
              </a:rPr>
              <a:t>User-to-</a:t>
            </a:r>
            <a:r>
              <a:rPr sz="1200" b="1">
                <a:latin typeface="Arial"/>
                <a:cs typeface="Arial"/>
              </a:rPr>
              <a:t>user</a:t>
            </a:r>
            <a:r>
              <a:rPr sz="1200" b="1" spc="50">
                <a:latin typeface="Arial"/>
                <a:cs typeface="Arial"/>
              </a:rPr>
              <a:t> </a:t>
            </a:r>
            <a:r>
              <a:rPr sz="1200" b="1" spc="-10">
                <a:latin typeface="Arial"/>
                <a:cs typeface="Arial"/>
              </a:rPr>
              <a:t>indication)</a:t>
            </a:r>
            <a:r>
              <a:rPr sz="1200" b="1" spc="-10">
                <a:latin typeface="Microsoft JhengHei"/>
                <a:cs typeface="Microsoft JhengHei"/>
              </a:rPr>
              <a:t>：被用于透明地传输用户到用户的信息。</a:t>
            </a:r>
            <a:endParaRPr sz="1200">
              <a:latin typeface="Microsoft JhengHei"/>
              <a:cs typeface="Microsoft JhengHei"/>
            </a:endParaRPr>
          </a:p>
          <a:p>
            <a:pPr marL="226695" marR="5080" indent="-214629">
              <a:lnSpc>
                <a:spcPct val="150000"/>
              </a:lnSpc>
            </a:pPr>
            <a:r>
              <a:rPr sz="1200" b="1" spc="-10">
                <a:latin typeface="Arial"/>
                <a:cs typeface="Arial"/>
              </a:rPr>
              <a:t>4</a:t>
            </a:r>
            <a:r>
              <a:rPr sz="1200" b="1">
                <a:latin typeface="Microsoft JhengHei"/>
                <a:cs typeface="Microsoft JhengHei"/>
              </a:rPr>
              <a:t>、公共部分指示</a:t>
            </a:r>
            <a:r>
              <a:rPr sz="1200" b="1" spc="-10">
                <a:latin typeface="Arial"/>
                <a:cs typeface="Arial"/>
              </a:rPr>
              <a:t>CPI</a:t>
            </a:r>
            <a:r>
              <a:rPr sz="1200" b="1" spc="-5">
                <a:latin typeface="Microsoft JhengHei"/>
                <a:cs typeface="Microsoft JhengHei"/>
              </a:rPr>
              <a:t>：用于将尾调整到</a:t>
            </a:r>
            <a:r>
              <a:rPr sz="1200" b="1" spc="-10">
                <a:latin typeface="Arial"/>
                <a:cs typeface="Arial"/>
              </a:rPr>
              <a:t>64</a:t>
            </a:r>
            <a:r>
              <a:rPr sz="1200" b="1">
                <a:latin typeface="Microsoft JhengHei"/>
                <a:cs typeface="Microsoft JhengHei"/>
              </a:rPr>
              <a:t>比特边界。默认的编码为</a:t>
            </a:r>
            <a:r>
              <a:rPr sz="1200" b="1" spc="-10">
                <a:latin typeface="Arial"/>
                <a:cs typeface="Arial"/>
              </a:rPr>
              <a:t>0</a:t>
            </a:r>
            <a:r>
              <a:rPr sz="1200" b="1">
                <a:latin typeface="Microsoft JhengHei"/>
                <a:cs typeface="Microsoft JhengHei"/>
              </a:rPr>
              <a:t>。这一字段也可被用于消息类型功能</a:t>
            </a:r>
            <a:r>
              <a:rPr sz="1200" b="1">
                <a:latin typeface="Arial"/>
                <a:cs typeface="Arial"/>
              </a:rPr>
              <a:t>(</a:t>
            </a:r>
            <a:r>
              <a:rPr sz="1200" b="1">
                <a:latin typeface="Microsoft JhengHei"/>
                <a:cs typeface="Microsoft JhengHei"/>
              </a:rPr>
              <a:t>在将来</a:t>
            </a:r>
            <a:r>
              <a:rPr sz="1200" b="1">
                <a:latin typeface="Arial"/>
                <a:cs typeface="Arial"/>
              </a:rPr>
              <a:t>)</a:t>
            </a:r>
            <a:r>
              <a:rPr sz="1200" b="1" spc="-20">
                <a:latin typeface="Microsoft JhengHei"/>
                <a:cs typeface="Microsoft JhengHei"/>
              </a:rPr>
              <a:t>以区分</a:t>
            </a:r>
            <a:r>
              <a:rPr sz="1200" b="1" spc="-10">
                <a:latin typeface="Microsoft JhengHei"/>
                <a:cs typeface="Microsoft JhengHei"/>
              </a:rPr>
              <a:t>例如管理消息。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b="1" spc="-10">
                <a:latin typeface="Arial"/>
                <a:cs typeface="Arial"/>
              </a:rPr>
              <a:t>5</a:t>
            </a:r>
            <a:r>
              <a:rPr sz="1200" b="1">
                <a:latin typeface="Microsoft JhengHei"/>
                <a:cs typeface="Microsoft JhengHei"/>
              </a:rPr>
              <a:t>、长度</a:t>
            </a:r>
            <a:r>
              <a:rPr sz="1200" b="1">
                <a:latin typeface="Arial"/>
                <a:cs typeface="Arial"/>
              </a:rPr>
              <a:t>(Length)</a:t>
            </a:r>
            <a:r>
              <a:rPr sz="1200" b="1">
                <a:latin typeface="Microsoft JhengHei"/>
                <a:cs typeface="Microsoft JhengHei"/>
              </a:rPr>
              <a:t>：被用于指示出按字节计算的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 spc="-5">
                <a:latin typeface="Microsoft JhengHei"/>
                <a:cs typeface="Microsoft JhengHei"/>
              </a:rPr>
              <a:t>载荷的长度。当被置为零时，它指示出异常中止功能。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b="1" spc="-10">
                <a:latin typeface="Arial"/>
                <a:cs typeface="Arial"/>
              </a:rPr>
              <a:t>6</a:t>
            </a:r>
            <a:r>
              <a:rPr sz="1200" b="1">
                <a:latin typeface="Microsoft JhengHei"/>
                <a:cs typeface="Microsoft JhengHei"/>
              </a:rPr>
              <a:t>、</a:t>
            </a:r>
            <a:r>
              <a:rPr sz="1200" b="1" spc="-10">
                <a:latin typeface="Arial"/>
                <a:cs typeface="Arial"/>
              </a:rPr>
              <a:t>CRC</a:t>
            </a:r>
            <a:r>
              <a:rPr sz="1200" b="1" spc="-10">
                <a:latin typeface="Microsoft JhengHei"/>
                <a:cs typeface="Microsoft JhengHei"/>
              </a:rPr>
              <a:t>：</a:t>
            </a:r>
            <a:r>
              <a:rPr sz="1200" b="1" spc="-10">
                <a:latin typeface="Arial"/>
                <a:cs typeface="Arial"/>
              </a:rPr>
              <a:t>CRC-</a:t>
            </a:r>
            <a:r>
              <a:rPr sz="1200" b="1" spc="-15">
                <a:latin typeface="Arial"/>
                <a:cs typeface="Arial"/>
              </a:rPr>
              <a:t>32</a:t>
            </a:r>
            <a:r>
              <a:rPr sz="1200" b="1">
                <a:latin typeface="Microsoft JhengHei"/>
                <a:cs typeface="Microsoft JhengHei"/>
              </a:rPr>
              <a:t>被用于对整个的</a:t>
            </a:r>
            <a:r>
              <a:rPr sz="1200" b="1" spc="-10">
                <a:latin typeface="Arial"/>
                <a:cs typeface="Arial"/>
              </a:rPr>
              <a:t>CPCS-PDU</a:t>
            </a:r>
            <a:r>
              <a:rPr sz="1200" b="1" spc="-10">
                <a:latin typeface="Microsoft JhengHei"/>
                <a:cs typeface="Microsoft JhengHei"/>
              </a:rPr>
              <a:t>进行错误的检测。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1162" y="5549900"/>
            <a:ext cx="8064500" cy="5207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46050">
              <a:lnSpc>
                <a:spcPct val="100000"/>
              </a:lnSpc>
            </a:pPr>
            <a:r>
              <a:rPr sz="1400" b="1" spc="-10">
                <a:latin typeface="Arial"/>
                <a:cs typeface="Arial"/>
              </a:rPr>
              <a:t>AAL</a:t>
            </a:r>
            <a:r>
              <a:rPr sz="1400" b="1">
                <a:latin typeface="Microsoft JhengHei"/>
                <a:cs typeface="Microsoft JhengHei"/>
              </a:rPr>
              <a:t>类型</a:t>
            </a:r>
            <a:r>
              <a:rPr sz="1400" b="1">
                <a:latin typeface="Arial"/>
                <a:cs typeface="Arial"/>
              </a:rPr>
              <a:t>5</a:t>
            </a:r>
            <a:r>
              <a:rPr sz="1400" b="1">
                <a:latin typeface="Microsoft JhengHei"/>
                <a:cs typeface="Microsoft JhengHei"/>
              </a:rPr>
              <a:t>相对来说不是很复杂且更为有效</a:t>
            </a:r>
            <a:r>
              <a:rPr sz="1400" b="1">
                <a:latin typeface="Arial"/>
                <a:cs typeface="Arial"/>
              </a:rPr>
              <a:t>(</a:t>
            </a:r>
            <a:r>
              <a:rPr sz="1400" b="1">
                <a:latin typeface="Microsoft JhengHei"/>
                <a:cs typeface="Microsoft JhengHei"/>
              </a:rPr>
              <a:t>负担较小</a:t>
            </a:r>
            <a:r>
              <a:rPr sz="1400" b="1">
                <a:latin typeface="Arial"/>
                <a:cs typeface="Arial"/>
              </a:rPr>
              <a:t>)</a:t>
            </a:r>
            <a:r>
              <a:rPr sz="1400" b="1">
                <a:latin typeface="Microsoft JhengHei"/>
                <a:cs typeface="Microsoft JhengHei"/>
              </a:rPr>
              <a:t>，因此</a:t>
            </a:r>
            <a:r>
              <a:rPr sz="1400" b="1" spc="-10">
                <a:latin typeface="Arial"/>
                <a:cs typeface="Arial"/>
              </a:rPr>
              <a:t>AAL</a:t>
            </a:r>
            <a:r>
              <a:rPr sz="1400" b="1">
                <a:latin typeface="Microsoft JhengHei"/>
                <a:cs typeface="Microsoft JhengHei"/>
              </a:rPr>
              <a:t>类型</a:t>
            </a:r>
            <a:r>
              <a:rPr sz="1400" b="1">
                <a:latin typeface="Arial"/>
                <a:cs typeface="Arial"/>
              </a:rPr>
              <a:t>5</a:t>
            </a:r>
            <a:r>
              <a:rPr sz="1400" b="1">
                <a:latin typeface="Microsoft JhengHei"/>
                <a:cs typeface="Microsoft JhengHei"/>
              </a:rPr>
              <a:t>是最被广泛使用的</a:t>
            </a:r>
            <a:r>
              <a:rPr sz="1400" b="1" spc="-10">
                <a:latin typeface="Arial"/>
                <a:cs typeface="Arial"/>
              </a:rPr>
              <a:t>AAL</a:t>
            </a:r>
            <a:r>
              <a:rPr sz="1400" b="1" spc="-20">
                <a:latin typeface="Microsoft JhengHei"/>
                <a:cs typeface="Microsoft JhengHei"/>
              </a:rPr>
              <a:t>协议。</a:t>
            </a:r>
            <a:endParaRPr sz="1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974" y="428625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3600">
                <a:solidFill>
                  <a:srgbClr val="000000"/>
                </a:solidFill>
                <a:latin typeface="Microsoft JhengHei"/>
                <a:cs typeface="Microsoft JhengHei"/>
              </a:rPr>
              <a:t>类型</a:t>
            </a:r>
            <a:r>
              <a:rPr sz="3600" spc="-25">
                <a:solidFill>
                  <a:srgbClr val="000000"/>
                </a:solidFill>
                <a:latin typeface="MS Gothic"/>
                <a:cs typeface="MS Gothic"/>
              </a:rPr>
              <a:t>5</a:t>
            </a:r>
            <a:r>
              <a:rPr sz="3600" spc="-25">
                <a:solidFill>
                  <a:srgbClr val="000000"/>
                </a:solidFill>
                <a:latin typeface="Microsoft JhengHei"/>
                <a:cs typeface="Microsoft JhengHei"/>
              </a:rPr>
              <a:t>协议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81150" y="1371599"/>
            <a:ext cx="7486650" cy="76200"/>
          </a:xfrm>
          <a:custGeom>
            <a:rect l="l" t="t" r="r" b="b"/>
            <a:pathLst>
              <a:path w="7486650" h="76200">
                <a:moveTo>
                  <a:pt x="127000" y="76200"/>
                </a:moveTo>
                <a:lnTo>
                  <a:pt x="0" y="38100"/>
                </a:lnTo>
                <a:lnTo>
                  <a:pt x="127000" y="0"/>
                </a:lnTo>
                <a:lnTo>
                  <a:pt x="84666" y="31750"/>
                </a:lnTo>
                <a:lnTo>
                  <a:pt x="34786" y="31750"/>
                </a:lnTo>
                <a:lnTo>
                  <a:pt x="34786" y="44450"/>
                </a:lnTo>
                <a:lnTo>
                  <a:pt x="84666" y="44450"/>
                </a:lnTo>
                <a:lnTo>
                  <a:pt x="127000" y="76200"/>
                </a:lnTo>
                <a:close/>
              </a:path>
              <a:path w="7486650" h="76200">
                <a:moveTo>
                  <a:pt x="7359650" y="76200"/>
                </a:moveTo>
                <a:lnTo>
                  <a:pt x="7410450" y="38100"/>
                </a:lnTo>
                <a:lnTo>
                  <a:pt x="7359650" y="0"/>
                </a:lnTo>
                <a:lnTo>
                  <a:pt x="7465483" y="31750"/>
                </a:lnTo>
                <a:lnTo>
                  <a:pt x="7451664" y="31750"/>
                </a:lnTo>
                <a:lnTo>
                  <a:pt x="7451664" y="44450"/>
                </a:lnTo>
                <a:lnTo>
                  <a:pt x="7465483" y="44450"/>
                </a:lnTo>
                <a:lnTo>
                  <a:pt x="7359650" y="76200"/>
                </a:lnTo>
                <a:close/>
              </a:path>
              <a:path w="7486650" h="76200">
                <a:moveTo>
                  <a:pt x="84666" y="44450"/>
                </a:moveTo>
                <a:lnTo>
                  <a:pt x="34786" y="44450"/>
                </a:lnTo>
                <a:lnTo>
                  <a:pt x="34786" y="31750"/>
                </a:lnTo>
                <a:lnTo>
                  <a:pt x="84666" y="31750"/>
                </a:lnTo>
                <a:lnTo>
                  <a:pt x="76200" y="38100"/>
                </a:lnTo>
                <a:lnTo>
                  <a:pt x="84666" y="44450"/>
                </a:lnTo>
                <a:close/>
              </a:path>
              <a:path w="7486650" h="76200">
                <a:moveTo>
                  <a:pt x="7401983" y="44450"/>
                </a:moveTo>
                <a:lnTo>
                  <a:pt x="84666" y="44450"/>
                </a:lnTo>
                <a:lnTo>
                  <a:pt x="76200" y="38100"/>
                </a:lnTo>
                <a:lnTo>
                  <a:pt x="84666" y="31750"/>
                </a:lnTo>
                <a:lnTo>
                  <a:pt x="7401983" y="31750"/>
                </a:lnTo>
                <a:lnTo>
                  <a:pt x="7410450" y="38100"/>
                </a:lnTo>
                <a:lnTo>
                  <a:pt x="7401983" y="44450"/>
                </a:lnTo>
                <a:close/>
              </a:path>
              <a:path w="7486650" h="76200">
                <a:moveTo>
                  <a:pt x="7465483" y="44450"/>
                </a:moveTo>
                <a:lnTo>
                  <a:pt x="7451664" y="44450"/>
                </a:lnTo>
                <a:lnTo>
                  <a:pt x="7451664" y="31750"/>
                </a:lnTo>
                <a:lnTo>
                  <a:pt x="7465483" y="31750"/>
                </a:lnTo>
                <a:lnTo>
                  <a:pt x="7486650" y="38100"/>
                </a:lnTo>
                <a:lnTo>
                  <a:pt x="7465483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692650" y="1190098"/>
            <a:ext cx="787400" cy="2197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200" i="1">
                <a:latin typeface="Arial"/>
                <a:cs typeface="Arial"/>
              </a:rPr>
              <a:t>M</a:t>
            </a:r>
            <a:r>
              <a:rPr sz="1200" i="1" spc="-10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x</a:t>
            </a:r>
            <a:r>
              <a:rPr sz="1200" i="1" spc="5">
                <a:latin typeface="Arial"/>
                <a:cs typeface="Arial"/>
              </a:rPr>
              <a:t> </a:t>
            </a:r>
            <a:r>
              <a:rPr sz="1200" i="1" spc="-10">
                <a:latin typeface="Arial"/>
                <a:cs typeface="Arial"/>
              </a:rPr>
              <a:t>48</a:t>
            </a:r>
            <a:r>
              <a:rPr sz="1250" spc="-50">
                <a:latin typeface="宋体"/>
                <a:cs typeface="宋体"/>
              </a:rPr>
              <a:t>字节</a:t>
            </a:r>
            <a:endParaRPr sz="12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87500" y="1530350"/>
            <a:ext cx="2362200" cy="4064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137160" rIns="0" bIns="0" rtlCol="0">
            <a:spAutoFit/>
          </a:bodyPr>
          <a:lstStyle/>
          <a:p>
            <a:pPr marR="335915" algn="ctr">
              <a:lnSpc>
                <a:spcPct val="100000"/>
              </a:lnSpc>
              <a:spcBef>
                <a:spcPts val="1080"/>
              </a:spcBef>
            </a:pPr>
            <a:r>
              <a:rPr sz="1450" spc="-65">
                <a:latin typeface="宋体"/>
                <a:cs typeface="宋体"/>
              </a:rPr>
              <a:t>数</a:t>
            </a:r>
            <a:r>
              <a:rPr sz="1450" spc="-50">
                <a:latin typeface="宋体"/>
                <a:cs typeface="宋体"/>
              </a:rPr>
              <a:t>据</a:t>
            </a:r>
            <a:endParaRPr sz="145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49700" y="1530350"/>
            <a:ext cx="806450" cy="406400"/>
          </a:xfrm>
          <a:prstGeom prst="rect">
            <a:avLst/>
          </a:prstGeom>
          <a:solidFill>
            <a:srgbClr val="6699FF"/>
          </a:solidFill>
          <a:ln w="12700">
            <a:solidFill>
              <a:srgbClr val="000000"/>
            </a:solidFill>
          </a:ln>
        </p:spPr>
        <p:txBody>
          <a:bodyPr vert="horz" wrap="square" lIns="0" tIns="113664" rIns="0" bIns="0" rtlCol="0">
            <a:spAutoFit/>
          </a:bodyPr>
          <a:lstStyle/>
          <a:p>
            <a:pPr marL="146050">
              <a:lnSpc>
                <a:spcPct val="100000"/>
              </a:lnSpc>
              <a:spcBef>
                <a:spcPts val="894"/>
              </a:spcBef>
            </a:pPr>
            <a:r>
              <a:rPr sz="1400" i="1" spc="-25">
                <a:latin typeface="Arial"/>
                <a:cs typeface="Arial"/>
              </a:rPr>
              <a:t>PAD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56150" y="1530350"/>
            <a:ext cx="1225550" cy="4064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13664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894"/>
              </a:spcBef>
            </a:pPr>
            <a:r>
              <a:rPr sz="1400" i="1" spc="-10">
                <a:latin typeface="Arial"/>
                <a:cs typeface="Arial"/>
              </a:rPr>
              <a:t>CPCS-</a:t>
            </a:r>
            <a:r>
              <a:rPr sz="1400" i="1" spc="-25">
                <a:latin typeface="Arial"/>
                <a:cs typeface="Arial"/>
              </a:rPr>
              <a:t>UU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981700" y="1530350"/>
            <a:ext cx="895350" cy="4064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13664" rIns="0" bIns="0" rtlCol="0">
            <a:spAutoFit/>
          </a:bodyPr>
          <a:lstStyle/>
          <a:p>
            <a:pPr marL="190500">
              <a:lnSpc>
                <a:spcPct val="100000"/>
              </a:lnSpc>
              <a:spcBef>
                <a:spcPts val="894"/>
              </a:spcBef>
            </a:pPr>
            <a:r>
              <a:rPr sz="1400" i="1" spc="-25">
                <a:latin typeface="Arial"/>
                <a:cs typeface="Arial"/>
              </a:rPr>
              <a:t>CPI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877050" y="1530350"/>
            <a:ext cx="1085850" cy="4064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94615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745"/>
              </a:spcBef>
            </a:pPr>
            <a:r>
              <a:rPr sz="1400" i="1" spc="-10">
                <a:latin typeface="Arial"/>
                <a:cs typeface="Arial"/>
              </a:rPr>
              <a:t>Length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62900" y="1530350"/>
            <a:ext cx="1117600" cy="4064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94615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745"/>
              </a:spcBef>
            </a:pPr>
            <a:r>
              <a:rPr sz="1400" i="1" spc="-10">
                <a:latin typeface="Arial"/>
                <a:cs typeface="Arial"/>
              </a:rPr>
              <a:t>CRC-</a:t>
            </a:r>
            <a:r>
              <a:rPr sz="1400" i="1" spc="-25">
                <a:latin typeface="Arial"/>
                <a:cs typeface="Arial"/>
              </a:rPr>
              <a:t>32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59400" y="2018266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30950" y="2018266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340600" y="2018266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369300" y="1999216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723900" y="2895600"/>
            <a:ext cx="1314450" cy="342900"/>
            <a:chOff x="723900" y="2895600"/>
            <a:chExt cx="1314450" cy="342900"/>
          </a:xfrm>
        </p:grpSpPr>
        <p:sp>
          <p:nvSpPr>
            <p:cNvPr id="16" name="object 16"/>
            <p:cNvSpPr/>
            <p:nvPr/>
          </p:nvSpPr>
          <p:spPr>
            <a:xfrm>
              <a:off x="730250" y="2901950"/>
              <a:ext cx="1301750" cy="330200"/>
            </a:xfrm>
            <a:custGeom>
              <a:rect l="l" t="t" r="r" b="b"/>
              <a:pathLst>
                <a:path w="1301750" h="330200">
                  <a:moveTo>
                    <a:pt x="0" y="0"/>
                  </a:moveTo>
                  <a:lnTo>
                    <a:pt x="1301750" y="0"/>
                  </a:lnTo>
                  <a:lnTo>
                    <a:pt x="130175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730250" y="2901950"/>
              <a:ext cx="406400" cy="330200"/>
            </a:xfrm>
            <a:custGeom>
              <a:rect l="l" t="t" r="r" b="b"/>
              <a:pathLst>
                <a:path w="406400" h="330200">
                  <a:moveTo>
                    <a:pt x="406400" y="330200"/>
                  </a:moveTo>
                  <a:lnTo>
                    <a:pt x="0" y="330200"/>
                  </a:lnTo>
                  <a:lnTo>
                    <a:pt x="0" y="0"/>
                  </a:lnTo>
                  <a:lnTo>
                    <a:pt x="406400" y="0"/>
                  </a:lnTo>
                  <a:lnTo>
                    <a:pt x="406400" y="33020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30250" y="2901950"/>
              <a:ext cx="406400" cy="330200"/>
            </a:xfrm>
            <a:custGeom>
              <a:rect l="l" t="t" r="r" b="b"/>
              <a:pathLst>
                <a:path w="406400" h="330200">
                  <a:moveTo>
                    <a:pt x="0" y="0"/>
                  </a:moveTo>
                  <a:lnTo>
                    <a:pt x="406400" y="0"/>
                  </a:lnTo>
                  <a:lnTo>
                    <a:pt x="40640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136650" y="2901950"/>
            <a:ext cx="895350" cy="3302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139700">
              <a:lnSpc>
                <a:spcPct val="100000"/>
              </a:lnSpc>
              <a:spcBef>
                <a:spcPts val="790"/>
              </a:spcBef>
            </a:pPr>
            <a:r>
              <a:rPr sz="1200" spc="-10">
                <a:latin typeface="Arial"/>
                <a:cs typeface="Arial"/>
              </a:rPr>
              <a:t>48</a:t>
            </a:r>
            <a:r>
              <a:rPr sz="1200" spc="-25">
                <a:latin typeface="宋体"/>
                <a:cs typeface="宋体"/>
              </a:rPr>
              <a:t>字节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1981200" y="3543300"/>
            <a:ext cx="1314450" cy="342900"/>
            <a:chOff x="1981200" y="3543300"/>
            <a:chExt cx="1314450" cy="342900"/>
          </a:xfrm>
        </p:grpSpPr>
        <p:sp>
          <p:nvSpPr>
            <p:cNvPr id="21" name="object 21"/>
            <p:cNvSpPr/>
            <p:nvPr/>
          </p:nvSpPr>
          <p:spPr>
            <a:xfrm>
              <a:off x="1987550" y="3549650"/>
              <a:ext cx="1301750" cy="330200"/>
            </a:xfrm>
            <a:custGeom>
              <a:rect l="l" t="t" r="r" b="b"/>
              <a:pathLst>
                <a:path w="1301750" h="330200">
                  <a:moveTo>
                    <a:pt x="0" y="0"/>
                  </a:moveTo>
                  <a:lnTo>
                    <a:pt x="1301750" y="0"/>
                  </a:lnTo>
                  <a:lnTo>
                    <a:pt x="130175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987550" y="3549650"/>
              <a:ext cx="406400" cy="330200"/>
            </a:xfrm>
            <a:custGeom>
              <a:rect l="l" t="t" r="r" b="b"/>
              <a:pathLst>
                <a:path w="406400" h="330200">
                  <a:moveTo>
                    <a:pt x="406400" y="330200"/>
                  </a:moveTo>
                  <a:lnTo>
                    <a:pt x="0" y="330200"/>
                  </a:lnTo>
                  <a:lnTo>
                    <a:pt x="0" y="0"/>
                  </a:lnTo>
                  <a:lnTo>
                    <a:pt x="406400" y="0"/>
                  </a:lnTo>
                  <a:lnTo>
                    <a:pt x="406400" y="33020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1987550" y="3549650"/>
              <a:ext cx="406400" cy="330200"/>
            </a:xfrm>
            <a:custGeom>
              <a:rect l="l" t="t" r="r" b="b"/>
              <a:pathLst>
                <a:path w="406400" h="330200">
                  <a:moveTo>
                    <a:pt x="0" y="0"/>
                  </a:moveTo>
                  <a:lnTo>
                    <a:pt x="406400" y="0"/>
                  </a:lnTo>
                  <a:lnTo>
                    <a:pt x="40640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2393950" y="3549650"/>
            <a:ext cx="895350" cy="3302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139700">
              <a:lnSpc>
                <a:spcPct val="100000"/>
              </a:lnSpc>
              <a:spcBef>
                <a:spcPts val="790"/>
              </a:spcBef>
            </a:pPr>
            <a:r>
              <a:rPr sz="1200" spc="-10">
                <a:latin typeface="Arial"/>
                <a:cs typeface="Arial"/>
              </a:rPr>
              <a:t>48</a:t>
            </a:r>
            <a:r>
              <a:rPr sz="1200" spc="-25">
                <a:latin typeface="宋体"/>
                <a:cs typeface="宋体"/>
              </a:rPr>
              <a:t>字节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7181850" y="4476750"/>
            <a:ext cx="1314450" cy="342900"/>
            <a:chOff x="7181850" y="4476750"/>
            <a:chExt cx="1314450" cy="342900"/>
          </a:xfrm>
        </p:grpSpPr>
        <p:sp>
          <p:nvSpPr>
            <p:cNvPr id="26" name="object 26"/>
            <p:cNvSpPr/>
            <p:nvPr/>
          </p:nvSpPr>
          <p:spPr>
            <a:xfrm>
              <a:off x="7188200" y="4483100"/>
              <a:ext cx="1301750" cy="330200"/>
            </a:xfrm>
            <a:custGeom>
              <a:rect l="l" t="t" r="r" b="b"/>
              <a:pathLst>
                <a:path w="1301750" h="330200">
                  <a:moveTo>
                    <a:pt x="0" y="0"/>
                  </a:moveTo>
                  <a:lnTo>
                    <a:pt x="1301750" y="0"/>
                  </a:lnTo>
                  <a:lnTo>
                    <a:pt x="130175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7188200" y="4483100"/>
              <a:ext cx="406400" cy="330200"/>
            </a:xfrm>
            <a:custGeom>
              <a:rect l="l" t="t" r="r" b="b"/>
              <a:pathLst>
                <a:path w="406400" h="330200">
                  <a:moveTo>
                    <a:pt x="406400" y="330200"/>
                  </a:moveTo>
                  <a:lnTo>
                    <a:pt x="0" y="330200"/>
                  </a:lnTo>
                  <a:lnTo>
                    <a:pt x="0" y="0"/>
                  </a:lnTo>
                  <a:lnTo>
                    <a:pt x="406400" y="0"/>
                  </a:lnTo>
                  <a:lnTo>
                    <a:pt x="406400" y="33020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7188200" y="4483100"/>
              <a:ext cx="406400" cy="330200"/>
            </a:xfrm>
            <a:custGeom>
              <a:rect l="l" t="t" r="r" b="b"/>
              <a:pathLst>
                <a:path w="406400" h="330200">
                  <a:moveTo>
                    <a:pt x="0" y="0"/>
                  </a:moveTo>
                  <a:lnTo>
                    <a:pt x="406400" y="0"/>
                  </a:lnTo>
                  <a:lnTo>
                    <a:pt x="40640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7594600" y="4483100"/>
            <a:ext cx="895350" cy="3302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100330" rIns="0" bIns="0" rtlCol="0">
            <a:spAutoFit/>
          </a:bodyPr>
          <a:lstStyle/>
          <a:p>
            <a:pPr marL="139700">
              <a:lnSpc>
                <a:spcPct val="100000"/>
              </a:lnSpc>
              <a:spcBef>
                <a:spcPts val="790"/>
              </a:spcBef>
            </a:pPr>
            <a:r>
              <a:rPr sz="1200" spc="-10">
                <a:latin typeface="Arial"/>
                <a:cs typeface="Arial"/>
              </a:rPr>
              <a:t>48</a:t>
            </a:r>
            <a:r>
              <a:rPr sz="1200" spc="-25">
                <a:latin typeface="宋体"/>
                <a:cs typeface="宋体"/>
              </a:rPr>
              <a:t>字节</a:t>
            </a:r>
            <a:endParaRPr sz="1200">
              <a:latin typeface="宋体"/>
              <a:cs typeface="宋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136650" y="1936750"/>
            <a:ext cx="2165350" cy="1612900"/>
            <a:chOff x="1136650" y="1936750"/>
            <a:chExt cx="2165350" cy="1612900"/>
          </a:xfrm>
        </p:grpSpPr>
        <p:sp>
          <p:nvSpPr>
            <p:cNvPr id="31" name="object 31"/>
            <p:cNvSpPr/>
            <p:nvPr/>
          </p:nvSpPr>
          <p:spPr>
            <a:xfrm>
              <a:off x="1143000" y="1962150"/>
              <a:ext cx="438150" cy="914400"/>
            </a:xfrm>
            <a:custGeom>
              <a:rect l="l" t="t" r="r" b="b"/>
              <a:pathLst>
                <a:path w="438150" h="914400">
                  <a:moveTo>
                    <a:pt x="438150" y="0"/>
                  </a:moveTo>
                  <a:lnTo>
                    <a:pt x="0" y="9144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2038350" y="1962150"/>
              <a:ext cx="133350" cy="933450"/>
            </a:xfrm>
            <a:custGeom>
              <a:rect l="l" t="t" r="r" b="b"/>
              <a:pathLst>
                <a:path w="133350" h="933450">
                  <a:moveTo>
                    <a:pt x="133350" y="0"/>
                  </a:moveTo>
                  <a:lnTo>
                    <a:pt x="0" y="93345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171700" y="1943100"/>
              <a:ext cx="1123950" cy="1600200"/>
            </a:xfrm>
            <a:custGeom>
              <a:rect l="l" t="t" r="r" b="b"/>
              <a:pathLst>
                <a:path w="1123950" h="1600200">
                  <a:moveTo>
                    <a:pt x="0" y="0"/>
                  </a:moveTo>
                  <a:lnTo>
                    <a:pt x="228600" y="1600200"/>
                  </a:lnTo>
                </a:path>
                <a:path w="1123950" h="1600200">
                  <a:moveTo>
                    <a:pt x="666750" y="19050"/>
                  </a:moveTo>
                  <a:lnTo>
                    <a:pt x="1123950" y="160020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4" name="object 34"/>
          <p:cNvGrpSpPr/>
          <p:nvPr/>
        </p:nvGrpSpPr>
        <p:grpSpPr>
          <a:xfrm>
            <a:off x="3708400" y="1936750"/>
            <a:ext cx="5384800" cy="2546350"/>
            <a:chOff x="3708400" y="1936750"/>
            <a:chExt cx="5384800" cy="2546350"/>
          </a:xfrm>
        </p:grpSpPr>
        <p:sp>
          <p:nvSpPr>
            <p:cNvPr id="35" name="object 35"/>
            <p:cNvSpPr/>
            <p:nvPr/>
          </p:nvSpPr>
          <p:spPr>
            <a:xfrm>
              <a:off x="4191000" y="4267200"/>
              <a:ext cx="2057400" cy="0"/>
            </a:xfrm>
            <a:custGeom>
              <a:rect l="l" t="t" r="r" b="b"/>
              <a:pathLst>
                <a:path w="2057400">
                  <a:moveTo>
                    <a:pt x="0" y="0"/>
                  </a:moveTo>
                  <a:lnTo>
                    <a:pt x="2057400" y="0"/>
                  </a:lnTo>
                </a:path>
              </a:pathLst>
            </a:custGeom>
            <a:ln w="762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714750" y="1943100"/>
              <a:ext cx="3886200" cy="2533650"/>
            </a:xfrm>
            <a:custGeom>
              <a:rect l="l" t="t" r="r" b="b"/>
              <a:pathLst>
                <a:path w="3886200" h="2533650">
                  <a:moveTo>
                    <a:pt x="0" y="0"/>
                  </a:moveTo>
                  <a:lnTo>
                    <a:pt x="3886200" y="253365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8496300" y="1943100"/>
              <a:ext cx="590550" cy="2533650"/>
            </a:xfrm>
            <a:custGeom>
              <a:rect l="l" t="t" r="r" b="b"/>
              <a:pathLst>
                <a:path w="590550" h="2533650">
                  <a:moveTo>
                    <a:pt x="590550" y="0"/>
                  </a:moveTo>
                  <a:lnTo>
                    <a:pt x="0" y="253365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1416050" y="2685016"/>
            <a:ext cx="2374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#</a:t>
            </a:r>
            <a:r>
              <a:rPr sz="1200" spc="-5">
                <a:latin typeface="Arial"/>
                <a:cs typeface="Arial"/>
              </a:rPr>
              <a:t> </a:t>
            </a:r>
            <a:r>
              <a:rPr sz="1200" spc="-60"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635250" y="3332715"/>
            <a:ext cx="2374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#</a:t>
            </a:r>
            <a:r>
              <a:rPr sz="1200" spc="-5">
                <a:latin typeface="Arial"/>
                <a:cs typeface="Arial"/>
              </a:rPr>
              <a:t> </a:t>
            </a:r>
            <a:r>
              <a:rPr sz="1200" spc="-6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778750" y="4266165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"/>
                <a:cs typeface="Arial"/>
              </a:rPr>
              <a:t>#</a:t>
            </a:r>
            <a:r>
              <a:rPr sz="1200" spc="-15">
                <a:latin typeface="Arial"/>
                <a:cs typeface="Arial"/>
              </a:rPr>
              <a:t> </a:t>
            </a:r>
            <a:r>
              <a:rPr sz="1200" spc="-60">
                <a:latin typeface="Arial"/>
                <a:cs typeface="Arial"/>
              </a:rPr>
              <a:t>M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571500" y="4248150"/>
            <a:ext cx="419100" cy="342900"/>
            <a:chOff x="571500" y="4248150"/>
            <a:chExt cx="419100" cy="342900"/>
          </a:xfrm>
        </p:grpSpPr>
        <p:sp>
          <p:nvSpPr>
            <p:cNvPr id="42" name="object 42"/>
            <p:cNvSpPr/>
            <p:nvPr/>
          </p:nvSpPr>
          <p:spPr>
            <a:xfrm>
              <a:off x="577850" y="4254500"/>
              <a:ext cx="406400" cy="330200"/>
            </a:xfrm>
            <a:custGeom>
              <a:rect l="l" t="t" r="r" b="b"/>
              <a:pathLst>
                <a:path w="406400" h="330200">
                  <a:moveTo>
                    <a:pt x="406400" y="330200"/>
                  </a:moveTo>
                  <a:lnTo>
                    <a:pt x="0" y="330200"/>
                  </a:lnTo>
                  <a:lnTo>
                    <a:pt x="0" y="0"/>
                  </a:lnTo>
                  <a:lnTo>
                    <a:pt x="406400" y="0"/>
                  </a:lnTo>
                  <a:lnTo>
                    <a:pt x="406400" y="330200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577850" y="4254500"/>
              <a:ext cx="406400" cy="330200"/>
            </a:xfrm>
            <a:custGeom>
              <a:rect l="l" t="t" r="r" b="b"/>
              <a:pathLst>
                <a:path w="406400" h="330200">
                  <a:moveTo>
                    <a:pt x="0" y="0"/>
                  </a:moveTo>
                  <a:lnTo>
                    <a:pt x="406400" y="0"/>
                  </a:lnTo>
                  <a:lnTo>
                    <a:pt x="406400" y="330200"/>
                  </a:lnTo>
                  <a:lnTo>
                    <a:pt x="0" y="3302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1168400" y="4307330"/>
            <a:ext cx="1557020" cy="251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400" i="1">
                <a:latin typeface="Arial"/>
                <a:cs typeface="Arial"/>
              </a:rPr>
              <a:t>ATM</a:t>
            </a:r>
            <a:r>
              <a:rPr sz="1400" i="1" spc="25">
                <a:latin typeface="Arial"/>
                <a:cs typeface="Arial"/>
              </a:rPr>
              <a:t> </a:t>
            </a:r>
            <a:r>
              <a:rPr sz="1450" spc="-65">
                <a:latin typeface="宋体"/>
                <a:cs typeface="宋体"/>
              </a:rPr>
              <a:t>信元头</a:t>
            </a:r>
            <a:r>
              <a:rPr sz="1400" i="1">
                <a:latin typeface="Arial"/>
                <a:cs typeface="Arial"/>
              </a:rPr>
              <a:t>(5</a:t>
            </a:r>
            <a:r>
              <a:rPr sz="1450" spc="-65">
                <a:latin typeface="宋体"/>
                <a:cs typeface="宋体"/>
              </a:rPr>
              <a:t>字节</a:t>
            </a:r>
            <a:r>
              <a:rPr sz="1400" i="1" spc="-50"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1" name="object 5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28</a:t>
            </a:fld>
          </a:p>
        </p:txBody>
      </p:sp>
      <p:sp>
        <p:nvSpPr>
          <p:cNvPr id="52" name="object 5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45" name="object 45"/>
          <p:cNvSpPr txBox="1"/>
          <p:nvPr/>
        </p:nvSpPr>
        <p:spPr>
          <a:xfrm>
            <a:off x="482600" y="4781200"/>
            <a:ext cx="2893695" cy="121539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15"/>
              </a:spcBef>
            </a:pPr>
            <a:r>
              <a:rPr sz="1250" spc="-50">
                <a:latin typeface="宋体"/>
                <a:cs typeface="宋体"/>
              </a:rPr>
              <a:t>缩写含义：</a:t>
            </a: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1200" i="1">
                <a:latin typeface="Arial"/>
                <a:cs typeface="Arial"/>
              </a:rPr>
              <a:t>PAD:</a:t>
            </a:r>
            <a:r>
              <a:rPr sz="1200" i="1" spc="-20">
                <a:latin typeface="Arial"/>
                <a:cs typeface="Arial"/>
              </a:rPr>
              <a:t> </a:t>
            </a:r>
            <a:r>
              <a:rPr sz="1200" i="1" spc="-10">
                <a:latin typeface="Arial"/>
                <a:cs typeface="Arial"/>
              </a:rPr>
              <a:t>Padding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35000"/>
              </a:lnSpc>
            </a:pPr>
            <a:r>
              <a:rPr sz="1200" i="1" spc="-10">
                <a:latin typeface="Arial"/>
                <a:cs typeface="Arial"/>
              </a:rPr>
              <a:t>CPCS-</a:t>
            </a:r>
            <a:r>
              <a:rPr sz="1200" i="1">
                <a:latin typeface="Arial"/>
                <a:cs typeface="Arial"/>
              </a:rPr>
              <a:t>UU:</a:t>
            </a:r>
            <a:r>
              <a:rPr sz="1200" i="1" spc="-20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CPCS</a:t>
            </a:r>
            <a:r>
              <a:rPr sz="1200" i="1" spc="-10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User</a:t>
            </a:r>
            <a:r>
              <a:rPr sz="1200" i="1" spc="-5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-to</a:t>
            </a:r>
            <a:r>
              <a:rPr sz="1200" i="1" spc="-10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-user</a:t>
            </a:r>
            <a:r>
              <a:rPr sz="1200" i="1" spc="-5">
                <a:latin typeface="Arial"/>
                <a:cs typeface="Arial"/>
              </a:rPr>
              <a:t> </a:t>
            </a:r>
            <a:r>
              <a:rPr sz="1200" i="1" spc="-10">
                <a:latin typeface="Arial"/>
                <a:cs typeface="Arial"/>
              </a:rPr>
              <a:t>Indication </a:t>
            </a:r>
            <a:r>
              <a:rPr sz="1200" i="1">
                <a:latin typeface="Arial"/>
                <a:cs typeface="Arial"/>
              </a:rPr>
              <a:t>CPI:</a:t>
            </a:r>
            <a:r>
              <a:rPr sz="1200" i="1" spc="-25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Common</a:t>
            </a:r>
            <a:r>
              <a:rPr sz="1200" i="1" spc="-25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Part</a:t>
            </a:r>
            <a:r>
              <a:rPr sz="1200" i="1" spc="-20">
                <a:latin typeface="Arial"/>
                <a:cs typeface="Arial"/>
              </a:rPr>
              <a:t> </a:t>
            </a:r>
            <a:r>
              <a:rPr sz="1200" i="1" spc="-10">
                <a:latin typeface="Arial"/>
                <a:cs typeface="Arial"/>
              </a:rPr>
              <a:t>Indicator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i="1">
                <a:latin typeface="Arial"/>
                <a:cs typeface="Arial"/>
              </a:rPr>
              <a:t>Length:</a:t>
            </a:r>
            <a:r>
              <a:rPr sz="1200" i="1" spc="-25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Length</a:t>
            </a:r>
            <a:r>
              <a:rPr sz="1200" i="1" spc="-25">
                <a:latin typeface="Arial"/>
                <a:cs typeface="Arial"/>
              </a:rPr>
              <a:t> </a:t>
            </a:r>
            <a:r>
              <a:rPr sz="1200" i="1">
                <a:latin typeface="Arial"/>
                <a:cs typeface="Arial"/>
              </a:rPr>
              <a:t>of</a:t>
            </a:r>
            <a:r>
              <a:rPr sz="1200" i="1" spc="-25">
                <a:latin typeface="Arial"/>
                <a:cs typeface="Arial"/>
              </a:rPr>
              <a:t> </a:t>
            </a:r>
            <a:r>
              <a:rPr sz="1200" i="1" spc="-20">
                <a:latin typeface="Arial"/>
                <a:cs typeface="Arial"/>
              </a:rPr>
              <a:t>Data</a:t>
            </a:r>
            <a:endParaRPr sz="12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721100" y="5149850"/>
            <a:ext cx="5092700" cy="103505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Times New Roman"/>
              <a:cs typeface="Times New Roman"/>
            </a:endParaRPr>
          </a:p>
          <a:p>
            <a:pPr marL="336550">
              <a:lnSpc>
                <a:spcPct val="100000"/>
              </a:lnSpc>
            </a:pPr>
            <a:r>
              <a:rPr sz="1400" b="1" spc="-10">
                <a:latin typeface="Microsoft JhengHei"/>
                <a:cs typeface="Microsoft JhengHei"/>
              </a:rPr>
              <a:t>－</a:t>
            </a:r>
            <a:r>
              <a:rPr sz="1400" b="1" spc="-10">
                <a:latin typeface="Arial"/>
                <a:cs typeface="Arial"/>
              </a:rPr>
              <a:t>AAL</a:t>
            </a:r>
            <a:r>
              <a:rPr sz="1400" b="1">
                <a:latin typeface="Microsoft JhengHei"/>
                <a:cs typeface="Microsoft JhengHei"/>
              </a:rPr>
              <a:t>类型</a:t>
            </a:r>
            <a:r>
              <a:rPr sz="1400" b="1">
                <a:latin typeface="Arial"/>
                <a:cs typeface="Arial"/>
              </a:rPr>
              <a:t>5</a:t>
            </a:r>
            <a:r>
              <a:rPr sz="1400" b="1">
                <a:latin typeface="Microsoft JhengHei"/>
                <a:cs typeface="Microsoft JhengHei"/>
              </a:rPr>
              <a:t>的</a:t>
            </a:r>
            <a:r>
              <a:rPr sz="1400" b="1" spc="-10">
                <a:latin typeface="Arial"/>
                <a:cs typeface="Arial"/>
              </a:rPr>
              <a:t>SAR</a:t>
            </a:r>
            <a:r>
              <a:rPr sz="1400" b="1">
                <a:latin typeface="Microsoft JhengHei"/>
                <a:cs typeface="Microsoft JhengHei"/>
              </a:rPr>
              <a:t>本质上是一个</a:t>
            </a:r>
            <a:r>
              <a:rPr sz="1400" b="1">
                <a:latin typeface="Arial"/>
                <a:cs typeface="Arial"/>
              </a:rPr>
              <a:t>“</a:t>
            </a:r>
            <a:r>
              <a:rPr sz="1400" b="1">
                <a:latin typeface="Microsoft JhengHei"/>
                <a:cs typeface="Microsoft JhengHei"/>
              </a:rPr>
              <a:t>空</a:t>
            </a:r>
            <a:r>
              <a:rPr sz="1400" b="1" spc="-10">
                <a:latin typeface="Arial"/>
                <a:cs typeface="Arial"/>
              </a:rPr>
              <a:t>(null)”</a:t>
            </a:r>
            <a:r>
              <a:rPr sz="1400" b="1" spc="-20">
                <a:latin typeface="Microsoft JhengHei"/>
                <a:cs typeface="Microsoft JhengHei"/>
              </a:rPr>
              <a:t>功能。</a:t>
            </a:r>
            <a:endParaRPr sz="1400">
              <a:latin typeface="Microsoft JhengHei"/>
              <a:cs typeface="Microsoft JhengHei"/>
            </a:endParaRPr>
          </a:p>
          <a:p>
            <a:pPr marL="336550">
              <a:lnSpc>
                <a:spcPct val="100000"/>
              </a:lnSpc>
            </a:pPr>
            <a:r>
              <a:rPr sz="1400" b="1" spc="-10">
                <a:latin typeface="Microsoft JhengHei"/>
                <a:cs typeface="Microsoft JhengHei"/>
              </a:rPr>
              <a:t>－</a:t>
            </a:r>
            <a:r>
              <a:rPr sz="1400" b="1" spc="-10">
                <a:latin typeface="Arial"/>
                <a:cs typeface="Arial"/>
              </a:rPr>
              <a:t>AAL</a:t>
            </a:r>
            <a:r>
              <a:rPr sz="1400" b="1">
                <a:latin typeface="Microsoft JhengHei"/>
                <a:cs typeface="Microsoft JhengHei"/>
              </a:rPr>
              <a:t>类型</a:t>
            </a:r>
            <a:r>
              <a:rPr sz="1400" b="1">
                <a:latin typeface="Arial"/>
                <a:cs typeface="Arial"/>
              </a:rPr>
              <a:t>5</a:t>
            </a:r>
            <a:r>
              <a:rPr sz="1400" b="1">
                <a:latin typeface="Microsoft JhengHei"/>
                <a:cs typeface="Microsoft JhengHei"/>
              </a:rPr>
              <a:t>使用</a:t>
            </a:r>
            <a:r>
              <a:rPr sz="1400" b="1">
                <a:latin typeface="Arial"/>
                <a:cs typeface="Arial"/>
              </a:rPr>
              <a:t>ATM</a:t>
            </a:r>
            <a:r>
              <a:rPr sz="1400" b="1" spc="35">
                <a:latin typeface="Arial"/>
                <a:cs typeface="Arial"/>
              </a:rPr>
              <a:t> </a:t>
            </a:r>
            <a:r>
              <a:rPr sz="1400" b="1">
                <a:latin typeface="Microsoft JhengHei"/>
                <a:cs typeface="Microsoft JhengHei"/>
              </a:rPr>
              <a:t>头</a:t>
            </a:r>
            <a:r>
              <a:rPr sz="1400" b="1" spc="-10">
                <a:latin typeface="Arial"/>
                <a:cs typeface="Arial"/>
              </a:rPr>
              <a:t>PT</a:t>
            </a:r>
            <a:r>
              <a:rPr sz="1400" b="1" spc="-5">
                <a:latin typeface="Microsoft JhengHei"/>
                <a:cs typeface="Microsoft JhengHei"/>
              </a:rPr>
              <a:t>字段中的载荷类型指示符</a:t>
            </a:r>
            <a:endParaRPr sz="1400">
              <a:latin typeface="Microsoft JhengHei"/>
              <a:cs typeface="Microsoft JhengHei"/>
            </a:endParaRPr>
          </a:p>
          <a:p>
            <a:pPr marL="533400">
              <a:lnSpc>
                <a:spcPct val="100000"/>
              </a:lnSpc>
            </a:pPr>
            <a:r>
              <a:rPr sz="1400" b="1">
                <a:latin typeface="Arial"/>
                <a:cs typeface="Arial"/>
              </a:rPr>
              <a:t>PTI(Payload</a:t>
            </a:r>
            <a:r>
              <a:rPr sz="1400" b="1" spc="5">
                <a:latin typeface="Arial"/>
                <a:cs typeface="Arial"/>
              </a:rPr>
              <a:t> </a:t>
            </a:r>
            <a:r>
              <a:rPr sz="1400" b="1">
                <a:latin typeface="Arial"/>
                <a:cs typeface="Arial"/>
              </a:rPr>
              <a:t>Type</a:t>
            </a:r>
            <a:r>
              <a:rPr sz="1400" b="1" spc="10">
                <a:latin typeface="Arial"/>
                <a:cs typeface="Arial"/>
              </a:rPr>
              <a:t> </a:t>
            </a:r>
            <a:r>
              <a:rPr sz="1400" b="1" spc="-10">
                <a:latin typeface="Arial"/>
                <a:cs typeface="Arial"/>
              </a:rPr>
              <a:t>Indicator)</a:t>
            </a:r>
            <a:r>
              <a:rPr sz="1400" b="1">
                <a:latin typeface="Microsoft JhengHei"/>
                <a:cs typeface="Microsoft JhengHei"/>
              </a:rPr>
              <a:t>来定义消息</a:t>
            </a:r>
            <a:r>
              <a:rPr sz="1400" b="1">
                <a:latin typeface="Arial"/>
                <a:cs typeface="Arial"/>
              </a:rPr>
              <a:t>/</a:t>
            </a:r>
            <a:r>
              <a:rPr sz="1400" b="1" spc="-10">
                <a:latin typeface="Microsoft JhengHei"/>
                <a:cs typeface="Microsoft JhengHei"/>
              </a:rPr>
              <a:t>帧的结束。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92150" y="3313665"/>
            <a:ext cx="670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PTI</a:t>
            </a:r>
            <a:r>
              <a:rPr sz="1200" spc="-10">
                <a:latin typeface="宋体"/>
                <a:cs typeface="宋体"/>
              </a:rPr>
              <a:t>＝</a:t>
            </a:r>
            <a:r>
              <a:rPr sz="1200" spc="-10">
                <a:latin typeface="Arial"/>
                <a:cs typeface="Arial"/>
              </a:rPr>
              <a:t>000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987550" y="3961365"/>
            <a:ext cx="670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PTI</a:t>
            </a:r>
            <a:r>
              <a:rPr sz="1200" spc="-10">
                <a:latin typeface="宋体"/>
                <a:cs typeface="宋体"/>
              </a:rPr>
              <a:t>＝</a:t>
            </a:r>
            <a:r>
              <a:rPr sz="1200" spc="-10">
                <a:latin typeface="Arial"/>
                <a:cs typeface="Arial"/>
              </a:rPr>
              <a:t>000</a:t>
            </a:r>
            <a:endParaRPr sz="12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188200" y="4894815"/>
            <a:ext cx="670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PTI</a:t>
            </a:r>
            <a:r>
              <a:rPr sz="1200" spc="-10">
                <a:latin typeface="宋体"/>
                <a:cs typeface="宋体"/>
              </a:rPr>
              <a:t>＝</a:t>
            </a:r>
            <a:r>
              <a:rPr sz="1200" spc="-10">
                <a:latin typeface="Arial"/>
                <a:cs typeface="Arial"/>
              </a:rPr>
              <a:t>001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80232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/>
              <a:t>AAL</a:t>
            </a:r>
            <a:r>
              <a:rPr spc="-20"/>
              <a:t> </a:t>
            </a:r>
            <a:r>
              <a:rPr/>
              <a:t>type</a:t>
            </a:r>
            <a:r>
              <a:rPr spc="-10"/>
              <a:t> </a:t>
            </a:r>
            <a:r>
              <a:rPr/>
              <a:t>2 provides</a:t>
            </a:r>
            <a:r>
              <a:rPr spc="-10"/>
              <a:t> </a:t>
            </a:r>
            <a:r>
              <a:rPr/>
              <a:t>for</a:t>
            </a:r>
            <a:r>
              <a:rPr spc="-5"/>
              <a:t> </a:t>
            </a:r>
            <a:r>
              <a:rPr/>
              <a:t>the</a:t>
            </a:r>
            <a:r>
              <a:rPr spc="-10"/>
              <a:t> bandwidth-</a:t>
            </a:r>
            <a:r>
              <a:rPr/>
              <a:t>efficient</a:t>
            </a:r>
            <a:r>
              <a:rPr spc="-10"/>
              <a:t> </a:t>
            </a:r>
            <a:r>
              <a:rPr/>
              <a:t>transmission of</a:t>
            </a:r>
            <a:r>
              <a:rPr spc="-5"/>
              <a:t> </a:t>
            </a:r>
            <a:r>
              <a:rPr spc="-10"/>
              <a:t>low-</a:t>
            </a:r>
            <a:r>
              <a:rPr/>
              <a:t>rate, short,</a:t>
            </a:r>
            <a:r>
              <a:rPr spc="-5"/>
              <a:t> </a:t>
            </a:r>
            <a:r>
              <a:rPr/>
              <a:t>and </a:t>
            </a:r>
            <a:r>
              <a:rPr spc="-10"/>
              <a:t>variable </a:t>
            </a:r>
            <a:r>
              <a:rPr/>
              <a:t>length</a:t>
            </a:r>
            <a:r>
              <a:rPr spc="-20"/>
              <a:t> </a:t>
            </a:r>
            <a:r>
              <a:rPr/>
              <a:t>packets</a:t>
            </a:r>
            <a:r>
              <a:rPr spc="-15"/>
              <a:t> </a:t>
            </a:r>
            <a:r>
              <a:rPr/>
              <a:t>in</a:t>
            </a:r>
            <a:r>
              <a:rPr spc="-15"/>
              <a:t> </a:t>
            </a:r>
            <a:r>
              <a:rPr/>
              <a:t>delay</a:t>
            </a:r>
            <a:r>
              <a:rPr spc="-15"/>
              <a:t> </a:t>
            </a:r>
            <a:r>
              <a:rPr/>
              <a:t>sensitive</a:t>
            </a:r>
            <a:r>
              <a:rPr spc="-20"/>
              <a:t> </a:t>
            </a:r>
            <a:r>
              <a:rPr/>
              <a:t>applications.</a:t>
            </a:r>
            <a:r>
              <a:rPr spc="-10"/>
              <a:t> </a:t>
            </a:r>
            <a:r>
              <a:rPr/>
              <a:t>More</a:t>
            </a:r>
            <a:r>
              <a:rPr spc="-20"/>
              <a:t> </a:t>
            </a:r>
            <a:r>
              <a:rPr/>
              <a:t>than</a:t>
            </a:r>
            <a:r>
              <a:rPr spc="-15"/>
              <a:t> </a:t>
            </a:r>
            <a:r>
              <a:rPr/>
              <a:t>one</a:t>
            </a:r>
            <a:r>
              <a:rPr spc="-15"/>
              <a:t> </a:t>
            </a:r>
            <a:r>
              <a:rPr/>
              <a:t>AAL</a:t>
            </a:r>
            <a:r>
              <a:rPr spc="-20"/>
              <a:t> </a:t>
            </a:r>
            <a:r>
              <a:rPr/>
              <a:t>type</a:t>
            </a:r>
            <a:r>
              <a:rPr spc="-20"/>
              <a:t> </a:t>
            </a:r>
            <a:r>
              <a:rPr/>
              <a:t>2</a:t>
            </a:r>
            <a:r>
              <a:rPr spc="-10"/>
              <a:t> </a:t>
            </a:r>
            <a:r>
              <a:rPr/>
              <a:t>user</a:t>
            </a:r>
            <a:r>
              <a:rPr spc="-20"/>
              <a:t> </a:t>
            </a:r>
            <a:r>
              <a:rPr/>
              <a:t>information</a:t>
            </a:r>
            <a:r>
              <a:rPr spc="-10"/>
              <a:t> stream </a:t>
            </a:r>
            <a:r>
              <a:rPr/>
              <a:t>can</a:t>
            </a:r>
            <a:r>
              <a:rPr spc="-30"/>
              <a:t> </a:t>
            </a:r>
            <a:r>
              <a:rPr/>
              <a:t>be</a:t>
            </a:r>
            <a:r>
              <a:rPr spc="-20"/>
              <a:t> </a:t>
            </a:r>
            <a:r>
              <a:rPr/>
              <a:t>supported</a:t>
            </a:r>
            <a:r>
              <a:rPr spc="-20"/>
              <a:t> </a:t>
            </a:r>
            <a:r>
              <a:rPr/>
              <a:t>on</a:t>
            </a:r>
            <a:r>
              <a:rPr spc="-15"/>
              <a:t> </a:t>
            </a:r>
            <a:r>
              <a:rPr/>
              <a:t>a</a:t>
            </a:r>
            <a:r>
              <a:rPr spc="-15"/>
              <a:t> </a:t>
            </a:r>
            <a:r>
              <a:rPr/>
              <a:t>single</a:t>
            </a:r>
            <a:r>
              <a:rPr spc="-20"/>
              <a:t> </a:t>
            </a:r>
            <a:r>
              <a:rPr/>
              <a:t>ATM</a:t>
            </a:r>
            <a:r>
              <a:rPr spc="-25"/>
              <a:t> </a:t>
            </a:r>
            <a:r>
              <a:rPr/>
              <a:t>connection.</a:t>
            </a:r>
            <a:r>
              <a:rPr spc="-15"/>
              <a:t> </a:t>
            </a:r>
            <a:r>
              <a:rPr/>
              <a:t>We</a:t>
            </a:r>
            <a:r>
              <a:rPr spc="-20"/>
              <a:t> </a:t>
            </a:r>
            <a:r>
              <a:rPr/>
              <a:t>should</a:t>
            </a:r>
            <a:r>
              <a:rPr spc="-20"/>
              <a:t> </a:t>
            </a:r>
            <a:r>
              <a:rPr/>
              <a:t>understand</a:t>
            </a:r>
            <a:r>
              <a:rPr spc="-20"/>
              <a:t> </a:t>
            </a:r>
            <a:r>
              <a:rPr/>
              <a:t>the</a:t>
            </a:r>
            <a:r>
              <a:rPr spc="-20"/>
              <a:t> </a:t>
            </a:r>
            <a:r>
              <a:rPr/>
              <a:t>interactions</a:t>
            </a:r>
            <a:r>
              <a:rPr spc="-15"/>
              <a:t> </a:t>
            </a:r>
            <a:r>
              <a:rPr spc="-10"/>
              <a:t>between </a:t>
            </a:r>
            <a:r>
              <a:rPr/>
              <a:t>AAL</a:t>
            </a:r>
            <a:r>
              <a:rPr spc="-25"/>
              <a:t> </a:t>
            </a:r>
            <a:r>
              <a:rPr/>
              <a:t>type</a:t>
            </a:r>
            <a:r>
              <a:rPr spc="-10"/>
              <a:t> </a:t>
            </a:r>
            <a:r>
              <a:rPr/>
              <a:t>2</a:t>
            </a:r>
            <a:r>
              <a:rPr spc="-10"/>
              <a:t> </a:t>
            </a:r>
            <a:r>
              <a:rPr/>
              <a:t>and</a:t>
            </a:r>
            <a:r>
              <a:rPr spc="-5"/>
              <a:t> </a:t>
            </a:r>
            <a:r>
              <a:rPr/>
              <a:t>the</a:t>
            </a:r>
            <a:r>
              <a:rPr spc="-10"/>
              <a:t> </a:t>
            </a:r>
            <a:r>
              <a:rPr/>
              <a:t>next</a:t>
            </a:r>
            <a:r>
              <a:rPr spc="-10"/>
              <a:t> </a:t>
            </a:r>
            <a:r>
              <a:rPr/>
              <a:t>higher</a:t>
            </a:r>
            <a:r>
              <a:rPr spc="-10"/>
              <a:t> </a:t>
            </a:r>
            <a:r>
              <a:rPr/>
              <a:t>layer,</a:t>
            </a:r>
            <a:r>
              <a:rPr spc="-10"/>
              <a:t> </a:t>
            </a:r>
            <a:r>
              <a:rPr/>
              <a:t>between</a:t>
            </a:r>
            <a:r>
              <a:rPr spc="-10"/>
              <a:t> </a:t>
            </a:r>
            <a:r>
              <a:rPr/>
              <a:t>AAL</a:t>
            </a:r>
            <a:r>
              <a:rPr spc="-10"/>
              <a:t> </a:t>
            </a:r>
            <a:r>
              <a:rPr/>
              <a:t>type</a:t>
            </a:r>
            <a:r>
              <a:rPr spc="-15"/>
              <a:t> </a:t>
            </a:r>
            <a:r>
              <a:rPr/>
              <a:t>2</a:t>
            </a:r>
            <a:r>
              <a:rPr spc="-5"/>
              <a:t> </a:t>
            </a:r>
            <a:r>
              <a:rPr/>
              <a:t>and</a:t>
            </a:r>
            <a:r>
              <a:rPr spc="-10"/>
              <a:t> </a:t>
            </a:r>
            <a:r>
              <a:rPr/>
              <a:t>the</a:t>
            </a:r>
            <a:r>
              <a:rPr spc="-10"/>
              <a:t> </a:t>
            </a:r>
            <a:r>
              <a:rPr/>
              <a:t>ATM</a:t>
            </a:r>
            <a:r>
              <a:rPr spc="-10"/>
              <a:t> </a:t>
            </a:r>
            <a:r>
              <a:rPr/>
              <a:t>layer,</a:t>
            </a:r>
            <a:r>
              <a:rPr spc="-10"/>
              <a:t> </a:t>
            </a:r>
            <a:r>
              <a:rPr/>
              <a:t>and</a:t>
            </a:r>
            <a:r>
              <a:rPr spc="-5"/>
              <a:t> </a:t>
            </a:r>
            <a:r>
              <a:rPr/>
              <a:t>between</a:t>
            </a:r>
            <a:r>
              <a:rPr spc="-10"/>
              <a:t> </a:t>
            </a:r>
            <a:r>
              <a:rPr spc="-25"/>
              <a:t>AAL </a:t>
            </a:r>
            <a:r>
              <a:rPr/>
              <a:t>type</a:t>
            </a:r>
            <a:r>
              <a:rPr spc="-10"/>
              <a:t> </a:t>
            </a:r>
            <a:r>
              <a:rPr/>
              <a:t>2</a:t>
            </a:r>
            <a:r>
              <a:rPr spc="-5"/>
              <a:t> </a:t>
            </a:r>
            <a:r>
              <a:rPr/>
              <a:t>and Layer</a:t>
            </a:r>
            <a:r>
              <a:rPr spc="-10"/>
              <a:t> </a:t>
            </a:r>
            <a:r>
              <a:rPr/>
              <a:t>Management,</a:t>
            </a:r>
            <a:r>
              <a:rPr spc="-10"/>
              <a:t> </a:t>
            </a:r>
            <a:r>
              <a:rPr/>
              <a:t>as well</a:t>
            </a:r>
            <a:r>
              <a:rPr spc="-10"/>
              <a:t> </a:t>
            </a:r>
            <a:r>
              <a:rPr/>
              <a:t>as</a:t>
            </a:r>
            <a:r>
              <a:rPr spc="-5"/>
              <a:t> </a:t>
            </a:r>
            <a:r>
              <a:rPr/>
              <a:t>AAL</a:t>
            </a:r>
            <a:r>
              <a:rPr spc="-5"/>
              <a:t> </a:t>
            </a:r>
            <a:r>
              <a:rPr/>
              <a:t>type</a:t>
            </a:r>
            <a:r>
              <a:rPr spc="-10"/>
              <a:t> </a:t>
            </a:r>
            <a:r>
              <a:rPr/>
              <a:t>2</a:t>
            </a:r>
            <a:r>
              <a:rPr spc="-5"/>
              <a:t> </a:t>
            </a:r>
            <a:r>
              <a:rPr spc="-10"/>
              <a:t>peer-</a:t>
            </a:r>
            <a:r>
              <a:rPr/>
              <a:t>to-peer</a:t>
            </a:r>
            <a:r>
              <a:rPr spc="-5"/>
              <a:t> </a:t>
            </a:r>
            <a:r>
              <a:rPr spc="-10"/>
              <a:t>operations.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29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9739" y="555937"/>
            <a:ext cx="52882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400" spc="-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objectives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developing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AAL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type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50">
                <a:solidFill>
                  <a:srgbClr val="000000"/>
                </a:solidFill>
                <a:latin typeface="Times New Roman"/>
                <a:cs typeface="Times New Roman"/>
              </a:rPr>
              <a:t>2 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protocols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7743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AAL2</a:t>
            </a:r>
            <a:r>
              <a:rPr sz="4400" spc="-50">
                <a:solidFill>
                  <a:srgbClr val="000000"/>
                </a:solidFill>
                <a:latin typeface="MS Gothic"/>
                <a:cs typeface="MS Gothic"/>
              </a:rPr>
              <a:t>的一般</a:t>
            </a:r>
            <a:r>
              <a:rPr sz="4400" spc="-25">
                <a:solidFill>
                  <a:srgbClr val="000000"/>
                </a:solidFill>
                <a:latin typeface="Microsoft JhengHei"/>
                <a:cs typeface="Microsoft JhengHei"/>
              </a:rPr>
              <a:t>结构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30</a:t>
            </a:fld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0450" y="1898650"/>
            <a:ext cx="3276600" cy="4699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sz="2400" b="1" spc="-20">
                <a:solidFill>
                  <a:srgbClr val="333300"/>
                </a:solidFill>
                <a:latin typeface="Microsoft JhengHei"/>
                <a:cs typeface="Microsoft JhengHei"/>
              </a:rPr>
              <a:t>应用层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3150" y="2584449"/>
            <a:ext cx="3263900" cy="138303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412750">
              <a:lnSpc>
                <a:spcPct val="100000"/>
              </a:lnSpc>
              <a:spcBef>
                <a:spcPts val="434"/>
              </a:spcBef>
            </a:pPr>
            <a:r>
              <a:rPr sz="2400" spc="-10">
                <a:latin typeface="Microsoft JhengHei"/>
                <a:cs typeface="Microsoft JhengHei"/>
              </a:rPr>
              <a:t>业务特定会聚子层</a:t>
            </a:r>
            <a:endParaRPr sz="2400">
              <a:latin typeface="Microsoft JhengHei"/>
              <a:cs typeface="Microsoft JhengHei"/>
            </a:endParaRPr>
          </a:p>
          <a:p>
            <a:pPr marL="565150">
              <a:lnSpc>
                <a:spcPct val="100000"/>
              </a:lnSpc>
            </a:pPr>
            <a:r>
              <a:rPr sz="2400">
                <a:latin typeface="MS Gothic"/>
                <a:cs typeface="MS Gothic"/>
              </a:rPr>
              <a:t>(SSCS)(可</a:t>
            </a:r>
            <a:r>
              <a:rPr sz="2400">
                <a:latin typeface="Microsoft JhengHei"/>
                <a:cs typeface="Microsoft JhengHei"/>
              </a:rPr>
              <a:t>为空</a:t>
            </a:r>
            <a:r>
              <a:rPr sz="2400" spc="-50">
                <a:latin typeface="MS Gothic"/>
                <a:cs typeface="MS Gothic"/>
              </a:rPr>
              <a:t>)</a:t>
            </a:r>
            <a:endParaRPr sz="2400">
              <a:latin typeface="MS Gothic"/>
              <a:cs typeface="MS Gothic"/>
            </a:endParaRPr>
          </a:p>
          <a:p>
            <a:pPr marL="336550">
              <a:lnSpc>
                <a:spcPct val="100000"/>
              </a:lnSpc>
              <a:spcBef>
                <a:spcPts val="1440"/>
              </a:spcBef>
            </a:pPr>
            <a:r>
              <a:rPr sz="2400">
                <a:latin typeface="Microsoft JhengHei"/>
                <a:cs typeface="Microsoft JhengHei"/>
              </a:rPr>
              <a:t>应用与</a:t>
            </a:r>
            <a:r>
              <a:rPr sz="2400">
                <a:latin typeface="MS Gothic"/>
                <a:cs typeface="MS Gothic"/>
              </a:rPr>
              <a:t>AAL</a:t>
            </a:r>
            <a:r>
              <a:rPr sz="2400" spc="-15">
                <a:latin typeface="Microsoft JhengHei"/>
                <a:cs typeface="Microsoft JhengHei"/>
              </a:rPr>
              <a:t>间的接口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60450" y="4184650"/>
            <a:ext cx="3276600" cy="1017905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6200" algn="ctr">
              <a:lnSpc>
                <a:spcPct val="100000"/>
              </a:lnSpc>
              <a:spcBef>
                <a:spcPts val="280"/>
              </a:spcBef>
            </a:pPr>
            <a:r>
              <a:rPr sz="2400">
                <a:latin typeface="MS Gothic"/>
                <a:cs typeface="MS Gothic"/>
              </a:rPr>
              <a:t>公共部分子</a:t>
            </a:r>
            <a:r>
              <a:rPr sz="2400">
                <a:latin typeface="Microsoft JhengHei"/>
                <a:cs typeface="Microsoft JhengHei"/>
              </a:rPr>
              <a:t>层</a:t>
            </a:r>
            <a:r>
              <a:rPr sz="2400" spc="-10">
                <a:latin typeface="Microsoft JhengHei"/>
                <a:cs typeface="Microsoft JhengHei"/>
              </a:rPr>
              <a:t>（</a:t>
            </a:r>
            <a:r>
              <a:rPr sz="2400" spc="-10">
                <a:latin typeface="MS Gothic"/>
                <a:cs typeface="MS Gothic"/>
              </a:rPr>
              <a:t>CPS）</a:t>
            </a:r>
            <a:endParaRPr sz="2400">
              <a:latin typeface="MS Gothic"/>
              <a:cs typeface="MS Gothic"/>
            </a:endParaRPr>
          </a:p>
          <a:p>
            <a:pPr algn="ctr">
              <a:lnSpc>
                <a:spcPct val="100000"/>
              </a:lnSpc>
              <a:spcBef>
                <a:spcPts val="1595"/>
              </a:spcBef>
            </a:pPr>
            <a:r>
              <a:rPr sz="2400">
                <a:latin typeface="MS Gothic"/>
                <a:cs typeface="MS Gothic"/>
              </a:rPr>
              <a:t>AAL与ATM</a:t>
            </a:r>
            <a:r>
              <a:rPr sz="2400" spc="-15">
                <a:latin typeface="Microsoft JhengHei"/>
                <a:cs typeface="Microsoft JhengHei"/>
              </a:rPr>
              <a:t>间的接口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原始用户数据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450"/>
          </a:p>
          <a:p>
            <a:pPr marL="12700">
              <a:lnSpc>
                <a:spcPct val="100000"/>
              </a:lnSpc>
            </a:pPr>
            <a:r>
              <a:rPr b="0" spc="-10">
                <a:latin typeface="Microsoft JhengHei"/>
                <a:cs typeface="Microsoft JhengHei"/>
              </a:rPr>
              <a:t>传送用户数据</a:t>
            </a:r>
          </a:p>
          <a:p>
            <a:pPr marL="755015" indent="-285115">
              <a:lnSpc>
                <a:spcPct val="100000"/>
              </a:lnSpc>
              <a:spcBef>
                <a:spcPts val="565"/>
              </a:spcBef>
              <a:buSzPct val="91666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 b="0" spc="-10">
                <a:latin typeface="Microsoft JhengHei"/>
                <a:cs typeface="Microsoft JhengHei"/>
              </a:rPr>
              <a:t>对长度适配</a:t>
            </a:r>
            <a:endParaRPr sz="2400">
              <a:latin typeface="Microsoft JhengHei"/>
              <a:cs typeface="Microsoft JhengHei"/>
            </a:endParaRPr>
          </a:p>
          <a:p>
            <a:pPr marL="755015" indent="-285115">
              <a:lnSpc>
                <a:spcPct val="100000"/>
              </a:lnSpc>
              <a:spcBef>
                <a:spcPts val="575"/>
              </a:spcBef>
              <a:buSzPct val="91666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 b="0">
                <a:latin typeface="MS Gothic"/>
                <a:cs typeface="MS Gothic"/>
              </a:rPr>
              <a:t>添加保</a:t>
            </a:r>
            <a:r>
              <a:rPr sz="2400" b="0" spc="-50">
                <a:latin typeface="Microsoft JhengHei"/>
                <a:cs typeface="Microsoft JhengHei"/>
              </a:rPr>
              <a:t>护</a:t>
            </a:r>
            <a:endParaRPr sz="2400">
              <a:latin typeface="Microsoft JhengHei"/>
              <a:cs typeface="Microsoft JhengHei"/>
            </a:endParaRPr>
          </a:p>
          <a:p>
            <a:pPr marL="584200" indent="-571500">
              <a:lnSpc>
                <a:spcPct val="100000"/>
              </a:lnSpc>
              <a:spcBef>
                <a:spcPts val="1140"/>
              </a:spcBef>
            </a:pPr>
            <a:r>
              <a:rPr b="0" spc="-10">
                <a:latin typeface="Microsoft JhengHei"/>
                <a:cs typeface="Microsoft JhengHei"/>
              </a:rPr>
              <a:t>产生信元净荷</a:t>
            </a:r>
          </a:p>
          <a:p>
            <a:pPr marL="892175" lvl="1" indent="-307975">
              <a:lnSpc>
                <a:spcPct val="100000"/>
              </a:lnSpc>
              <a:spcBef>
                <a:spcPts val="1250"/>
              </a:spcBef>
              <a:buSzPct val="102083"/>
              <a:buChar char="–"/>
              <a:tabLst>
                <a:tab pos="892175"/>
              </a:tabLst>
            </a:pPr>
            <a:r>
              <a:rPr sz="2400">
                <a:latin typeface="MS Gothic"/>
                <a:cs typeface="MS Gothic"/>
              </a:rPr>
              <a:t>48字</a:t>
            </a:r>
            <a:r>
              <a:rPr sz="2400" spc="-25">
                <a:latin typeface="Microsoft JhengHei"/>
                <a:cs typeface="Microsoft JhengHei"/>
              </a:rPr>
              <a:t>节块</a:t>
            </a:r>
            <a:endParaRPr sz="2400">
              <a:latin typeface="Microsoft JhengHei"/>
              <a:cs typeface="Microsoft JhengHei"/>
            </a:endParaRPr>
          </a:p>
          <a:p>
            <a:pPr marL="892175" lvl="1" indent="-307975">
              <a:lnSpc>
                <a:spcPct val="100000"/>
              </a:lnSpc>
              <a:spcBef>
                <a:spcPts val="1380"/>
              </a:spcBef>
              <a:buSzPct val="102083"/>
              <a:buChar char="–"/>
              <a:tabLst>
                <a:tab pos="892175"/>
              </a:tabLst>
            </a:pPr>
            <a:r>
              <a:rPr sz="2400">
                <a:latin typeface="MS Gothic"/>
                <a:cs typeface="MS Gothic"/>
              </a:rPr>
              <a:t>关</a:t>
            </a:r>
            <a:r>
              <a:rPr sz="2400" spc="-20">
                <a:latin typeface="Microsoft JhengHei"/>
                <a:cs typeface="Microsoft JhengHei"/>
              </a:rPr>
              <a:t>联参数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>
                <a:latin typeface="Times New Roman"/>
                <a:cs typeface="Times New Roman"/>
              </a:rPr>
              <a:t>53</a:t>
            </a:r>
            <a:r>
              <a:rPr/>
              <a:t>字节的</a:t>
            </a:r>
            <a:r>
              <a:rPr spc="-10">
                <a:latin typeface="Times New Roman"/>
                <a:cs typeface="Times New Roman"/>
              </a:rPr>
              <a:t>ATM</a:t>
            </a:r>
            <a:r>
              <a:rPr spc="-25"/>
              <a:t>信元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60450" y="5708650"/>
            <a:ext cx="3276600" cy="4699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0"/>
              </a:spcBef>
            </a:pPr>
            <a:r>
              <a:rPr sz="2400" b="1" spc="-10">
                <a:latin typeface="Times New Roman"/>
                <a:cs typeface="Times New Roman"/>
              </a:rPr>
              <a:t>ATM</a:t>
            </a:r>
            <a:r>
              <a:rPr sz="2400" b="1" spc="-50">
                <a:latin typeface="Microsoft JhengHei"/>
                <a:cs typeface="Microsoft JhengHei"/>
              </a:rPr>
              <a:t>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5300" y="698182"/>
            <a:ext cx="3098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4400" spc="-80">
                <a:solidFill>
                  <a:srgbClr val="000000"/>
                </a:solidFill>
                <a:latin typeface="MS Gothic"/>
                <a:cs typeface="MS Gothic"/>
              </a:rPr>
              <a:t> </a:t>
            </a: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2</a:t>
            </a:r>
            <a:r>
              <a:rPr sz="4400" spc="-20">
                <a:solidFill>
                  <a:srgbClr val="000000"/>
                </a:solidFill>
                <a:latin typeface="Microsoft JhengHei"/>
                <a:cs typeface="Microsoft JhengHei"/>
              </a:rPr>
              <a:t>的结构</a:t>
            </a:r>
            <a:endParaRPr sz="44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435100" y="2895599"/>
            <a:ext cx="4597400" cy="304800"/>
            <a:chOff x="1435100" y="2895599"/>
            <a:chExt cx="4597400" cy="304800"/>
          </a:xfrm>
        </p:grpSpPr>
        <p:sp>
          <p:nvSpPr>
            <p:cNvPr id="4" name="object 4"/>
            <p:cNvSpPr/>
            <p:nvPr/>
          </p:nvSpPr>
          <p:spPr>
            <a:xfrm>
              <a:off x="1447800" y="3048000"/>
              <a:ext cx="4572000" cy="0"/>
            </a:xfrm>
            <a:custGeom>
              <a:rect l="l" t="t" r="r" b="b"/>
              <a:pathLst>
                <a:path w="4572000">
                  <a:moveTo>
                    <a:pt x="0" y="0"/>
                  </a:moveTo>
                  <a:lnTo>
                    <a:pt x="45720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978148" y="2901949"/>
              <a:ext cx="1206500" cy="292100"/>
            </a:xfrm>
            <a:custGeom>
              <a:rect l="l" t="t" r="r" b="b"/>
              <a:pathLst>
                <a:path w="1206500" h="292100">
                  <a:moveTo>
                    <a:pt x="603249" y="0"/>
                  </a:moveTo>
                  <a:close/>
                </a:path>
                <a:path w="1206500" h="292100">
                  <a:moveTo>
                    <a:pt x="1206499" y="146050"/>
                  </a:moveTo>
                  <a:lnTo>
                    <a:pt x="0" y="146050"/>
                  </a:lnTo>
                  <a:lnTo>
                    <a:pt x="4059" y="129017"/>
                  </a:lnTo>
                  <a:lnTo>
                    <a:pt x="35170" y="96793"/>
                  </a:lnTo>
                  <a:lnTo>
                    <a:pt x="93920" y="67754"/>
                  </a:lnTo>
                  <a:lnTo>
                    <a:pt x="132529" y="54703"/>
                  </a:lnTo>
                  <a:lnTo>
                    <a:pt x="176690" y="42776"/>
                  </a:lnTo>
                  <a:lnTo>
                    <a:pt x="225950" y="32085"/>
                  </a:lnTo>
                  <a:lnTo>
                    <a:pt x="279857" y="22738"/>
                  </a:lnTo>
                  <a:lnTo>
                    <a:pt x="337958" y="14844"/>
                  </a:lnTo>
                  <a:lnTo>
                    <a:pt x="399801" y="8514"/>
                  </a:lnTo>
                  <a:lnTo>
                    <a:pt x="464934" y="3857"/>
                  </a:lnTo>
                  <a:lnTo>
                    <a:pt x="532904" y="982"/>
                  </a:lnTo>
                  <a:lnTo>
                    <a:pt x="603249" y="0"/>
                  </a:lnTo>
                  <a:lnTo>
                    <a:pt x="673603" y="982"/>
                  </a:lnTo>
                  <a:lnTo>
                    <a:pt x="741571" y="3857"/>
                  </a:lnTo>
                  <a:lnTo>
                    <a:pt x="806702" y="8514"/>
                  </a:lnTo>
                  <a:lnTo>
                    <a:pt x="868545" y="14844"/>
                  </a:lnTo>
                  <a:lnTo>
                    <a:pt x="926646" y="22738"/>
                  </a:lnTo>
                  <a:lnTo>
                    <a:pt x="980553" y="32085"/>
                  </a:lnTo>
                  <a:lnTo>
                    <a:pt x="1029813" y="42777"/>
                  </a:lnTo>
                  <a:lnTo>
                    <a:pt x="1073973" y="54703"/>
                  </a:lnTo>
                  <a:lnTo>
                    <a:pt x="1112581" y="67754"/>
                  </a:lnTo>
                  <a:lnTo>
                    <a:pt x="1171331" y="96793"/>
                  </a:lnTo>
                  <a:lnTo>
                    <a:pt x="1202441" y="129017"/>
                  </a:lnTo>
                  <a:lnTo>
                    <a:pt x="1206499" y="146050"/>
                  </a:lnTo>
                  <a:close/>
                </a:path>
                <a:path w="1206500" h="292100">
                  <a:moveTo>
                    <a:pt x="603250" y="292099"/>
                  </a:moveTo>
                  <a:lnTo>
                    <a:pt x="532898" y="291117"/>
                  </a:lnTo>
                  <a:lnTo>
                    <a:pt x="464930" y="288242"/>
                  </a:lnTo>
                  <a:lnTo>
                    <a:pt x="399798" y="283585"/>
                  </a:lnTo>
                  <a:lnTo>
                    <a:pt x="337956" y="277255"/>
                  </a:lnTo>
                  <a:lnTo>
                    <a:pt x="279855" y="269361"/>
                  </a:lnTo>
                  <a:lnTo>
                    <a:pt x="225948" y="260014"/>
                  </a:lnTo>
                  <a:lnTo>
                    <a:pt x="176688" y="249322"/>
                  </a:lnTo>
                  <a:lnTo>
                    <a:pt x="132527" y="237396"/>
                  </a:lnTo>
                  <a:lnTo>
                    <a:pt x="93918" y="224345"/>
                  </a:lnTo>
                  <a:lnTo>
                    <a:pt x="35168" y="195306"/>
                  </a:lnTo>
                  <a:lnTo>
                    <a:pt x="4058" y="163082"/>
                  </a:lnTo>
                  <a:lnTo>
                    <a:pt x="0" y="146049"/>
                  </a:lnTo>
                  <a:lnTo>
                    <a:pt x="1206499" y="146050"/>
                  </a:lnTo>
                  <a:lnTo>
                    <a:pt x="1171331" y="195306"/>
                  </a:lnTo>
                  <a:lnTo>
                    <a:pt x="1112580" y="224345"/>
                  </a:lnTo>
                  <a:lnTo>
                    <a:pt x="1073972" y="237396"/>
                  </a:lnTo>
                  <a:lnTo>
                    <a:pt x="1029811" y="249322"/>
                  </a:lnTo>
                  <a:lnTo>
                    <a:pt x="980551" y="260014"/>
                  </a:lnTo>
                  <a:lnTo>
                    <a:pt x="926645" y="269361"/>
                  </a:lnTo>
                  <a:lnTo>
                    <a:pt x="868543" y="277255"/>
                  </a:lnTo>
                  <a:lnTo>
                    <a:pt x="806701" y="283585"/>
                  </a:lnTo>
                  <a:lnTo>
                    <a:pt x="741569" y="288242"/>
                  </a:lnTo>
                  <a:lnTo>
                    <a:pt x="673601" y="291117"/>
                  </a:lnTo>
                  <a:lnTo>
                    <a:pt x="603250" y="292099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78148" y="2901949"/>
              <a:ext cx="1206500" cy="292100"/>
            </a:xfrm>
            <a:custGeom>
              <a:rect l="l" t="t" r="r" b="b"/>
              <a:pathLst>
                <a:path w="1206500" h="292100">
                  <a:moveTo>
                    <a:pt x="0" y="146050"/>
                  </a:moveTo>
                  <a:lnTo>
                    <a:pt x="35169" y="96793"/>
                  </a:lnTo>
                  <a:lnTo>
                    <a:pt x="93919" y="67754"/>
                  </a:lnTo>
                  <a:lnTo>
                    <a:pt x="132527" y="54703"/>
                  </a:lnTo>
                  <a:lnTo>
                    <a:pt x="176688" y="42777"/>
                  </a:lnTo>
                  <a:lnTo>
                    <a:pt x="225948" y="32085"/>
                  </a:lnTo>
                  <a:lnTo>
                    <a:pt x="279855" y="22738"/>
                  </a:lnTo>
                  <a:lnTo>
                    <a:pt x="337956" y="14844"/>
                  </a:lnTo>
                  <a:lnTo>
                    <a:pt x="399799" y="8514"/>
                  </a:lnTo>
                  <a:lnTo>
                    <a:pt x="464930" y="3857"/>
                  </a:lnTo>
                  <a:lnTo>
                    <a:pt x="532898" y="982"/>
                  </a:lnTo>
                  <a:lnTo>
                    <a:pt x="603250" y="0"/>
                  </a:lnTo>
                  <a:lnTo>
                    <a:pt x="673601" y="982"/>
                  </a:lnTo>
                  <a:lnTo>
                    <a:pt x="741569" y="3857"/>
                  </a:lnTo>
                  <a:lnTo>
                    <a:pt x="806700" y="8514"/>
                  </a:lnTo>
                  <a:lnTo>
                    <a:pt x="868543" y="14844"/>
                  </a:lnTo>
                  <a:lnTo>
                    <a:pt x="926644" y="22738"/>
                  </a:lnTo>
                  <a:lnTo>
                    <a:pt x="980551" y="32085"/>
                  </a:lnTo>
                  <a:lnTo>
                    <a:pt x="1029811" y="42776"/>
                  </a:lnTo>
                  <a:lnTo>
                    <a:pt x="1073972" y="54703"/>
                  </a:lnTo>
                  <a:lnTo>
                    <a:pt x="1112581" y="67754"/>
                  </a:lnTo>
                  <a:lnTo>
                    <a:pt x="1171331" y="96793"/>
                  </a:lnTo>
                  <a:lnTo>
                    <a:pt x="1202441" y="129017"/>
                  </a:lnTo>
                  <a:lnTo>
                    <a:pt x="1206500" y="146049"/>
                  </a:lnTo>
                  <a:lnTo>
                    <a:pt x="1202441" y="163082"/>
                  </a:lnTo>
                  <a:lnTo>
                    <a:pt x="1190567" y="179537"/>
                  </a:lnTo>
                  <a:lnTo>
                    <a:pt x="1145184" y="210278"/>
                  </a:lnTo>
                  <a:lnTo>
                    <a:pt x="1073972" y="237396"/>
                  </a:lnTo>
                  <a:lnTo>
                    <a:pt x="1029811" y="249322"/>
                  </a:lnTo>
                  <a:lnTo>
                    <a:pt x="980551" y="260014"/>
                  </a:lnTo>
                  <a:lnTo>
                    <a:pt x="926645" y="269361"/>
                  </a:lnTo>
                  <a:lnTo>
                    <a:pt x="868543" y="277255"/>
                  </a:lnTo>
                  <a:lnTo>
                    <a:pt x="806701" y="283585"/>
                  </a:lnTo>
                  <a:lnTo>
                    <a:pt x="741569" y="288242"/>
                  </a:lnTo>
                  <a:lnTo>
                    <a:pt x="673601" y="291117"/>
                  </a:lnTo>
                  <a:lnTo>
                    <a:pt x="603250" y="292099"/>
                  </a:lnTo>
                  <a:lnTo>
                    <a:pt x="532898" y="291117"/>
                  </a:lnTo>
                  <a:lnTo>
                    <a:pt x="464930" y="288242"/>
                  </a:lnTo>
                  <a:lnTo>
                    <a:pt x="399798" y="283585"/>
                  </a:lnTo>
                  <a:lnTo>
                    <a:pt x="337956" y="277255"/>
                  </a:lnTo>
                  <a:lnTo>
                    <a:pt x="279855" y="269361"/>
                  </a:lnTo>
                  <a:lnTo>
                    <a:pt x="225948" y="260014"/>
                  </a:lnTo>
                  <a:lnTo>
                    <a:pt x="176688" y="249322"/>
                  </a:lnTo>
                  <a:lnTo>
                    <a:pt x="132527" y="237396"/>
                  </a:lnTo>
                  <a:lnTo>
                    <a:pt x="93918" y="224345"/>
                  </a:lnTo>
                  <a:lnTo>
                    <a:pt x="35168" y="195306"/>
                  </a:lnTo>
                  <a:lnTo>
                    <a:pt x="4058" y="163082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55775" y="1487550"/>
            <a:ext cx="3816350" cy="1733550"/>
          </a:xfrm>
          <a:prstGeom prst="rect">
            <a:avLst/>
          </a:prstGeom>
        </p:spPr>
        <p:txBody>
          <a:bodyPr vert="horz" wrap="square" lIns="0" tIns="933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2800">
                <a:latin typeface="MS Gothic"/>
                <a:cs typeface="MS Gothic"/>
              </a:rPr>
              <a:t>AAL2</a:t>
            </a:r>
            <a:r>
              <a:rPr sz="2800" spc="-10">
                <a:latin typeface="宋体"/>
                <a:cs typeface="宋体"/>
              </a:rPr>
              <a:t>分为两个子层：</a:t>
            </a:r>
            <a:endParaRPr sz="2800">
              <a:latin typeface="宋体"/>
              <a:cs typeface="宋体"/>
            </a:endParaRPr>
          </a:p>
          <a:p>
            <a:pPr marL="755650" indent="-285750">
              <a:lnSpc>
                <a:spcPct val="100000"/>
              </a:lnSpc>
              <a:spcBef>
                <a:spcPts val="455"/>
              </a:spcBef>
              <a:buSzPct val="92500"/>
              <a:buChar char="–"/>
              <a:tabLst>
                <a:tab pos="755650"/>
              </a:tabLst>
            </a:pPr>
            <a:r>
              <a:rPr sz="2000">
                <a:latin typeface="MS Gothic"/>
                <a:cs typeface="MS Gothic"/>
              </a:rPr>
              <a:t>CPS</a:t>
            </a:r>
            <a:r>
              <a:rPr sz="2000">
                <a:latin typeface="宋体"/>
                <a:cs typeface="宋体"/>
              </a:rPr>
              <a:t>（公共部分子层</a:t>
            </a:r>
            <a:r>
              <a:rPr sz="2000" spc="-50"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 marL="755650" indent="-285750">
              <a:lnSpc>
                <a:spcPct val="100000"/>
              </a:lnSpc>
              <a:spcBef>
                <a:spcPts val="480"/>
              </a:spcBef>
              <a:buSzPct val="92500"/>
              <a:buChar char="–"/>
              <a:tabLst>
                <a:tab pos="755650"/>
              </a:tabLst>
            </a:pPr>
            <a:r>
              <a:rPr sz="2000">
                <a:latin typeface="MS Gothic"/>
                <a:cs typeface="MS Gothic"/>
              </a:rPr>
              <a:t>SSCS</a:t>
            </a:r>
            <a:r>
              <a:rPr sz="2000">
                <a:latin typeface="宋体"/>
                <a:cs typeface="宋体"/>
              </a:rPr>
              <a:t>（业务特定会聚子层</a:t>
            </a:r>
            <a:r>
              <a:rPr sz="2000" spc="-50"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  <a:p>
            <a:pPr marR="233679" algn="ctr">
              <a:lnSpc>
                <a:spcPct val="100000"/>
              </a:lnSpc>
              <a:spcBef>
                <a:spcPts val="1320"/>
              </a:spcBef>
            </a:pPr>
            <a:r>
              <a:rPr sz="2000" spc="-25">
                <a:latin typeface="MS Gothic"/>
                <a:cs typeface="MS Gothic"/>
              </a:rPr>
              <a:t>SAP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92350" y="3406775"/>
            <a:ext cx="2973705" cy="4699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419734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MS Gothic"/>
                <a:cs typeface="MS Gothic"/>
              </a:rPr>
              <a:t>SSCS</a:t>
            </a:r>
            <a:r>
              <a:rPr sz="2400">
                <a:latin typeface="宋体"/>
                <a:cs typeface="宋体"/>
              </a:rPr>
              <a:t>（可为空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16150" y="5159375"/>
            <a:ext cx="2973705" cy="46990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sz="2400" spc="-25">
                <a:latin typeface="MS Gothic"/>
                <a:cs typeface="MS Gothic"/>
              </a:rPr>
              <a:t>CPS</a:t>
            </a:r>
            <a:endParaRPr sz="2400">
              <a:latin typeface="MS Gothic"/>
              <a:cs typeface="MS Gothic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511300" y="5867399"/>
            <a:ext cx="4597400" cy="304800"/>
            <a:chOff x="1511300" y="5867399"/>
            <a:chExt cx="4597400" cy="304800"/>
          </a:xfrm>
        </p:grpSpPr>
        <p:sp>
          <p:nvSpPr>
            <p:cNvPr id="11" name="object 11"/>
            <p:cNvSpPr/>
            <p:nvPr/>
          </p:nvSpPr>
          <p:spPr>
            <a:xfrm>
              <a:off x="1524000" y="6019800"/>
              <a:ext cx="4572000" cy="0"/>
            </a:xfrm>
            <a:custGeom>
              <a:rect l="l" t="t" r="r" b="b"/>
              <a:pathLst>
                <a:path w="4572000">
                  <a:moveTo>
                    <a:pt x="0" y="0"/>
                  </a:moveTo>
                  <a:lnTo>
                    <a:pt x="45720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054348" y="5873749"/>
              <a:ext cx="1206500" cy="292100"/>
            </a:xfrm>
            <a:custGeom>
              <a:rect l="l" t="t" r="r" b="b"/>
              <a:pathLst>
                <a:path w="1206500" h="292100">
                  <a:moveTo>
                    <a:pt x="603249" y="0"/>
                  </a:moveTo>
                  <a:close/>
                </a:path>
                <a:path w="1206500" h="292100">
                  <a:moveTo>
                    <a:pt x="1206499" y="146050"/>
                  </a:moveTo>
                  <a:lnTo>
                    <a:pt x="0" y="146050"/>
                  </a:lnTo>
                  <a:lnTo>
                    <a:pt x="4059" y="129017"/>
                  </a:lnTo>
                  <a:lnTo>
                    <a:pt x="35170" y="96793"/>
                  </a:lnTo>
                  <a:lnTo>
                    <a:pt x="93921" y="67754"/>
                  </a:lnTo>
                  <a:lnTo>
                    <a:pt x="132529" y="54702"/>
                  </a:lnTo>
                  <a:lnTo>
                    <a:pt x="176690" y="42776"/>
                  </a:lnTo>
                  <a:lnTo>
                    <a:pt x="225951" y="32085"/>
                  </a:lnTo>
                  <a:lnTo>
                    <a:pt x="279858" y="22737"/>
                  </a:lnTo>
                  <a:lnTo>
                    <a:pt x="337960" y="14844"/>
                  </a:lnTo>
                  <a:lnTo>
                    <a:pt x="399804" y="8514"/>
                  </a:lnTo>
                  <a:lnTo>
                    <a:pt x="464937" y="3857"/>
                  </a:lnTo>
                  <a:lnTo>
                    <a:pt x="532909" y="982"/>
                  </a:lnTo>
                  <a:lnTo>
                    <a:pt x="603249" y="0"/>
                  </a:lnTo>
                  <a:lnTo>
                    <a:pt x="673604" y="982"/>
                  </a:lnTo>
                  <a:lnTo>
                    <a:pt x="741573" y="3857"/>
                  </a:lnTo>
                  <a:lnTo>
                    <a:pt x="806704" y="8514"/>
                  </a:lnTo>
                  <a:lnTo>
                    <a:pt x="868546" y="14844"/>
                  </a:lnTo>
                  <a:lnTo>
                    <a:pt x="926647" y="22738"/>
                  </a:lnTo>
                  <a:lnTo>
                    <a:pt x="980554" y="32085"/>
                  </a:lnTo>
                  <a:lnTo>
                    <a:pt x="1029813" y="42777"/>
                  </a:lnTo>
                  <a:lnTo>
                    <a:pt x="1073974" y="54703"/>
                  </a:lnTo>
                  <a:lnTo>
                    <a:pt x="1112582" y="67754"/>
                  </a:lnTo>
                  <a:lnTo>
                    <a:pt x="1171332" y="96793"/>
                  </a:lnTo>
                  <a:lnTo>
                    <a:pt x="1202441" y="129017"/>
                  </a:lnTo>
                  <a:lnTo>
                    <a:pt x="1206499" y="146050"/>
                  </a:lnTo>
                  <a:close/>
                </a:path>
                <a:path w="1206500" h="292100">
                  <a:moveTo>
                    <a:pt x="603250" y="292099"/>
                  </a:moveTo>
                  <a:lnTo>
                    <a:pt x="532898" y="291116"/>
                  </a:lnTo>
                  <a:lnTo>
                    <a:pt x="464930" y="288242"/>
                  </a:lnTo>
                  <a:lnTo>
                    <a:pt x="399798" y="283584"/>
                  </a:lnTo>
                  <a:lnTo>
                    <a:pt x="337956" y="277254"/>
                  </a:lnTo>
                  <a:lnTo>
                    <a:pt x="279854" y="269361"/>
                  </a:lnTo>
                  <a:lnTo>
                    <a:pt x="225948" y="260013"/>
                  </a:lnTo>
                  <a:lnTo>
                    <a:pt x="176687" y="249322"/>
                  </a:lnTo>
                  <a:lnTo>
                    <a:pt x="132527" y="237396"/>
                  </a:lnTo>
                  <a:lnTo>
                    <a:pt x="93918" y="224345"/>
                  </a:lnTo>
                  <a:lnTo>
                    <a:pt x="35168" y="195306"/>
                  </a:lnTo>
                  <a:lnTo>
                    <a:pt x="4058" y="163082"/>
                  </a:lnTo>
                  <a:lnTo>
                    <a:pt x="0" y="146049"/>
                  </a:lnTo>
                  <a:lnTo>
                    <a:pt x="1206499" y="146050"/>
                  </a:lnTo>
                  <a:lnTo>
                    <a:pt x="1171331" y="195306"/>
                  </a:lnTo>
                  <a:lnTo>
                    <a:pt x="1112580" y="224345"/>
                  </a:lnTo>
                  <a:lnTo>
                    <a:pt x="1073972" y="237396"/>
                  </a:lnTo>
                  <a:lnTo>
                    <a:pt x="1029811" y="249322"/>
                  </a:lnTo>
                  <a:lnTo>
                    <a:pt x="980551" y="260014"/>
                  </a:lnTo>
                  <a:lnTo>
                    <a:pt x="926645" y="269361"/>
                  </a:lnTo>
                  <a:lnTo>
                    <a:pt x="868543" y="277254"/>
                  </a:lnTo>
                  <a:lnTo>
                    <a:pt x="806701" y="283585"/>
                  </a:lnTo>
                  <a:lnTo>
                    <a:pt x="741569" y="288242"/>
                  </a:lnTo>
                  <a:lnTo>
                    <a:pt x="673601" y="291117"/>
                  </a:lnTo>
                  <a:lnTo>
                    <a:pt x="603250" y="292099"/>
                  </a:lnTo>
                  <a:close/>
                </a:path>
              </a:pathLst>
            </a:custGeom>
            <a:solidFill>
              <a:srgbClr val="66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054348" y="5873749"/>
              <a:ext cx="1206500" cy="292100"/>
            </a:xfrm>
            <a:custGeom>
              <a:rect l="l" t="t" r="r" b="b"/>
              <a:pathLst>
                <a:path w="1206500" h="292100">
                  <a:moveTo>
                    <a:pt x="0" y="146050"/>
                  </a:moveTo>
                  <a:lnTo>
                    <a:pt x="35169" y="96793"/>
                  </a:lnTo>
                  <a:lnTo>
                    <a:pt x="93919" y="67754"/>
                  </a:lnTo>
                  <a:lnTo>
                    <a:pt x="132527" y="54703"/>
                  </a:lnTo>
                  <a:lnTo>
                    <a:pt x="176688" y="42777"/>
                  </a:lnTo>
                  <a:lnTo>
                    <a:pt x="225948" y="32085"/>
                  </a:lnTo>
                  <a:lnTo>
                    <a:pt x="279855" y="22738"/>
                  </a:lnTo>
                  <a:lnTo>
                    <a:pt x="337956" y="14844"/>
                  </a:lnTo>
                  <a:lnTo>
                    <a:pt x="399799" y="8514"/>
                  </a:lnTo>
                  <a:lnTo>
                    <a:pt x="464930" y="3857"/>
                  </a:lnTo>
                  <a:lnTo>
                    <a:pt x="532898" y="982"/>
                  </a:lnTo>
                  <a:lnTo>
                    <a:pt x="603250" y="0"/>
                  </a:lnTo>
                  <a:lnTo>
                    <a:pt x="673601" y="982"/>
                  </a:lnTo>
                  <a:lnTo>
                    <a:pt x="741569" y="3857"/>
                  </a:lnTo>
                  <a:lnTo>
                    <a:pt x="806700" y="8514"/>
                  </a:lnTo>
                  <a:lnTo>
                    <a:pt x="868543" y="14844"/>
                  </a:lnTo>
                  <a:lnTo>
                    <a:pt x="926644" y="22737"/>
                  </a:lnTo>
                  <a:lnTo>
                    <a:pt x="980551" y="32085"/>
                  </a:lnTo>
                  <a:lnTo>
                    <a:pt x="1029811" y="42776"/>
                  </a:lnTo>
                  <a:lnTo>
                    <a:pt x="1073972" y="54702"/>
                  </a:lnTo>
                  <a:lnTo>
                    <a:pt x="1112581" y="67754"/>
                  </a:lnTo>
                  <a:lnTo>
                    <a:pt x="1171331" y="96793"/>
                  </a:lnTo>
                  <a:lnTo>
                    <a:pt x="1202441" y="129017"/>
                  </a:lnTo>
                  <a:lnTo>
                    <a:pt x="1206500" y="146049"/>
                  </a:lnTo>
                  <a:lnTo>
                    <a:pt x="1202441" y="163082"/>
                  </a:lnTo>
                  <a:lnTo>
                    <a:pt x="1190567" y="179537"/>
                  </a:lnTo>
                  <a:lnTo>
                    <a:pt x="1145184" y="210278"/>
                  </a:lnTo>
                  <a:lnTo>
                    <a:pt x="1073972" y="237396"/>
                  </a:lnTo>
                  <a:lnTo>
                    <a:pt x="1029811" y="249322"/>
                  </a:lnTo>
                  <a:lnTo>
                    <a:pt x="980551" y="260014"/>
                  </a:lnTo>
                  <a:lnTo>
                    <a:pt x="926645" y="269361"/>
                  </a:lnTo>
                  <a:lnTo>
                    <a:pt x="868543" y="277254"/>
                  </a:lnTo>
                  <a:lnTo>
                    <a:pt x="806701" y="283585"/>
                  </a:lnTo>
                  <a:lnTo>
                    <a:pt x="741569" y="288242"/>
                  </a:lnTo>
                  <a:lnTo>
                    <a:pt x="673601" y="291117"/>
                  </a:lnTo>
                  <a:lnTo>
                    <a:pt x="603250" y="292099"/>
                  </a:lnTo>
                  <a:lnTo>
                    <a:pt x="532898" y="291116"/>
                  </a:lnTo>
                  <a:lnTo>
                    <a:pt x="464930" y="288242"/>
                  </a:lnTo>
                  <a:lnTo>
                    <a:pt x="399798" y="283584"/>
                  </a:lnTo>
                  <a:lnTo>
                    <a:pt x="337956" y="277254"/>
                  </a:lnTo>
                  <a:lnTo>
                    <a:pt x="279854" y="269361"/>
                  </a:lnTo>
                  <a:lnTo>
                    <a:pt x="225948" y="260013"/>
                  </a:lnTo>
                  <a:lnTo>
                    <a:pt x="176687" y="249322"/>
                  </a:lnTo>
                  <a:lnTo>
                    <a:pt x="132527" y="237396"/>
                  </a:lnTo>
                  <a:lnTo>
                    <a:pt x="93918" y="224345"/>
                  </a:lnTo>
                  <a:lnTo>
                    <a:pt x="35168" y="195306"/>
                  </a:lnTo>
                  <a:lnTo>
                    <a:pt x="4058" y="163082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416300" y="5862637"/>
            <a:ext cx="406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5">
                <a:latin typeface="MS Gothic"/>
                <a:cs typeface="MS Gothic"/>
              </a:rPr>
              <a:t>SAP</a:t>
            </a:r>
            <a:endParaRPr sz="2000">
              <a:latin typeface="MS Gothic"/>
              <a:cs typeface="MS Gothic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638300" y="3048000"/>
            <a:ext cx="76200" cy="2971800"/>
          </a:xfrm>
          <a:custGeom>
            <a:rect l="l" t="t" r="r" b="b"/>
            <a:pathLst>
              <a:path w="76200" h="2971800">
                <a:moveTo>
                  <a:pt x="76200" y="76200"/>
                </a:moveTo>
                <a:lnTo>
                  <a:pt x="38100" y="0"/>
                </a:lnTo>
                <a:lnTo>
                  <a:pt x="27633" y="20932"/>
                </a:lnTo>
                <a:lnTo>
                  <a:pt x="44450" y="20932"/>
                </a:lnTo>
                <a:lnTo>
                  <a:pt x="44450" y="50800"/>
                </a:lnTo>
                <a:lnTo>
                  <a:pt x="76200" y="76200"/>
                </a:lnTo>
                <a:close/>
              </a:path>
              <a:path w="76200" h="2971800">
                <a:moveTo>
                  <a:pt x="44450" y="50800"/>
                </a:moveTo>
                <a:lnTo>
                  <a:pt x="44450" y="20932"/>
                </a:lnTo>
                <a:lnTo>
                  <a:pt x="31750" y="20932"/>
                </a:lnTo>
                <a:lnTo>
                  <a:pt x="31750" y="45719"/>
                </a:lnTo>
                <a:lnTo>
                  <a:pt x="38100" y="45719"/>
                </a:lnTo>
                <a:lnTo>
                  <a:pt x="44450" y="50800"/>
                </a:lnTo>
                <a:close/>
              </a:path>
              <a:path w="76200" h="2971800">
                <a:moveTo>
                  <a:pt x="0" y="76200"/>
                </a:moveTo>
                <a:lnTo>
                  <a:pt x="31749" y="50800"/>
                </a:lnTo>
                <a:lnTo>
                  <a:pt x="31750" y="20932"/>
                </a:lnTo>
                <a:lnTo>
                  <a:pt x="27633" y="20932"/>
                </a:lnTo>
                <a:lnTo>
                  <a:pt x="0" y="76200"/>
                </a:lnTo>
                <a:close/>
              </a:path>
              <a:path w="76200" h="2971800">
                <a:moveTo>
                  <a:pt x="38100" y="2926079"/>
                </a:moveTo>
                <a:lnTo>
                  <a:pt x="44450" y="2920999"/>
                </a:lnTo>
                <a:lnTo>
                  <a:pt x="44450" y="50799"/>
                </a:lnTo>
                <a:lnTo>
                  <a:pt x="38100" y="45719"/>
                </a:lnTo>
                <a:lnTo>
                  <a:pt x="31750" y="50799"/>
                </a:lnTo>
                <a:lnTo>
                  <a:pt x="31750" y="2920999"/>
                </a:lnTo>
                <a:lnTo>
                  <a:pt x="38100" y="2926079"/>
                </a:lnTo>
                <a:close/>
              </a:path>
              <a:path w="76200" h="2971800">
                <a:moveTo>
                  <a:pt x="31750" y="50799"/>
                </a:moveTo>
                <a:lnTo>
                  <a:pt x="38100" y="45719"/>
                </a:lnTo>
                <a:lnTo>
                  <a:pt x="31750" y="45719"/>
                </a:lnTo>
                <a:lnTo>
                  <a:pt x="31750" y="50799"/>
                </a:lnTo>
                <a:close/>
              </a:path>
              <a:path w="76200" h="2971800">
                <a:moveTo>
                  <a:pt x="38100" y="2971800"/>
                </a:moveTo>
                <a:lnTo>
                  <a:pt x="76200" y="2895599"/>
                </a:lnTo>
                <a:lnTo>
                  <a:pt x="44450" y="2920999"/>
                </a:lnTo>
                <a:lnTo>
                  <a:pt x="44450" y="2950836"/>
                </a:lnTo>
                <a:lnTo>
                  <a:pt x="27618" y="2950836"/>
                </a:lnTo>
                <a:lnTo>
                  <a:pt x="38100" y="2971800"/>
                </a:lnTo>
                <a:close/>
              </a:path>
              <a:path w="76200" h="2971800">
                <a:moveTo>
                  <a:pt x="27618" y="2950836"/>
                </a:moveTo>
                <a:lnTo>
                  <a:pt x="31750" y="2950836"/>
                </a:lnTo>
                <a:lnTo>
                  <a:pt x="31749" y="2920999"/>
                </a:lnTo>
                <a:lnTo>
                  <a:pt x="0" y="2895599"/>
                </a:lnTo>
                <a:lnTo>
                  <a:pt x="27618" y="2950836"/>
                </a:lnTo>
                <a:close/>
              </a:path>
              <a:path w="76200" h="2971800">
                <a:moveTo>
                  <a:pt x="31750" y="2950836"/>
                </a:moveTo>
                <a:lnTo>
                  <a:pt x="44450" y="2950836"/>
                </a:lnTo>
                <a:lnTo>
                  <a:pt x="44450" y="2920999"/>
                </a:lnTo>
                <a:lnTo>
                  <a:pt x="38100" y="2926079"/>
                </a:lnTo>
                <a:lnTo>
                  <a:pt x="31750" y="2926079"/>
                </a:lnTo>
                <a:lnTo>
                  <a:pt x="31750" y="2950836"/>
                </a:lnTo>
                <a:close/>
              </a:path>
              <a:path w="76200" h="2971800">
                <a:moveTo>
                  <a:pt x="31750" y="2926079"/>
                </a:moveTo>
                <a:lnTo>
                  <a:pt x="38100" y="2926079"/>
                </a:lnTo>
                <a:lnTo>
                  <a:pt x="31750" y="2920999"/>
                </a:lnTo>
                <a:lnTo>
                  <a:pt x="31750" y="292607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389063" y="4397374"/>
            <a:ext cx="330200" cy="48260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5">
                <a:latin typeface="MS Gothic"/>
                <a:cs typeface="MS Gothic"/>
              </a:rPr>
              <a:t>AAL</a:t>
            </a:r>
            <a:endParaRPr sz="2400">
              <a:latin typeface="MS Gothic"/>
              <a:cs typeface="MS Gothic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286000" y="4495800"/>
            <a:ext cx="2895600" cy="0"/>
          </a:xfrm>
          <a:custGeom>
            <a:rect l="l" t="t" r="r" b="b"/>
            <a:pathLst>
              <a:path w="2895600">
                <a:moveTo>
                  <a:pt x="0" y="0"/>
                </a:moveTo>
                <a:lnTo>
                  <a:pt x="615950" y="0"/>
                </a:lnTo>
              </a:path>
              <a:path w="2895600">
                <a:moveTo>
                  <a:pt x="2127250" y="0"/>
                </a:moveTo>
                <a:lnTo>
                  <a:pt x="2895600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901950" y="4244975"/>
            <a:ext cx="1511300" cy="4699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450850">
              <a:lnSpc>
                <a:spcPct val="100000"/>
              </a:lnSpc>
              <a:spcBef>
                <a:spcPts val="434"/>
              </a:spcBef>
            </a:pPr>
            <a:r>
              <a:rPr sz="2400" spc="-25">
                <a:latin typeface="宋体"/>
                <a:cs typeface="宋体"/>
              </a:rPr>
              <a:t>原语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476500" y="3886200"/>
            <a:ext cx="2514600" cy="1295400"/>
          </a:xfrm>
          <a:custGeom>
            <a:rect l="l" t="t" r="r" b="b"/>
            <a:pathLst>
              <a:path w="2514600" h="1295400">
                <a:moveTo>
                  <a:pt x="76200" y="127000"/>
                </a:moveTo>
                <a:lnTo>
                  <a:pt x="38100" y="0"/>
                </a:lnTo>
                <a:lnTo>
                  <a:pt x="27622" y="34925"/>
                </a:lnTo>
                <a:lnTo>
                  <a:pt x="0" y="127000"/>
                </a:lnTo>
                <a:lnTo>
                  <a:pt x="31737" y="84670"/>
                </a:lnTo>
                <a:lnTo>
                  <a:pt x="31750" y="34925"/>
                </a:lnTo>
                <a:lnTo>
                  <a:pt x="31750" y="76200"/>
                </a:lnTo>
                <a:lnTo>
                  <a:pt x="31750" y="84670"/>
                </a:lnTo>
                <a:lnTo>
                  <a:pt x="31750" y="1210741"/>
                </a:lnTo>
                <a:lnTo>
                  <a:pt x="31750" y="1219200"/>
                </a:lnTo>
                <a:lnTo>
                  <a:pt x="31750" y="1260487"/>
                </a:lnTo>
                <a:lnTo>
                  <a:pt x="31737" y="1210741"/>
                </a:lnTo>
                <a:lnTo>
                  <a:pt x="0" y="1168400"/>
                </a:lnTo>
                <a:lnTo>
                  <a:pt x="27622" y="1260487"/>
                </a:lnTo>
                <a:lnTo>
                  <a:pt x="38100" y="1295400"/>
                </a:lnTo>
                <a:lnTo>
                  <a:pt x="76200" y="1168400"/>
                </a:lnTo>
                <a:lnTo>
                  <a:pt x="44450" y="1210741"/>
                </a:lnTo>
                <a:lnTo>
                  <a:pt x="44450" y="84670"/>
                </a:lnTo>
                <a:lnTo>
                  <a:pt x="76200" y="127000"/>
                </a:lnTo>
                <a:close/>
              </a:path>
              <a:path w="2514600" h="1295400">
                <a:moveTo>
                  <a:pt x="2514600" y="127000"/>
                </a:moveTo>
                <a:lnTo>
                  <a:pt x="2476500" y="0"/>
                </a:lnTo>
                <a:lnTo>
                  <a:pt x="2466022" y="34925"/>
                </a:lnTo>
                <a:lnTo>
                  <a:pt x="2438400" y="127000"/>
                </a:lnTo>
                <a:lnTo>
                  <a:pt x="2470137" y="84670"/>
                </a:lnTo>
                <a:lnTo>
                  <a:pt x="2470150" y="34925"/>
                </a:lnTo>
                <a:lnTo>
                  <a:pt x="2470150" y="76200"/>
                </a:lnTo>
                <a:lnTo>
                  <a:pt x="2470150" y="84670"/>
                </a:lnTo>
                <a:lnTo>
                  <a:pt x="2470150" y="1210741"/>
                </a:lnTo>
                <a:lnTo>
                  <a:pt x="2470150" y="1219200"/>
                </a:lnTo>
                <a:lnTo>
                  <a:pt x="2470150" y="1260487"/>
                </a:lnTo>
                <a:lnTo>
                  <a:pt x="2470137" y="1210741"/>
                </a:lnTo>
                <a:lnTo>
                  <a:pt x="2438400" y="1168400"/>
                </a:lnTo>
                <a:lnTo>
                  <a:pt x="2466022" y="1260487"/>
                </a:lnTo>
                <a:lnTo>
                  <a:pt x="2476500" y="1295400"/>
                </a:lnTo>
                <a:lnTo>
                  <a:pt x="2514600" y="1168400"/>
                </a:lnTo>
                <a:lnTo>
                  <a:pt x="2482850" y="1210741"/>
                </a:lnTo>
                <a:lnTo>
                  <a:pt x="2482850" y="84670"/>
                </a:lnTo>
                <a:lnTo>
                  <a:pt x="2514600" y="1270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31</a:t>
            </a:fld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6356" y="-4762"/>
            <a:ext cx="9138285" cy="6858000"/>
            <a:chOff x="-6356" y="-4762"/>
            <a:chExt cx="913828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87976" y="1585913"/>
              <a:ext cx="3743325" cy="525938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6" y="1587"/>
              <a:ext cx="8411210" cy="6845300"/>
            </a:xfrm>
            <a:custGeom>
              <a:rect l="l" t="t" r="r" b="b"/>
              <a:pathLst>
                <a:path w="8411210" h="6845300">
                  <a:moveTo>
                    <a:pt x="6" y="0"/>
                  </a:moveTo>
                  <a:lnTo>
                    <a:pt x="69609" y="229"/>
                  </a:lnTo>
                  <a:lnTo>
                    <a:pt x="139084" y="916"/>
                  </a:lnTo>
                  <a:lnTo>
                    <a:pt x="208423" y="2060"/>
                  </a:lnTo>
                  <a:lnTo>
                    <a:pt x="277623" y="3658"/>
                  </a:lnTo>
                  <a:lnTo>
                    <a:pt x="346683" y="5709"/>
                  </a:lnTo>
                  <a:lnTo>
                    <a:pt x="415600" y="8211"/>
                  </a:lnTo>
                  <a:lnTo>
                    <a:pt x="484372" y="11161"/>
                  </a:lnTo>
                  <a:lnTo>
                    <a:pt x="552997" y="14560"/>
                  </a:lnTo>
                  <a:lnTo>
                    <a:pt x="621473" y="18403"/>
                  </a:lnTo>
                  <a:lnTo>
                    <a:pt x="689797" y="22691"/>
                  </a:lnTo>
                  <a:lnTo>
                    <a:pt x="757968" y="27421"/>
                  </a:lnTo>
                  <a:lnTo>
                    <a:pt x="825983" y="32591"/>
                  </a:lnTo>
                  <a:lnTo>
                    <a:pt x="893841" y="38199"/>
                  </a:lnTo>
                  <a:lnTo>
                    <a:pt x="961538" y="44245"/>
                  </a:lnTo>
                  <a:lnTo>
                    <a:pt x="1029073" y="50725"/>
                  </a:lnTo>
                  <a:lnTo>
                    <a:pt x="1096443" y="57639"/>
                  </a:lnTo>
                  <a:lnTo>
                    <a:pt x="1163647" y="64985"/>
                  </a:lnTo>
                  <a:lnTo>
                    <a:pt x="1230683" y="72760"/>
                  </a:lnTo>
                  <a:lnTo>
                    <a:pt x="1297547" y="80963"/>
                  </a:lnTo>
                  <a:lnTo>
                    <a:pt x="1364239" y="89592"/>
                  </a:lnTo>
                  <a:lnTo>
                    <a:pt x="1430755" y="98646"/>
                  </a:lnTo>
                  <a:lnTo>
                    <a:pt x="1497093" y="108122"/>
                  </a:lnTo>
                  <a:lnTo>
                    <a:pt x="1563253" y="118020"/>
                  </a:lnTo>
                  <a:lnTo>
                    <a:pt x="1629230" y="128336"/>
                  </a:lnTo>
                  <a:lnTo>
                    <a:pt x="1695024" y="139071"/>
                  </a:lnTo>
                  <a:lnTo>
                    <a:pt x="1760631" y="150220"/>
                  </a:lnTo>
                  <a:lnTo>
                    <a:pt x="1826051" y="161784"/>
                  </a:lnTo>
                  <a:lnTo>
                    <a:pt x="1891280" y="173760"/>
                  </a:lnTo>
                  <a:lnTo>
                    <a:pt x="1956316" y="186146"/>
                  </a:lnTo>
                  <a:lnTo>
                    <a:pt x="2021158" y="198941"/>
                  </a:lnTo>
                  <a:lnTo>
                    <a:pt x="2085803" y="212143"/>
                  </a:lnTo>
                  <a:lnTo>
                    <a:pt x="2150249" y="225749"/>
                  </a:lnTo>
                  <a:lnTo>
                    <a:pt x="2214494" y="239759"/>
                  </a:lnTo>
                  <a:lnTo>
                    <a:pt x="2278535" y="254171"/>
                  </a:lnTo>
                  <a:lnTo>
                    <a:pt x="2342371" y="268983"/>
                  </a:lnTo>
                  <a:lnTo>
                    <a:pt x="2405999" y="284192"/>
                  </a:lnTo>
                  <a:lnTo>
                    <a:pt x="2469418" y="299798"/>
                  </a:lnTo>
                  <a:lnTo>
                    <a:pt x="2532624" y="315798"/>
                  </a:lnTo>
                  <a:lnTo>
                    <a:pt x="2595616" y="332192"/>
                  </a:lnTo>
                  <a:lnTo>
                    <a:pt x="2658392" y="348976"/>
                  </a:lnTo>
                  <a:lnTo>
                    <a:pt x="2720949" y="366149"/>
                  </a:lnTo>
                  <a:lnTo>
                    <a:pt x="2783286" y="383710"/>
                  </a:lnTo>
                  <a:lnTo>
                    <a:pt x="2845400" y="401657"/>
                  </a:lnTo>
                  <a:lnTo>
                    <a:pt x="2907289" y="419987"/>
                  </a:lnTo>
                  <a:lnTo>
                    <a:pt x="2968950" y="438700"/>
                  </a:lnTo>
                  <a:lnTo>
                    <a:pt x="3030383" y="457793"/>
                  </a:lnTo>
                  <a:lnTo>
                    <a:pt x="3091584" y="477265"/>
                  </a:lnTo>
                  <a:lnTo>
                    <a:pt x="3152551" y="497114"/>
                  </a:lnTo>
                  <a:lnTo>
                    <a:pt x="3213282" y="517338"/>
                  </a:lnTo>
                  <a:lnTo>
                    <a:pt x="3273775" y="537935"/>
                  </a:lnTo>
                  <a:lnTo>
                    <a:pt x="3334029" y="558904"/>
                  </a:lnTo>
                  <a:lnTo>
                    <a:pt x="3394040" y="580243"/>
                  </a:lnTo>
                  <a:lnTo>
                    <a:pt x="3453806" y="601950"/>
                  </a:lnTo>
                  <a:lnTo>
                    <a:pt x="3513326" y="624023"/>
                  </a:lnTo>
                  <a:lnTo>
                    <a:pt x="3572597" y="646461"/>
                  </a:lnTo>
                  <a:lnTo>
                    <a:pt x="3631617" y="669261"/>
                  </a:lnTo>
                  <a:lnTo>
                    <a:pt x="3690384" y="692423"/>
                  </a:lnTo>
                  <a:lnTo>
                    <a:pt x="3748895" y="715944"/>
                  </a:lnTo>
                  <a:lnTo>
                    <a:pt x="3807149" y="739823"/>
                  </a:lnTo>
                  <a:lnTo>
                    <a:pt x="3865144" y="764057"/>
                  </a:lnTo>
                  <a:lnTo>
                    <a:pt x="3922876" y="788645"/>
                  </a:lnTo>
                  <a:lnTo>
                    <a:pt x="3980345" y="813586"/>
                  </a:lnTo>
                  <a:lnTo>
                    <a:pt x="4037548" y="838877"/>
                  </a:lnTo>
                  <a:lnTo>
                    <a:pt x="4094482" y="864517"/>
                  </a:lnTo>
                  <a:lnTo>
                    <a:pt x="4151146" y="890504"/>
                  </a:lnTo>
                  <a:lnTo>
                    <a:pt x="4207537" y="916836"/>
                  </a:lnTo>
                  <a:lnTo>
                    <a:pt x="4263654" y="943511"/>
                  </a:lnTo>
                  <a:lnTo>
                    <a:pt x="4319493" y="970528"/>
                  </a:lnTo>
                  <a:lnTo>
                    <a:pt x="4375053" y="997885"/>
                  </a:lnTo>
                  <a:lnTo>
                    <a:pt x="4430333" y="1025580"/>
                  </a:lnTo>
                  <a:lnTo>
                    <a:pt x="4485328" y="1053612"/>
                  </a:lnTo>
                  <a:lnTo>
                    <a:pt x="4540038" y="1081978"/>
                  </a:lnTo>
                  <a:lnTo>
                    <a:pt x="4594461" y="1110677"/>
                  </a:lnTo>
                  <a:lnTo>
                    <a:pt x="4648593" y="1139707"/>
                  </a:lnTo>
                  <a:lnTo>
                    <a:pt x="4702433" y="1169066"/>
                  </a:lnTo>
                  <a:lnTo>
                    <a:pt x="4755979" y="1198754"/>
                  </a:lnTo>
                  <a:lnTo>
                    <a:pt x="4809229" y="1228766"/>
                  </a:lnTo>
                  <a:lnTo>
                    <a:pt x="4862180" y="1259103"/>
                  </a:lnTo>
                  <a:lnTo>
                    <a:pt x="4914830" y="1289763"/>
                  </a:lnTo>
                  <a:lnTo>
                    <a:pt x="4967177" y="1320742"/>
                  </a:lnTo>
                  <a:lnTo>
                    <a:pt x="5019219" y="1352041"/>
                  </a:lnTo>
                  <a:lnTo>
                    <a:pt x="5070954" y="1383657"/>
                  </a:lnTo>
                  <a:lnTo>
                    <a:pt x="5122380" y="1415587"/>
                  </a:lnTo>
                  <a:lnTo>
                    <a:pt x="5173494" y="1447832"/>
                  </a:lnTo>
                  <a:lnTo>
                    <a:pt x="5224294" y="1480388"/>
                  </a:lnTo>
                  <a:lnTo>
                    <a:pt x="5274778" y="1513254"/>
                  </a:lnTo>
                  <a:lnTo>
                    <a:pt x="5324945" y="1546428"/>
                  </a:lnTo>
                  <a:lnTo>
                    <a:pt x="5374791" y="1579909"/>
                  </a:lnTo>
                  <a:lnTo>
                    <a:pt x="5424314" y="1613694"/>
                  </a:lnTo>
                  <a:lnTo>
                    <a:pt x="5473513" y="1647782"/>
                  </a:lnTo>
                  <a:lnTo>
                    <a:pt x="5522386" y="1682172"/>
                  </a:lnTo>
                  <a:lnTo>
                    <a:pt x="5570929" y="1716861"/>
                  </a:lnTo>
                  <a:lnTo>
                    <a:pt x="5619141" y="1751847"/>
                  </a:lnTo>
                  <a:lnTo>
                    <a:pt x="5667020" y="1787129"/>
                  </a:lnTo>
                  <a:lnTo>
                    <a:pt x="5714564" y="1822706"/>
                  </a:lnTo>
                  <a:lnTo>
                    <a:pt x="5761770" y="1858575"/>
                  </a:lnTo>
                  <a:lnTo>
                    <a:pt x="5808637" y="1894734"/>
                  </a:lnTo>
                  <a:lnTo>
                    <a:pt x="5855161" y="1931182"/>
                  </a:lnTo>
                  <a:lnTo>
                    <a:pt x="5901342" y="1967918"/>
                  </a:lnTo>
                  <a:lnTo>
                    <a:pt x="5947176" y="2004938"/>
                  </a:lnTo>
                  <a:lnTo>
                    <a:pt x="5992662" y="2042242"/>
                  </a:lnTo>
                  <a:lnTo>
                    <a:pt x="6037797" y="2079828"/>
                  </a:lnTo>
                  <a:lnTo>
                    <a:pt x="6082580" y="2117694"/>
                  </a:lnTo>
                  <a:lnTo>
                    <a:pt x="6127008" y="2155838"/>
                  </a:lnTo>
                  <a:lnTo>
                    <a:pt x="6171079" y="2194259"/>
                  </a:lnTo>
                  <a:lnTo>
                    <a:pt x="6214790" y="2232955"/>
                  </a:lnTo>
                  <a:lnTo>
                    <a:pt x="6258141" y="2271923"/>
                  </a:lnTo>
                  <a:lnTo>
                    <a:pt x="6301127" y="2311163"/>
                  </a:lnTo>
                  <a:lnTo>
                    <a:pt x="6343748" y="2350672"/>
                  </a:lnTo>
                  <a:lnTo>
                    <a:pt x="6386001" y="2390448"/>
                  </a:lnTo>
                  <a:lnTo>
                    <a:pt x="6427884" y="2430491"/>
                  </a:lnTo>
                  <a:lnTo>
                    <a:pt x="6469395" y="2470798"/>
                  </a:lnTo>
                  <a:lnTo>
                    <a:pt x="6510532" y="2511367"/>
                  </a:lnTo>
                  <a:lnTo>
                    <a:pt x="6551292" y="2552197"/>
                  </a:lnTo>
                  <a:lnTo>
                    <a:pt x="6591673" y="2593286"/>
                  </a:lnTo>
                  <a:lnTo>
                    <a:pt x="6631674" y="2634632"/>
                  </a:lnTo>
                  <a:lnTo>
                    <a:pt x="6671291" y="2676233"/>
                  </a:lnTo>
                  <a:lnTo>
                    <a:pt x="6710524" y="2718088"/>
                  </a:lnTo>
                  <a:lnTo>
                    <a:pt x="6749369" y="2760194"/>
                  </a:lnTo>
                  <a:lnTo>
                    <a:pt x="6787824" y="2802551"/>
                  </a:lnTo>
                  <a:lnTo>
                    <a:pt x="6825888" y="2845156"/>
                  </a:lnTo>
                  <a:lnTo>
                    <a:pt x="6863558" y="2888008"/>
                  </a:lnTo>
                  <a:lnTo>
                    <a:pt x="6900832" y="2931104"/>
                  </a:lnTo>
                  <a:lnTo>
                    <a:pt x="6937708" y="2974443"/>
                  </a:lnTo>
                  <a:lnTo>
                    <a:pt x="6974183" y="3018024"/>
                  </a:lnTo>
                  <a:lnTo>
                    <a:pt x="7010256" y="3061844"/>
                  </a:lnTo>
                  <a:lnTo>
                    <a:pt x="7045925" y="3105902"/>
                  </a:lnTo>
                  <a:lnTo>
                    <a:pt x="7081186" y="3150196"/>
                  </a:lnTo>
                  <a:lnTo>
                    <a:pt x="7116039" y="3194724"/>
                  </a:lnTo>
                  <a:lnTo>
                    <a:pt x="7150480" y="3239484"/>
                  </a:lnTo>
                  <a:lnTo>
                    <a:pt x="7184508" y="3284476"/>
                  </a:lnTo>
                  <a:lnTo>
                    <a:pt x="7218121" y="3329696"/>
                  </a:lnTo>
                  <a:lnTo>
                    <a:pt x="7251316" y="3375143"/>
                  </a:lnTo>
                  <a:lnTo>
                    <a:pt x="7284091" y="3420816"/>
                  </a:lnTo>
                  <a:lnTo>
                    <a:pt x="7316444" y="3466712"/>
                  </a:lnTo>
                  <a:lnTo>
                    <a:pt x="7348374" y="3512830"/>
                  </a:lnTo>
                  <a:lnTo>
                    <a:pt x="7379876" y="3559169"/>
                  </a:lnTo>
                  <a:lnTo>
                    <a:pt x="7410951" y="3605725"/>
                  </a:lnTo>
                  <a:lnTo>
                    <a:pt x="7441594" y="3652499"/>
                  </a:lnTo>
                  <a:lnTo>
                    <a:pt x="7471805" y="3699487"/>
                  </a:lnTo>
                  <a:lnTo>
                    <a:pt x="7501581" y="3746688"/>
                  </a:lnTo>
                  <a:lnTo>
                    <a:pt x="7530920" y="3794101"/>
                  </a:lnTo>
                  <a:lnTo>
                    <a:pt x="7559819" y="3841723"/>
                  </a:lnTo>
                  <a:lnTo>
                    <a:pt x="7588277" y="3889553"/>
                  </a:lnTo>
                  <a:lnTo>
                    <a:pt x="7616292" y="3937589"/>
                  </a:lnTo>
                  <a:lnTo>
                    <a:pt x="7643861" y="3985829"/>
                  </a:lnTo>
                  <a:lnTo>
                    <a:pt x="7670981" y="4034271"/>
                  </a:lnTo>
                  <a:lnTo>
                    <a:pt x="7697652" y="4082915"/>
                  </a:lnTo>
                  <a:lnTo>
                    <a:pt x="7723870" y="4131757"/>
                  </a:lnTo>
                  <a:lnTo>
                    <a:pt x="7749634" y="4180797"/>
                  </a:lnTo>
                  <a:lnTo>
                    <a:pt x="7774941" y="4230032"/>
                  </a:lnTo>
                  <a:lnTo>
                    <a:pt x="7799790" y="4279461"/>
                  </a:lnTo>
                  <a:lnTo>
                    <a:pt x="7824177" y="4329081"/>
                  </a:lnTo>
                  <a:lnTo>
                    <a:pt x="7848102" y="4378892"/>
                  </a:lnTo>
                  <a:lnTo>
                    <a:pt x="7871561" y="4428892"/>
                  </a:lnTo>
                  <a:lnTo>
                    <a:pt x="7894553" y="4479078"/>
                  </a:lnTo>
                  <a:lnTo>
                    <a:pt x="7917075" y="4529448"/>
                  </a:lnTo>
                  <a:lnTo>
                    <a:pt x="7939126" y="4580002"/>
                  </a:lnTo>
                  <a:lnTo>
                    <a:pt x="7960702" y="4630738"/>
                  </a:lnTo>
                  <a:lnTo>
                    <a:pt x="7981803" y="4681653"/>
                  </a:lnTo>
                  <a:lnTo>
                    <a:pt x="8002425" y="4732745"/>
                  </a:lnTo>
                  <a:lnTo>
                    <a:pt x="8022567" y="4784014"/>
                  </a:lnTo>
                  <a:lnTo>
                    <a:pt x="8042226" y="4835457"/>
                  </a:lnTo>
                  <a:lnTo>
                    <a:pt x="8061400" y="4887073"/>
                  </a:lnTo>
                  <a:lnTo>
                    <a:pt x="8080088" y="4938860"/>
                  </a:lnTo>
                  <a:lnTo>
                    <a:pt x="8098286" y="4990815"/>
                  </a:lnTo>
                  <a:lnTo>
                    <a:pt x="8115993" y="5042938"/>
                  </a:lnTo>
                  <a:lnTo>
                    <a:pt x="8133207" y="5095226"/>
                  </a:lnTo>
                  <a:lnTo>
                    <a:pt x="8149926" y="5147678"/>
                  </a:lnTo>
                  <a:lnTo>
                    <a:pt x="8166146" y="5200292"/>
                  </a:lnTo>
                  <a:lnTo>
                    <a:pt x="8181867" y="5253067"/>
                  </a:lnTo>
                  <a:lnTo>
                    <a:pt x="8197085" y="5305999"/>
                  </a:lnTo>
                  <a:lnTo>
                    <a:pt x="8211800" y="5359089"/>
                  </a:lnTo>
                  <a:lnTo>
                    <a:pt x="8226008" y="5412333"/>
                  </a:lnTo>
                  <a:lnTo>
                    <a:pt x="8239707" y="5465731"/>
                  </a:lnTo>
                  <a:lnTo>
                    <a:pt x="8252896" y="5519280"/>
                  </a:lnTo>
                  <a:lnTo>
                    <a:pt x="8265572" y="5572978"/>
                  </a:lnTo>
                  <a:lnTo>
                    <a:pt x="8277732" y="5626825"/>
                  </a:lnTo>
                  <a:lnTo>
                    <a:pt x="8289376" y="5680817"/>
                  </a:lnTo>
                  <a:lnTo>
                    <a:pt x="8300500" y="5734954"/>
                  </a:lnTo>
                  <a:lnTo>
                    <a:pt x="8311103" y="5789234"/>
                  </a:lnTo>
                  <a:lnTo>
                    <a:pt x="8321182" y="5843654"/>
                  </a:lnTo>
                  <a:lnTo>
                    <a:pt x="8330735" y="5898214"/>
                  </a:lnTo>
                  <a:lnTo>
                    <a:pt x="8339760" y="5952911"/>
                  </a:lnTo>
                  <a:lnTo>
                    <a:pt x="8348255" y="6007743"/>
                  </a:lnTo>
                  <a:lnTo>
                    <a:pt x="8356217" y="6062709"/>
                  </a:lnTo>
                  <a:lnTo>
                    <a:pt x="8363645" y="6117808"/>
                  </a:lnTo>
                  <a:lnTo>
                    <a:pt x="8370536" y="6173036"/>
                  </a:lnTo>
                  <a:lnTo>
                    <a:pt x="8376889" y="6228393"/>
                  </a:lnTo>
                  <a:lnTo>
                    <a:pt x="8382700" y="6283877"/>
                  </a:lnTo>
                  <a:lnTo>
                    <a:pt x="8387968" y="6339486"/>
                  </a:lnTo>
                  <a:lnTo>
                    <a:pt x="8392691" y="6395218"/>
                  </a:lnTo>
                  <a:lnTo>
                    <a:pt x="8396866" y="6451071"/>
                  </a:lnTo>
                  <a:lnTo>
                    <a:pt x="8400492" y="6507045"/>
                  </a:lnTo>
                  <a:lnTo>
                    <a:pt x="8403566" y="6563136"/>
                  </a:lnTo>
                  <a:lnTo>
                    <a:pt x="8406086" y="6619343"/>
                  </a:lnTo>
                  <a:lnTo>
                    <a:pt x="8408049" y="6675665"/>
                  </a:lnTo>
                  <a:lnTo>
                    <a:pt x="8409455" y="6732099"/>
                  </a:lnTo>
                  <a:lnTo>
                    <a:pt x="8410299" y="6788644"/>
                  </a:lnTo>
                  <a:lnTo>
                    <a:pt x="8410581" y="6845299"/>
                  </a:lnTo>
                </a:path>
              </a:pathLst>
            </a:custGeom>
            <a:ln w="12699">
              <a:solidFill>
                <a:srgbClr val="66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 flipH="1">
            <a:off x="5029200" y="4953000"/>
            <a:ext cx="0" cy="533400"/>
          </a:xfrm>
          <a:custGeom>
            <a:rect l="l" t="t" r="r" b="b"/>
            <a:pathLst>
              <a:path h="533400">
                <a:moveTo>
                  <a:pt x="0" y="0"/>
                </a:moveTo>
                <a:lnTo>
                  <a:pt x="0" y="5334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2819400" y="4953000"/>
            <a:ext cx="0" cy="533400"/>
          </a:xfrm>
          <a:custGeom>
            <a:rect l="l" t="t" r="r" b="b"/>
            <a:pathLst>
              <a:path h="533400">
                <a:moveTo>
                  <a:pt x="0" y="0"/>
                </a:moveTo>
                <a:lnTo>
                  <a:pt x="0" y="5334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3810000" y="3962400"/>
            <a:ext cx="0" cy="609600"/>
          </a:xfrm>
          <a:custGeom>
            <a:rect l="l" t="t" r="r" b="b"/>
            <a:pathLst>
              <a:path h="609600">
                <a:moveTo>
                  <a:pt x="0" y="0"/>
                </a:moveTo>
                <a:lnTo>
                  <a:pt x="0" y="6096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5867400" y="3962400"/>
            <a:ext cx="0" cy="609600"/>
          </a:xfrm>
          <a:custGeom>
            <a:rect l="l" t="t" r="r" b="b"/>
            <a:pathLst>
              <a:path h="609600">
                <a:moveTo>
                  <a:pt x="0" y="0"/>
                </a:moveTo>
                <a:lnTo>
                  <a:pt x="0" y="6096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990600" y="3962400"/>
            <a:ext cx="5562600" cy="609600"/>
            <a:chOff x="990600" y="3962400"/>
            <a:chExt cx="5562600" cy="609600"/>
          </a:xfrm>
        </p:grpSpPr>
        <p:sp>
          <p:nvSpPr>
            <p:cNvPr id="10" name="object 10"/>
            <p:cNvSpPr/>
            <p:nvPr/>
          </p:nvSpPr>
          <p:spPr>
            <a:xfrm flipH="1">
              <a:off x="1752600" y="3962400"/>
              <a:ext cx="0" cy="609600"/>
            </a:xfrm>
            <a:custGeom>
              <a:rect l="l" t="t" r="r" b="b"/>
              <a:pathLst>
                <a:path h="609600">
                  <a:moveTo>
                    <a:pt x="0" y="0"/>
                  </a:moveTo>
                  <a:lnTo>
                    <a:pt x="0" y="6096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90600" y="4191000"/>
              <a:ext cx="5562600" cy="0"/>
            </a:xfrm>
            <a:custGeom>
              <a:rect l="l" t="t" r="r" b="b"/>
              <a:pathLst>
                <a:path w="5562600">
                  <a:moveTo>
                    <a:pt x="0" y="0"/>
                  </a:moveTo>
                  <a:lnTo>
                    <a:pt x="55626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90600" y="5099049"/>
            <a:ext cx="5562600" cy="241300"/>
            <a:chOff x="990600" y="5099049"/>
            <a:chExt cx="5562600" cy="241300"/>
          </a:xfrm>
        </p:grpSpPr>
        <p:sp>
          <p:nvSpPr>
            <p:cNvPr id="13" name="object 13"/>
            <p:cNvSpPr/>
            <p:nvPr/>
          </p:nvSpPr>
          <p:spPr>
            <a:xfrm>
              <a:off x="990600" y="5257800"/>
              <a:ext cx="5562600" cy="0"/>
            </a:xfrm>
            <a:custGeom>
              <a:rect l="l" t="t" r="r" b="b"/>
              <a:pathLst>
                <a:path w="5562600">
                  <a:moveTo>
                    <a:pt x="0" y="0"/>
                  </a:moveTo>
                  <a:lnTo>
                    <a:pt x="55626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362199" y="5105399"/>
              <a:ext cx="914400" cy="228600"/>
            </a:xfrm>
            <a:custGeom>
              <a:rect l="l" t="t" r="r" b="b"/>
              <a:pathLst>
                <a:path w="914400" h="228600">
                  <a:moveTo>
                    <a:pt x="457200" y="0"/>
                  </a:moveTo>
                  <a:close/>
                </a:path>
                <a:path w="914400" h="228600">
                  <a:moveTo>
                    <a:pt x="914399" y="114300"/>
                  </a:moveTo>
                  <a:lnTo>
                    <a:pt x="0" y="114300"/>
                  </a:lnTo>
                  <a:lnTo>
                    <a:pt x="5985" y="95759"/>
                  </a:lnTo>
                  <a:lnTo>
                    <a:pt x="51033" y="61772"/>
                  </a:lnTo>
                  <a:lnTo>
                    <a:pt x="88215" y="46795"/>
                  </a:lnTo>
                  <a:lnTo>
                    <a:pt x="133913" y="33477"/>
                  </a:lnTo>
                  <a:lnTo>
                    <a:pt x="187187" y="22053"/>
                  </a:lnTo>
                  <a:lnTo>
                    <a:pt x="247094" y="12757"/>
                  </a:lnTo>
                  <a:lnTo>
                    <a:pt x="312695" y="5826"/>
                  </a:lnTo>
                  <a:lnTo>
                    <a:pt x="383050" y="1495"/>
                  </a:lnTo>
                  <a:lnTo>
                    <a:pt x="457200" y="0"/>
                  </a:lnTo>
                  <a:lnTo>
                    <a:pt x="531363" y="1496"/>
                  </a:lnTo>
                  <a:lnTo>
                    <a:pt x="601713" y="5827"/>
                  </a:lnTo>
                  <a:lnTo>
                    <a:pt x="667312" y="12758"/>
                  </a:lnTo>
                  <a:lnTo>
                    <a:pt x="727218" y="22053"/>
                  </a:lnTo>
                  <a:lnTo>
                    <a:pt x="780491" y="33477"/>
                  </a:lnTo>
                  <a:lnTo>
                    <a:pt x="826188" y="46796"/>
                  </a:lnTo>
                  <a:lnTo>
                    <a:pt x="863369" y="61772"/>
                  </a:lnTo>
                  <a:lnTo>
                    <a:pt x="908416" y="95760"/>
                  </a:lnTo>
                  <a:lnTo>
                    <a:pt x="914399" y="114300"/>
                  </a:lnTo>
                  <a:close/>
                </a:path>
                <a:path w="914400" h="228600">
                  <a:moveTo>
                    <a:pt x="457200" y="228599"/>
                  </a:move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lnTo>
                    <a:pt x="914399" y="114300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9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62199" y="5105399"/>
              <a:ext cx="914400" cy="228600"/>
            </a:xfrm>
            <a:custGeom>
              <a:rect l="l" t="t" r="r" b="b"/>
              <a:pathLst>
                <a:path w="914400" h="228600">
                  <a:moveTo>
                    <a:pt x="0" y="114300"/>
                  </a:moveTo>
                  <a:lnTo>
                    <a:pt x="23308" y="78172"/>
                  </a:lnTo>
                  <a:lnTo>
                    <a:pt x="88213" y="46796"/>
                  </a:lnTo>
                  <a:lnTo>
                    <a:pt x="133911" y="33477"/>
                  </a:lnTo>
                  <a:lnTo>
                    <a:pt x="187183" y="22053"/>
                  </a:lnTo>
                  <a:lnTo>
                    <a:pt x="247090" y="12758"/>
                  </a:lnTo>
                  <a:lnTo>
                    <a:pt x="312689" y="5827"/>
                  </a:lnTo>
                  <a:lnTo>
                    <a:pt x="383040" y="1496"/>
                  </a:lnTo>
                  <a:lnTo>
                    <a:pt x="457200" y="0"/>
                  </a:lnTo>
                  <a:lnTo>
                    <a:pt x="531360" y="1495"/>
                  </a:lnTo>
                  <a:lnTo>
                    <a:pt x="601710" y="5826"/>
                  </a:lnTo>
                  <a:lnTo>
                    <a:pt x="667309" y="12757"/>
                  </a:lnTo>
                  <a:lnTo>
                    <a:pt x="727216" y="22053"/>
                  </a:lnTo>
                  <a:lnTo>
                    <a:pt x="780489" y="33477"/>
                  </a:lnTo>
                  <a:lnTo>
                    <a:pt x="826186" y="46795"/>
                  </a:lnTo>
                  <a:lnTo>
                    <a:pt x="863368" y="61772"/>
                  </a:lnTo>
                  <a:lnTo>
                    <a:pt x="908416" y="95759"/>
                  </a:lnTo>
                  <a:lnTo>
                    <a:pt x="914400" y="114299"/>
                  </a:lnTo>
                  <a:lnTo>
                    <a:pt x="908415" y="132839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9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571999" y="5105399"/>
              <a:ext cx="914400" cy="228600"/>
            </a:xfrm>
            <a:custGeom>
              <a:rect l="l" t="t" r="r" b="b"/>
              <a:pathLst>
                <a:path w="914400" h="228600">
                  <a:moveTo>
                    <a:pt x="457200" y="0"/>
                  </a:moveTo>
                  <a:close/>
                </a:path>
                <a:path w="914400" h="228600">
                  <a:moveTo>
                    <a:pt x="914399" y="114300"/>
                  </a:moveTo>
                  <a:lnTo>
                    <a:pt x="0" y="114300"/>
                  </a:lnTo>
                  <a:lnTo>
                    <a:pt x="5985" y="95759"/>
                  </a:lnTo>
                  <a:lnTo>
                    <a:pt x="51033" y="61772"/>
                  </a:lnTo>
                  <a:lnTo>
                    <a:pt x="88215" y="46795"/>
                  </a:lnTo>
                  <a:lnTo>
                    <a:pt x="133913" y="33477"/>
                  </a:lnTo>
                  <a:lnTo>
                    <a:pt x="187187" y="22053"/>
                  </a:lnTo>
                  <a:lnTo>
                    <a:pt x="247094" y="12757"/>
                  </a:lnTo>
                  <a:lnTo>
                    <a:pt x="312695" y="5826"/>
                  </a:lnTo>
                  <a:lnTo>
                    <a:pt x="383050" y="1495"/>
                  </a:lnTo>
                  <a:lnTo>
                    <a:pt x="457200" y="0"/>
                  </a:lnTo>
                  <a:lnTo>
                    <a:pt x="531363" y="1496"/>
                  </a:lnTo>
                  <a:lnTo>
                    <a:pt x="601713" y="5827"/>
                  </a:lnTo>
                  <a:lnTo>
                    <a:pt x="667312" y="12758"/>
                  </a:lnTo>
                  <a:lnTo>
                    <a:pt x="727218" y="22053"/>
                  </a:lnTo>
                  <a:lnTo>
                    <a:pt x="780490" y="33477"/>
                  </a:lnTo>
                  <a:lnTo>
                    <a:pt x="826188" y="46796"/>
                  </a:lnTo>
                  <a:lnTo>
                    <a:pt x="863369" y="61772"/>
                  </a:lnTo>
                  <a:lnTo>
                    <a:pt x="908416" y="95760"/>
                  </a:lnTo>
                  <a:lnTo>
                    <a:pt x="914399" y="114300"/>
                  </a:lnTo>
                  <a:close/>
                </a:path>
                <a:path w="914400" h="228600">
                  <a:moveTo>
                    <a:pt x="457200" y="228599"/>
                  </a:move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lnTo>
                    <a:pt x="914399" y="114300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571999" y="5105399"/>
              <a:ext cx="914400" cy="228600"/>
            </a:xfrm>
            <a:custGeom>
              <a:rect l="l" t="t" r="r" b="b"/>
              <a:pathLst>
                <a:path w="914400" h="228600">
                  <a:moveTo>
                    <a:pt x="0" y="114300"/>
                  </a:moveTo>
                  <a:lnTo>
                    <a:pt x="23308" y="78172"/>
                  </a:lnTo>
                  <a:lnTo>
                    <a:pt x="88213" y="46796"/>
                  </a:lnTo>
                  <a:lnTo>
                    <a:pt x="133911" y="33477"/>
                  </a:lnTo>
                  <a:lnTo>
                    <a:pt x="187183" y="22053"/>
                  </a:lnTo>
                  <a:lnTo>
                    <a:pt x="247090" y="12758"/>
                  </a:lnTo>
                  <a:lnTo>
                    <a:pt x="312689" y="5827"/>
                  </a:lnTo>
                  <a:lnTo>
                    <a:pt x="383040" y="1496"/>
                  </a:lnTo>
                  <a:lnTo>
                    <a:pt x="457200" y="0"/>
                  </a:lnTo>
                  <a:lnTo>
                    <a:pt x="531360" y="1495"/>
                  </a:lnTo>
                  <a:lnTo>
                    <a:pt x="601710" y="5826"/>
                  </a:lnTo>
                  <a:lnTo>
                    <a:pt x="667309" y="12757"/>
                  </a:lnTo>
                  <a:lnTo>
                    <a:pt x="727216" y="22053"/>
                  </a:lnTo>
                  <a:lnTo>
                    <a:pt x="780489" y="33477"/>
                  </a:lnTo>
                  <a:lnTo>
                    <a:pt x="826186" y="46795"/>
                  </a:lnTo>
                  <a:lnTo>
                    <a:pt x="863368" y="61772"/>
                  </a:lnTo>
                  <a:lnTo>
                    <a:pt x="908416" y="95759"/>
                  </a:lnTo>
                  <a:lnTo>
                    <a:pt x="914400" y="114299"/>
                  </a:lnTo>
                  <a:lnTo>
                    <a:pt x="908415" y="132839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/>
          <p:nvPr/>
        </p:nvSpPr>
        <p:spPr>
          <a:xfrm>
            <a:off x="990600" y="4572000"/>
            <a:ext cx="5562600" cy="381000"/>
          </a:xfrm>
          <a:custGeom>
            <a:rect l="l" t="t" r="r" b="b"/>
            <a:pathLst>
              <a:path w="5562600" h="381000">
                <a:moveTo>
                  <a:pt x="0" y="0"/>
                </a:moveTo>
                <a:lnTo>
                  <a:pt x="5562600" y="0"/>
                </a:lnTo>
                <a:lnTo>
                  <a:pt x="5562600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990600" y="5486400"/>
            <a:ext cx="5562600" cy="381000"/>
          </a:xfrm>
          <a:custGeom>
            <a:rect l="l" t="t" r="r" b="b"/>
            <a:pathLst>
              <a:path w="5562600" h="381000">
                <a:moveTo>
                  <a:pt x="0" y="0"/>
                </a:moveTo>
                <a:lnTo>
                  <a:pt x="5562600" y="0"/>
                </a:lnTo>
                <a:lnTo>
                  <a:pt x="5562600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20" name="object 20"/>
          <p:cNvGrpSpPr/>
          <p:nvPr/>
        </p:nvGrpSpPr>
        <p:grpSpPr>
          <a:xfrm>
            <a:off x="1289049" y="4032249"/>
            <a:ext cx="927100" cy="241300"/>
            <a:chOff x="1289049" y="4032249"/>
            <a:chExt cx="927100" cy="241300"/>
          </a:xfrm>
        </p:grpSpPr>
        <p:sp>
          <p:nvSpPr>
            <p:cNvPr id="21" name="object 21"/>
            <p:cNvSpPr/>
            <p:nvPr/>
          </p:nvSpPr>
          <p:spPr>
            <a:xfrm>
              <a:off x="12953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457200" y="0"/>
                  </a:moveTo>
                  <a:close/>
                </a:path>
                <a:path w="914400" h="228600">
                  <a:moveTo>
                    <a:pt x="914399" y="114300"/>
                  </a:moveTo>
                  <a:lnTo>
                    <a:pt x="0" y="114300"/>
                  </a:lnTo>
                  <a:lnTo>
                    <a:pt x="5985" y="95759"/>
                  </a:lnTo>
                  <a:lnTo>
                    <a:pt x="51033" y="61772"/>
                  </a:lnTo>
                  <a:lnTo>
                    <a:pt x="88215" y="46795"/>
                  </a:lnTo>
                  <a:lnTo>
                    <a:pt x="133913" y="33477"/>
                  </a:lnTo>
                  <a:lnTo>
                    <a:pt x="187187" y="22053"/>
                  </a:lnTo>
                  <a:lnTo>
                    <a:pt x="247094" y="12757"/>
                  </a:lnTo>
                  <a:lnTo>
                    <a:pt x="312695" y="5826"/>
                  </a:lnTo>
                  <a:lnTo>
                    <a:pt x="383049" y="1495"/>
                  </a:lnTo>
                  <a:lnTo>
                    <a:pt x="457200" y="0"/>
                  </a:lnTo>
                  <a:lnTo>
                    <a:pt x="531363" y="1496"/>
                  </a:lnTo>
                  <a:lnTo>
                    <a:pt x="601713" y="5827"/>
                  </a:lnTo>
                  <a:lnTo>
                    <a:pt x="667312" y="12758"/>
                  </a:lnTo>
                  <a:lnTo>
                    <a:pt x="727218" y="22053"/>
                  </a:lnTo>
                  <a:lnTo>
                    <a:pt x="780490" y="33477"/>
                  </a:lnTo>
                  <a:lnTo>
                    <a:pt x="826188" y="46796"/>
                  </a:lnTo>
                  <a:lnTo>
                    <a:pt x="863369" y="61772"/>
                  </a:lnTo>
                  <a:lnTo>
                    <a:pt x="908416" y="95760"/>
                  </a:lnTo>
                  <a:lnTo>
                    <a:pt x="914399" y="114300"/>
                  </a:lnTo>
                  <a:close/>
                </a:path>
                <a:path w="914400" h="228600">
                  <a:moveTo>
                    <a:pt x="457200" y="228599"/>
                  </a:move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4" y="132839"/>
                  </a:lnTo>
                  <a:lnTo>
                    <a:pt x="0" y="114299"/>
                  </a:lnTo>
                  <a:lnTo>
                    <a:pt x="914399" y="114300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9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2953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0" y="114300"/>
                  </a:moveTo>
                  <a:lnTo>
                    <a:pt x="23308" y="78172"/>
                  </a:lnTo>
                  <a:lnTo>
                    <a:pt x="88213" y="46796"/>
                  </a:lnTo>
                  <a:lnTo>
                    <a:pt x="133911" y="33477"/>
                  </a:lnTo>
                  <a:lnTo>
                    <a:pt x="187183" y="22053"/>
                  </a:lnTo>
                  <a:lnTo>
                    <a:pt x="247090" y="12758"/>
                  </a:lnTo>
                  <a:lnTo>
                    <a:pt x="312689" y="5827"/>
                  </a:lnTo>
                  <a:lnTo>
                    <a:pt x="383039" y="1496"/>
                  </a:lnTo>
                  <a:lnTo>
                    <a:pt x="457200" y="0"/>
                  </a:lnTo>
                  <a:lnTo>
                    <a:pt x="531360" y="1495"/>
                  </a:lnTo>
                  <a:lnTo>
                    <a:pt x="601710" y="5826"/>
                  </a:lnTo>
                  <a:lnTo>
                    <a:pt x="667309" y="12757"/>
                  </a:lnTo>
                  <a:lnTo>
                    <a:pt x="727216" y="22053"/>
                  </a:lnTo>
                  <a:lnTo>
                    <a:pt x="780489" y="33477"/>
                  </a:lnTo>
                  <a:lnTo>
                    <a:pt x="826186" y="46795"/>
                  </a:lnTo>
                  <a:lnTo>
                    <a:pt x="863368" y="61772"/>
                  </a:lnTo>
                  <a:lnTo>
                    <a:pt x="908415" y="95759"/>
                  </a:lnTo>
                  <a:lnTo>
                    <a:pt x="914400" y="114299"/>
                  </a:lnTo>
                  <a:lnTo>
                    <a:pt x="908415" y="132839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9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4" y="132839"/>
                  </a:lnTo>
                  <a:lnTo>
                    <a:pt x="0" y="11429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3" name="object 23"/>
          <p:cNvGrpSpPr/>
          <p:nvPr/>
        </p:nvGrpSpPr>
        <p:grpSpPr>
          <a:xfrm>
            <a:off x="3346449" y="4032249"/>
            <a:ext cx="927100" cy="241300"/>
            <a:chOff x="3346449" y="4032249"/>
            <a:chExt cx="927100" cy="241300"/>
          </a:xfrm>
        </p:grpSpPr>
        <p:sp>
          <p:nvSpPr>
            <p:cNvPr id="24" name="object 24"/>
            <p:cNvSpPr/>
            <p:nvPr/>
          </p:nvSpPr>
          <p:spPr>
            <a:xfrm>
              <a:off x="33527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457200" y="0"/>
                  </a:moveTo>
                  <a:close/>
                </a:path>
                <a:path w="914400" h="228600">
                  <a:moveTo>
                    <a:pt x="914399" y="114300"/>
                  </a:moveTo>
                  <a:lnTo>
                    <a:pt x="0" y="114300"/>
                  </a:lnTo>
                  <a:lnTo>
                    <a:pt x="5985" y="95759"/>
                  </a:lnTo>
                  <a:lnTo>
                    <a:pt x="51033" y="61772"/>
                  </a:lnTo>
                  <a:lnTo>
                    <a:pt x="88215" y="46795"/>
                  </a:lnTo>
                  <a:lnTo>
                    <a:pt x="133913" y="33477"/>
                  </a:lnTo>
                  <a:lnTo>
                    <a:pt x="187187" y="22053"/>
                  </a:lnTo>
                  <a:lnTo>
                    <a:pt x="247094" y="12757"/>
                  </a:lnTo>
                  <a:lnTo>
                    <a:pt x="312695" y="5826"/>
                  </a:lnTo>
                  <a:lnTo>
                    <a:pt x="383050" y="1495"/>
                  </a:lnTo>
                  <a:lnTo>
                    <a:pt x="457200" y="0"/>
                  </a:lnTo>
                  <a:lnTo>
                    <a:pt x="531363" y="1496"/>
                  </a:lnTo>
                  <a:lnTo>
                    <a:pt x="601713" y="5827"/>
                  </a:lnTo>
                  <a:lnTo>
                    <a:pt x="667312" y="12758"/>
                  </a:lnTo>
                  <a:lnTo>
                    <a:pt x="727218" y="22053"/>
                  </a:lnTo>
                  <a:lnTo>
                    <a:pt x="780490" y="33477"/>
                  </a:lnTo>
                  <a:lnTo>
                    <a:pt x="826188" y="46796"/>
                  </a:lnTo>
                  <a:lnTo>
                    <a:pt x="863369" y="61772"/>
                  </a:lnTo>
                  <a:lnTo>
                    <a:pt x="908416" y="95760"/>
                  </a:lnTo>
                  <a:lnTo>
                    <a:pt x="914399" y="114300"/>
                  </a:lnTo>
                  <a:close/>
                </a:path>
                <a:path w="914400" h="228600">
                  <a:moveTo>
                    <a:pt x="457200" y="228599"/>
                  </a:move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lnTo>
                    <a:pt x="914399" y="114300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3527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0" y="114300"/>
                  </a:moveTo>
                  <a:lnTo>
                    <a:pt x="23308" y="78172"/>
                  </a:lnTo>
                  <a:lnTo>
                    <a:pt x="88213" y="46796"/>
                  </a:lnTo>
                  <a:lnTo>
                    <a:pt x="133911" y="33477"/>
                  </a:lnTo>
                  <a:lnTo>
                    <a:pt x="187183" y="22053"/>
                  </a:lnTo>
                  <a:lnTo>
                    <a:pt x="247090" y="12758"/>
                  </a:lnTo>
                  <a:lnTo>
                    <a:pt x="312689" y="5827"/>
                  </a:lnTo>
                  <a:lnTo>
                    <a:pt x="383040" y="1496"/>
                  </a:lnTo>
                  <a:lnTo>
                    <a:pt x="457200" y="0"/>
                  </a:lnTo>
                  <a:lnTo>
                    <a:pt x="531360" y="1495"/>
                  </a:lnTo>
                  <a:lnTo>
                    <a:pt x="601710" y="5826"/>
                  </a:lnTo>
                  <a:lnTo>
                    <a:pt x="667309" y="12757"/>
                  </a:lnTo>
                  <a:lnTo>
                    <a:pt x="727216" y="22053"/>
                  </a:lnTo>
                  <a:lnTo>
                    <a:pt x="780489" y="33477"/>
                  </a:lnTo>
                  <a:lnTo>
                    <a:pt x="826186" y="46795"/>
                  </a:lnTo>
                  <a:lnTo>
                    <a:pt x="863368" y="61772"/>
                  </a:lnTo>
                  <a:lnTo>
                    <a:pt x="908416" y="95759"/>
                  </a:lnTo>
                  <a:lnTo>
                    <a:pt x="914400" y="114299"/>
                  </a:lnTo>
                  <a:lnTo>
                    <a:pt x="908415" y="132839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5403849" y="4032249"/>
            <a:ext cx="927100" cy="241300"/>
            <a:chOff x="5403849" y="4032249"/>
            <a:chExt cx="927100" cy="241300"/>
          </a:xfrm>
        </p:grpSpPr>
        <p:sp>
          <p:nvSpPr>
            <p:cNvPr id="27" name="object 27"/>
            <p:cNvSpPr/>
            <p:nvPr/>
          </p:nvSpPr>
          <p:spPr>
            <a:xfrm>
              <a:off x="54101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457200" y="0"/>
                  </a:moveTo>
                  <a:close/>
                </a:path>
                <a:path w="914400" h="228600">
                  <a:moveTo>
                    <a:pt x="914399" y="114300"/>
                  </a:moveTo>
                  <a:lnTo>
                    <a:pt x="0" y="114300"/>
                  </a:lnTo>
                  <a:lnTo>
                    <a:pt x="5985" y="95759"/>
                  </a:lnTo>
                  <a:lnTo>
                    <a:pt x="51033" y="61772"/>
                  </a:lnTo>
                  <a:lnTo>
                    <a:pt x="88215" y="46795"/>
                  </a:lnTo>
                  <a:lnTo>
                    <a:pt x="133913" y="33477"/>
                  </a:lnTo>
                  <a:lnTo>
                    <a:pt x="187187" y="22053"/>
                  </a:lnTo>
                  <a:lnTo>
                    <a:pt x="247094" y="12757"/>
                  </a:lnTo>
                  <a:lnTo>
                    <a:pt x="312695" y="5826"/>
                  </a:lnTo>
                  <a:lnTo>
                    <a:pt x="383050" y="1495"/>
                  </a:lnTo>
                  <a:lnTo>
                    <a:pt x="457200" y="0"/>
                  </a:lnTo>
                  <a:lnTo>
                    <a:pt x="531363" y="1496"/>
                  </a:lnTo>
                  <a:lnTo>
                    <a:pt x="601713" y="5827"/>
                  </a:lnTo>
                  <a:lnTo>
                    <a:pt x="667312" y="12758"/>
                  </a:lnTo>
                  <a:lnTo>
                    <a:pt x="727218" y="22053"/>
                  </a:lnTo>
                  <a:lnTo>
                    <a:pt x="780490" y="33477"/>
                  </a:lnTo>
                  <a:lnTo>
                    <a:pt x="826188" y="46796"/>
                  </a:lnTo>
                  <a:lnTo>
                    <a:pt x="863369" y="61772"/>
                  </a:lnTo>
                  <a:lnTo>
                    <a:pt x="908416" y="95760"/>
                  </a:lnTo>
                  <a:lnTo>
                    <a:pt x="914399" y="114300"/>
                  </a:lnTo>
                  <a:close/>
                </a:path>
                <a:path w="914400" h="228600">
                  <a:moveTo>
                    <a:pt x="457200" y="228599"/>
                  </a:move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lnTo>
                    <a:pt x="914399" y="114300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410199" y="4038599"/>
              <a:ext cx="914400" cy="228600"/>
            </a:xfrm>
            <a:custGeom>
              <a:rect l="l" t="t" r="r" b="b"/>
              <a:pathLst>
                <a:path w="914400" h="228600">
                  <a:moveTo>
                    <a:pt x="0" y="114300"/>
                  </a:moveTo>
                  <a:lnTo>
                    <a:pt x="23308" y="78172"/>
                  </a:lnTo>
                  <a:lnTo>
                    <a:pt x="88213" y="46796"/>
                  </a:lnTo>
                  <a:lnTo>
                    <a:pt x="133911" y="33477"/>
                  </a:lnTo>
                  <a:lnTo>
                    <a:pt x="187183" y="22053"/>
                  </a:lnTo>
                  <a:lnTo>
                    <a:pt x="247090" y="12758"/>
                  </a:lnTo>
                  <a:lnTo>
                    <a:pt x="312689" y="5827"/>
                  </a:lnTo>
                  <a:lnTo>
                    <a:pt x="383040" y="1496"/>
                  </a:lnTo>
                  <a:lnTo>
                    <a:pt x="457200" y="0"/>
                  </a:lnTo>
                  <a:lnTo>
                    <a:pt x="531360" y="1495"/>
                  </a:lnTo>
                  <a:lnTo>
                    <a:pt x="601710" y="5826"/>
                  </a:lnTo>
                  <a:lnTo>
                    <a:pt x="667309" y="12757"/>
                  </a:lnTo>
                  <a:lnTo>
                    <a:pt x="727216" y="22053"/>
                  </a:lnTo>
                  <a:lnTo>
                    <a:pt x="780489" y="33477"/>
                  </a:lnTo>
                  <a:lnTo>
                    <a:pt x="826186" y="46795"/>
                  </a:lnTo>
                  <a:lnTo>
                    <a:pt x="863368" y="61772"/>
                  </a:lnTo>
                  <a:lnTo>
                    <a:pt x="908416" y="95759"/>
                  </a:lnTo>
                  <a:lnTo>
                    <a:pt x="914400" y="114299"/>
                  </a:lnTo>
                  <a:lnTo>
                    <a:pt x="908415" y="132839"/>
                  </a:lnTo>
                  <a:lnTo>
                    <a:pt x="891091" y="150427"/>
                  </a:lnTo>
                  <a:lnTo>
                    <a:pt x="826186" y="181803"/>
                  </a:lnTo>
                  <a:lnTo>
                    <a:pt x="780488" y="195122"/>
                  </a:lnTo>
                  <a:lnTo>
                    <a:pt x="727216" y="206546"/>
                  </a:lnTo>
                  <a:lnTo>
                    <a:pt x="667309" y="215841"/>
                  </a:lnTo>
                  <a:lnTo>
                    <a:pt x="601710" y="222772"/>
                  </a:lnTo>
                  <a:lnTo>
                    <a:pt x="531360" y="227103"/>
                  </a:lnTo>
                  <a:lnTo>
                    <a:pt x="457200" y="228599"/>
                  </a:lnTo>
                  <a:lnTo>
                    <a:pt x="383039" y="227103"/>
                  </a:lnTo>
                  <a:lnTo>
                    <a:pt x="312689" y="222772"/>
                  </a:lnTo>
                  <a:lnTo>
                    <a:pt x="247090" y="215841"/>
                  </a:lnTo>
                  <a:lnTo>
                    <a:pt x="187183" y="206546"/>
                  </a:lnTo>
                  <a:lnTo>
                    <a:pt x="133910" y="195121"/>
                  </a:lnTo>
                  <a:lnTo>
                    <a:pt x="88213" y="181803"/>
                  </a:lnTo>
                  <a:lnTo>
                    <a:pt x="51031" y="166826"/>
                  </a:lnTo>
                  <a:lnTo>
                    <a:pt x="5983" y="132839"/>
                  </a:lnTo>
                  <a:lnTo>
                    <a:pt x="0" y="114299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345440" y="1016631"/>
            <a:ext cx="8408670" cy="2917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 marR="25019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 provides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capabilities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 transfer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>
                <a:latin typeface="Times New Roman"/>
                <a:cs typeface="Times New Roman"/>
              </a:rPr>
              <a:t>SDUs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from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one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>
                <a:latin typeface="Times New Roman"/>
                <a:cs typeface="Times New Roman"/>
              </a:rPr>
              <a:t>SAP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one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other AAL-</a:t>
            </a:r>
            <a:r>
              <a:rPr sz="1600">
                <a:latin typeface="Times New Roman"/>
                <a:cs typeface="Times New Roman"/>
              </a:rPr>
              <a:t>SAP through the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network.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 AAL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 on an ATM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 </a:t>
            </a:r>
            <a:r>
              <a:rPr sz="1600" spc="-10">
                <a:latin typeface="Times New Roman"/>
                <a:cs typeface="Times New Roman"/>
              </a:rPr>
              <a:t>point-to-multipoint </a:t>
            </a:r>
            <a:r>
              <a:rPr sz="1600">
                <a:latin typeface="Times New Roman"/>
                <a:cs typeface="Times New Roman"/>
              </a:rPr>
              <a:t>connection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further</a:t>
            </a:r>
            <a:r>
              <a:rPr sz="1600" spc="-10">
                <a:latin typeface="Times New Roman"/>
                <a:cs typeface="Times New Roman"/>
              </a:rPr>
              <a:t> study.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Times New Roman"/>
              <a:cs typeface="Times New Roman"/>
            </a:endParaRPr>
          </a:p>
          <a:p>
            <a:pPr marL="50800" marR="310515">
              <a:lnSpc>
                <a:spcPct val="100000"/>
              </a:lnSpc>
            </a:pP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users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have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capability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select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given</a:t>
            </a:r>
            <a:r>
              <a:rPr sz="1600" spc="-10">
                <a:latin typeface="Times New Roman"/>
                <a:cs typeface="Times New Roman"/>
              </a:rPr>
              <a:t> AAL-</a:t>
            </a:r>
            <a:r>
              <a:rPr sz="1600">
                <a:latin typeface="Times New Roman"/>
                <a:cs typeface="Times New Roman"/>
              </a:rPr>
              <a:t>SAP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associated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with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QOS(for </a:t>
            </a:r>
            <a:r>
              <a:rPr sz="1600">
                <a:latin typeface="Times New Roman"/>
                <a:cs typeface="Times New Roman"/>
              </a:rPr>
              <a:t>example,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delay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and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loss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sensitivity)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required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transport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that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>
                <a:latin typeface="Times New Roman"/>
                <a:cs typeface="Times New Roman"/>
              </a:rPr>
              <a:t>SDU.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makes </a:t>
            </a:r>
            <a:r>
              <a:rPr sz="1600">
                <a:latin typeface="Times New Roman"/>
                <a:cs typeface="Times New Roman"/>
              </a:rPr>
              <a:t>use</a:t>
            </a:r>
            <a:r>
              <a:rPr sz="1600" spc="-3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service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provided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by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underlying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layer.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Multiple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connections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may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be </a:t>
            </a:r>
            <a:r>
              <a:rPr sz="1600">
                <a:latin typeface="Times New Roman"/>
                <a:cs typeface="Times New Roman"/>
              </a:rPr>
              <a:t>associated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with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single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connection,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allowing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multiplexing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AAL;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multiplexing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in</a:t>
            </a:r>
            <a:endParaRPr sz="1600">
              <a:latin typeface="Times New Roman"/>
              <a:cs typeface="Times New Roman"/>
            </a:endParaRPr>
          </a:p>
          <a:p>
            <a:pPr marL="50800" marR="43180">
              <a:lnSpc>
                <a:spcPct val="100000"/>
              </a:lnSpc>
            </a:pP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occurs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Common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Sublayer</a:t>
            </a:r>
            <a:r>
              <a:rPr sz="1600" spc="38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(CPS).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selects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QOS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provided </a:t>
            </a:r>
            <a:r>
              <a:rPr sz="1600">
                <a:latin typeface="Times New Roman"/>
                <a:cs typeface="Times New Roman"/>
              </a:rPr>
              <a:t>by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through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choice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>
                <a:latin typeface="Times New Roman"/>
                <a:cs typeface="Times New Roman"/>
              </a:rPr>
              <a:t>SAP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used for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data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transfer.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600">
              <a:latin typeface="Times New Roman"/>
              <a:cs typeface="Times New Roman"/>
            </a:endParaRPr>
          </a:p>
          <a:p>
            <a:pPr marL="1329690">
              <a:lnSpc>
                <a:spcPct val="100000"/>
              </a:lnSpc>
              <a:tabLst>
                <a:tab pos="3472815"/>
                <a:tab pos="5422265"/>
              </a:tabLst>
            </a:pPr>
            <a:r>
              <a:rPr sz="1400" spc="-10">
                <a:latin typeface="Times New Roman"/>
                <a:cs typeface="Times New Roman"/>
              </a:rPr>
              <a:t>AAL-</a:t>
            </a:r>
            <a:r>
              <a:rPr sz="1400" spc="-20">
                <a:latin typeface="Times New Roman"/>
                <a:cs typeface="Times New Roman"/>
              </a:rPr>
              <a:t>SAP</a:t>
            </a:r>
            <a:r>
              <a:rPr sz="1350" spc="-30" baseline="-21604">
                <a:latin typeface="Times New Roman"/>
                <a:cs typeface="Times New Roman"/>
              </a:rPr>
              <a:t>1</a:t>
            </a:r>
            <a:r>
              <a:rPr sz="1350" baseline="-21604">
                <a:latin typeface="Times New Roman"/>
                <a:cs typeface="Times New Roman"/>
              </a:rPr>
              <a:t>	</a:t>
            </a:r>
            <a:r>
              <a:rPr sz="1400" spc="-10">
                <a:latin typeface="Times New Roman"/>
                <a:cs typeface="Times New Roman"/>
              </a:rPr>
              <a:t>AAL-</a:t>
            </a:r>
            <a:r>
              <a:rPr sz="1400" spc="-20">
                <a:latin typeface="Times New Roman"/>
                <a:cs typeface="Times New Roman"/>
              </a:rPr>
              <a:t>SAP</a:t>
            </a:r>
            <a:r>
              <a:rPr sz="1350" spc="-30" baseline="-21604">
                <a:latin typeface="Times New Roman"/>
                <a:cs typeface="Times New Roman"/>
              </a:rPr>
              <a:t>2</a:t>
            </a:r>
            <a:r>
              <a:rPr sz="1350" baseline="-21604">
                <a:latin typeface="Times New Roman"/>
                <a:cs typeface="Times New Roman"/>
              </a:rPr>
              <a:t>	</a:t>
            </a:r>
            <a:r>
              <a:rPr sz="1400" spc="-10">
                <a:latin typeface="Times New Roman"/>
                <a:cs typeface="Times New Roman"/>
              </a:rPr>
              <a:t>AAL-</a:t>
            </a:r>
            <a:r>
              <a:rPr sz="1400" spc="-20">
                <a:latin typeface="Times New Roman"/>
                <a:cs typeface="Times New Roman"/>
              </a:rPr>
              <a:t>SAP</a:t>
            </a:r>
            <a:r>
              <a:rPr sz="1350" spc="-30" baseline="-21604">
                <a:latin typeface="Times New Roman"/>
                <a:cs typeface="Times New Roman"/>
              </a:rPr>
              <a:t>3</a:t>
            </a:r>
            <a:endParaRPr sz="1350" baseline="-21604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752600" y="4191000"/>
            <a:ext cx="2057400" cy="3810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379730">
              <a:lnSpc>
                <a:spcPct val="100000"/>
              </a:lnSpc>
              <a:spcBef>
                <a:spcPts val="400"/>
              </a:spcBef>
            </a:pPr>
            <a:r>
              <a:rPr sz="1400" spc="-10">
                <a:latin typeface="Times New Roman"/>
                <a:cs typeface="Times New Roman"/>
              </a:rPr>
              <a:t>(QOS</a:t>
            </a:r>
            <a:r>
              <a:rPr sz="1350" spc="-15" baseline="-21604">
                <a:latin typeface="Times New Roman"/>
                <a:cs typeface="Times New Roman"/>
              </a:rPr>
              <a:t>1</a:t>
            </a:r>
            <a:r>
              <a:rPr sz="1400" spc="-10">
                <a:latin typeface="Times New Roman"/>
                <a:cs typeface="Times New Roman"/>
              </a:rPr>
              <a:t>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810000" y="4191000"/>
            <a:ext cx="2057400" cy="3810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455930">
              <a:lnSpc>
                <a:spcPct val="100000"/>
              </a:lnSpc>
              <a:spcBef>
                <a:spcPts val="400"/>
              </a:spcBef>
            </a:pPr>
            <a:r>
              <a:rPr sz="1400" spc="-10">
                <a:latin typeface="Times New Roman"/>
                <a:cs typeface="Times New Roman"/>
              </a:rPr>
              <a:t>(QOS</a:t>
            </a:r>
            <a:r>
              <a:rPr sz="1350" spc="-15" baseline="-21604">
                <a:latin typeface="Times New Roman"/>
                <a:cs typeface="Times New Roman"/>
              </a:rPr>
              <a:t>2</a:t>
            </a:r>
            <a:r>
              <a:rPr sz="1400" spc="-10">
                <a:latin typeface="Times New Roman"/>
                <a:cs typeface="Times New Roman"/>
              </a:rPr>
              <a:t>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72045" y="4229017"/>
            <a:ext cx="609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Times New Roman"/>
                <a:cs typeface="Times New Roman"/>
              </a:rPr>
              <a:t>(QOS</a:t>
            </a:r>
            <a:r>
              <a:rPr sz="1350" spc="-15" baseline="-21604">
                <a:latin typeface="Times New Roman"/>
                <a:cs typeface="Times New Roman"/>
              </a:rPr>
              <a:t>3</a:t>
            </a:r>
            <a:r>
              <a:rPr sz="1400" spc="-10">
                <a:latin typeface="Times New Roman"/>
                <a:cs typeface="Times New Roman"/>
              </a:rPr>
              <a:t>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185887" y="4229017"/>
            <a:ext cx="13500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870" marR="5080" indent="-90805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Service</a:t>
            </a:r>
            <a:r>
              <a:rPr sz="1400" spc="-3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provided </a:t>
            </a:r>
            <a:r>
              <a:rPr sz="1400">
                <a:latin typeface="Times New Roman"/>
                <a:cs typeface="Times New Roman"/>
              </a:rPr>
              <a:t>to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 </a:t>
            </a:r>
            <a:r>
              <a:rPr sz="1400" spc="-10">
                <a:latin typeface="Times New Roman"/>
                <a:cs typeface="Times New Roman"/>
              </a:rPr>
              <a:t>AAL-users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431540" y="4598905"/>
            <a:ext cx="8496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AAL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Layer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507740" y="5513305"/>
            <a:ext cx="8794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ATM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Layer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819400" y="4953000"/>
            <a:ext cx="2209800" cy="304800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548640">
              <a:lnSpc>
                <a:spcPct val="100000"/>
              </a:lnSpc>
              <a:spcBef>
                <a:spcPts val="310"/>
              </a:spcBef>
            </a:pPr>
            <a:r>
              <a:rPr sz="1400" spc="-10">
                <a:latin typeface="Times New Roman"/>
                <a:cs typeface="Times New Roman"/>
              </a:rPr>
              <a:t>ATM-</a:t>
            </a:r>
            <a:r>
              <a:rPr sz="1400" spc="-20">
                <a:latin typeface="Times New Roman"/>
                <a:cs typeface="Times New Roman"/>
              </a:rPr>
              <a:t>SAP</a:t>
            </a:r>
            <a:r>
              <a:rPr sz="1350" spc="-30" baseline="-21604">
                <a:latin typeface="Times New Roman"/>
                <a:cs typeface="Times New Roman"/>
              </a:rPr>
              <a:t>m</a:t>
            </a:r>
            <a:endParaRPr sz="1350" baseline="-21604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045457" y="4979905"/>
            <a:ext cx="915669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Times New Roman"/>
                <a:cs typeface="Times New Roman"/>
              </a:rPr>
              <a:t>ATM-</a:t>
            </a:r>
            <a:r>
              <a:rPr sz="1400" spc="-20">
                <a:latin typeface="Times New Roman"/>
                <a:cs typeface="Times New Roman"/>
              </a:rPr>
              <a:t>SAP</a:t>
            </a:r>
            <a:r>
              <a:rPr sz="1350" spc="-30" baseline="-21604">
                <a:latin typeface="Times New Roman"/>
                <a:cs typeface="Times New Roman"/>
              </a:rPr>
              <a:t>n</a:t>
            </a:r>
            <a:endParaRPr sz="1350" baseline="-21604">
              <a:latin typeface="Times New Roman"/>
              <a:cs typeface="Times New Roman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6629400" y="4343400"/>
            <a:ext cx="558800" cy="234950"/>
            <a:chOff x="6629400" y="4343400"/>
            <a:chExt cx="558800" cy="234950"/>
          </a:xfrm>
        </p:grpSpPr>
        <p:sp>
          <p:nvSpPr>
            <p:cNvPr id="39" name="object 39"/>
            <p:cNvSpPr/>
            <p:nvPr/>
          </p:nvSpPr>
          <p:spPr>
            <a:xfrm>
              <a:off x="6629400" y="4572000"/>
              <a:ext cx="533400" cy="0"/>
            </a:xfrm>
            <a:custGeom>
              <a:rect l="l" t="t" r="r" b="b"/>
              <a:pathLst>
                <a:path w="533400">
                  <a:moveTo>
                    <a:pt x="0" y="0"/>
                  </a:moveTo>
                  <a:lnTo>
                    <a:pt x="533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7137400" y="4343400"/>
              <a:ext cx="50800" cy="228600"/>
            </a:xfrm>
            <a:custGeom>
              <a:rect l="l" t="t" r="r" b="b"/>
              <a:pathLst>
                <a:path w="50800" h="228600">
                  <a:moveTo>
                    <a:pt x="19050" y="22860"/>
                  </a:moveTo>
                  <a:lnTo>
                    <a:pt x="31750" y="22860"/>
                  </a:lnTo>
                  <a:lnTo>
                    <a:pt x="31750" y="228600"/>
                  </a:lnTo>
                  <a:lnTo>
                    <a:pt x="19050" y="228600"/>
                  </a:lnTo>
                  <a:lnTo>
                    <a:pt x="19050" y="22860"/>
                  </a:lnTo>
                  <a:close/>
                </a:path>
                <a:path w="50800" h="228600">
                  <a:moveTo>
                    <a:pt x="25400" y="0"/>
                  </a:moveTo>
                  <a:lnTo>
                    <a:pt x="50800" y="50800"/>
                  </a:lnTo>
                  <a:lnTo>
                    <a:pt x="31750" y="50800"/>
                  </a:lnTo>
                  <a:lnTo>
                    <a:pt x="31750" y="22860"/>
                  </a:lnTo>
                  <a:lnTo>
                    <a:pt x="13969" y="22860"/>
                  </a:lnTo>
                  <a:lnTo>
                    <a:pt x="25400" y="0"/>
                  </a:lnTo>
                  <a:close/>
                </a:path>
                <a:path w="50800" h="228600">
                  <a:moveTo>
                    <a:pt x="13969" y="22860"/>
                  </a:moveTo>
                  <a:lnTo>
                    <a:pt x="19050" y="22860"/>
                  </a:lnTo>
                  <a:lnTo>
                    <a:pt x="19050" y="50800"/>
                  </a:lnTo>
                  <a:lnTo>
                    <a:pt x="0" y="50800"/>
                  </a:lnTo>
                  <a:lnTo>
                    <a:pt x="13969" y="228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6629400" y="4946650"/>
            <a:ext cx="558800" cy="234950"/>
            <a:chOff x="6629400" y="4946650"/>
            <a:chExt cx="558800" cy="234950"/>
          </a:xfrm>
        </p:grpSpPr>
        <p:sp>
          <p:nvSpPr>
            <p:cNvPr id="42" name="object 42"/>
            <p:cNvSpPr/>
            <p:nvPr/>
          </p:nvSpPr>
          <p:spPr>
            <a:xfrm>
              <a:off x="6629400" y="4953000"/>
              <a:ext cx="533400" cy="0"/>
            </a:xfrm>
            <a:custGeom>
              <a:rect l="l" t="t" r="r" b="b"/>
              <a:pathLst>
                <a:path w="533400">
                  <a:moveTo>
                    <a:pt x="0" y="0"/>
                  </a:moveTo>
                  <a:lnTo>
                    <a:pt x="5334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7137400" y="4953000"/>
              <a:ext cx="50800" cy="228600"/>
            </a:xfrm>
            <a:custGeom>
              <a:rect l="l" t="t" r="r" b="b"/>
              <a:pathLst>
                <a:path w="50800" h="228600">
                  <a:moveTo>
                    <a:pt x="19050" y="205739"/>
                  </a:moveTo>
                  <a:lnTo>
                    <a:pt x="31750" y="205739"/>
                  </a:lnTo>
                  <a:lnTo>
                    <a:pt x="31750" y="0"/>
                  </a:lnTo>
                  <a:lnTo>
                    <a:pt x="19050" y="0"/>
                  </a:lnTo>
                  <a:lnTo>
                    <a:pt x="19050" y="205739"/>
                  </a:lnTo>
                  <a:close/>
                </a:path>
                <a:path w="50800" h="228600">
                  <a:moveTo>
                    <a:pt x="25400" y="228600"/>
                  </a:moveTo>
                  <a:lnTo>
                    <a:pt x="50800" y="177799"/>
                  </a:lnTo>
                  <a:lnTo>
                    <a:pt x="31750" y="177799"/>
                  </a:lnTo>
                  <a:lnTo>
                    <a:pt x="31750" y="205739"/>
                  </a:lnTo>
                  <a:lnTo>
                    <a:pt x="13969" y="205739"/>
                  </a:lnTo>
                  <a:lnTo>
                    <a:pt x="25400" y="228600"/>
                  </a:lnTo>
                  <a:close/>
                </a:path>
                <a:path w="50800" h="228600">
                  <a:moveTo>
                    <a:pt x="13969" y="205739"/>
                  </a:moveTo>
                  <a:lnTo>
                    <a:pt x="19050" y="205739"/>
                  </a:lnTo>
                  <a:lnTo>
                    <a:pt x="19050" y="177799"/>
                  </a:lnTo>
                  <a:lnTo>
                    <a:pt x="0" y="177799"/>
                  </a:lnTo>
                  <a:lnTo>
                    <a:pt x="13969" y="20573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7225665" y="4991017"/>
            <a:ext cx="123507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Makes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use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of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 spc="-25">
                <a:latin typeface="Times New Roman"/>
                <a:cs typeface="Times New Roman"/>
              </a:rPr>
              <a:t>the </a:t>
            </a:r>
            <a:r>
              <a:rPr sz="1400">
                <a:latin typeface="Times New Roman"/>
                <a:cs typeface="Times New Roman"/>
              </a:rPr>
              <a:t>underlying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25">
                <a:latin typeface="Times New Roman"/>
                <a:cs typeface="Times New Roman"/>
              </a:rPr>
              <a:t>ATM </a:t>
            </a:r>
            <a:r>
              <a:rPr sz="1400">
                <a:latin typeface="Times New Roman"/>
                <a:cs typeface="Times New Roman"/>
              </a:rPr>
              <a:t>Layer</a:t>
            </a:r>
            <a:r>
              <a:rPr sz="1400" spc="-2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service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1746250" y="4565650"/>
            <a:ext cx="4127500" cy="393700"/>
            <a:chOff x="1746250" y="4565650"/>
            <a:chExt cx="4127500" cy="393700"/>
          </a:xfrm>
        </p:grpSpPr>
        <p:sp>
          <p:nvSpPr>
            <p:cNvPr id="46" name="object 46"/>
            <p:cNvSpPr/>
            <p:nvPr/>
          </p:nvSpPr>
          <p:spPr>
            <a:xfrm>
              <a:off x="5029200" y="4572000"/>
              <a:ext cx="838200" cy="381000"/>
            </a:xfrm>
            <a:custGeom>
              <a:rect l="l" t="t" r="r" b="b"/>
              <a:pathLst>
                <a:path w="838200" h="381000">
                  <a:moveTo>
                    <a:pt x="838200" y="0"/>
                  </a:moveTo>
                  <a:lnTo>
                    <a:pt x="0" y="381000"/>
                  </a:lnTo>
                </a:path>
              </a:pathLst>
            </a:custGeom>
            <a:ln w="12700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 flipH="1">
              <a:off x="2819400" y="4800600"/>
              <a:ext cx="0" cy="152400"/>
            </a:xfrm>
            <a:custGeom>
              <a:rect l="l" t="t" r="r" b="b"/>
              <a:pathLst>
                <a:path h="152400">
                  <a:moveTo>
                    <a:pt x="0" y="0"/>
                  </a:moveTo>
                  <a:lnTo>
                    <a:pt x="0" y="1524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1752600" y="4572000"/>
              <a:ext cx="1066800" cy="228600"/>
            </a:xfrm>
            <a:custGeom>
              <a:rect l="l" t="t" r="r" b="b"/>
              <a:pathLst>
                <a:path w="1066800" h="228600">
                  <a:moveTo>
                    <a:pt x="0" y="0"/>
                  </a:moveTo>
                  <a:lnTo>
                    <a:pt x="1066800" y="228600"/>
                  </a:lnTo>
                </a:path>
              </a:pathLst>
            </a:custGeom>
            <a:ln w="12700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2819400" y="4572000"/>
              <a:ext cx="990600" cy="228600"/>
            </a:xfrm>
            <a:custGeom>
              <a:rect l="l" t="t" r="r" b="b"/>
              <a:pathLst>
                <a:path w="990600" h="228600">
                  <a:moveTo>
                    <a:pt x="990600" y="0"/>
                  </a:moveTo>
                  <a:lnTo>
                    <a:pt x="0" y="228600"/>
                  </a:lnTo>
                </a:path>
              </a:pathLst>
            </a:custGeom>
            <a:ln w="12700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/>
          <p:nvPr/>
        </p:nvSpPr>
        <p:spPr>
          <a:xfrm>
            <a:off x="367665" y="5981617"/>
            <a:ext cx="82321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NOTE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-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How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QOS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at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AAL-</a:t>
            </a:r>
            <a:r>
              <a:rPr sz="1400">
                <a:latin typeface="Times New Roman"/>
                <a:cs typeface="Times New Roman"/>
              </a:rPr>
              <a:t>SAP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is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mapped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into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ATM-</a:t>
            </a:r>
            <a:r>
              <a:rPr sz="1400">
                <a:latin typeface="Times New Roman"/>
                <a:cs typeface="Times New Roman"/>
              </a:rPr>
              <a:t>SAP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QOS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in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event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of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multiplexing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in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AAL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 spc="-25">
                <a:latin typeface="Times New Roman"/>
                <a:cs typeface="Times New Roman"/>
              </a:rPr>
              <a:t>is </a:t>
            </a:r>
            <a:r>
              <a:rPr sz="1400">
                <a:latin typeface="Times New Roman"/>
                <a:cs typeface="Times New Roman"/>
              </a:rPr>
              <a:t>for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further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study.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51" name="object 5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2" name="object 5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32</a:t>
            </a:fld>
          </a:p>
        </p:txBody>
      </p:sp>
      <p:sp>
        <p:nvSpPr>
          <p:cNvPr id="53" name="object 5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740" y="936937"/>
            <a:ext cx="68097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Primitives</a:t>
            </a:r>
            <a:r>
              <a:rPr sz="2400" spc="-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provided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AAL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Type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for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higher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layer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33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3865" y="1587258"/>
            <a:ext cx="841883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80415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primitives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that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cross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SAP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10">
                <a:latin typeface="Times New Roman"/>
                <a:cs typeface="Times New Roman"/>
              </a:rPr>
              <a:t> service-</a:t>
            </a:r>
            <a:r>
              <a:rPr sz="1800">
                <a:latin typeface="Times New Roman"/>
                <a:cs typeface="Times New Roman"/>
              </a:rPr>
              <a:t>specific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contained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in </a:t>
            </a:r>
            <a:r>
              <a:rPr sz="1800">
                <a:latin typeface="Times New Roman"/>
                <a:cs typeface="Times New Roman"/>
              </a:rPr>
              <a:t>Recommendations</a:t>
            </a:r>
            <a:r>
              <a:rPr sz="1800" spc="-3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that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specify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SSCS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protocols.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SSCS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may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null,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merely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providing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for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mapping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equivalent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0">
                <a:latin typeface="Times New Roman"/>
                <a:cs typeface="Times New Roman"/>
              </a:rPr>
              <a:t> primitives </a:t>
            </a:r>
            <a:r>
              <a:rPr sz="1800">
                <a:latin typeface="Times New Roman"/>
                <a:cs typeface="Times New Roman"/>
              </a:rPr>
              <a:t>to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vice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versa.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this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case,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primitives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equivalent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to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AAL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primitives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but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identified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AAL-</a:t>
            </a:r>
            <a:r>
              <a:rPr sz="1800">
                <a:latin typeface="Times New Roman"/>
                <a:cs typeface="Times New Roman"/>
              </a:rPr>
              <a:t>UNITDATA.request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AAL-UNITDATA. </a:t>
            </a:r>
            <a:r>
              <a:rPr sz="1800">
                <a:latin typeface="Times New Roman"/>
                <a:cs typeface="Times New Roman"/>
              </a:rPr>
              <a:t>Indication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consistent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with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primitive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naming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convention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at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20">
                <a:latin typeface="Times New Roman"/>
                <a:cs typeface="Times New Roman"/>
              </a:rPr>
              <a:t>SAP.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0064" y="368612"/>
            <a:ext cx="515302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Information</a:t>
            </a:r>
            <a:r>
              <a:rPr sz="2400" spc="-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flow</a:t>
            </a:r>
            <a:r>
              <a:rPr sz="2400" spc="-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across</a:t>
            </a:r>
            <a:r>
              <a:rPr sz="2400" spc="-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AAL-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ATM 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boundary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09600" y="2438400"/>
            <a:ext cx="8077200" cy="3886200"/>
          </a:xfrm>
          <a:custGeom>
            <a:rect l="l" t="t" r="r" b="b"/>
            <a:pathLst>
              <a:path w="8077200" h="3886200">
                <a:moveTo>
                  <a:pt x="0" y="0"/>
                </a:moveTo>
                <a:lnTo>
                  <a:pt x="8077200" y="0"/>
                </a:lnTo>
                <a:lnTo>
                  <a:pt x="8077200" y="3886200"/>
                </a:lnTo>
                <a:lnTo>
                  <a:pt x="0" y="38862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20065" y="1307143"/>
            <a:ext cx="7817484" cy="969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make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services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defined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Recommendation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I.361.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The </a:t>
            </a:r>
            <a:r>
              <a:rPr sz="1600">
                <a:latin typeface="Times New Roman"/>
                <a:cs typeface="Times New Roman"/>
              </a:rPr>
              <a:t>primitives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that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cross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ATM-</a:t>
            </a:r>
            <a:r>
              <a:rPr sz="1600">
                <a:latin typeface="Times New Roman"/>
                <a:cs typeface="Times New Roman"/>
              </a:rPr>
              <a:t>SAP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are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defined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I.361.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50">
              <a:latin typeface="Times New Roman"/>
              <a:cs typeface="Times New Roman"/>
            </a:endParaRPr>
          </a:p>
          <a:p>
            <a:pPr marL="2238375">
              <a:lnSpc>
                <a:spcPct val="100000"/>
              </a:lnSpc>
            </a:pPr>
            <a:r>
              <a:rPr sz="1600" b="1">
                <a:latin typeface="Times New Roman"/>
                <a:cs typeface="Times New Roman"/>
              </a:rPr>
              <a:t>Primitives</a:t>
            </a:r>
            <a:r>
              <a:rPr sz="1600" b="1" spc="-30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and</a:t>
            </a:r>
            <a:r>
              <a:rPr sz="1600" b="1" spc="-10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parameters</a:t>
            </a:r>
            <a:r>
              <a:rPr sz="1600" b="1" spc="-15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of</a:t>
            </a:r>
            <a:r>
              <a:rPr sz="1600" b="1" spc="-15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the</a:t>
            </a:r>
            <a:r>
              <a:rPr sz="1600" b="1" spc="-15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ATM</a:t>
            </a:r>
            <a:r>
              <a:rPr sz="1600" b="1" spc="-15">
                <a:latin typeface="Times New Roman"/>
                <a:cs typeface="Times New Roman"/>
              </a:rPr>
              <a:t> </a:t>
            </a:r>
            <a:r>
              <a:rPr sz="1600" b="1" spc="-10">
                <a:latin typeface="Times New Roman"/>
                <a:cs typeface="Times New Roman"/>
              </a:rPr>
              <a:t>layer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34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29615" y="2438400"/>
          <a:ext cx="7963534" cy="3884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4985"/>
                <a:gridCol w="1319530"/>
                <a:gridCol w="1470025"/>
                <a:gridCol w="3382645"/>
              </a:tblGrid>
              <a:tr h="748665">
                <a:tc>
                  <a:txBody>
                    <a:bodyPr vert="horz" wrap="square"/>
                    <a:lstStyle/>
                    <a:p>
                      <a:pPr marL="259715">
                        <a:lnSpc>
                          <a:spcPct val="100000"/>
                        </a:lnSpc>
                        <a:spcBef>
                          <a:spcPts val="1390"/>
                        </a:spcBef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Parameter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176530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marL="110489">
                        <a:lnSpc>
                          <a:spcPct val="100000"/>
                        </a:lnSpc>
                        <a:spcBef>
                          <a:spcPts val="1390"/>
                        </a:spcBef>
                        <a:tabLst>
                          <a:tab pos="1684020"/>
                          <a:tab pos="3969385"/>
                        </a:tabLst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ATM-DATA.</a:t>
                      </a:r>
                      <a:r>
                        <a:rPr sz="16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600" b="1" spc="-10">
                          <a:latin typeface="Times New Roman"/>
                          <a:cs typeface="Times New Roman"/>
                        </a:rPr>
                        <a:t>ATM-</a:t>
                      </a:r>
                      <a:r>
                        <a:rPr sz="1600" b="1" spc="-20">
                          <a:latin typeface="Times New Roman"/>
                          <a:cs typeface="Times New Roman"/>
                        </a:rPr>
                        <a:t>DATA.</a:t>
                      </a:r>
                      <a:r>
                        <a:rPr sz="16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600" b="1" spc="-10">
                          <a:latin typeface="Times New Roman"/>
                          <a:cs typeface="Times New Roman"/>
                        </a:rPr>
                        <a:t>Comments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202565">
                        <a:lnSpc>
                          <a:spcPct val="100000"/>
                        </a:lnSpc>
                        <a:tabLst>
                          <a:tab pos="1809750"/>
                        </a:tabLst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request</a:t>
                      </a:r>
                      <a:r>
                        <a:rPr sz="16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600" b="1" spc="-10">
                          <a:latin typeface="Times New Roman"/>
                          <a:cs typeface="Times New Roman"/>
                        </a:rPr>
                        <a:t>indication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176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9654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ATM-SDU(INFO)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61594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33705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61594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3270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61594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86740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48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octets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ATM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user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data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61594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675"/>
                        </a:lnSpc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ATM-User-to-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User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7990">
                        <a:lnSpc>
                          <a:spcPts val="1675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57555">
                        <a:lnSpc>
                          <a:spcPts val="1675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6110">
                        <a:lnSpc>
                          <a:spcPts val="1675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bit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ATM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user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information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46926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675"/>
                        </a:lnSpc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Indication(AUU)(Note)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Submitted</a:t>
                      </a:r>
                      <a:r>
                        <a:rPr sz="1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Priority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337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76327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-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5969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CLP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=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increases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probability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that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117348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675"/>
                        </a:lnSpc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(SLP)(Note)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31750" marR="117475">
                        <a:lnSpc>
                          <a:spcPct val="11000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Received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Priority (RLP)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31750" marR="171450">
                        <a:lnSpc>
                          <a:spcPct val="11000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Congestion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Indication (CI)(Note)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R="34734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-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R="365125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o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6319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175260" algn="ctr">
                        <a:lnSpc>
                          <a:spcPct val="10000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12140">
                        <a:lnSpc>
                          <a:spcPts val="1675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ATM</a:t>
                      </a:r>
                      <a:r>
                        <a:rPr sz="1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network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may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discard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cell.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567690" marR="139065" indent="3175">
                        <a:lnSpc>
                          <a:spcPct val="110000"/>
                        </a:lnSpc>
                        <a:tabLst>
                          <a:tab pos="2842895"/>
                        </a:tabLst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CLP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may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have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been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modified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by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ATM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network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 spc="3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0”</a:t>
                      </a:r>
                      <a:r>
                        <a:rPr sz="1400" spc="3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to </a:t>
                      </a:r>
                      <a:r>
                        <a:rPr sz="1400" spc="-5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	1”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0">
                          <a:latin typeface="Times New Roman"/>
                          <a:cs typeface="Times New Roman"/>
                        </a:rPr>
                        <a:t>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577215">
                        <a:lnSpc>
                          <a:spcPct val="10000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CI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=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 spc="3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1”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indicates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that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congestion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58610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12775">
                        <a:lnSpc>
                          <a:spcPts val="1675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has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been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encountered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either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before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56832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transmission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or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during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transfer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37592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919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NOTE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AUU,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SLP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and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16839" marB="0"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EFF8FF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19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CI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ATM-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DATA.request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set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 spc="3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0”.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168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3864" y="368612"/>
            <a:ext cx="48482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Service</a:t>
            </a:r>
            <a:r>
              <a:rPr sz="2400" spc="-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provided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AAL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type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CPS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35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3865" y="871402"/>
            <a:ext cx="8392795" cy="5457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9209">
              <a:lnSpc>
                <a:spcPct val="110000"/>
              </a:lnSpc>
              <a:spcBef>
                <a:spcPts val="100"/>
              </a:spcBef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provides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capabilities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to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transfer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SDUs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from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one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user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to </a:t>
            </a:r>
            <a:r>
              <a:rPr sz="1800">
                <a:latin typeface="Times New Roman"/>
                <a:cs typeface="Times New Roman"/>
              </a:rPr>
              <a:t>one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other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user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through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ATM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network.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Two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users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10">
                <a:latin typeface="Times New Roman"/>
                <a:cs typeface="Times New Roman"/>
              </a:rPr>
              <a:t> supported:</a:t>
            </a:r>
            <a:endParaRPr sz="1800">
              <a:latin typeface="Times New Roman"/>
              <a:cs typeface="Times New Roman"/>
            </a:endParaRPr>
          </a:p>
          <a:p>
            <a:pPr marL="151765" indent="-139700">
              <a:lnSpc>
                <a:spcPct val="100000"/>
              </a:lnSpc>
              <a:spcBef>
                <a:spcPts val="215"/>
              </a:spcBef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SSCS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entities;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and</a:t>
            </a:r>
            <a:endParaRPr sz="1800">
              <a:latin typeface="Times New Roman"/>
              <a:cs typeface="Times New Roman"/>
            </a:endParaRPr>
          </a:p>
          <a:p>
            <a:pPr marL="151765" indent="-139700">
              <a:lnSpc>
                <a:spcPct val="100000"/>
              </a:lnSpc>
              <a:spcBef>
                <a:spcPts val="215"/>
              </a:spcBef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Layer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Management.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1800">
                <a:latin typeface="Times New Roman"/>
                <a:cs typeface="Times New Roman"/>
              </a:rPr>
              <a:t>The service offers</a:t>
            </a:r>
            <a:r>
              <a:rPr sz="1800" spc="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peer-to-</a:t>
            </a:r>
            <a:r>
              <a:rPr sz="1800">
                <a:latin typeface="Times New Roman"/>
                <a:cs typeface="Times New Roman"/>
              </a:rPr>
              <a:t>peer</a:t>
            </a:r>
            <a:r>
              <a:rPr sz="1800" spc="10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operation:</a:t>
            </a:r>
            <a:endParaRPr sz="1800">
              <a:latin typeface="Times New Roman"/>
              <a:cs typeface="Times New Roman"/>
            </a:endParaRPr>
          </a:p>
          <a:p>
            <a:pPr marL="151765" indent="-139700">
              <a:lnSpc>
                <a:spcPct val="100000"/>
              </a:lnSpc>
              <a:spcBef>
                <a:spcPts val="215"/>
              </a:spcBef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data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transfer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SDUs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up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to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45(default)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or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64 </a:t>
            </a:r>
            <a:r>
              <a:rPr sz="1800" spc="-10">
                <a:latin typeface="Times New Roman"/>
                <a:cs typeface="Times New Roman"/>
              </a:rPr>
              <a:t>octets</a:t>
            </a:r>
            <a:endParaRPr sz="1800">
              <a:latin typeface="Times New Roman"/>
              <a:cs typeface="Times New Roman"/>
            </a:endParaRPr>
          </a:p>
          <a:p>
            <a:pPr marL="151765" indent="-139700">
              <a:lnSpc>
                <a:spcPct val="100000"/>
              </a:lnSpc>
              <a:spcBef>
                <a:spcPts val="219"/>
              </a:spcBef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multiplexing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demultiplexing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multiple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channels;</a:t>
            </a:r>
            <a:endParaRPr sz="1800">
              <a:latin typeface="Times New Roman"/>
              <a:cs typeface="Times New Roman"/>
            </a:endParaRPr>
          </a:p>
          <a:p>
            <a:pPr marL="12700" marR="1553845" indent="139700">
              <a:lnSpc>
                <a:spcPct val="110000"/>
              </a:lnSpc>
              <a:buSzPct val="102777"/>
              <a:buChar char="•"/>
              <a:tabLst>
                <a:tab pos="152400"/>
              </a:tabLst>
            </a:pP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SDU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sequence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integrity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maintained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on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each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0">
                <a:latin typeface="Times New Roman"/>
                <a:cs typeface="Times New Roman"/>
              </a:rPr>
              <a:t> channel.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above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service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non-assured,</a:t>
            </a:r>
            <a:r>
              <a:rPr sz="1800" spc="-10">
                <a:latin typeface="Times New Roman"/>
                <a:cs typeface="Times New Roman"/>
              </a:rPr>
              <a:t> I.e.:</a:t>
            </a:r>
            <a:endParaRPr sz="1800">
              <a:latin typeface="Times New Roman"/>
              <a:cs typeface="Times New Roman"/>
            </a:endParaRPr>
          </a:p>
          <a:p>
            <a:pPr marL="151765" indent="-139700">
              <a:lnSpc>
                <a:spcPct val="100000"/>
              </a:lnSpc>
              <a:spcBef>
                <a:spcPts val="215"/>
              </a:spcBef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integral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SDU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may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delivered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lost;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and</a:t>
            </a:r>
            <a:endParaRPr sz="1800">
              <a:latin typeface="Times New Roman"/>
              <a:cs typeface="Times New Roman"/>
            </a:endParaRPr>
          </a:p>
          <a:p>
            <a:pPr marL="12700" marR="2764155" indent="139700">
              <a:lnSpc>
                <a:spcPct val="110000"/>
              </a:lnSpc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lost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SDUs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will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not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corrected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by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retransmission.</a:t>
            </a:r>
            <a:r>
              <a:rPr sz="1800" spc="50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possesses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following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characteristics:</a:t>
            </a:r>
            <a:endParaRPr sz="1800">
              <a:latin typeface="Times New Roman"/>
              <a:cs typeface="Times New Roman"/>
            </a:endParaRPr>
          </a:p>
          <a:p>
            <a:pPr marL="127000" marR="157480" indent="-114300">
              <a:lnSpc>
                <a:spcPct val="110000"/>
              </a:lnSpc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connection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defined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on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end-to-</a:t>
            </a:r>
            <a:r>
              <a:rPr sz="1800">
                <a:latin typeface="Times New Roman"/>
                <a:cs typeface="Times New Roman"/>
              </a:rPr>
              <a:t>end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basis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as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concatenation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of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channels.</a:t>
            </a:r>
            <a:endParaRPr sz="1800">
              <a:latin typeface="Times New Roman"/>
              <a:cs typeface="Times New Roman"/>
            </a:endParaRPr>
          </a:p>
          <a:p>
            <a:pPr marL="127000" marR="400685" indent="-114300">
              <a:lnSpc>
                <a:spcPct val="110000"/>
              </a:lnSpc>
              <a:buSzPct val="102777"/>
              <a:buChar char="•"/>
              <a:tabLst>
                <a:tab pos="152400"/>
              </a:tabLst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channel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bidirectional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virtual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channel.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same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value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10">
                <a:latin typeface="Times New Roman"/>
                <a:cs typeface="Times New Roman"/>
              </a:rPr>
              <a:t> channel </a:t>
            </a:r>
            <a:r>
              <a:rPr sz="1800">
                <a:latin typeface="Times New Roman"/>
                <a:cs typeface="Times New Roman"/>
              </a:rPr>
              <a:t>identifier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value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shall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used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both</a:t>
            </a:r>
            <a:r>
              <a:rPr sz="1800" spc="-10">
                <a:latin typeface="Times New Roman"/>
                <a:cs typeface="Times New Roman"/>
              </a:rPr>
              <a:t> directions.</a:t>
            </a:r>
            <a:endParaRPr sz="1800">
              <a:latin typeface="Times New Roman"/>
              <a:cs typeface="Times New Roman"/>
            </a:endParaRPr>
          </a:p>
          <a:p>
            <a:pPr marL="127000" marR="5080" indent="-114300">
              <a:lnSpc>
                <a:spcPct val="110000"/>
              </a:lnSpc>
              <a:buSzPct val="102777"/>
              <a:buFont typeface="Times New Roman"/>
              <a:buChar char="•"/>
              <a:tabLst>
                <a:tab pos="152400"/>
              </a:tabLst>
            </a:pPr>
            <a:r>
              <a:rPr sz="1800" b="1" i="1">
                <a:latin typeface="Times New Roman"/>
                <a:cs typeface="Times New Roman"/>
              </a:rPr>
              <a:t>The</a:t>
            </a:r>
            <a:r>
              <a:rPr sz="1800" b="1" i="1" spc="-3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AAL</a:t>
            </a:r>
            <a:r>
              <a:rPr sz="1800" b="1" i="1" spc="-1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type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2</a:t>
            </a:r>
            <a:r>
              <a:rPr sz="1800" b="1" i="1" spc="-1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channels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are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established</a:t>
            </a:r>
            <a:r>
              <a:rPr sz="1800" b="1" i="1" spc="-1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over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an</a:t>
            </a:r>
            <a:r>
              <a:rPr sz="1800" b="1" i="1" spc="-1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ATM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layer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Permanent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Virtual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 spc="-10">
                <a:latin typeface="Times New Roman"/>
                <a:cs typeface="Times New Roman"/>
              </a:rPr>
              <a:t>Circuit </a:t>
            </a:r>
            <a:r>
              <a:rPr sz="1800" b="1" i="1">
                <a:latin typeface="Times New Roman"/>
                <a:cs typeface="Times New Roman"/>
              </a:rPr>
              <a:t>(PVC)</a:t>
            </a:r>
            <a:r>
              <a:rPr sz="1800" b="1" i="1" spc="-25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or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Switched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>
                <a:latin typeface="Times New Roman"/>
                <a:cs typeface="Times New Roman"/>
              </a:rPr>
              <a:t>Virtual</a:t>
            </a:r>
            <a:r>
              <a:rPr sz="1800" b="1" i="1" spc="-20">
                <a:latin typeface="Times New Roman"/>
                <a:cs typeface="Times New Roman"/>
              </a:rPr>
              <a:t> </a:t>
            </a:r>
            <a:r>
              <a:rPr sz="1800" b="1" i="1" spc="-10">
                <a:latin typeface="Times New Roman"/>
                <a:cs typeface="Times New Roman"/>
              </a:rPr>
              <a:t>circuit(SVC).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664" y="368612"/>
            <a:ext cx="53047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Primitives</a:t>
            </a:r>
            <a:r>
              <a:rPr sz="2400" spc="-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between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AAL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type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CPS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SSCS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entities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36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3865" y="1282458"/>
            <a:ext cx="826325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987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primitives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provided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by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type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2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for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communication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with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SSCS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entities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UNITDATA.request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>
                <a:latin typeface="Times New Roman"/>
                <a:cs typeface="Times New Roman"/>
              </a:rPr>
              <a:t>UNITDATA.indication.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They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used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for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25">
                <a:latin typeface="Times New Roman"/>
                <a:cs typeface="Times New Roman"/>
              </a:rPr>
              <a:t>the </a:t>
            </a:r>
            <a:r>
              <a:rPr sz="1800">
                <a:latin typeface="Times New Roman"/>
                <a:cs typeface="Times New Roman"/>
              </a:rPr>
              <a:t>data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transfer.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following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parameters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are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defined.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800" b="1">
                <a:latin typeface="Times New Roman"/>
                <a:cs typeface="Times New Roman"/>
              </a:rPr>
              <a:t>CPS</a:t>
            </a:r>
            <a:r>
              <a:rPr sz="1800" b="1" spc="-5">
                <a:latin typeface="Times New Roman"/>
                <a:cs typeface="Times New Roman"/>
              </a:rPr>
              <a:t> </a:t>
            </a:r>
            <a:r>
              <a:rPr sz="1800" b="1">
                <a:latin typeface="Times New Roman"/>
                <a:cs typeface="Times New Roman"/>
              </a:rPr>
              <a:t>Interface </a:t>
            </a:r>
            <a:r>
              <a:rPr sz="1800" b="1" spc="-10">
                <a:latin typeface="Times New Roman"/>
                <a:cs typeface="Times New Roman"/>
              </a:rPr>
              <a:t>Data(CPS-INFO)</a:t>
            </a:r>
            <a:endParaRPr sz="180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1800">
                <a:latin typeface="Times New Roman"/>
                <a:cs typeface="Times New Roman"/>
              </a:rPr>
              <a:t>This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parameter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specifies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interface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data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unit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exchanged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between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20">
                <a:latin typeface="Times New Roman"/>
                <a:cs typeface="Times New Roman"/>
              </a:rPr>
              <a:t>SSCS </a:t>
            </a:r>
            <a:r>
              <a:rPr sz="1800">
                <a:latin typeface="Times New Roman"/>
                <a:cs typeface="Times New Roman"/>
              </a:rPr>
              <a:t>entity.</a:t>
            </a:r>
            <a:r>
              <a:rPr sz="1800" spc="-2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interface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data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an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integral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multiple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of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one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octet.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Interface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20">
                <a:latin typeface="Times New Roman"/>
                <a:cs typeface="Times New Roman"/>
              </a:rPr>
              <a:t>Data </a:t>
            </a:r>
            <a:r>
              <a:rPr sz="1800">
                <a:latin typeface="Times New Roman"/>
                <a:cs typeface="Times New Roman"/>
              </a:rPr>
              <a:t>represents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a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complete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CPS-</a:t>
            </a:r>
            <a:r>
              <a:rPr sz="1800" spc="-20">
                <a:latin typeface="Times New Roman"/>
                <a:cs typeface="Times New Roman"/>
              </a:rPr>
              <a:t>SDU.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800" b="1">
                <a:latin typeface="Times New Roman"/>
                <a:cs typeface="Times New Roman"/>
              </a:rPr>
              <a:t>CPS</a:t>
            </a:r>
            <a:r>
              <a:rPr sz="1800" b="1" spc="45">
                <a:latin typeface="Times New Roman"/>
                <a:cs typeface="Times New Roman"/>
              </a:rPr>
              <a:t> </a:t>
            </a:r>
            <a:r>
              <a:rPr sz="1800" b="1" spc="-10">
                <a:latin typeface="Times New Roman"/>
                <a:cs typeface="Times New Roman"/>
              </a:rPr>
              <a:t>User-</a:t>
            </a:r>
            <a:r>
              <a:rPr sz="1800" b="1">
                <a:latin typeface="Times New Roman"/>
                <a:cs typeface="Times New Roman"/>
              </a:rPr>
              <a:t>to-User</a:t>
            </a:r>
            <a:r>
              <a:rPr sz="1800" b="1" spc="55">
                <a:latin typeface="Times New Roman"/>
                <a:cs typeface="Times New Roman"/>
              </a:rPr>
              <a:t> </a:t>
            </a:r>
            <a:r>
              <a:rPr sz="1800" b="1" spc="-10">
                <a:latin typeface="Times New Roman"/>
                <a:cs typeface="Times New Roman"/>
              </a:rPr>
              <a:t>Indication(CPS-</a:t>
            </a:r>
            <a:r>
              <a:rPr sz="1800" b="1" spc="-20">
                <a:latin typeface="Times New Roman"/>
                <a:cs typeface="Times New Roman"/>
              </a:rPr>
              <a:t>UUI)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800">
                <a:latin typeface="Times New Roman"/>
                <a:cs typeface="Times New Roman"/>
              </a:rPr>
              <a:t>This</a:t>
            </a:r>
            <a:r>
              <a:rPr sz="1800" spc="-3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parameter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is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transparently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transported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by</a:t>
            </a:r>
            <a:r>
              <a:rPr sz="1800" spc="-1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the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20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between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peer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>
                <a:latin typeface="Times New Roman"/>
                <a:cs typeface="Times New Roman"/>
              </a:rPr>
              <a:t>CPS</a:t>
            </a:r>
            <a:r>
              <a:rPr sz="1800" spc="-15">
                <a:latin typeface="Times New Roman"/>
                <a:cs typeface="Times New Roman"/>
              </a:rPr>
              <a:t> </a:t>
            </a:r>
            <a:r>
              <a:rPr sz="1800" spc="-10">
                <a:latin typeface="Times New Roman"/>
                <a:cs typeface="Times New Roman"/>
              </a:rPr>
              <a:t>users.</a:t>
            </a:r>
            <a:endParaRPr sz="18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27050" y="3956050"/>
          <a:ext cx="8166100" cy="22847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44570"/>
                <a:gridCol w="1833245"/>
                <a:gridCol w="2774950"/>
              </a:tblGrid>
              <a:tr h="685800">
                <a:tc>
                  <a:txBody>
                    <a:bodyPr vert="horz" wrap="square"/>
                    <a:lstStyle/>
                    <a:p>
                      <a:pPr marL="264795" algn="ctr">
                        <a:lnSpc>
                          <a:spcPct val="100000"/>
                        </a:lnSpc>
                        <a:spcBef>
                          <a:spcPts val="905"/>
                        </a:spcBef>
                        <a:tabLst>
                          <a:tab pos="1544320"/>
                        </a:tabLst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Parameter</a:t>
                      </a:r>
                      <a:r>
                        <a:rPr sz="1600" b="1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600" b="1" spc="-10">
                          <a:latin typeface="Times New Roman"/>
                          <a:cs typeface="Times New Roman"/>
                        </a:rPr>
                        <a:t>CPS-UNITDATA.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2199640">
                        <a:lnSpc>
                          <a:spcPct val="100000"/>
                        </a:lnSpc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request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8755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CPS-UNITDATA.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465455">
                        <a:lnSpc>
                          <a:spcPct val="100000"/>
                        </a:lnSpc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indication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11493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68070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600" b="1" spc="-10">
                          <a:latin typeface="Times New Roman"/>
                          <a:cs typeface="Times New Roman"/>
                        </a:rPr>
                        <a:t>Comments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11493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1155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ts val="1670"/>
                        </a:lnSpc>
                        <a:spcBef>
                          <a:spcPts val="1000"/>
                        </a:spcBef>
                        <a:tabLst>
                          <a:tab pos="2439035"/>
                        </a:tabLst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CPS-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Interface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Data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400" spc="-5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2700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810895">
                        <a:lnSpc>
                          <a:spcPts val="1670"/>
                        </a:lnSpc>
                        <a:spcBef>
                          <a:spcPts val="1000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270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48895">
                        <a:lnSpc>
                          <a:spcPts val="1670"/>
                        </a:lnSpc>
                        <a:spcBef>
                          <a:spcPts val="1000"/>
                        </a:spcBef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1..45(default)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or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1..64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octets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5">
                          <a:latin typeface="Times New Roman"/>
                          <a:cs typeface="Times New Roman"/>
                        </a:rPr>
                        <a:t>CPS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2700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213360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ts val="1580"/>
                        </a:lnSpc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(CPS-INFO)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94615">
                        <a:lnSpc>
                          <a:spcPts val="158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user</a:t>
                      </a:r>
                      <a:r>
                        <a:rPr sz="1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data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213360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ts val="1580"/>
                        </a:lnSpc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CPS-User-to-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User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319405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ts val="1590"/>
                        </a:lnSpc>
                        <a:tabLst>
                          <a:tab pos="2449195"/>
                        </a:tabLst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Indication(CPS-</a:t>
                      </a:r>
                      <a:r>
                        <a:rPr sz="1400" spc="-20">
                          <a:latin typeface="Times New Roman"/>
                          <a:cs typeface="Times New Roman"/>
                        </a:rPr>
                        <a:t>UUI)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1400" spc="-5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L="820419">
                        <a:lnSpc>
                          <a:spcPts val="159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m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59055">
                        <a:lnSpc>
                          <a:spcPts val="1590"/>
                        </a:lnSpc>
                      </a:pPr>
                      <a:r>
                        <a:rPr sz="1400"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bits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CPS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user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information(Note)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1400" spc="-10">
                          <a:latin typeface="Times New Roman"/>
                          <a:cs typeface="Times New Roman"/>
                        </a:rPr>
                        <a:t>Note-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Only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values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 spc="3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0”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..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1400" spc="3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27”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1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10">
                          <a:latin typeface="Times New Roman"/>
                          <a:cs typeface="Times New Roman"/>
                        </a:rPr>
                        <a:t>permitted.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95250" marB="0">
                    <a:lnL w="12700">
                      <a:solidFill>
                        <a:srgbClr val="000000"/>
                      </a:solidFill>
                      <a:prstDash val="solid"/>
                    </a:lnL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Management</a:t>
            </a:r>
            <a:r>
              <a:rPr sz="2400" spc="-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Plane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interaction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with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AAL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type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50">
                <a:solidFill>
                  <a:srgbClr val="000000"/>
                </a:solidFill>
                <a:latin typeface="Times New Roman"/>
                <a:cs typeface="Times New Roman"/>
              </a:rPr>
              <a:t>2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CPS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User</a:t>
            </a:r>
            <a:r>
              <a:rPr sz="2400" spc="-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Plane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37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7665" y="1204933"/>
            <a:ext cx="8521065" cy="5121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48945">
              <a:lnSpc>
                <a:spcPct val="110000"/>
              </a:lnSpc>
              <a:spcBef>
                <a:spcPts val="100"/>
              </a:spcBef>
            </a:pPr>
            <a:r>
              <a:rPr sz="1600">
                <a:latin typeface="Times New Roman"/>
                <a:cs typeface="Times New Roman"/>
              </a:rPr>
              <a:t>Layer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provides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primitive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MAAL-</a:t>
            </a:r>
            <a:r>
              <a:rPr sz="1600">
                <a:latin typeface="Times New Roman"/>
                <a:cs typeface="Times New Roman"/>
              </a:rPr>
              <a:t>SEND.request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signal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CPS </a:t>
            </a:r>
            <a:r>
              <a:rPr sz="1600">
                <a:latin typeface="Times New Roman"/>
                <a:cs typeface="Times New Roman"/>
              </a:rPr>
              <a:t>that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Transfer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Capability(ATC)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force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ATM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connection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allows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submission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of </a:t>
            </a:r>
            <a:r>
              <a:rPr sz="1600">
                <a:latin typeface="Times New Roman"/>
                <a:cs typeface="Times New Roman"/>
              </a:rPr>
              <a:t>a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CPS-</a:t>
            </a:r>
            <a:r>
              <a:rPr sz="1600">
                <a:latin typeface="Times New Roman"/>
                <a:cs typeface="Times New Roman"/>
              </a:rPr>
              <a:t>PDU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transmission;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this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primitive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has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no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parameters.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also</a:t>
            </a:r>
            <a:r>
              <a:rPr sz="1600" spc="-10">
                <a:latin typeface="Times New Roman"/>
                <a:cs typeface="Times New Roman"/>
              </a:rPr>
              <a:t> reports </a:t>
            </a:r>
            <a:r>
              <a:rPr sz="1600">
                <a:latin typeface="Times New Roman"/>
                <a:cs typeface="Times New Roman"/>
              </a:rPr>
              <a:t>detected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transmission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errors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by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means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MAAL-ERROR.indication </a:t>
            </a:r>
            <a:r>
              <a:rPr sz="1600">
                <a:latin typeface="Times New Roman"/>
                <a:cs typeface="Times New Roman"/>
              </a:rPr>
              <a:t>primitive</a:t>
            </a:r>
            <a:r>
              <a:rPr sz="1600" spc="-3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that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has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single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indicating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error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number(type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10">
                <a:latin typeface="Times New Roman"/>
                <a:cs typeface="Times New Roman"/>
              </a:rPr>
              <a:t> error).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2700" marR="5080">
              <a:lnSpc>
                <a:spcPct val="110000"/>
              </a:lnSpc>
            </a:pP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enable</a:t>
            </a:r>
            <a:r>
              <a:rPr sz="1600" spc="-10">
                <a:latin typeface="Times New Roman"/>
                <a:cs typeface="Times New Roman"/>
              </a:rPr>
              <a:t> peer-to-</a:t>
            </a:r>
            <a:r>
              <a:rPr sz="1600">
                <a:latin typeface="Times New Roman"/>
                <a:cs typeface="Times New Roman"/>
              </a:rPr>
              <a:t>peer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communication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via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type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2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channels,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0">
                <a:latin typeface="Times New Roman"/>
                <a:cs typeface="Times New Roman"/>
              </a:rPr>
              <a:t> primitive MAAL-</a:t>
            </a:r>
            <a:r>
              <a:rPr sz="1600">
                <a:latin typeface="Times New Roman"/>
                <a:cs typeface="Times New Roman"/>
              </a:rPr>
              <a:t>UNITDATA.request</a:t>
            </a:r>
            <a:r>
              <a:rPr sz="1600" spc="-3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deliver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data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from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Plane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transmitter.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primitive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MAAL-</a:t>
            </a:r>
            <a:r>
              <a:rPr sz="1600">
                <a:latin typeface="Times New Roman"/>
                <a:cs typeface="Times New Roman"/>
              </a:rPr>
              <a:t>UNITDATA.indication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used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deliver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data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from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receiver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to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 spc="-25">
                <a:latin typeface="Times New Roman"/>
                <a:cs typeface="Times New Roman"/>
              </a:rPr>
              <a:t>the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3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Plane.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following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are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defined: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600" b="1">
                <a:latin typeface="Times New Roman"/>
                <a:cs typeface="Times New Roman"/>
              </a:rPr>
              <a:t>CPS</a:t>
            </a:r>
            <a:r>
              <a:rPr sz="1600" b="1" spc="-5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Interface </a:t>
            </a:r>
            <a:r>
              <a:rPr sz="1600" b="1" spc="-10">
                <a:latin typeface="Times New Roman"/>
                <a:cs typeface="Times New Roman"/>
              </a:rPr>
              <a:t>Data(CPS-INFO)</a:t>
            </a:r>
            <a:endParaRPr sz="1600">
              <a:latin typeface="Times New Roman"/>
              <a:cs typeface="Times New Roman"/>
            </a:endParaRPr>
          </a:p>
          <a:p>
            <a:pPr marL="12700" marR="316230">
              <a:lnSpc>
                <a:spcPct val="110000"/>
              </a:lnSpc>
            </a:pPr>
            <a:r>
              <a:rPr sz="1600">
                <a:latin typeface="Times New Roman"/>
                <a:cs typeface="Times New Roman"/>
              </a:rPr>
              <a:t>This</a:t>
            </a:r>
            <a:r>
              <a:rPr sz="1600" spc="-3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specifies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interface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data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unit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exchanged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between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and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Layer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Management.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3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interface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data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an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integral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multiple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of</a:t>
            </a:r>
            <a:r>
              <a:rPr sz="1600" spc="-1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one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octet.</a:t>
            </a:r>
            <a:endParaRPr sz="1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90"/>
              </a:spcBef>
            </a:pPr>
            <a:r>
              <a:rPr sz="1600" b="1">
                <a:latin typeface="Times New Roman"/>
                <a:cs typeface="Times New Roman"/>
              </a:rPr>
              <a:t>CPS</a:t>
            </a:r>
            <a:r>
              <a:rPr sz="1600" b="1" spc="55">
                <a:latin typeface="Times New Roman"/>
                <a:cs typeface="Times New Roman"/>
              </a:rPr>
              <a:t> </a:t>
            </a:r>
            <a:r>
              <a:rPr sz="1600" b="1" spc="-10">
                <a:latin typeface="Times New Roman"/>
                <a:cs typeface="Times New Roman"/>
              </a:rPr>
              <a:t>User-</a:t>
            </a:r>
            <a:r>
              <a:rPr sz="1600" b="1">
                <a:latin typeface="Times New Roman"/>
                <a:cs typeface="Times New Roman"/>
              </a:rPr>
              <a:t>to-User</a:t>
            </a:r>
            <a:r>
              <a:rPr sz="1600" b="1" spc="55">
                <a:latin typeface="Times New Roman"/>
                <a:cs typeface="Times New Roman"/>
              </a:rPr>
              <a:t> </a:t>
            </a:r>
            <a:r>
              <a:rPr sz="1600" b="1" spc="-10">
                <a:latin typeface="Times New Roman"/>
                <a:cs typeface="Times New Roman"/>
              </a:rPr>
              <a:t>Indication(CPS-</a:t>
            </a:r>
            <a:r>
              <a:rPr sz="1600" b="1" spc="-20">
                <a:latin typeface="Times New Roman"/>
                <a:cs typeface="Times New Roman"/>
              </a:rPr>
              <a:t>UUI)</a:t>
            </a:r>
            <a:endParaRPr sz="1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95"/>
              </a:spcBef>
            </a:pPr>
            <a:r>
              <a:rPr sz="1600">
                <a:latin typeface="Times New Roman"/>
                <a:cs typeface="Times New Roman"/>
              </a:rPr>
              <a:t>This</a:t>
            </a:r>
            <a:r>
              <a:rPr sz="1600" spc="-3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transparently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transported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by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between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peerLayer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entities.</a:t>
            </a:r>
            <a:endParaRPr sz="1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90"/>
              </a:spcBef>
            </a:pPr>
            <a:r>
              <a:rPr sz="1600" b="1">
                <a:latin typeface="Times New Roman"/>
                <a:cs typeface="Times New Roman"/>
              </a:rPr>
              <a:t>CPS</a:t>
            </a:r>
            <a:r>
              <a:rPr sz="1600" b="1" spc="10">
                <a:latin typeface="Times New Roman"/>
                <a:cs typeface="Times New Roman"/>
              </a:rPr>
              <a:t> </a:t>
            </a:r>
            <a:r>
              <a:rPr sz="1600" b="1">
                <a:latin typeface="Times New Roman"/>
                <a:cs typeface="Times New Roman"/>
              </a:rPr>
              <a:t>Channel</a:t>
            </a:r>
            <a:r>
              <a:rPr sz="1600" b="1" spc="20">
                <a:latin typeface="Times New Roman"/>
                <a:cs typeface="Times New Roman"/>
              </a:rPr>
              <a:t> </a:t>
            </a:r>
            <a:r>
              <a:rPr sz="1600" b="1" spc="-10">
                <a:latin typeface="Times New Roman"/>
                <a:cs typeface="Times New Roman"/>
              </a:rPr>
              <a:t>Identifier(CPS-</a:t>
            </a:r>
            <a:r>
              <a:rPr sz="1600" b="1" spc="-20">
                <a:latin typeface="Times New Roman"/>
                <a:cs typeface="Times New Roman"/>
              </a:rPr>
              <a:t>CID)</a:t>
            </a:r>
            <a:endParaRPr sz="1600">
              <a:latin typeface="Times New Roman"/>
              <a:cs typeface="Times New Roman"/>
            </a:endParaRPr>
          </a:p>
          <a:p>
            <a:pPr marL="12700" marR="540385">
              <a:lnSpc>
                <a:spcPct val="110000"/>
              </a:lnSpc>
            </a:pPr>
            <a:r>
              <a:rPr sz="1600">
                <a:latin typeface="Times New Roman"/>
                <a:cs typeface="Times New Roman"/>
              </a:rPr>
              <a:t>This</a:t>
            </a:r>
            <a:r>
              <a:rPr sz="1600" spc="-3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parameter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contains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a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Channel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Identifier(CID),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it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identifies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the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CPS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connection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for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which</a:t>
            </a:r>
            <a:r>
              <a:rPr sz="1600" spc="-15">
                <a:latin typeface="Times New Roman"/>
                <a:cs typeface="Times New Roman"/>
              </a:rPr>
              <a:t> </a:t>
            </a:r>
            <a:r>
              <a:rPr sz="1600" spc="-20">
                <a:latin typeface="Times New Roman"/>
                <a:cs typeface="Times New Roman"/>
              </a:rPr>
              <a:t>this </a:t>
            </a:r>
            <a:r>
              <a:rPr sz="1600">
                <a:latin typeface="Times New Roman"/>
                <a:cs typeface="Times New Roman"/>
              </a:rPr>
              <a:t>management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information</a:t>
            </a:r>
            <a:r>
              <a:rPr sz="1600" spc="-25">
                <a:latin typeface="Times New Roman"/>
                <a:cs typeface="Times New Roman"/>
              </a:rPr>
              <a:t> </a:t>
            </a:r>
            <a:r>
              <a:rPr sz="1600">
                <a:latin typeface="Times New Roman"/>
                <a:cs typeface="Times New Roman"/>
              </a:rPr>
              <a:t>is</a:t>
            </a:r>
            <a:r>
              <a:rPr sz="1600" spc="-20">
                <a:latin typeface="Times New Roman"/>
                <a:cs typeface="Times New Roman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exchanged.</a:t>
            </a:r>
            <a:endParaRPr sz="1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6264" y="444812"/>
            <a:ext cx="51174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Primitives</a:t>
            </a:r>
            <a:r>
              <a:rPr sz="2400" spc="-3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parameters</a:t>
            </a:r>
            <a:r>
              <a:rPr sz="2400" spc="-2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between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 the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CPS</a:t>
            </a:r>
            <a:r>
              <a:rPr sz="2400" spc="-2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spc="-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Times New Roman"/>
                <a:cs typeface="Times New Roman"/>
              </a:rPr>
              <a:t>Layer</a:t>
            </a:r>
            <a:r>
              <a:rPr sz="2400" spc="-10">
                <a:solidFill>
                  <a:srgbClr val="000000"/>
                </a:solidFill>
                <a:latin typeface="Times New Roman"/>
                <a:cs typeface="Times New Roman"/>
              </a:rPr>
              <a:t> Management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57200" y="1676400"/>
            <a:ext cx="8077200" cy="4495800"/>
          </a:xfrm>
          <a:custGeom>
            <a:rect l="l" t="t" r="r" b="b"/>
            <a:pathLst>
              <a:path w="8077200" h="4495800">
                <a:moveTo>
                  <a:pt x="0" y="0"/>
                </a:moveTo>
                <a:lnTo>
                  <a:pt x="8077200" y="0"/>
                </a:lnTo>
                <a:lnTo>
                  <a:pt x="8077200" y="4495800"/>
                </a:lnTo>
                <a:lnTo>
                  <a:pt x="0" y="44958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21690" y="1913165"/>
          <a:ext cx="6569075" cy="4102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0155"/>
                <a:gridCol w="2193924"/>
                <a:gridCol w="2038350"/>
                <a:gridCol w="1095375"/>
              </a:tblGrid>
              <a:tr h="205104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Parameter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0050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MAAL-UNITDATA.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0025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MAAL-UNITDATA.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44475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Comments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0510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8270" algn="ctr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request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48309">
                        <a:lnSpc>
                          <a:spcPts val="1515"/>
                        </a:lnSpc>
                      </a:pPr>
                      <a:r>
                        <a:rPr sz="1400" b="1" spc="-10">
                          <a:latin typeface="Times New Roman"/>
                          <a:cs typeface="Times New Roman"/>
                        </a:rPr>
                        <a:t>indication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38</a:t>
            </a:fld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54014" y="2648196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47914" y="2648196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59473" y="3160260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53373" y="3160260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275115" y="2605524"/>
            <a:ext cx="2236470" cy="1049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>
              <a:lnSpc>
                <a:spcPct val="12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1..45(default)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or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1..64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octets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 spc="-25">
                <a:latin typeface="Times New Roman"/>
                <a:cs typeface="Times New Roman"/>
              </a:rPr>
              <a:t>of </a:t>
            </a:r>
            <a:r>
              <a:rPr sz="1400">
                <a:latin typeface="Times New Roman"/>
                <a:cs typeface="Times New Roman"/>
              </a:rPr>
              <a:t>Layer</a:t>
            </a:r>
            <a:r>
              <a:rPr sz="1400" spc="-2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Management</a:t>
            </a:r>
            <a:r>
              <a:rPr sz="1400" spc="-2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user</a:t>
            </a:r>
            <a:r>
              <a:rPr sz="1400" spc="-20">
                <a:latin typeface="Times New Roman"/>
                <a:cs typeface="Times New Roman"/>
              </a:rPr>
              <a:t> data</a:t>
            </a:r>
            <a:endParaRPr sz="1400">
              <a:latin typeface="Times New Roman"/>
              <a:cs typeface="Times New Roman"/>
            </a:endParaRPr>
          </a:p>
          <a:p>
            <a:pPr marR="198120" algn="r">
              <a:lnSpc>
                <a:spcPct val="100000"/>
              </a:lnSpc>
              <a:spcBef>
                <a:spcPts val="335"/>
              </a:spcBef>
            </a:pPr>
            <a:r>
              <a:rPr sz="1400">
                <a:latin typeface="Times New Roman"/>
                <a:cs typeface="Times New Roman"/>
              </a:rPr>
              <a:t>5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bits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of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Layer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Management</a:t>
            </a:r>
            <a:endParaRPr sz="1400">
              <a:latin typeface="Times New Roman"/>
              <a:cs typeface="Times New Roman"/>
            </a:endParaRPr>
          </a:p>
          <a:p>
            <a:pPr marR="201295" algn="r">
              <a:lnSpc>
                <a:spcPct val="100000"/>
              </a:lnSpc>
              <a:spcBef>
                <a:spcPts val="335"/>
              </a:spcBef>
            </a:pPr>
            <a:r>
              <a:rPr sz="1400" spc="-10">
                <a:latin typeface="Times New Roman"/>
                <a:cs typeface="Times New Roman"/>
              </a:rPr>
              <a:t>information(Note)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73498" y="3672324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67399" y="3672324"/>
            <a:ext cx="1638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m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94599" y="3672324"/>
            <a:ext cx="23101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An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8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bit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CPS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Channel</a:t>
            </a:r>
            <a:r>
              <a:rPr sz="1400" spc="-10">
                <a:latin typeface="Times New Roman"/>
                <a:cs typeface="Times New Roman"/>
              </a:rPr>
              <a:t> Identifier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2140" y="2605524"/>
            <a:ext cx="1697989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90830">
              <a:lnSpc>
                <a:spcPct val="120000"/>
              </a:lnSpc>
              <a:spcBef>
                <a:spcPts val="100"/>
              </a:spcBef>
            </a:pPr>
            <a:r>
              <a:rPr sz="1400" spc="-10">
                <a:latin typeface="Times New Roman"/>
                <a:cs typeface="Times New Roman"/>
              </a:rPr>
              <a:t>CPS-</a:t>
            </a:r>
            <a:r>
              <a:rPr sz="1400">
                <a:latin typeface="Times New Roman"/>
                <a:cs typeface="Times New Roman"/>
              </a:rPr>
              <a:t>Interface</a:t>
            </a:r>
            <a:r>
              <a:rPr sz="1400" spc="-25">
                <a:latin typeface="Times New Roman"/>
                <a:cs typeface="Times New Roman"/>
              </a:rPr>
              <a:t> </a:t>
            </a:r>
            <a:r>
              <a:rPr sz="1400" spc="-20">
                <a:latin typeface="Times New Roman"/>
                <a:cs typeface="Times New Roman"/>
              </a:rPr>
              <a:t>Data </a:t>
            </a:r>
            <a:r>
              <a:rPr sz="1400" spc="-10">
                <a:latin typeface="Times New Roman"/>
                <a:cs typeface="Times New Roman"/>
              </a:rPr>
              <a:t>(CPS-INFO)</a:t>
            </a:r>
            <a:endParaRPr sz="1400">
              <a:latin typeface="Times New Roman"/>
              <a:cs typeface="Times New Roman"/>
            </a:endParaRPr>
          </a:p>
          <a:p>
            <a:pPr marL="12700" marR="5080">
              <a:lnSpc>
                <a:spcPct val="120000"/>
              </a:lnSpc>
            </a:pPr>
            <a:r>
              <a:rPr sz="1400" spc="-10">
                <a:latin typeface="Times New Roman"/>
                <a:cs typeface="Times New Roman"/>
              </a:rPr>
              <a:t>CPS-User-to-</a:t>
            </a:r>
            <a:r>
              <a:rPr sz="1400" spc="-20">
                <a:latin typeface="Times New Roman"/>
                <a:cs typeface="Times New Roman"/>
              </a:rPr>
              <a:t>User </a:t>
            </a:r>
            <a:r>
              <a:rPr sz="1400" spc="-10">
                <a:latin typeface="Times New Roman"/>
                <a:cs typeface="Times New Roman"/>
              </a:rPr>
              <a:t>Indication(CPS-</a:t>
            </a:r>
            <a:r>
              <a:rPr sz="1400" spc="-20">
                <a:latin typeface="Times New Roman"/>
                <a:cs typeface="Times New Roman"/>
              </a:rPr>
              <a:t>UUI) </a:t>
            </a:r>
            <a:r>
              <a:rPr sz="1400" spc="-10">
                <a:latin typeface="Times New Roman"/>
                <a:cs typeface="Times New Roman"/>
              </a:rPr>
              <a:t>CPS-</a:t>
            </a:r>
            <a:r>
              <a:rPr sz="1400">
                <a:latin typeface="Times New Roman"/>
                <a:cs typeface="Times New Roman"/>
              </a:rPr>
              <a:t>Channel </a:t>
            </a:r>
            <a:r>
              <a:rPr sz="1400" spc="-10">
                <a:latin typeface="Times New Roman"/>
                <a:cs typeface="Times New Roman"/>
              </a:rPr>
              <a:t>Identifier (CPS-</a:t>
            </a:r>
            <a:r>
              <a:rPr sz="1400" spc="-20">
                <a:latin typeface="Times New Roman"/>
                <a:cs typeface="Times New Roman"/>
              </a:rPr>
              <a:t>CID)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256933" y="3885684"/>
            <a:ext cx="2251075" cy="1049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>
              <a:lnSpc>
                <a:spcPct val="12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indicating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the</a:t>
            </a:r>
            <a:r>
              <a:rPr sz="1400" spc="-2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AAL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type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50">
                <a:latin typeface="Times New Roman"/>
                <a:cs typeface="Times New Roman"/>
              </a:rPr>
              <a:t>2 </a:t>
            </a:r>
            <a:r>
              <a:rPr sz="1400">
                <a:latin typeface="Times New Roman"/>
                <a:cs typeface="Times New Roman"/>
              </a:rPr>
              <a:t>channel</a:t>
            </a:r>
            <a:r>
              <a:rPr sz="1400" spc="-2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on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which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 spc="-25">
                <a:latin typeface="Times New Roman"/>
                <a:cs typeface="Times New Roman"/>
              </a:rPr>
              <a:t>the </a:t>
            </a:r>
            <a:r>
              <a:rPr sz="1400">
                <a:latin typeface="Times New Roman"/>
                <a:cs typeface="Times New Roman"/>
              </a:rPr>
              <a:t>information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will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be</a:t>
            </a:r>
            <a:r>
              <a:rPr sz="1400" spc="-1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or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has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 spc="-20">
                <a:latin typeface="Times New Roman"/>
                <a:cs typeface="Times New Roman"/>
              </a:rPr>
              <a:t>been </a:t>
            </a:r>
            <a:r>
              <a:rPr sz="1400" spc="-10">
                <a:latin typeface="Times New Roman"/>
                <a:cs typeface="Times New Roman"/>
              </a:rPr>
              <a:t>transmitted.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2140" y="5208516"/>
            <a:ext cx="3602354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NOTE</a:t>
            </a:r>
            <a:r>
              <a:rPr sz="1400" spc="-2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-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Only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values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“</a:t>
            </a:r>
            <a:r>
              <a:rPr sz="1400" spc="34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30”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..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“</a:t>
            </a:r>
            <a:r>
              <a:rPr sz="1400" spc="335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31”</a:t>
            </a:r>
            <a:r>
              <a:rPr sz="1400" spc="-10">
                <a:latin typeface="Times New Roman"/>
                <a:cs typeface="Times New Roman"/>
              </a:rPr>
              <a:t> </a:t>
            </a:r>
            <a:r>
              <a:rPr sz="1400">
                <a:latin typeface="Times New Roman"/>
                <a:cs typeface="Times New Roman"/>
              </a:rPr>
              <a:t>are</a:t>
            </a:r>
            <a:r>
              <a:rPr sz="1400" spc="-5">
                <a:latin typeface="Times New Roman"/>
                <a:cs typeface="Times New Roman"/>
              </a:rPr>
              <a:t> </a:t>
            </a:r>
            <a:r>
              <a:rPr sz="1400" spc="-10">
                <a:latin typeface="Times New Roman"/>
                <a:cs typeface="Times New Roman"/>
              </a:rPr>
              <a:t>permitted.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22450" y="1828799"/>
            <a:ext cx="3282950" cy="3740150"/>
            <a:chOff x="1822450" y="1828799"/>
            <a:chExt cx="3282950" cy="3740150"/>
          </a:xfrm>
        </p:grpSpPr>
        <p:sp>
          <p:nvSpPr>
            <p:cNvPr id="3" name="object 3"/>
            <p:cNvSpPr/>
            <p:nvPr/>
          </p:nvSpPr>
          <p:spPr>
            <a:xfrm flipH="1">
              <a:off x="1828800" y="1905000"/>
              <a:ext cx="0" cy="3657600"/>
            </a:xfrm>
            <a:custGeom>
              <a:rect l="l" t="t" r="r" b="b"/>
              <a:pathLst>
                <a:path h="3657600">
                  <a:moveTo>
                    <a:pt x="0" y="0"/>
                  </a:moveTo>
                  <a:lnTo>
                    <a:pt x="0" y="36576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444748" y="18351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50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0" y="146050"/>
                  </a:lnTo>
                  <a:lnTo>
                    <a:pt x="3988" y="130136"/>
                  </a:lnTo>
                  <a:lnTo>
                    <a:pt x="34640" y="99886"/>
                  </a:lnTo>
                  <a:lnTo>
                    <a:pt x="92766" y="72335"/>
                  </a:lnTo>
                  <a:lnTo>
                    <a:pt x="131096" y="59794"/>
                  </a:lnTo>
                  <a:lnTo>
                    <a:pt x="175051" y="48195"/>
                  </a:lnTo>
                  <a:lnTo>
                    <a:pt x="224216" y="37627"/>
                  </a:lnTo>
                  <a:lnTo>
                    <a:pt x="278178" y="28179"/>
                  </a:lnTo>
                  <a:lnTo>
                    <a:pt x="336521" y="19939"/>
                  </a:lnTo>
                  <a:lnTo>
                    <a:pt x="398831" y="12999"/>
                  </a:lnTo>
                  <a:lnTo>
                    <a:pt x="464694" y="7445"/>
                  </a:lnTo>
                  <a:lnTo>
                    <a:pt x="533696" y="3368"/>
                  </a:lnTo>
                  <a:lnTo>
                    <a:pt x="605423" y="856"/>
                  </a:lnTo>
                  <a:lnTo>
                    <a:pt x="679450" y="0"/>
                  </a:lnTo>
                  <a:lnTo>
                    <a:pt x="753485" y="857"/>
                  </a:lnTo>
                  <a:lnTo>
                    <a:pt x="825210" y="3368"/>
                  </a:lnTo>
                  <a:lnTo>
                    <a:pt x="894210" y="7445"/>
                  </a:lnTo>
                  <a:lnTo>
                    <a:pt x="960073" y="12999"/>
                  </a:lnTo>
                  <a:lnTo>
                    <a:pt x="1022383" y="19940"/>
                  </a:lnTo>
                  <a:lnTo>
                    <a:pt x="1080725" y="28179"/>
                  </a:lnTo>
                  <a:lnTo>
                    <a:pt x="1134687" y="37627"/>
                  </a:lnTo>
                  <a:lnTo>
                    <a:pt x="1183852" y="48195"/>
                  </a:lnTo>
                  <a:lnTo>
                    <a:pt x="1227806" y="59794"/>
                  </a:lnTo>
                  <a:lnTo>
                    <a:pt x="1266135" y="72335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5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4"/>
                  </a:lnTo>
                  <a:lnTo>
                    <a:pt x="1227805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444748" y="1835149"/>
              <a:ext cx="2654300" cy="805180"/>
            </a:xfrm>
            <a:custGeom>
              <a:rect l="l" t="t" r="r" b="b"/>
              <a:pathLst>
                <a:path w="2654300" h="805180">
                  <a:moveTo>
                    <a:pt x="0" y="146050"/>
                  </a:moveTo>
                  <a:lnTo>
                    <a:pt x="34639" y="99887"/>
                  </a:lnTo>
                  <a:lnTo>
                    <a:pt x="92765" y="72335"/>
                  </a:lnTo>
                  <a:lnTo>
                    <a:pt x="131095" y="59794"/>
                  </a:lnTo>
                  <a:lnTo>
                    <a:pt x="175049" y="48195"/>
                  </a:lnTo>
                  <a:lnTo>
                    <a:pt x="224214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1" y="7445"/>
                  </a:lnTo>
                  <a:lnTo>
                    <a:pt x="533692" y="3368"/>
                  </a:lnTo>
                  <a:lnTo>
                    <a:pt x="605416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7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39"/>
                  </a:lnTo>
                  <a:lnTo>
                    <a:pt x="1080724" y="28179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6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8" y="177380"/>
                  </a:lnTo>
                  <a:lnTo>
                    <a:pt x="1298424" y="206370"/>
                  </a:lnTo>
                  <a:lnTo>
                    <a:pt x="1227805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5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  <a:path w="2654300" h="805180">
                  <a:moveTo>
                    <a:pt x="1524001" y="455612"/>
                  </a:moveTo>
                  <a:lnTo>
                    <a:pt x="2654301" y="455612"/>
                  </a:lnTo>
                  <a:lnTo>
                    <a:pt x="2654301" y="804862"/>
                  </a:lnTo>
                  <a:lnTo>
                    <a:pt x="1524001" y="804862"/>
                  </a:lnTo>
                  <a:lnTo>
                    <a:pt x="1524001" y="455612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028700" y="583882"/>
            <a:ext cx="3657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000000"/>
                </a:solidFill>
                <a:latin typeface="MS Gothic"/>
                <a:cs typeface="MS Gothic"/>
              </a:rPr>
              <a:t>AAL</a:t>
            </a:r>
            <a:r>
              <a:rPr sz="4400" spc="-80">
                <a:solidFill>
                  <a:srgbClr val="000000"/>
                </a:solidFill>
                <a:latin typeface="MS Gothic"/>
                <a:cs typeface="MS Gothic"/>
              </a:rPr>
              <a:t> </a:t>
            </a:r>
            <a:r>
              <a:rPr sz="4400" spc="-30">
                <a:solidFill>
                  <a:srgbClr val="000000"/>
                </a:solidFill>
                <a:latin typeface="MS Gothic"/>
                <a:cs typeface="MS Gothic"/>
              </a:rPr>
              <a:t>2</a:t>
            </a:r>
            <a:r>
              <a:rPr sz="4400" spc="-15">
                <a:solidFill>
                  <a:srgbClr val="000000"/>
                </a:solidFill>
                <a:latin typeface="Microsoft JhengHei"/>
                <a:cs typeface="Microsoft JhengHei"/>
              </a:rPr>
              <a:t>功能模型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68750" y="2290761"/>
            <a:ext cx="1130300" cy="34925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41275" rIns="0" bIns="0" rtlCol="0">
            <a:spAutoFit/>
          </a:bodyPr>
          <a:lstStyle/>
          <a:p>
            <a:pPr marL="396875">
              <a:lnSpc>
                <a:spcPct val="100000"/>
              </a:lnSpc>
              <a:spcBef>
                <a:spcPts val="325"/>
              </a:spcBef>
            </a:pPr>
            <a:r>
              <a:rPr sz="1600" spc="-20">
                <a:latin typeface="MS Gothic"/>
                <a:cs typeface="MS Gothic"/>
              </a:rPr>
              <a:t>SSCS</a:t>
            </a:r>
            <a:endParaRPr sz="16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88644" y="2434975"/>
            <a:ext cx="363220" cy="73723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2720"/>
              </a:lnSpc>
            </a:pPr>
            <a:r>
              <a:rPr sz="2400" spc="-20">
                <a:latin typeface="Times New Roman"/>
                <a:cs typeface="Times New Roman"/>
              </a:rPr>
              <a:t>SSCS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429500" y="1981200"/>
            <a:ext cx="76200" cy="1676400"/>
          </a:xfrm>
          <a:custGeom>
            <a:rect l="l" t="t" r="r" b="b"/>
            <a:pathLst>
              <a:path w="76200" h="1676400">
                <a:moveTo>
                  <a:pt x="76200" y="76200"/>
                </a:moveTo>
                <a:lnTo>
                  <a:pt x="38100" y="0"/>
                </a:lnTo>
                <a:lnTo>
                  <a:pt x="27622" y="20954"/>
                </a:lnTo>
                <a:lnTo>
                  <a:pt x="44450" y="20954"/>
                </a:lnTo>
                <a:lnTo>
                  <a:pt x="44450" y="50800"/>
                </a:lnTo>
                <a:lnTo>
                  <a:pt x="76200" y="76200"/>
                </a:lnTo>
                <a:close/>
              </a:path>
              <a:path w="76200" h="1676400">
                <a:moveTo>
                  <a:pt x="44450" y="50800"/>
                </a:moveTo>
                <a:lnTo>
                  <a:pt x="44450" y="20954"/>
                </a:lnTo>
                <a:lnTo>
                  <a:pt x="31750" y="20954"/>
                </a:lnTo>
                <a:lnTo>
                  <a:pt x="31750" y="45719"/>
                </a:lnTo>
                <a:lnTo>
                  <a:pt x="38100" y="45719"/>
                </a:lnTo>
                <a:lnTo>
                  <a:pt x="44450" y="50800"/>
                </a:lnTo>
                <a:close/>
              </a:path>
              <a:path w="76200" h="1676400">
                <a:moveTo>
                  <a:pt x="0" y="76200"/>
                </a:moveTo>
                <a:lnTo>
                  <a:pt x="31749" y="50800"/>
                </a:lnTo>
                <a:lnTo>
                  <a:pt x="31750" y="20954"/>
                </a:lnTo>
                <a:lnTo>
                  <a:pt x="27622" y="20954"/>
                </a:lnTo>
                <a:lnTo>
                  <a:pt x="0" y="76200"/>
                </a:lnTo>
                <a:close/>
              </a:path>
              <a:path w="76200" h="1676400">
                <a:moveTo>
                  <a:pt x="38100" y="1630679"/>
                </a:moveTo>
                <a:lnTo>
                  <a:pt x="44450" y="1625599"/>
                </a:lnTo>
                <a:lnTo>
                  <a:pt x="44450" y="50799"/>
                </a:lnTo>
                <a:lnTo>
                  <a:pt x="38100" y="45719"/>
                </a:lnTo>
                <a:lnTo>
                  <a:pt x="31750" y="50799"/>
                </a:lnTo>
                <a:lnTo>
                  <a:pt x="31750" y="1625599"/>
                </a:lnTo>
                <a:lnTo>
                  <a:pt x="38100" y="1630679"/>
                </a:lnTo>
                <a:close/>
              </a:path>
              <a:path w="76200" h="1676400">
                <a:moveTo>
                  <a:pt x="31750" y="50799"/>
                </a:moveTo>
                <a:lnTo>
                  <a:pt x="38100" y="45719"/>
                </a:lnTo>
                <a:lnTo>
                  <a:pt x="31750" y="45719"/>
                </a:lnTo>
                <a:lnTo>
                  <a:pt x="31750" y="50799"/>
                </a:lnTo>
                <a:close/>
              </a:path>
              <a:path w="76200" h="1676400">
                <a:moveTo>
                  <a:pt x="38100" y="1676400"/>
                </a:moveTo>
                <a:lnTo>
                  <a:pt x="76200" y="1600199"/>
                </a:lnTo>
                <a:lnTo>
                  <a:pt x="44450" y="1625599"/>
                </a:lnTo>
                <a:lnTo>
                  <a:pt x="44450" y="1655453"/>
                </a:lnTo>
                <a:lnTo>
                  <a:pt x="27627" y="1655453"/>
                </a:lnTo>
                <a:lnTo>
                  <a:pt x="38100" y="1676400"/>
                </a:lnTo>
                <a:close/>
              </a:path>
              <a:path w="76200" h="1676400">
                <a:moveTo>
                  <a:pt x="27627" y="1655453"/>
                </a:moveTo>
                <a:lnTo>
                  <a:pt x="31750" y="1655453"/>
                </a:lnTo>
                <a:lnTo>
                  <a:pt x="31749" y="1625599"/>
                </a:lnTo>
                <a:lnTo>
                  <a:pt x="0" y="1600199"/>
                </a:lnTo>
                <a:lnTo>
                  <a:pt x="27627" y="1655453"/>
                </a:lnTo>
                <a:close/>
              </a:path>
              <a:path w="76200" h="1676400">
                <a:moveTo>
                  <a:pt x="31750" y="1655453"/>
                </a:moveTo>
                <a:lnTo>
                  <a:pt x="44450" y="1655453"/>
                </a:lnTo>
                <a:lnTo>
                  <a:pt x="44450" y="1625599"/>
                </a:lnTo>
                <a:lnTo>
                  <a:pt x="38100" y="1630679"/>
                </a:lnTo>
                <a:lnTo>
                  <a:pt x="31750" y="1630679"/>
                </a:lnTo>
                <a:lnTo>
                  <a:pt x="31750" y="1655453"/>
                </a:lnTo>
                <a:close/>
              </a:path>
              <a:path w="76200" h="1676400">
                <a:moveTo>
                  <a:pt x="31750" y="1630679"/>
                </a:moveTo>
                <a:lnTo>
                  <a:pt x="38100" y="1630679"/>
                </a:lnTo>
                <a:lnTo>
                  <a:pt x="31750" y="1625599"/>
                </a:lnTo>
                <a:lnTo>
                  <a:pt x="31750" y="163067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6880706" y="4272953"/>
            <a:ext cx="363220" cy="56769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2720"/>
              </a:lnSpc>
            </a:pPr>
            <a:r>
              <a:rPr sz="2400" spc="-25">
                <a:latin typeface="Times New Roman"/>
                <a:cs typeface="Times New Roman"/>
              </a:rPr>
              <a:t>CPS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949575" y="4030662"/>
            <a:ext cx="2378075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42875" algn="ctr">
              <a:lnSpc>
                <a:spcPct val="100000"/>
              </a:lnSpc>
              <a:spcBef>
                <a:spcPts val="325"/>
              </a:spcBef>
            </a:pPr>
            <a:r>
              <a:rPr sz="1600" spc="-25">
                <a:latin typeface="MS Gothic"/>
                <a:cs typeface="MS Gothic"/>
              </a:rPr>
              <a:t>CPS</a:t>
            </a:r>
            <a:endParaRPr sz="1600">
              <a:latin typeface="MS Gothic"/>
              <a:cs typeface="MS Gothic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77900" y="1828799"/>
            <a:ext cx="7188200" cy="3505200"/>
            <a:chOff x="977900" y="1828799"/>
            <a:chExt cx="7188200" cy="3505200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743199" y="1905000"/>
              <a:ext cx="76200" cy="15239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505199" y="1905000"/>
              <a:ext cx="76200" cy="15239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124199" y="1905000"/>
              <a:ext cx="76200" cy="15239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7429500" y="3657600"/>
              <a:ext cx="76200" cy="1676400"/>
            </a:xfrm>
            <a:custGeom>
              <a:rect l="l" t="t" r="r" b="b"/>
              <a:pathLst>
                <a:path w="76200" h="1676400">
                  <a:moveTo>
                    <a:pt x="76200" y="76200"/>
                  </a:moveTo>
                  <a:lnTo>
                    <a:pt x="38100" y="0"/>
                  </a:lnTo>
                  <a:lnTo>
                    <a:pt x="27622" y="20954"/>
                  </a:lnTo>
                  <a:lnTo>
                    <a:pt x="44450" y="20954"/>
                  </a:lnTo>
                  <a:lnTo>
                    <a:pt x="44450" y="50800"/>
                  </a:lnTo>
                  <a:lnTo>
                    <a:pt x="76200" y="76200"/>
                  </a:lnTo>
                  <a:close/>
                </a:path>
                <a:path w="76200" h="1676400">
                  <a:moveTo>
                    <a:pt x="44450" y="50800"/>
                  </a:moveTo>
                  <a:lnTo>
                    <a:pt x="44450" y="20954"/>
                  </a:lnTo>
                  <a:lnTo>
                    <a:pt x="31750" y="20954"/>
                  </a:lnTo>
                  <a:lnTo>
                    <a:pt x="31750" y="45719"/>
                  </a:lnTo>
                  <a:lnTo>
                    <a:pt x="38100" y="45719"/>
                  </a:lnTo>
                  <a:lnTo>
                    <a:pt x="44450" y="50800"/>
                  </a:lnTo>
                  <a:close/>
                </a:path>
                <a:path w="76200" h="1676400">
                  <a:moveTo>
                    <a:pt x="0" y="76200"/>
                  </a:moveTo>
                  <a:lnTo>
                    <a:pt x="31749" y="50800"/>
                  </a:lnTo>
                  <a:lnTo>
                    <a:pt x="31750" y="20954"/>
                  </a:lnTo>
                  <a:lnTo>
                    <a:pt x="27622" y="20954"/>
                  </a:lnTo>
                  <a:lnTo>
                    <a:pt x="0" y="76200"/>
                  </a:lnTo>
                  <a:close/>
                </a:path>
                <a:path w="76200" h="1676400">
                  <a:moveTo>
                    <a:pt x="38100" y="1630679"/>
                  </a:moveTo>
                  <a:lnTo>
                    <a:pt x="44450" y="1625599"/>
                  </a:lnTo>
                  <a:lnTo>
                    <a:pt x="44449" y="50799"/>
                  </a:lnTo>
                  <a:lnTo>
                    <a:pt x="38100" y="45719"/>
                  </a:lnTo>
                  <a:lnTo>
                    <a:pt x="31750" y="50799"/>
                  </a:lnTo>
                  <a:lnTo>
                    <a:pt x="31750" y="1625599"/>
                  </a:lnTo>
                  <a:lnTo>
                    <a:pt x="38100" y="1630679"/>
                  </a:lnTo>
                  <a:close/>
                </a:path>
                <a:path w="76200" h="1676400">
                  <a:moveTo>
                    <a:pt x="31750" y="50799"/>
                  </a:moveTo>
                  <a:lnTo>
                    <a:pt x="38100" y="45719"/>
                  </a:lnTo>
                  <a:lnTo>
                    <a:pt x="31750" y="45719"/>
                  </a:lnTo>
                  <a:lnTo>
                    <a:pt x="31750" y="50799"/>
                  </a:lnTo>
                  <a:close/>
                </a:path>
                <a:path w="76200" h="1676400">
                  <a:moveTo>
                    <a:pt x="38100" y="1676400"/>
                  </a:moveTo>
                  <a:lnTo>
                    <a:pt x="76200" y="1600199"/>
                  </a:lnTo>
                  <a:lnTo>
                    <a:pt x="44450" y="1625599"/>
                  </a:lnTo>
                  <a:lnTo>
                    <a:pt x="44450" y="1655453"/>
                  </a:lnTo>
                  <a:lnTo>
                    <a:pt x="27626" y="1655453"/>
                  </a:lnTo>
                  <a:lnTo>
                    <a:pt x="38100" y="1676400"/>
                  </a:lnTo>
                  <a:close/>
                </a:path>
                <a:path w="76200" h="1676400">
                  <a:moveTo>
                    <a:pt x="27626" y="1655453"/>
                  </a:moveTo>
                  <a:lnTo>
                    <a:pt x="31750" y="1655453"/>
                  </a:lnTo>
                  <a:lnTo>
                    <a:pt x="31749" y="1625599"/>
                  </a:lnTo>
                  <a:lnTo>
                    <a:pt x="0" y="1600199"/>
                  </a:lnTo>
                  <a:lnTo>
                    <a:pt x="27626" y="1655453"/>
                  </a:lnTo>
                  <a:close/>
                </a:path>
                <a:path w="76200" h="1676400">
                  <a:moveTo>
                    <a:pt x="31750" y="1655453"/>
                  </a:moveTo>
                  <a:lnTo>
                    <a:pt x="44450" y="1655453"/>
                  </a:lnTo>
                  <a:lnTo>
                    <a:pt x="44450" y="1625599"/>
                  </a:lnTo>
                  <a:lnTo>
                    <a:pt x="38100" y="1630679"/>
                  </a:lnTo>
                  <a:lnTo>
                    <a:pt x="31750" y="1630679"/>
                  </a:lnTo>
                  <a:lnTo>
                    <a:pt x="31750" y="1655453"/>
                  </a:lnTo>
                  <a:close/>
                </a:path>
                <a:path w="76200" h="1676400">
                  <a:moveTo>
                    <a:pt x="31750" y="1630679"/>
                  </a:moveTo>
                  <a:lnTo>
                    <a:pt x="38100" y="1630679"/>
                  </a:lnTo>
                  <a:lnTo>
                    <a:pt x="31750" y="1625599"/>
                  </a:lnTo>
                  <a:lnTo>
                    <a:pt x="31750" y="16306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187948" y="18351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50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1" y="146050"/>
                  </a:lnTo>
                  <a:lnTo>
                    <a:pt x="3988" y="130136"/>
                  </a:lnTo>
                  <a:lnTo>
                    <a:pt x="34640" y="99886"/>
                  </a:lnTo>
                  <a:lnTo>
                    <a:pt x="92767" y="72335"/>
                  </a:lnTo>
                  <a:lnTo>
                    <a:pt x="131096" y="59794"/>
                  </a:lnTo>
                  <a:lnTo>
                    <a:pt x="175051" y="48195"/>
                  </a:lnTo>
                  <a:lnTo>
                    <a:pt x="224217" y="37627"/>
                  </a:lnTo>
                  <a:lnTo>
                    <a:pt x="278178" y="28179"/>
                  </a:lnTo>
                  <a:lnTo>
                    <a:pt x="336521" y="19939"/>
                  </a:lnTo>
                  <a:lnTo>
                    <a:pt x="398832" y="12999"/>
                  </a:lnTo>
                  <a:lnTo>
                    <a:pt x="464695" y="7445"/>
                  </a:lnTo>
                  <a:lnTo>
                    <a:pt x="533696" y="3368"/>
                  </a:lnTo>
                  <a:lnTo>
                    <a:pt x="605423" y="856"/>
                  </a:lnTo>
                  <a:lnTo>
                    <a:pt x="679450" y="0"/>
                  </a:lnTo>
                  <a:lnTo>
                    <a:pt x="753485" y="857"/>
                  </a:lnTo>
                  <a:lnTo>
                    <a:pt x="825210" y="3368"/>
                  </a:lnTo>
                  <a:lnTo>
                    <a:pt x="894211" y="7445"/>
                  </a:lnTo>
                  <a:lnTo>
                    <a:pt x="960073" y="12999"/>
                  </a:lnTo>
                  <a:lnTo>
                    <a:pt x="1022383" y="19940"/>
                  </a:lnTo>
                  <a:lnTo>
                    <a:pt x="1080726" y="28179"/>
                  </a:lnTo>
                  <a:lnTo>
                    <a:pt x="1134687" y="37627"/>
                  </a:lnTo>
                  <a:lnTo>
                    <a:pt x="1183852" y="48195"/>
                  </a:lnTo>
                  <a:lnTo>
                    <a:pt x="1227806" y="59794"/>
                  </a:lnTo>
                  <a:lnTo>
                    <a:pt x="1266136" y="72335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4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4"/>
                  </a:lnTo>
                  <a:lnTo>
                    <a:pt x="1227804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3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187948" y="18351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1" y="146050"/>
                  </a:moveTo>
                  <a:lnTo>
                    <a:pt x="34639" y="99887"/>
                  </a:lnTo>
                  <a:lnTo>
                    <a:pt x="92765" y="72335"/>
                  </a:lnTo>
                  <a:lnTo>
                    <a:pt x="131095" y="59794"/>
                  </a:lnTo>
                  <a:lnTo>
                    <a:pt x="175050" y="48195"/>
                  </a:lnTo>
                  <a:lnTo>
                    <a:pt x="224215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2" y="7445"/>
                  </a:lnTo>
                  <a:lnTo>
                    <a:pt x="533692" y="3368"/>
                  </a:lnTo>
                  <a:lnTo>
                    <a:pt x="605417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8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39"/>
                  </a:lnTo>
                  <a:lnTo>
                    <a:pt x="1080724" y="28179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6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7" y="177380"/>
                  </a:lnTo>
                  <a:lnTo>
                    <a:pt x="1298424" y="206370"/>
                  </a:lnTo>
                  <a:lnTo>
                    <a:pt x="1227804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3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4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86399" y="1905000"/>
              <a:ext cx="76200" cy="15239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990600" y="1981200"/>
              <a:ext cx="7162800" cy="0"/>
            </a:xfrm>
            <a:custGeom>
              <a:rect l="l" t="t" r="r" b="b"/>
              <a:pathLst>
                <a:path w="7162800">
                  <a:moveTo>
                    <a:pt x="0" y="0"/>
                  </a:moveTo>
                  <a:lnTo>
                    <a:pt x="71628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48399" y="1905000"/>
              <a:ext cx="76200" cy="152399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867399" y="1905000"/>
              <a:ext cx="76200" cy="152399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3663950" y="2595561"/>
              <a:ext cx="1130300" cy="349250"/>
            </a:xfrm>
            <a:custGeom>
              <a:rect l="l" t="t" r="r" b="b"/>
              <a:pathLst>
                <a:path w="1130300" h="349250">
                  <a:moveTo>
                    <a:pt x="0" y="0"/>
                  </a:moveTo>
                  <a:lnTo>
                    <a:pt x="1130300" y="0"/>
                  </a:lnTo>
                  <a:lnTo>
                    <a:pt x="1130300" y="349250"/>
                  </a:lnTo>
                  <a:lnTo>
                    <a:pt x="0" y="34925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3663950" y="2595561"/>
            <a:ext cx="1130300" cy="34925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41275" rIns="0" bIns="0" rtlCol="0">
            <a:spAutoFit/>
          </a:bodyPr>
          <a:lstStyle/>
          <a:p>
            <a:pPr marL="396875">
              <a:lnSpc>
                <a:spcPct val="100000"/>
              </a:lnSpc>
              <a:spcBef>
                <a:spcPts val="325"/>
              </a:spcBef>
            </a:pPr>
            <a:r>
              <a:rPr sz="1600" spc="-20">
                <a:latin typeface="MS Gothic"/>
                <a:cs typeface="MS Gothic"/>
              </a:rPr>
              <a:t>SSCS</a:t>
            </a:r>
            <a:endParaRPr sz="1600">
              <a:latin typeface="MS Gothic"/>
              <a:cs typeface="MS Gothic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2901950" y="2900361"/>
            <a:ext cx="1130300" cy="349250"/>
          </a:xfrm>
          <a:custGeom>
            <a:rect l="l" t="t" r="r" b="b"/>
            <a:pathLst>
              <a:path w="1130300" h="349250">
                <a:moveTo>
                  <a:pt x="0" y="0"/>
                </a:moveTo>
                <a:lnTo>
                  <a:pt x="1130300" y="0"/>
                </a:lnTo>
                <a:lnTo>
                  <a:pt x="1130300" y="349250"/>
                </a:lnTo>
                <a:lnTo>
                  <a:pt x="0" y="34925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2901950" y="2900361"/>
            <a:ext cx="1130300" cy="349250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41275" rIns="0" bIns="0" rtlCol="0">
            <a:spAutoFit/>
          </a:bodyPr>
          <a:lstStyle/>
          <a:p>
            <a:pPr marL="396875">
              <a:lnSpc>
                <a:spcPct val="100000"/>
              </a:lnSpc>
              <a:spcBef>
                <a:spcPts val="325"/>
              </a:spcBef>
            </a:pPr>
            <a:r>
              <a:rPr sz="1600" spc="-20">
                <a:latin typeface="MS Gothic"/>
                <a:cs typeface="MS Gothic"/>
              </a:rPr>
              <a:t>SSCS</a:t>
            </a:r>
            <a:endParaRPr sz="1600">
              <a:latin typeface="MS Gothic"/>
              <a:cs typeface="MS Gothic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813504" y="2051317"/>
            <a:ext cx="3168650" cy="1987550"/>
            <a:chOff x="2813504" y="2051317"/>
            <a:chExt cx="3168650" cy="1987550"/>
          </a:xfrm>
        </p:grpSpPr>
        <p:sp>
          <p:nvSpPr>
            <p:cNvPr id="28" name="object 28"/>
            <p:cNvSpPr/>
            <p:nvPr/>
          </p:nvSpPr>
          <p:spPr>
            <a:xfrm>
              <a:off x="2813494" y="2051329"/>
              <a:ext cx="2751455" cy="844550"/>
            </a:xfrm>
            <a:custGeom>
              <a:rect l="l" t="t" r="r" b="b"/>
              <a:pathLst>
                <a:path w="2751454" h="844550">
                  <a:moveTo>
                    <a:pt x="317779" y="759371"/>
                  </a:moveTo>
                  <a:lnTo>
                    <a:pt x="297726" y="794753"/>
                  </a:lnTo>
                  <a:lnTo>
                    <a:pt x="11798" y="79921"/>
                  </a:lnTo>
                  <a:lnTo>
                    <a:pt x="0" y="84632"/>
                  </a:lnTo>
                  <a:lnTo>
                    <a:pt x="285940" y="799465"/>
                  </a:lnTo>
                  <a:lnTo>
                    <a:pt x="247027" y="787679"/>
                  </a:lnTo>
                  <a:lnTo>
                    <a:pt x="310705" y="844270"/>
                  </a:lnTo>
                  <a:lnTo>
                    <a:pt x="312127" y="827189"/>
                  </a:lnTo>
                  <a:lnTo>
                    <a:pt x="317779" y="759371"/>
                  </a:lnTo>
                  <a:close/>
                </a:path>
                <a:path w="2751454" h="844550">
                  <a:moveTo>
                    <a:pt x="996505" y="539470"/>
                  </a:moveTo>
                  <a:lnTo>
                    <a:pt x="992809" y="530453"/>
                  </a:lnTo>
                  <a:lnTo>
                    <a:pt x="964247" y="460629"/>
                  </a:lnTo>
                  <a:lnTo>
                    <a:pt x="962444" y="501243"/>
                  </a:lnTo>
                  <a:lnTo>
                    <a:pt x="391083" y="1295"/>
                  </a:lnTo>
                  <a:lnTo>
                    <a:pt x="382714" y="10858"/>
                  </a:lnTo>
                  <a:lnTo>
                    <a:pt x="954087" y="510806"/>
                  </a:lnTo>
                  <a:lnTo>
                    <a:pt x="914069" y="517969"/>
                  </a:lnTo>
                  <a:lnTo>
                    <a:pt x="996505" y="539470"/>
                  </a:lnTo>
                  <a:close/>
                </a:path>
                <a:path w="2751454" h="844550">
                  <a:moveTo>
                    <a:pt x="2750921" y="12153"/>
                  </a:moveTo>
                  <a:lnTo>
                    <a:pt x="2747276" y="0"/>
                  </a:lnTo>
                  <a:lnTo>
                    <a:pt x="2033930" y="213995"/>
                  </a:lnTo>
                  <a:lnTo>
                    <a:pt x="2049132" y="176288"/>
                  </a:lnTo>
                  <a:lnTo>
                    <a:pt x="1987105" y="234670"/>
                  </a:lnTo>
                  <a:lnTo>
                    <a:pt x="1987448" y="234734"/>
                  </a:lnTo>
                  <a:lnTo>
                    <a:pt x="2071039" y="249275"/>
                  </a:lnTo>
                  <a:lnTo>
                    <a:pt x="2037575" y="226161"/>
                  </a:lnTo>
                  <a:lnTo>
                    <a:pt x="2750921" y="1215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905500" y="2057400"/>
              <a:ext cx="76200" cy="22860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3314700" y="2666999"/>
              <a:ext cx="1752600" cy="1371600"/>
            </a:xfrm>
            <a:custGeom>
              <a:rect l="l" t="t" r="r" b="b"/>
              <a:pathLst>
                <a:path w="1752600" h="1371600">
                  <a:moveTo>
                    <a:pt x="76200" y="1295400"/>
                  </a:moveTo>
                  <a:lnTo>
                    <a:pt x="44450" y="1320800"/>
                  </a:lnTo>
                  <a:lnTo>
                    <a:pt x="44450" y="609600"/>
                  </a:lnTo>
                  <a:lnTo>
                    <a:pt x="31750" y="609600"/>
                  </a:lnTo>
                  <a:lnTo>
                    <a:pt x="31750" y="1320800"/>
                  </a:lnTo>
                  <a:lnTo>
                    <a:pt x="31750" y="1325880"/>
                  </a:lnTo>
                  <a:lnTo>
                    <a:pt x="31750" y="1350657"/>
                  </a:lnTo>
                  <a:lnTo>
                    <a:pt x="31737" y="1320800"/>
                  </a:lnTo>
                  <a:lnTo>
                    <a:pt x="0" y="1295400"/>
                  </a:lnTo>
                  <a:lnTo>
                    <a:pt x="27622" y="1350657"/>
                  </a:lnTo>
                  <a:lnTo>
                    <a:pt x="38100" y="1371600"/>
                  </a:lnTo>
                  <a:lnTo>
                    <a:pt x="76200" y="1295400"/>
                  </a:lnTo>
                  <a:close/>
                </a:path>
                <a:path w="1752600" h="1371600">
                  <a:moveTo>
                    <a:pt x="1143000" y="1295400"/>
                  </a:moveTo>
                  <a:lnTo>
                    <a:pt x="1111250" y="1320800"/>
                  </a:lnTo>
                  <a:lnTo>
                    <a:pt x="1111250" y="304800"/>
                  </a:lnTo>
                  <a:lnTo>
                    <a:pt x="1098550" y="304800"/>
                  </a:lnTo>
                  <a:lnTo>
                    <a:pt x="1098550" y="1320800"/>
                  </a:lnTo>
                  <a:lnTo>
                    <a:pt x="1098550" y="1325880"/>
                  </a:lnTo>
                  <a:lnTo>
                    <a:pt x="1098550" y="1350657"/>
                  </a:lnTo>
                  <a:lnTo>
                    <a:pt x="1098537" y="1320800"/>
                  </a:lnTo>
                  <a:lnTo>
                    <a:pt x="1066800" y="1295400"/>
                  </a:lnTo>
                  <a:lnTo>
                    <a:pt x="1094422" y="1350657"/>
                  </a:lnTo>
                  <a:lnTo>
                    <a:pt x="1104900" y="1371600"/>
                  </a:lnTo>
                  <a:lnTo>
                    <a:pt x="1143000" y="1295400"/>
                  </a:lnTo>
                  <a:close/>
                </a:path>
                <a:path w="1752600" h="1371600">
                  <a:moveTo>
                    <a:pt x="1752600" y="1295400"/>
                  </a:moveTo>
                  <a:lnTo>
                    <a:pt x="1720850" y="1320800"/>
                  </a:lnTo>
                  <a:lnTo>
                    <a:pt x="1720850" y="0"/>
                  </a:lnTo>
                  <a:lnTo>
                    <a:pt x="1708150" y="0"/>
                  </a:lnTo>
                  <a:lnTo>
                    <a:pt x="1708150" y="1320800"/>
                  </a:lnTo>
                  <a:lnTo>
                    <a:pt x="1708150" y="1325880"/>
                  </a:lnTo>
                  <a:lnTo>
                    <a:pt x="1708150" y="1350657"/>
                  </a:lnTo>
                  <a:lnTo>
                    <a:pt x="1708137" y="1320800"/>
                  </a:lnTo>
                  <a:lnTo>
                    <a:pt x="1676400" y="1295400"/>
                  </a:lnTo>
                  <a:lnTo>
                    <a:pt x="1704022" y="1350657"/>
                  </a:lnTo>
                  <a:lnTo>
                    <a:pt x="1714500" y="1371600"/>
                  </a:lnTo>
                  <a:lnTo>
                    <a:pt x="1752600" y="12954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5168900" y="2499519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CID</a:t>
            </a:r>
            <a:r>
              <a:rPr sz="1400" spc="-10">
                <a:latin typeface="宋体"/>
                <a:cs typeface="宋体"/>
              </a:rPr>
              <a:t>＝</a:t>
            </a:r>
            <a:r>
              <a:rPr sz="1400" spc="-10">
                <a:latin typeface="MS Gothic"/>
                <a:cs typeface="MS Gothic"/>
              </a:rPr>
              <a:t>z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406900" y="3032919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CID</a:t>
            </a:r>
            <a:r>
              <a:rPr sz="1400" spc="-10">
                <a:latin typeface="宋体"/>
                <a:cs typeface="宋体"/>
              </a:rPr>
              <a:t>＝</a:t>
            </a:r>
            <a:r>
              <a:rPr sz="1400" spc="-10">
                <a:latin typeface="MS Gothic"/>
                <a:cs typeface="MS Gothic"/>
              </a:rPr>
              <a:t>y</a:t>
            </a:r>
            <a:endParaRPr sz="1400">
              <a:latin typeface="MS Gothic"/>
              <a:cs typeface="MS Gothic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797300" y="3261519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MS Gothic"/>
                <a:cs typeface="MS Gothic"/>
              </a:rPr>
              <a:t>CID</a:t>
            </a:r>
            <a:r>
              <a:rPr sz="1400" spc="-10">
                <a:latin typeface="宋体"/>
                <a:cs typeface="宋体"/>
              </a:rPr>
              <a:t>＝</a:t>
            </a:r>
            <a:r>
              <a:rPr sz="1400" spc="-10">
                <a:latin typeface="MS Gothic"/>
                <a:cs typeface="MS Gothic"/>
              </a:rPr>
              <a:t>x</a:t>
            </a:r>
            <a:endParaRPr sz="1400">
              <a:latin typeface="MS Gothic"/>
              <a:cs typeface="MS Gothic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1054100" y="4419600"/>
            <a:ext cx="7188200" cy="1066800"/>
            <a:chOff x="1054100" y="4419600"/>
            <a:chExt cx="7188200" cy="1066800"/>
          </a:xfrm>
        </p:grpSpPr>
        <p:sp>
          <p:nvSpPr>
            <p:cNvPr id="35" name="object 35"/>
            <p:cNvSpPr/>
            <p:nvPr/>
          </p:nvSpPr>
          <p:spPr>
            <a:xfrm>
              <a:off x="3511548" y="51879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49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0" y="146050"/>
                  </a:lnTo>
                  <a:lnTo>
                    <a:pt x="3988" y="130135"/>
                  </a:lnTo>
                  <a:lnTo>
                    <a:pt x="34640" y="99886"/>
                  </a:lnTo>
                  <a:lnTo>
                    <a:pt x="92767" y="72335"/>
                  </a:lnTo>
                  <a:lnTo>
                    <a:pt x="131097" y="59794"/>
                  </a:lnTo>
                  <a:lnTo>
                    <a:pt x="175052" y="48195"/>
                  </a:lnTo>
                  <a:lnTo>
                    <a:pt x="224217" y="37627"/>
                  </a:lnTo>
                  <a:lnTo>
                    <a:pt x="278179" y="28178"/>
                  </a:lnTo>
                  <a:lnTo>
                    <a:pt x="336523" y="19939"/>
                  </a:lnTo>
                  <a:lnTo>
                    <a:pt x="398833" y="12999"/>
                  </a:lnTo>
                  <a:lnTo>
                    <a:pt x="464697" y="7445"/>
                  </a:lnTo>
                  <a:lnTo>
                    <a:pt x="533699" y="3368"/>
                  </a:lnTo>
                  <a:lnTo>
                    <a:pt x="605428" y="856"/>
                  </a:lnTo>
                  <a:lnTo>
                    <a:pt x="679449" y="0"/>
                  </a:lnTo>
                  <a:lnTo>
                    <a:pt x="753487" y="857"/>
                  </a:lnTo>
                  <a:lnTo>
                    <a:pt x="825211" y="3368"/>
                  </a:lnTo>
                  <a:lnTo>
                    <a:pt x="894212" y="7445"/>
                  </a:lnTo>
                  <a:lnTo>
                    <a:pt x="960074" y="12999"/>
                  </a:lnTo>
                  <a:lnTo>
                    <a:pt x="1022384" y="19940"/>
                  </a:lnTo>
                  <a:lnTo>
                    <a:pt x="1080726" y="28179"/>
                  </a:lnTo>
                  <a:lnTo>
                    <a:pt x="1134687" y="37627"/>
                  </a:lnTo>
                  <a:lnTo>
                    <a:pt x="1183852" y="48195"/>
                  </a:lnTo>
                  <a:lnTo>
                    <a:pt x="1227807" y="59795"/>
                  </a:lnTo>
                  <a:lnTo>
                    <a:pt x="1266136" y="72336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3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511548" y="51879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0" y="146050"/>
                  </a:moveTo>
                  <a:lnTo>
                    <a:pt x="34639" y="99887"/>
                  </a:lnTo>
                  <a:lnTo>
                    <a:pt x="92765" y="72336"/>
                  </a:lnTo>
                  <a:lnTo>
                    <a:pt x="131095" y="59795"/>
                  </a:lnTo>
                  <a:lnTo>
                    <a:pt x="175049" y="48195"/>
                  </a:lnTo>
                  <a:lnTo>
                    <a:pt x="224214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1" y="7445"/>
                  </a:lnTo>
                  <a:lnTo>
                    <a:pt x="533692" y="3368"/>
                  </a:lnTo>
                  <a:lnTo>
                    <a:pt x="605416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7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39"/>
                  </a:lnTo>
                  <a:lnTo>
                    <a:pt x="1080724" y="28178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5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8" y="177380"/>
                  </a:lnTo>
                  <a:lnTo>
                    <a:pt x="1298424" y="206370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114799" y="5257799"/>
              <a:ext cx="152400" cy="152399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4152900" y="4419600"/>
              <a:ext cx="76200" cy="838200"/>
            </a:xfrm>
            <a:custGeom>
              <a:rect l="l" t="t" r="r" b="b"/>
              <a:pathLst>
                <a:path w="76200" h="838200">
                  <a:moveTo>
                    <a:pt x="38100" y="792479"/>
                  </a:moveTo>
                  <a:lnTo>
                    <a:pt x="44450" y="787399"/>
                  </a:lnTo>
                  <a:lnTo>
                    <a:pt x="44450" y="0"/>
                  </a:lnTo>
                  <a:lnTo>
                    <a:pt x="31750" y="0"/>
                  </a:lnTo>
                  <a:lnTo>
                    <a:pt x="31750" y="787399"/>
                  </a:lnTo>
                  <a:lnTo>
                    <a:pt x="38100" y="792479"/>
                  </a:lnTo>
                  <a:close/>
                </a:path>
                <a:path w="76200" h="838200">
                  <a:moveTo>
                    <a:pt x="38100" y="838200"/>
                  </a:moveTo>
                  <a:lnTo>
                    <a:pt x="76200" y="761999"/>
                  </a:lnTo>
                  <a:lnTo>
                    <a:pt x="44450" y="787399"/>
                  </a:lnTo>
                  <a:lnTo>
                    <a:pt x="44450" y="817247"/>
                  </a:lnTo>
                  <a:lnTo>
                    <a:pt x="27623" y="817247"/>
                  </a:lnTo>
                  <a:lnTo>
                    <a:pt x="38100" y="838200"/>
                  </a:lnTo>
                  <a:close/>
                </a:path>
                <a:path w="76200" h="838200">
                  <a:moveTo>
                    <a:pt x="27623" y="817247"/>
                  </a:moveTo>
                  <a:lnTo>
                    <a:pt x="31750" y="817247"/>
                  </a:lnTo>
                  <a:lnTo>
                    <a:pt x="31749" y="787399"/>
                  </a:lnTo>
                  <a:lnTo>
                    <a:pt x="0" y="761999"/>
                  </a:lnTo>
                  <a:lnTo>
                    <a:pt x="27623" y="817247"/>
                  </a:lnTo>
                  <a:close/>
                </a:path>
                <a:path w="76200" h="838200">
                  <a:moveTo>
                    <a:pt x="31750" y="817247"/>
                  </a:moveTo>
                  <a:lnTo>
                    <a:pt x="44450" y="817247"/>
                  </a:lnTo>
                  <a:lnTo>
                    <a:pt x="44450" y="787399"/>
                  </a:lnTo>
                  <a:lnTo>
                    <a:pt x="38100" y="792479"/>
                  </a:lnTo>
                  <a:lnTo>
                    <a:pt x="31750" y="792479"/>
                  </a:lnTo>
                  <a:lnTo>
                    <a:pt x="31750" y="817247"/>
                  </a:lnTo>
                  <a:close/>
                </a:path>
                <a:path w="76200" h="838200">
                  <a:moveTo>
                    <a:pt x="31750" y="792479"/>
                  </a:moveTo>
                  <a:lnTo>
                    <a:pt x="38100" y="792479"/>
                  </a:lnTo>
                  <a:lnTo>
                    <a:pt x="31750" y="787399"/>
                  </a:lnTo>
                  <a:lnTo>
                    <a:pt x="31750" y="79247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1066800" y="5334000"/>
              <a:ext cx="7162800" cy="0"/>
            </a:xfrm>
            <a:custGeom>
              <a:rect l="l" t="t" r="r" b="b"/>
              <a:pathLst>
                <a:path w="7162800">
                  <a:moveTo>
                    <a:pt x="0" y="0"/>
                  </a:moveTo>
                  <a:lnTo>
                    <a:pt x="71628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3797300" y="5600700"/>
            <a:ext cx="736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MS Gothic"/>
                <a:cs typeface="MS Gothic"/>
              </a:rPr>
              <a:t>ATM-</a:t>
            </a:r>
            <a:r>
              <a:rPr sz="1600" spc="-25">
                <a:latin typeface="MS Gothic"/>
                <a:cs typeface="MS Gothic"/>
              </a:rPr>
              <a:t>SAP</a:t>
            </a:r>
            <a:endParaRPr sz="1600">
              <a:latin typeface="MS Gothic"/>
              <a:cs typeface="MS Gothic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755775" y="1487487"/>
            <a:ext cx="2946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21865"/>
              </a:tabLst>
            </a:pPr>
            <a:r>
              <a:rPr sz="1600">
                <a:latin typeface="MS Gothic"/>
                <a:cs typeface="MS Gothic"/>
              </a:rPr>
              <a:t>AAL-</a:t>
            </a:r>
            <a:r>
              <a:rPr sz="1600" spc="-25">
                <a:latin typeface="MS Gothic"/>
                <a:cs typeface="MS Gothic"/>
              </a:rPr>
              <a:t>CEP</a:t>
            </a:r>
            <a:r>
              <a:rPr sz="1600">
                <a:latin typeface="MS Gothic"/>
                <a:cs typeface="MS Gothic"/>
              </a:rPr>
              <a:t>	</a:t>
            </a:r>
            <a:r>
              <a:rPr sz="1600" b="1" spc="-10">
                <a:latin typeface="MS Gothic"/>
                <a:cs typeface="MS Gothic"/>
              </a:rPr>
              <a:t>AAL-</a:t>
            </a:r>
            <a:r>
              <a:rPr sz="1600" b="1" spc="-25">
                <a:latin typeface="MS Gothic"/>
                <a:cs typeface="MS Gothic"/>
              </a:rPr>
              <a:t>SAP</a:t>
            </a:r>
            <a:endParaRPr sz="1600">
              <a:latin typeface="MS Gothic"/>
              <a:cs typeface="MS Gothic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2362200" y="1752600"/>
            <a:ext cx="304800" cy="152400"/>
          </a:xfrm>
          <a:custGeom>
            <a:rect l="l" t="t" r="r" b="b"/>
            <a:pathLst>
              <a:path w="304800" h="152400">
                <a:moveTo>
                  <a:pt x="0" y="0"/>
                </a:moveTo>
                <a:lnTo>
                  <a:pt x="304800" y="15240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2593975" y="4916487"/>
            <a:ext cx="736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MS Gothic"/>
                <a:cs typeface="MS Gothic"/>
              </a:rPr>
              <a:t>ATM-</a:t>
            </a:r>
            <a:r>
              <a:rPr sz="1600" spc="-25">
                <a:latin typeface="MS Gothic"/>
                <a:cs typeface="MS Gothic"/>
              </a:rPr>
              <a:t>CEP</a:t>
            </a:r>
            <a:endParaRPr sz="1600">
              <a:latin typeface="MS Gothic"/>
              <a:cs typeface="MS Gothic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1289050" y="1822450"/>
            <a:ext cx="6413500" cy="3670300"/>
            <a:chOff x="1289050" y="1822450"/>
            <a:chExt cx="6413500" cy="3670300"/>
          </a:xfrm>
        </p:grpSpPr>
        <p:sp>
          <p:nvSpPr>
            <p:cNvPr id="45" name="object 45"/>
            <p:cNvSpPr/>
            <p:nvPr/>
          </p:nvSpPr>
          <p:spPr>
            <a:xfrm>
              <a:off x="3352800" y="5105400"/>
              <a:ext cx="685800" cy="152400"/>
            </a:xfrm>
            <a:custGeom>
              <a:rect l="l" t="t" r="r" b="b"/>
              <a:pathLst>
                <a:path w="685800" h="152400">
                  <a:moveTo>
                    <a:pt x="0" y="0"/>
                  </a:moveTo>
                  <a:lnTo>
                    <a:pt x="685800" y="1524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676399" y="3047999"/>
              <a:ext cx="304800" cy="1295400"/>
            </a:xfrm>
            <a:custGeom>
              <a:rect l="l" t="t" r="r" b="b"/>
              <a:pathLst>
                <a:path w="304800" h="1295400">
                  <a:moveTo>
                    <a:pt x="304799" y="647700"/>
                  </a:moveTo>
                  <a:lnTo>
                    <a:pt x="0" y="647700"/>
                  </a:lnTo>
                  <a:lnTo>
                    <a:pt x="894" y="577125"/>
                  </a:lnTo>
                  <a:lnTo>
                    <a:pt x="3515" y="508752"/>
                  </a:lnTo>
                  <a:lnTo>
                    <a:pt x="7769" y="442976"/>
                  </a:lnTo>
                  <a:lnTo>
                    <a:pt x="13564" y="380191"/>
                  </a:lnTo>
                  <a:lnTo>
                    <a:pt x="20807" y="320792"/>
                  </a:lnTo>
                  <a:lnTo>
                    <a:pt x="29404" y="265176"/>
                  </a:lnTo>
                  <a:lnTo>
                    <a:pt x="39263" y="213736"/>
                  </a:lnTo>
                  <a:lnTo>
                    <a:pt x="50291" y="166868"/>
                  </a:lnTo>
                  <a:lnTo>
                    <a:pt x="62394" y="124968"/>
                  </a:lnTo>
                  <a:lnTo>
                    <a:pt x="75481" y="88429"/>
                  </a:lnTo>
                  <a:lnTo>
                    <a:pt x="104230" y="33020"/>
                  </a:lnTo>
                  <a:lnTo>
                    <a:pt x="135794" y="3800"/>
                  </a:lnTo>
                  <a:lnTo>
                    <a:pt x="152400" y="0"/>
                  </a:lnTo>
                  <a:lnTo>
                    <a:pt x="169005" y="3800"/>
                  </a:lnTo>
                  <a:lnTo>
                    <a:pt x="200570" y="33020"/>
                  </a:lnTo>
                  <a:lnTo>
                    <a:pt x="229319" y="88430"/>
                  </a:lnTo>
                  <a:lnTo>
                    <a:pt x="242405" y="124968"/>
                  </a:lnTo>
                  <a:lnTo>
                    <a:pt x="254509" y="166869"/>
                  </a:lnTo>
                  <a:lnTo>
                    <a:pt x="265536" y="213737"/>
                  </a:lnTo>
                  <a:lnTo>
                    <a:pt x="275395" y="265177"/>
                  </a:lnTo>
                  <a:lnTo>
                    <a:pt x="283993" y="320793"/>
                  </a:lnTo>
                  <a:lnTo>
                    <a:pt x="291235" y="380192"/>
                  </a:lnTo>
                  <a:lnTo>
                    <a:pt x="297030" y="442977"/>
                  </a:lnTo>
                  <a:lnTo>
                    <a:pt x="301284" y="508753"/>
                  </a:lnTo>
                  <a:lnTo>
                    <a:pt x="303905" y="577126"/>
                  </a:lnTo>
                  <a:lnTo>
                    <a:pt x="304799" y="647700"/>
                  </a:lnTo>
                  <a:close/>
                </a:path>
                <a:path w="304800" h="1295400">
                  <a:moveTo>
                    <a:pt x="152400" y="1295399"/>
                  </a:moveTo>
                  <a:lnTo>
                    <a:pt x="104229" y="1262379"/>
                  </a:lnTo>
                  <a:lnTo>
                    <a:pt x="75480" y="1206969"/>
                  </a:lnTo>
                  <a:lnTo>
                    <a:pt x="62394" y="1170431"/>
                  </a:lnTo>
                  <a:lnTo>
                    <a:pt x="50291" y="1128530"/>
                  </a:lnTo>
                  <a:lnTo>
                    <a:pt x="39263" y="1081662"/>
                  </a:lnTo>
                  <a:lnTo>
                    <a:pt x="29404" y="1030223"/>
                  </a:lnTo>
                  <a:lnTo>
                    <a:pt x="20807" y="974606"/>
                  </a:lnTo>
                  <a:lnTo>
                    <a:pt x="13564" y="915208"/>
                  </a:lnTo>
                  <a:lnTo>
                    <a:pt x="7769" y="852423"/>
                  </a:lnTo>
                  <a:lnTo>
                    <a:pt x="3515" y="786646"/>
                  </a:lnTo>
                  <a:lnTo>
                    <a:pt x="894" y="718273"/>
                  </a:lnTo>
                  <a:lnTo>
                    <a:pt x="0" y="647699"/>
                  </a:lnTo>
                  <a:lnTo>
                    <a:pt x="304799" y="647700"/>
                  </a:lnTo>
                  <a:lnTo>
                    <a:pt x="303905" y="718273"/>
                  </a:lnTo>
                  <a:lnTo>
                    <a:pt x="301284" y="786646"/>
                  </a:lnTo>
                  <a:lnTo>
                    <a:pt x="297030" y="852423"/>
                  </a:lnTo>
                  <a:lnTo>
                    <a:pt x="291235" y="915208"/>
                  </a:lnTo>
                  <a:lnTo>
                    <a:pt x="283992" y="974606"/>
                  </a:lnTo>
                  <a:lnTo>
                    <a:pt x="275395" y="1030223"/>
                  </a:lnTo>
                  <a:lnTo>
                    <a:pt x="265536" y="1081662"/>
                  </a:lnTo>
                  <a:lnTo>
                    <a:pt x="254508" y="1128530"/>
                  </a:lnTo>
                  <a:lnTo>
                    <a:pt x="242405" y="1170431"/>
                  </a:lnTo>
                  <a:lnTo>
                    <a:pt x="229319" y="1206969"/>
                  </a:lnTo>
                  <a:lnTo>
                    <a:pt x="200570" y="1262379"/>
                  </a:lnTo>
                  <a:lnTo>
                    <a:pt x="169005" y="1291599"/>
                  </a:lnTo>
                  <a:lnTo>
                    <a:pt x="152400" y="12953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676399" y="3047999"/>
              <a:ext cx="304800" cy="1295400"/>
            </a:xfrm>
            <a:custGeom>
              <a:rect l="l" t="t" r="r" b="b"/>
              <a:pathLst>
                <a:path w="304800" h="1295400">
                  <a:moveTo>
                    <a:pt x="0" y="647700"/>
                  </a:moveTo>
                  <a:lnTo>
                    <a:pt x="894" y="577126"/>
                  </a:lnTo>
                  <a:lnTo>
                    <a:pt x="3515" y="508753"/>
                  </a:lnTo>
                  <a:lnTo>
                    <a:pt x="7769" y="442977"/>
                  </a:lnTo>
                  <a:lnTo>
                    <a:pt x="13564" y="380192"/>
                  </a:lnTo>
                  <a:lnTo>
                    <a:pt x="20807" y="320793"/>
                  </a:lnTo>
                  <a:lnTo>
                    <a:pt x="29404" y="265177"/>
                  </a:lnTo>
                  <a:lnTo>
                    <a:pt x="39263" y="213737"/>
                  </a:lnTo>
                  <a:lnTo>
                    <a:pt x="50291" y="166869"/>
                  </a:lnTo>
                  <a:lnTo>
                    <a:pt x="62394" y="124968"/>
                  </a:lnTo>
                  <a:lnTo>
                    <a:pt x="75480" y="88430"/>
                  </a:lnTo>
                  <a:lnTo>
                    <a:pt x="104229" y="33020"/>
                  </a:lnTo>
                  <a:lnTo>
                    <a:pt x="135794" y="3800"/>
                  </a:lnTo>
                  <a:lnTo>
                    <a:pt x="152400" y="0"/>
                  </a:lnTo>
                  <a:lnTo>
                    <a:pt x="169005" y="3800"/>
                  </a:lnTo>
                  <a:lnTo>
                    <a:pt x="185093" y="14939"/>
                  </a:lnTo>
                  <a:lnTo>
                    <a:pt x="215343" y="57648"/>
                  </a:lnTo>
                  <a:lnTo>
                    <a:pt x="242405" y="124968"/>
                  </a:lnTo>
                  <a:lnTo>
                    <a:pt x="254508" y="166868"/>
                  </a:lnTo>
                  <a:lnTo>
                    <a:pt x="265536" y="213736"/>
                  </a:lnTo>
                  <a:lnTo>
                    <a:pt x="275395" y="265176"/>
                  </a:lnTo>
                  <a:lnTo>
                    <a:pt x="283992" y="320792"/>
                  </a:lnTo>
                  <a:lnTo>
                    <a:pt x="291235" y="380191"/>
                  </a:lnTo>
                  <a:lnTo>
                    <a:pt x="297030" y="442976"/>
                  </a:lnTo>
                  <a:lnTo>
                    <a:pt x="301284" y="508752"/>
                  </a:lnTo>
                  <a:lnTo>
                    <a:pt x="303905" y="577125"/>
                  </a:lnTo>
                  <a:lnTo>
                    <a:pt x="304800" y="647699"/>
                  </a:lnTo>
                  <a:lnTo>
                    <a:pt x="303905" y="718273"/>
                  </a:lnTo>
                  <a:lnTo>
                    <a:pt x="301284" y="786646"/>
                  </a:lnTo>
                  <a:lnTo>
                    <a:pt x="297030" y="852423"/>
                  </a:lnTo>
                  <a:lnTo>
                    <a:pt x="291235" y="915208"/>
                  </a:lnTo>
                  <a:lnTo>
                    <a:pt x="283992" y="974606"/>
                  </a:lnTo>
                  <a:lnTo>
                    <a:pt x="275395" y="1030223"/>
                  </a:lnTo>
                  <a:lnTo>
                    <a:pt x="265536" y="1081662"/>
                  </a:lnTo>
                  <a:lnTo>
                    <a:pt x="254508" y="1128530"/>
                  </a:lnTo>
                  <a:lnTo>
                    <a:pt x="242405" y="1170431"/>
                  </a:lnTo>
                  <a:lnTo>
                    <a:pt x="229319" y="1206969"/>
                  </a:lnTo>
                  <a:lnTo>
                    <a:pt x="200570" y="1262379"/>
                  </a:lnTo>
                  <a:lnTo>
                    <a:pt x="169005" y="1291599"/>
                  </a:lnTo>
                  <a:lnTo>
                    <a:pt x="152400" y="1295399"/>
                  </a:lnTo>
                  <a:lnTo>
                    <a:pt x="135794" y="1291598"/>
                  </a:lnTo>
                  <a:lnTo>
                    <a:pt x="119706" y="1280460"/>
                  </a:lnTo>
                  <a:lnTo>
                    <a:pt x="89456" y="1237750"/>
                  </a:lnTo>
                  <a:lnTo>
                    <a:pt x="62394" y="1170431"/>
                  </a:lnTo>
                  <a:lnTo>
                    <a:pt x="50291" y="1128530"/>
                  </a:lnTo>
                  <a:lnTo>
                    <a:pt x="39263" y="1081662"/>
                  </a:lnTo>
                  <a:lnTo>
                    <a:pt x="29404" y="1030223"/>
                  </a:lnTo>
                  <a:lnTo>
                    <a:pt x="20807" y="974606"/>
                  </a:lnTo>
                  <a:lnTo>
                    <a:pt x="13564" y="915208"/>
                  </a:lnTo>
                  <a:lnTo>
                    <a:pt x="7769" y="852423"/>
                  </a:lnTo>
                  <a:lnTo>
                    <a:pt x="3515" y="786646"/>
                  </a:lnTo>
                  <a:lnTo>
                    <a:pt x="894" y="718273"/>
                  </a:lnTo>
                  <a:lnTo>
                    <a:pt x="0" y="64769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746249" y="3651249"/>
              <a:ext cx="152400" cy="152399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1905000" y="3733800"/>
              <a:ext cx="1143000" cy="0"/>
            </a:xfrm>
            <a:custGeom>
              <a:rect l="l" t="t" r="r" b="b"/>
              <a:pathLst>
                <a:path w="1143000">
                  <a:moveTo>
                    <a:pt x="0" y="0"/>
                  </a:moveTo>
                  <a:lnTo>
                    <a:pt x="11430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3022600" y="3733800"/>
              <a:ext cx="50800" cy="304800"/>
            </a:xfrm>
            <a:custGeom>
              <a:rect l="l" t="t" r="r" b="b"/>
              <a:pathLst>
                <a:path w="50800" h="304800">
                  <a:moveTo>
                    <a:pt x="19050" y="281939"/>
                  </a:moveTo>
                  <a:lnTo>
                    <a:pt x="31750" y="281939"/>
                  </a:lnTo>
                  <a:lnTo>
                    <a:pt x="31750" y="0"/>
                  </a:lnTo>
                  <a:lnTo>
                    <a:pt x="19050" y="0"/>
                  </a:lnTo>
                  <a:lnTo>
                    <a:pt x="19050" y="281939"/>
                  </a:lnTo>
                  <a:close/>
                </a:path>
                <a:path w="50800" h="304800">
                  <a:moveTo>
                    <a:pt x="25400" y="304800"/>
                  </a:moveTo>
                  <a:lnTo>
                    <a:pt x="50800" y="253999"/>
                  </a:lnTo>
                  <a:lnTo>
                    <a:pt x="31750" y="253999"/>
                  </a:lnTo>
                  <a:lnTo>
                    <a:pt x="31750" y="281939"/>
                  </a:lnTo>
                  <a:lnTo>
                    <a:pt x="13969" y="281939"/>
                  </a:lnTo>
                  <a:lnTo>
                    <a:pt x="25400" y="304800"/>
                  </a:lnTo>
                  <a:close/>
                </a:path>
                <a:path w="50800" h="304800">
                  <a:moveTo>
                    <a:pt x="13969" y="281939"/>
                  </a:moveTo>
                  <a:lnTo>
                    <a:pt x="19050" y="281939"/>
                  </a:lnTo>
                  <a:lnTo>
                    <a:pt x="19050" y="253999"/>
                  </a:lnTo>
                  <a:lnTo>
                    <a:pt x="0" y="253999"/>
                  </a:lnTo>
                  <a:lnTo>
                    <a:pt x="13969" y="28193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 flipH="1">
              <a:off x="1295400" y="1828800"/>
              <a:ext cx="0" cy="3657600"/>
            </a:xfrm>
            <a:custGeom>
              <a:rect l="l" t="t" r="r" b="b"/>
              <a:pathLst>
                <a:path h="3657600">
                  <a:moveTo>
                    <a:pt x="0" y="0"/>
                  </a:moveTo>
                  <a:lnTo>
                    <a:pt x="0" y="36576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6858000" y="3657600"/>
              <a:ext cx="838200" cy="0"/>
            </a:xfrm>
            <a:custGeom>
              <a:rect l="l" t="t" r="r" b="b"/>
              <a:pathLst>
                <a:path w="838200">
                  <a:moveTo>
                    <a:pt x="0" y="0"/>
                  </a:moveTo>
                  <a:lnTo>
                    <a:pt x="83820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1350009" y="3385820"/>
            <a:ext cx="2286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795"/>
              </a:lnSpc>
            </a:pPr>
            <a:r>
              <a:rPr sz="1600" spc="-20">
                <a:latin typeface="宋体"/>
                <a:cs typeface="宋体"/>
              </a:rPr>
              <a:t>层管理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848359" y="3385820"/>
            <a:ext cx="2286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795"/>
              </a:lnSpc>
            </a:pPr>
            <a:r>
              <a:rPr sz="1600" spc="-20">
                <a:latin typeface="宋体"/>
                <a:cs typeface="宋体"/>
              </a:rPr>
              <a:t>面管理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748459" y="3357920"/>
            <a:ext cx="306705" cy="54737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2280"/>
              </a:lnSpc>
            </a:pPr>
            <a:r>
              <a:rPr sz="2000" spc="-25">
                <a:latin typeface="Times New Roman"/>
                <a:cs typeface="Times New Roman"/>
              </a:rPr>
              <a:t>AAL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8039100" y="1981200"/>
            <a:ext cx="76200" cy="3352800"/>
          </a:xfrm>
          <a:custGeom>
            <a:rect l="l" t="t" r="r" b="b"/>
            <a:pathLst>
              <a:path w="76200" h="3352800">
                <a:moveTo>
                  <a:pt x="44450" y="76199"/>
                </a:moveTo>
                <a:lnTo>
                  <a:pt x="76200" y="76199"/>
                </a:lnTo>
                <a:lnTo>
                  <a:pt x="38100" y="0"/>
                </a:lnTo>
                <a:lnTo>
                  <a:pt x="20954" y="34290"/>
                </a:lnTo>
                <a:lnTo>
                  <a:pt x="44450" y="34290"/>
                </a:lnTo>
                <a:lnTo>
                  <a:pt x="44450" y="76199"/>
                </a:lnTo>
                <a:close/>
              </a:path>
              <a:path w="76200" h="3352800">
                <a:moveTo>
                  <a:pt x="31750" y="3318531"/>
                </a:moveTo>
                <a:lnTo>
                  <a:pt x="44450" y="3318531"/>
                </a:lnTo>
                <a:lnTo>
                  <a:pt x="44450" y="34290"/>
                </a:lnTo>
                <a:lnTo>
                  <a:pt x="31750" y="34290"/>
                </a:lnTo>
                <a:lnTo>
                  <a:pt x="31750" y="3318531"/>
                </a:lnTo>
                <a:close/>
              </a:path>
              <a:path w="76200" h="3352800">
                <a:moveTo>
                  <a:pt x="0" y="76199"/>
                </a:moveTo>
                <a:lnTo>
                  <a:pt x="31750" y="76199"/>
                </a:lnTo>
                <a:lnTo>
                  <a:pt x="31750" y="34290"/>
                </a:lnTo>
                <a:lnTo>
                  <a:pt x="20954" y="34290"/>
                </a:lnTo>
                <a:lnTo>
                  <a:pt x="0" y="76199"/>
                </a:lnTo>
                <a:close/>
              </a:path>
              <a:path w="76200" h="3352800">
                <a:moveTo>
                  <a:pt x="38100" y="3352800"/>
                </a:moveTo>
                <a:lnTo>
                  <a:pt x="76200" y="3276599"/>
                </a:lnTo>
                <a:lnTo>
                  <a:pt x="44450" y="3276599"/>
                </a:lnTo>
                <a:lnTo>
                  <a:pt x="44450" y="3318531"/>
                </a:lnTo>
                <a:lnTo>
                  <a:pt x="20966" y="3318531"/>
                </a:lnTo>
                <a:lnTo>
                  <a:pt x="38100" y="3352800"/>
                </a:lnTo>
                <a:close/>
              </a:path>
              <a:path w="76200" h="3352800">
                <a:moveTo>
                  <a:pt x="20966" y="3318531"/>
                </a:moveTo>
                <a:lnTo>
                  <a:pt x="31750" y="3318531"/>
                </a:lnTo>
                <a:lnTo>
                  <a:pt x="31750" y="3276599"/>
                </a:lnTo>
                <a:lnTo>
                  <a:pt x="0" y="3276599"/>
                </a:lnTo>
                <a:lnTo>
                  <a:pt x="20966" y="3318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5488940" y="3379705"/>
            <a:ext cx="1874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Times New Roman"/>
                <a:cs typeface="Times New Roman"/>
              </a:rPr>
              <a:t>CPS-UNITDATA.request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60" name="object 6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39</a:t>
            </a:fld>
          </a:p>
        </p:txBody>
      </p:sp>
      <p:sp>
        <p:nvSpPr>
          <p:cNvPr id="61" name="object 6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58" name="object 58"/>
          <p:cNvSpPr txBox="1"/>
          <p:nvPr/>
        </p:nvSpPr>
        <p:spPr>
          <a:xfrm>
            <a:off x="5108575" y="4764087"/>
            <a:ext cx="2290445" cy="4546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10"/>
              </a:lnSpc>
              <a:spcBef>
                <a:spcPts val="100"/>
              </a:spcBef>
            </a:pPr>
            <a:r>
              <a:rPr sz="1600" b="1" spc="-10">
                <a:latin typeface="MS Gothic"/>
                <a:cs typeface="MS Gothic"/>
              </a:rPr>
              <a:t>ATM-</a:t>
            </a:r>
            <a:r>
              <a:rPr sz="1600" b="1" spc="-25">
                <a:latin typeface="MS Gothic"/>
                <a:cs typeface="MS Gothic"/>
              </a:rPr>
              <a:t>SAP</a:t>
            </a:r>
            <a:endParaRPr sz="1600">
              <a:latin typeface="MS Gothic"/>
              <a:cs typeface="MS Gothic"/>
            </a:endParaRPr>
          </a:p>
          <a:p>
            <a:pPr marL="773430">
              <a:lnSpc>
                <a:spcPts val="1570"/>
              </a:lnSpc>
            </a:pPr>
            <a:r>
              <a:rPr sz="1400" spc="-10">
                <a:latin typeface="Times New Roman"/>
                <a:cs typeface="Times New Roman"/>
              </a:rPr>
              <a:t>ATM-DATA.request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6800" y="193675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28065"/>
                <a:tab pos="1536065"/>
              </a:tabLst>
            </a:pPr>
            <a:r>
              <a:rPr sz="4000" spc="-655">
                <a:solidFill>
                  <a:srgbClr val="000000"/>
                </a:solidFill>
                <a:latin typeface="Microsoft JhengHei"/>
                <a:cs typeface="Microsoft JhengHei"/>
              </a:rPr>
              <a:t>AAL</a:t>
            </a:r>
            <a:r>
              <a:rPr sz="4000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4000" spc="-459">
                <a:solidFill>
                  <a:srgbClr val="000000"/>
                </a:solidFill>
                <a:latin typeface="Microsoft JhengHei"/>
                <a:cs typeface="Microsoft JhengHei"/>
              </a:rPr>
              <a:t>2</a:t>
            </a:r>
            <a:r>
              <a:rPr sz="4000">
                <a:solidFill>
                  <a:srgbClr val="000000"/>
                </a:solidFill>
                <a:latin typeface="Microsoft JhengHei"/>
                <a:cs typeface="Microsoft JhengHei"/>
              </a:rPr>
              <a:t>	</a:t>
            </a:r>
            <a:r>
              <a:rPr sz="4000" spc="-15">
                <a:solidFill>
                  <a:srgbClr val="000000"/>
                </a:solidFill>
                <a:latin typeface="Microsoft JhengHei"/>
                <a:cs typeface="Microsoft JhengHei"/>
              </a:rPr>
              <a:t>协议简述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901700" y="838199"/>
            <a:ext cx="6654800" cy="304800"/>
            <a:chOff x="901700" y="838199"/>
            <a:chExt cx="6654800" cy="304800"/>
          </a:xfrm>
        </p:grpSpPr>
        <p:sp>
          <p:nvSpPr>
            <p:cNvPr id="4" name="object 4"/>
            <p:cNvSpPr/>
            <p:nvPr/>
          </p:nvSpPr>
          <p:spPr>
            <a:xfrm>
              <a:off x="914400" y="990600"/>
              <a:ext cx="6629400" cy="0"/>
            </a:xfrm>
            <a:custGeom>
              <a:rect l="l" t="t" r="r" b="b"/>
              <a:pathLst>
                <a:path w="6629400">
                  <a:moveTo>
                    <a:pt x="0" y="0"/>
                  </a:moveTo>
                  <a:lnTo>
                    <a:pt x="66294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63948" y="8445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49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0" y="146050"/>
                  </a:lnTo>
                  <a:lnTo>
                    <a:pt x="3987" y="130136"/>
                  </a:lnTo>
                  <a:lnTo>
                    <a:pt x="34640" y="99886"/>
                  </a:lnTo>
                  <a:lnTo>
                    <a:pt x="92766" y="72335"/>
                  </a:lnTo>
                  <a:lnTo>
                    <a:pt x="131095" y="59794"/>
                  </a:lnTo>
                  <a:lnTo>
                    <a:pt x="175050" y="48195"/>
                  </a:lnTo>
                  <a:lnTo>
                    <a:pt x="224216" y="37627"/>
                  </a:lnTo>
                  <a:lnTo>
                    <a:pt x="278177" y="28179"/>
                  </a:lnTo>
                  <a:lnTo>
                    <a:pt x="336520" y="19940"/>
                  </a:lnTo>
                  <a:lnTo>
                    <a:pt x="398830" y="12999"/>
                  </a:lnTo>
                  <a:lnTo>
                    <a:pt x="464693" y="7445"/>
                  </a:lnTo>
                  <a:lnTo>
                    <a:pt x="533694" y="3368"/>
                  </a:lnTo>
                  <a:lnTo>
                    <a:pt x="605420" y="856"/>
                  </a:lnTo>
                  <a:lnTo>
                    <a:pt x="679449" y="0"/>
                  </a:lnTo>
                  <a:lnTo>
                    <a:pt x="753484" y="857"/>
                  </a:lnTo>
                  <a:lnTo>
                    <a:pt x="825208" y="3368"/>
                  </a:lnTo>
                  <a:lnTo>
                    <a:pt x="894209" y="7445"/>
                  </a:lnTo>
                  <a:lnTo>
                    <a:pt x="960072" y="12999"/>
                  </a:lnTo>
                  <a:lnTo>
                    <a:pt x="1022382" y="19940"/>
                  </a:lnTo>
                  <a:lnTo>
                    <a:pt x="1080725" y="28179"/>
                  </a:lnTo>
                  <a:lnTo>
                    <a:pt x="1134686" y="37627"/>
                  </a:lnTo>
                  <a:lnTo>
                    <a:pt x="1183851" y="48195"/>
                  </a:lnTo>
                  <a:lnTo>
                    <a:pt x="1227806" y="59794"/>
                  </a:lnTo>
                  <a:lnTo>
                    <a:pt x="1266135" y="72335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4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4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4"/>
                  </a:lnTo>
                  <a:lnTo>
                    <a:pt x="1227805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663948" y="8445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0" y="146050"/>
                  </a:moveTo>
                  <a:lnTo>
                    <a:pt x="34639" y="99887"/>
                  </a:lnTo>
                  <a:lnTo>
                    <a:pt x="92765" y="72335"/>
                  </a:lnTo>
                  <a:lnTo>
                    <a:pt x="131095" y="59794"/>
                  </a:lnTo>
                  <a:lnTo>
                    <a:pt x="175049" y="48195"/>
                  </a:lnTo>
                  <a:lnTo>
                    <a:pt x="224214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1" y="7445"/>
                  </a:lnTo>
                  <a:lnTo>
                    <a:pt x="533692" y="3368"/>
                  </a:lnTo>
                  <a:lnTo>
                    <a:pt x="605416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7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40"/>
                  </a:lnTo>
                  <a:lnTo>
                    <a:pt x="1080724" y="28179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6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8" y="177381"/>
                  </a:lnTo>
                  <a:lnTo>
                    <a:pt x="1298424" y="206370"/>
                  </a:lnTo>
                  <a:lnTo>
                    <a:pt x="1227805" y="232305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4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1"/>
                  </a:lnTo>
                  <a:lnTo>
                    <a:pt x="464691" y="284654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4"/>
                  </a:lnTo>
                  <a:lnTo>
                    <a:pt x="131094" y="232305"/>
                  </a:lnTo>
                  <a:lnTo>
                    <a:pt x="92764" y="219764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889375" y="864549"/>
            <a:ext cx="88328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 spc="-25">
                <a:latin typeface="Times New Roman"/>
                <a:cs typeface="Times New Roman"/>
              </a:rPr>
              <a:t>SAP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92550" y="1300162"/>
            <a:ext cx="1606550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AAL-</a:t>
            </a:r>
            <a:r>
              <a:rPr sz="1600" spc="-25">
                <a:latin typeface="Times New Roman"/>
                <a:cs typeface="Times New Roman"/>
              </a:rPr>
              <a:t>SDU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514600" y="1752600"/>
            <a:ext cx="1346200" cy="349250"/>
          </a:xfrm>
          <a:custGeom>
            <a:rect l="l" t="t" r="r" b="b"/>
            <a:pathLst>
              <a:path w="1346200" h="349250">
                <a:moveTo>
                  <a:pt x="0" y="0"/>
                </a:moveTo>
                <a:lnTo>
                  <a:pt x="1346200" y="0"/>
                </a:lnTo>
                <a:lnTo>
                  <a:pt x="1346200" y="349250"/>
                </a:lnTo>
                <a:lnTo>
                  <a:pt x="0" y="34925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520950" y="1754980"/>
            <a:ext cx="1333500" cy="336550"/>
          </a:xfrm>
          <a:prstGeom prst="rect">
            <a:avLst/>
          </a:prstGeom>
          <a:solidFill>
            <a:srgbClr val="EFF8FF"/>
          </a:solidFill>
        </p:spPr>
        <p:txBody>
          <a:bodyPr vert="horz" wrap="square" lIns="0" tIns="36195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285"/>
              </a:spcBef>
            </a:pPr>
            <a:r>
              <a:rPr sz="1600" spc="-10">
                <a:latin typeface="Times New Roman"/>
                <a:cs typeface="Times New Roman"/>
              </a:rPr>
              <a:t>SSCS-PDU</a:t>
            </a:r>
            <a:r>
              <a:rPr sz="1600" spc="-50">
                <a:latin typeface="宋体"/>
                <a:cs typeface="宋体"/>
              </a:rPr>
              <a:t>头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863975" y="1744661"/>
            <a:ext cx="1616075" cy="349250"/>
          </a:xfrm>
          <a:custGeom>
            <a:rect l="l" t="t" r="r" b="b"/>
            <a:pathLst>
              <a:path w="1616075" h="349250">
                <a:moveTo>
                  <a:pt x="0" y="0"/>
                </a:moveTo>
                <a:lnTo>
                  <a:pt x="1616075" y="0"/>
                </a:lnTo>
                <a:lnTo>
                  <a:pt x="1616075" y="349250"/>
                </a:lnTo>
                <a:lnTo>
                  <a:pt x="0" y="34925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870325" y="1754980"/>
            <a:ext cx="1603375" cy="336550"/>
          </a:xfrm>
          <a:prstGeom prst="rect">
            <a:avLst/>
          </a:prstGeom>
          <a:solidFill>
            <a:srgbClr val="EFF8FF"/>
          </a:solidFill>
        </p:spPr>
        <p:txBody>
          <a:bodyPr vert="horz" wrap="square" lIns="0" tIns="28575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225"/>
              </a:spcBef>
            </a:pPr>
            <a:r>
              <a:rPr sz="1600" spc="-10">
                <a:latin typeface="Times New Roman"/>
                <a:cs typeface="Times New Roman"/>
              </a:rPr>
              <a:t>SSCS-PDU</a:t>
            </a:r>
            <a:r>
              <a:rPr sz="1600" spc="-25">
                <a:latin typeface="宋体"/>
                <a:cs typeface="宋体"/>
              </a:rPr>
              <a:t>净荷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492750" y="1744661"/>
            <a:ext cx="1397000" cy="349250"/>
          </a:xfrm>
          <a:custGeom>
            <a:rect l="l" t="t" r="r" b="b"/>
            <a:pathLst>
              <a:path w="1397000" h="349250">
                <a:moveTo>
                  <a:pt x="0" y="0"/>
                </a:moveTo>
                <a:lnTo>
                  <a:pt x="1397000" y="0"/>
                </a:lnTo>
                <a:lnTo>
                  <a:pt x="1397000" y="349250"/>
                </a:lnTo>
                <a:lnTo>
                  <a:pt x="0" y="34925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499100" y="1771011"/>
            <a:ext cx="13843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Times New Roman"/>
                <a:cs typeface="Times New Roman"/>
              </a:rPr>
              <a:t>SSCS-PDU</a:t>
            </a:r>
            <a:r>
              <a:rPr sz="1600" spc="-50">
                <a:latin typeface="宋体"/>
                <a:cs typeface="宋体"/>
              </a:rPr>
              <a:t>尾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143000" y="4724400"/>
            <a:ext cx="6553200" cy="1524000"/>
          </a:xfrm>
          <a:custGeom>
            <a:rect l="l" t="t" r="r" b="b"/>
            <a:pathLst>
              <a:path w="6553200" h="1524000">
                <a:moveTo>
                  <a:pt x="0" y="0"/>
                </a:moveTo>
                <a:lnTo>
                  <a:pt x="6553200" y="0"/>
                </a:lnTo>
              </a:path>
              <a:path w="6553200" h="1524000">
                <a:moveTo>
                  <a:pt x="0" y="1524000"/>
                </a:moveTo>
                <a:lnTo>
                  <a:pt x="6553200" y="152400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514600" y="2171699"/>
            <a:ext cx="4343400" cy="76200"/>
          </a:xfrm>
          <a:custGeom>
            <a:rect l="l" t="t" r="r" b="b"/>
            <a:pathLst>
              <a:path w="43434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50800" y="31750"/>
                </a:lnTo>
                <a:lnTo>
                  <a:pt x="20887" y="31750"/>
                </a:lnTo>
                <a:lnTo>
                  <a:pt x="20887" y="44450"/>
                </a:lnTo>
                <a:lnTo>
                  <a:pt x="50799" y="44450"/>
                </a:lnTo>
                <a:lnTo>
                  <a:pt x="76200" y="76200"/>
                </a:lnTo>
                <a:close/>
              </a:path>
              <a:path w="4343400" h="76200">
                <a:moveTo>
                  <a:pt x="4267199" y="76200"/>
                </a:moveTo>
                <a:lnTo>
                  <a:pt x="4297679" y="38100"/>
                </a:lnTo>
                <a:lnTo>
                  <a:pt x="4267199" y="0"/>
                </a:lnTo>
                <a:lnTo>
                  <a:pt x="4330699" y="31750"/>
                </a:lnTo>
                <a:lnTo>
                  <a:pt x="4322505" y="31750"/>
                </a:lnTo>
                <a:lnTo>
                  <a:pt x="4322505" y="44450"/>
                </a:lnTo>
                <a:lnTo>
                  <a:pt x="4330699" y="44450"/>
                </a:lnTo>
                <a:lnTo>
                  <a:pt x="4267199" y="76200"/>
                </a:lnTo>
                <a:close/>
              </a:path>
              <a:path w="4343400" h="76200">
                <a:moveTo>
                  <a:pt x="50799" y="44450"/>
                </a:moveTo>
                <a:lnTo>
                  <a:pt x="20887" y="44450"/>
                </a:lnTo>
                <a:lnTo>
                  <a:pt x="20887" y="31750"/>
                </a:lnTo>
                <a:lnTo>
                  <a:pt x="50800" y="31750"/>
                </a:lnTo>
                <a:lnTo>
                  <a:pt x="45719" y="38100"/>
                </a:lnTo>
                <a:lnTo>
                  <a:pt x="50799" y="44450"/>
                </a:lnTo>
                <a:close/>
              </a:path>
              <a:path w="4343400" h="76200">
                <a:moveTo>
                  <a:pt x="4292599" y="44450"/>
                </a:moveTo>
                <a:lnTo>
                  <a:pt x="50799" y="44450"/>
                </a:lnTo>
                <a:lnTo>
                  <a:pt x="45719" y="38100"/>
                </a:lnTo>
                <a:lnTo>
                  <a:pt x="50800" y="31750"/>
                </a:lnTo>
                <a:lnTo>
                  <a:pt x="4292599" y="31750"/>
                </a:lnTo>
                <a:lnTo>
                  <a:pt x="4297679" y="38100"/>
                </a:lnTo>
                <a:lnTo>
                  <a:pt x="4292599" y="44450"/>
                </a:lnTo>
                <a:close/>
              </a:path>
              <a:path w="4343400" h="76200">
                <a:moveTo>
                  <a:pt x="4330699" y="44450"/>
                </a:moveTo>
                <a:lnTo>
                  <a:pt x="4322505" y="44450"/>
                </a:lnTo>
                <a:lnTo>
                  <a:pt x="4322505" y="31750"/>
                </a:lnTo>
                <a:lnTo>
                  <a:pt x="4330699" y="31750"/>
                </a:lnTo>
                <a:lnTo>
                  <a:pt x="4343400" y="38100"/>
                </a:lnTo>
                <a:lnTo>
                  <a:pt x="43306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3862387" y="2104230"/>
            <a:ext cx="2085975" cy="32194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66675" rIns="0" bIns="0" rtlCol="0">
            <a:spAutoFit/>
          </a:bodyPr>
          <a:lstStyle/>
          <a:p>
            <a:pPr marL="99695">
              <a:lnSpc>
                <a:spcPct val="100000"/>
              </a:lnSpc>
              <a:spcBef>
                <a:spcPts val="525"/>
              </a:spcBef>
            </a:pPr>
            <a:r>
              <a:rPr sz="1600" spc="-10">
                <a:latin typeface="Times New Roman"/>
                <a:cs typeface="Times New Roman"/>
              </a:rPr>
              <a:t>SSCS-PDU=CPS-</a:t>
            </a:r>
            <a:r>
              <a:rPr sz="1600" spc="-25">
                <a:latin typeface="Times New Roman"/>
                <a:cs typeface="Times New Roman"/>
              </a:rPr>
              <a:t>SDU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54100" y="1226180"/>
            <a:ext cx="737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Times New Roman"/>
                <a:cs typeface="Times New Roman"/>
              </a:rPr>
              <a:t>SSCS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977900" y="990600"/>
            <a:ext cx="6578600" cy="3733800"/>
            <a:chOff x="977900" y="990600"/>
            <a:chExt cx="6578600" cy="3733800"/>
          </a:xfrm>
        </p:grpSpPr>
        <p:sp>
          <p:nvSpPr>
            <p:cNvPr id="20" name="object 20"/>
            <p:cNvSpPr/>
            <p:nvPr/>
          </p:nvSpPr>
          <p:spPr>
            <a:xfrm>
              <a:off x="990600" y="2438400"/>
              <a:ext cx="6553200" cy="0"/>
            </a:xfrm>
            <a:custGeom>
              <a:rect l="l" t="t" r="r" b="b"/>
              <a:pathLst>
                <a:path w="6553200">
                  <a:moveTo>
                    <a:pt x="0" y="0"/>
                  </a:moveTo>
                  <a:lnTo>
                    <a:pt x="655320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048000" y="990599"/>
              <a:ext cx="4381500" cy="3733800"/>
            </a:xfrm>
            <a:custGeom>
              <a:rect l="l" t="t" r="r" b="b"/>
              <a:pathLst>
                <a:path w="4381500" h="3733800">
                  <a:moveTo>
                    <a:pt x="3124200" y="3429000"/>
                  </a:moveTo>
                  <a:lnTo>
                    <a:pt x="3111487" y="3422650"/>
                  </a:lnTo>
                  <a:lnTo>
                    <a:pt x="3047987" y="3390900"/>
                  </a:lnTo>
                  <a:lnTo>
                    <a:pt x="3073387" y="3422650"/>
                  </a:lnTo>
                  <a:lnTo>
                    <a:pt x="50800" y="3422650"/>
                  </a:lnTo>
                  <a:lnTo>
                    <a:pt x="76200" y="3390900"/>
                  </a:lnTo>
                  <a:lnTo>
                    <a:pt x="0" y="3429000"/>
                  </a:lnTo>
                  <a:lnTo>
                    <a:pt x="76200" y="3467100"/>
                  </a:lnTo>
                  <a:lnTo>
                    <a:pt x="50787" y="3435350"/>
                  </a:lnTo>
                  <a:lnTo>
                    <a:pt x="3073387" y="3435350"/>
                  </a:lnTo>
                  <a:lnTo>
                    <a:pt x="3047987" y="3467100"/>
                  </a:lnTo>
                  <a:lnTo>
                    <a:pt x="3111487" y="3435350"/>
                  </a:lnTo>
                  <a:lnTo>
                    <a:pt x="3124200" y="3429000"/>
                  </a:lnTo>
                  <a:close/>
                </a:path>
                <a:path w="4381500" h="3733800">
                  <a:moveTo>
                    <a:pt x="4381500" y="1524000"/>
                  </a:moveTo>
                  <a:lnTo>
                    <a:pt x="4343400" y="1447800"/>
                  </a:lnTo>
                  <a:lnTo>
                    <a:pt x="4332922" y="1468742"/>
                  </a:lnTo>
                  <a:lnTo>
                    <a:pt x="4305300" y="1524000"/>
                  </a:lnTo>
                  <a:lnTo>
                    <a:pt x="4337037" y="1498612"/>
                  </a:lnTo>
                  <a:lnTo>
                    <a:pt x="4337050" y="1468742"/>
                  </a:lnTo>
                  <a:lnTo>
                    <a:pt x="4337050" y="1493520"/>
                  </a:lnTo>
                  <a:lnTo>
                    <a:pt x="4337050" y="1498600"/>
                  </a:lnTo>
                  <a:lnTo>
                    <a:pt x="4337050" y="3683000"/>
                  </a:lnTo>
                  <a:lnTo>
                    <a:pt x="4337050" y="3688080"/>
                  </a:lnTo>
                  <a:lnTo>
                    <a:pt x="4337050" y="3712845"/>
                  </a:lnTo>
                  <a:lnTo>
                    <a:pt x="4337037" y="3683000"/>
                  </a:lnTo>
                  <a:lnTo>
                    <a:pt x="4305300" y="3657600"/>
                  </a:lnTo>
                  <a:lnTo>
                    <a:pt x="4332910" y="3712845"/>
                  </a:lnTo>
                  <a:lnTo>
                    <a:pt x="4343400" y="3733800"/>
                  </a:lnTo>
                  <a:lnTo>
                    <a:pt x="4381500" y="3657600"/>
                  </a:lnTo>
                  <a:lnTo>
                    <a:pt x="4349750" y="3683000"/>
                  </a:lnTo>
                  <a:lnTo>
                    <a:pt x="4349750" y="1498612"/>
                  </a:lnTo>
                  <a:lnTo>
                    <a:pt x="4381500" y="1524000"/>
                  </a:lnTo>
                  <a:close/>
                </a:path>
                <a:path w="4381500" h="3733800">
                  <a:moveTo>
                    <a:pt x="4381500" y="76200"/>
                  </a:moveTo>
                  <a:lnTo>
                    <a:pt x="4343400" y="0"/>
                  </a:lnTo>
                  <a:lnTo>
                    <a:pt x="4332922" y="20955"/>
                  </a:lnTo>
                  <a:lnTo>
                    <a:pt x="4305300" y="76200"/>
                  </a:lnTo>
                  <a:lnTo>
                    <a:pt x="4337037" y="50812"/>
                  </a:lnTo>
                  <a:lnTo>
                    <a:pt x="4337050" y="20955"/>
                  </a:lnTo>
                  <a:lnTo>
                    <a:pt x="4337050" y="45720"/>
                  </a:lnTo>
                  <a:lnTo>
                    <a:pt x="4337050" y="50800"/>
                  </a:lnTo>
                  <a:lnTo>
                    <a:pt x="4337050" y="1397000"/>
                  </a:lnTo>
                  <a:lnTo>
                    <a:pt x="4337050" y="1402080"/>
                  </a:lnTo>
                  <a:lnTo>
                    <a:pt x="4337050" y="1426845"/>
                  </a:lnTo>
                  <a:lnTo>
                    <a:pt x="4337037" y="1397000"/>
                  </a:lnTo>
                  <a:lnTo>
                    <a:pt x="4305300" y="1371600"/>
                  </a:lnTo>
                  <a:lnTo>
                    <a:pt x="4332910" y="1426845"/>
                  </a:lnTo>
                  <a:lnTo>
                    <a:pt x="4343400" y="1447800"/>
                  </a:lnTo>
                  <a:lnTo>
                    <a:pt x="4381500" y="1371600"/>
                  </a:lnTo>
                  <a:lnTo>
                    <a:pt x="4349750" y="1397000"/>
                  </a:lnTo>
                  <a:lnTo>
                    <a:pt x="4349750" y="50812"/>
                  </a:lnTo>
                  <a:lnTo>
                    <a:pt x="4381500" y="762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1054100" y="2673980"/>
            <a:ext cx="5676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latin typeface="Times New Roman"/>
                <a:cs typeface="Times New Roman"/>
              </a:rPr>
              <a:t>CPS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10075" y="2519361"/>
            <a:ext cx="1030605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CPS-</a:t>
            </a:r>
            <a:r>
              <a:rPr sz="1600" spc="-25">
                <a:latin typeface="Times New Roman"/>
                <a:cs typeface="Times New Roman"/>
              </a:rPr>
              <a:t>SDU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559175" y="3040061"/>
            <a:ext cx="860425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CPS-</a:t>
            </a:r>
            <a:r>
              <a:rPr sz="1600" spc="-25">
                <a:latin typeface="Times New Roman"/>
                <a:cs typeface="Times New Roman"/>
              </a:rPr>
              <a:t>PH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419600" y="3040061"/>
            <a:ext cx="1060450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123189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CPS-</a:t>
            </a:r>
            <a:r>
              <a:rPr sz="1600" spc="-25">
                <a:latin typeface="Times New Roman"/>
                <a:cs typeface="Times New Roman"/>
              </a:rPr>
              <a:t>PP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581400" y="3543299"/>
            <a:ext cx="1905000" cy="76200"/>
          </a:xfrm>
          <a:custGeom>
            <a:rect l="l" t="t" r="r" b="b"/>
            <a:pathLst>
              <a:path w="19050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50800" y="31750"/>
                </a:lnTo>
                <a:lnTo>
                  <a:pt x="20954" y="31750"/>
                </a:lnTo>
                <a:lnTo>
                  <a:pt x="20954" y="44450"/>
                </a:lnTo>
                <a:lnTo>
                  <a:pt x="50799" y="44450"/>
                </a:lnTo>
                <a:lnTo>
                  <a:pt x="76200" y="76200"/>
                </a:lnTo>
                <a:close/>
              </a:path>
              <a:path w="1905000" h="76200">
                <a:moveTo>
                  <a:pt x="1828799" y="76200"/>
                </a:moveTo>
                <a:lnTo>
                  <a:pt x="1859279" y="38100"/>
                </a:lnTo>
                <a:lnTo>
                  <a:pt x="1828799" y="0"/>
                </a:lnTo>
                <a:lnTo>
                  <a:pt x="1892299" y="31750"/>
                </a:lnTo>
                <a:lnTo>
                  <a:pt x="1884041" y="31750"/>
                </a:lnTo>
                <a:lnTo>
                  <a:pt x="1884041" y="44450"/>
                </a:lnTo>
                <a:lnTo>
                  <a:pt x="1892299" y="44450"/>
                </a:lnTo>
                <a:lnTo>
                  <a:pt x="1828799" y="76200"/>
                </a:lnTo>
                <a:close/>
              </a:path>
              <a:path w="1905000" h="76200">
                <a:moveTo>
                  <a:pt x="50799" y="44450"/>
                </a:moveTo>
                <a:lnTo>
                  <a:pt x="20954" y="44450"/>
                </a:lnTo>
                <a:lnTo>
                  <a:pt x="20954" y="31750"/>
                </a:lnTo>
                <a:lnTo>
                  <a:pt x="50800" y="31750"/>
                </a:lnTo>
                <a:lnTo>
                  <a:pt x="45719" y="38100"/>
                </a:lnTo>
                <a:lnTo>
                  <a:pt x="50799" y="44450"/>
                </a:lnTo>
                <a:close/>
              </a:path>
              <a:path w="1905000" h="76200">
                <a:moveTo>
                  <a:pt x="1854199" y="44450"/>
                </a:moveTo>
                <a:lnTo>
                  <a:pt x="50799" y="44450"/>
                </a:lnTo>
                <a:lnTo>
                  <a:pt x="45719" y="38100"/>
                </a:lnTo>
                <a:lnTo>
                  <a:pt x="50800" y="31750"/>
                </a:lnTo>
                <a:lnTo>
                  <a:pt x="1854199" y="31750"/>
                </a:lnTo>
                <a:lnTo>
                  <a:pt x="1859279" y="38100"/>
                </a:lnTo>
                <a:lnTo>
                  <a:pt x="1854199" y="44450"/>
                </a:lnTo>
                <a:close/>
              </a:path>
              <a:path w="1905000" h="76200">
                <a:moveTo>
                  <a:pt x="1892299" y="44450"/>
                </a:moveTo>
                <a:lnTo>
                  <a:pt x="1884041" y="44450"/>
                </a:lnTo>
                <a:lnTo>
                  <a:pt x="1884041" y="31750"/>
                </a:lnTo>
                <a:lnTo>
                  <a:pt x="1892299" y="31750"/>
                </a:lnTo>
                <a:lnTo>
                  <a:pt x="1905000" y="38100"/>
                </a:lnTo>
                <a:lnTo>
                  <a:pt x="18922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022725" y="3427412"/>
            <a:ext cx="1019175" cy="3365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CPS-</a:t>
            </a:r>
            <a:r>
              <a:rPr sz="1600" spc="-25">
                <a:latin typeface="宋体"/>
                <a:cs typeface="宋体"/>
              </a:rPr>
              <a:t>分组</a:t>
            </a:r>
            <a:endParaRPr sz="1600">
              <a:latin typeface="宋体"/>
              <a:cs typeface="宋体"/>
            </a:endParaRPr>
          </a:p>
        </p:txBody>
      </p:sp>
      <p:graphicFrame>
        <p:nvGraphicFramePr>
          <p:cNvPr id="28" name="object 28"/>
          <p:cNvGraphicFramePr>
            <a:graphicFrameLocks noGrp="1"/>
          </p:cNvGraphicFramePr>
          <p:nvPr/>
        </p:nvGraphicFramePr>
        <p:xfrm>
          <a:off x="3048000" y="3795712"/>
          <a:ext cx="3124200" cy="349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27050"/>
                <a:gridCol w="1905000"/>
                <a:gridCol w="679450"/>
              </a:tblGrid>
              <a:tr h="349250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1600" spc="-25">
                          <a:latin typeface="Times New Roman"/>
                          <a:cs typeface="Times New Roman"/>
                        </a:rPr>
                        <a:t>STF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227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1600" spc="-10">
                          <a:latin typeface="Times New Roman"/>
                          <a:cs typeface="Times New Roman"/>
                        </a:rPr>
                        <a:t>CPS-PDU</a:t>
                      </a:r>
                      <a:r>
                        <a:rPr sz="1600" spc="-25">
                          <a:latin typeface="宋体"/>
                          <a:cs typeface="宋体"/>
                        </a:rPr>
                        <a:t>净荷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5570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1600" spc="-25">
                          <a:latin typeface="Times New Roman"/>
                          <a:cs typeface="Times New Roman"/>
                        </a:rPr>
                        <a:t>PAD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387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9" name="object 29"/>
          <p:cNvSpPr txBox="1"/>
          <p:nvPr/>
        </p:nvSpPr>
        <p:spPr>
          <a:xfrm>
            <a:off x="3489325" y="4265612"/>
            <a:ext cx="2091055" cy="33655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2069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09"/>
              </a:spcBef>
            </a:pPr>
            <a:r>
              <a:rPr sz="1600">
                <a:latin typeface="宋体"/>
                <a:cs typeface="宋体"/>
              </a:rPr>
              <a:t>CPS-PDU＝ATM-</a:t>
            </a:r>
            <a:r>
              <a:rPr sz="1600" spc="-25">
                <a:latin typeface="宋体"/>
                <a:cs typeface="宋体"/>
              </a:rPr>
              <a:t>SDU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962398" y="4571999"/>
            <a:ext cx="1371600" cy="304800"/>
            <a:chOff x="3962398" y="4571999"/>
            <a:chExt cx="1371600" cy="304800"/>
          </a:xfrm>
        </p:grpSpPr>
        <p:sp>
          <p:nvSpPr>
            <p:cNvPr id="31" name="object 31"/>
            <p:cNvSpPr/>
            <p:nvPr/>
          </p:nvSpPr>
          <p:spPr>
            <a:xfrm>
              <a:off x="3968748" y="45783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49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0" y="146050"/>
                  </a:lnTo>
                  <a:lnTo>
                    <a:pt x="3988" y="130135"/>
                  </a:lnTo>
                  <a:lnTo>
                    <a:pt x="34640" y="99886"/>
                  </a:lnTo>
                  <a:lnTo>
                    <a:pt x="92767" y="72335"/>
                  </a:lnTo>
                  <a:lnTo>
                    <a:pt x="131097" y="59794"/>
                  </a:lnTo>
                  <a:lnTo>
                    <a:pt x="175052" y="48195"/>
                  </a:lnTo>
                  <a:lnTo>
                    <a:pt x="224217" y="37627"/>
                  </a:lnTo>
                  <a:lnTo>
                    <a:pt x="278179" y="28178"/>
                  </a:lnTo>
                  <a:lnTo>
                    <a:pt x="336523" y="19939"/>
                  </a:lnTo>
                  <a:lnTo>
                    <a:pt x="398833" y="12999"/>
                  </a:lnTo>
                  <a:lnTo>
                    <a:pt x="464697" y="7445"/>
                  </a:lnTo>
                  <a:lnTo>
                    <a:pt x="533699" y="3368"/>
                  </a:lnTo>
                  <a:lnTo>
                    <a:pt x="605428" y="856"/>
                  </a:lnTo>
                  <a:lnTo>
                    <a:pt x="679449" y="0"/>
                  </a:lnTo>
                  <a:lnTo>
                    <a:pt x="753487" y="857"/>
                  </a:lnTo>
                  <a:lnTo>
                    <a:pt x="825211" y="3368"/>
                  </a:lnTo>
                  <a:lnTo>
                    <a:pt x="894212" y="7445"/>
                  </a:lnTo>
                  <a:lnTo>
                    <a:pt x="960074" y="12999"/>
                  </a:lnTo>
                  <a:lnTo>
                    <a:pt x="1022384" y="19940"/>
                  </a:lnTo>
                  <a:lnTo>
                    <a:pt x="1080726" y="28179"/>
                  </a:lnTo>
                  <a:lnTo>
                    <a:pt x="1134687" y="37627"/>
                  </a:lnTo>
                  <a:lnTo>
                    <a:pt x="1183852" y="48195"/>
                  </a:lnTo>
                  <a:lnTo>
                    <a:pt x="1227807" y="59795"/>
                  </a:lnTo>
                  <a:lnTo>
                    <a:pt x="1266136" y="72336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3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3968748" y="457834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0" y="146050"/>
                  </a:moveTo>
                  <a:lnTo>
                    <a:pt x="34639" y="99887"/>
                  </a:lnTo>
                  <a:lnTo>
                    <a:pt x="92765" y="72336"/>
                  </a:lnTo>
                  <a:lnTo>
                    <a:pt x="131095" y="59795"/>
                  </a:lnTo>
                  <a:lnTo>
                    <a:pt x="175049" y="48195"/>
                  </a:lnTo>
                  <a:lnTo>
                    <a:pt x="224214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1" y="7445"/>
                  </a:lnTo>
                  <a:lnTo>
                    <a:pt x="533692" y="3368"/>
                  </a:lnTo>
                  <a:lnTo>
                    <a:pt x="605416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7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39"/>
                  </a:lnTo>
                  <a:lnTo>
                    <a:pt x="1080724" y="28178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5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8" y="177380"/>
                  </a:lnTo>
                  <a:lnTo>
                    <a:pt x="1298424" y="206370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4178300" y="4596761"/>
            <a:ext cx="91757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10">
                <a:latin typeface="Times New Roman"/>
                <a:cs typeface="Times New Roman"/>
              </a:rPr>
              <a:t>ATM-</a:t>
            </a:r>
            <a:r>
              <a:rPr sz="1600" spc="-25">
                <a:latin typeface="Times New Roman"/>
                <a:cs typeface="Times New Roman"/>
              </a:rPr>
              <a:t>SAP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168775" y="4945062"/>
            <a:ext cx="1120775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05"/>
              </a:spcBef>
            </a:pPr>
            <a:r>
              <a:rPr sz="1600" spc="-10">
                <a:latin typeface="Times New Roman"/>
                <a:cs typeface="Times New Roman"/>
              </a:rPr>
              <a:t>ATM-</a:t>
            </a:r>
            <a:r>
              <a:rPr sz="1600" spc="-25">
                <a:latin typeface="Times New Roman"/>
                <a:cs typeface="Times New Roman"/>
              </a:rPr>
              <a:t>SDU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511550" y="5402262"/>
            <a:ext cx="679450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09"/>
              </a:spcBef>
            </a:pPr>
            <a:r>
              <a:rPr sz="1600" spc="-25">
                <a:latin typeface="宋体"/>
                <a:cs typeface="宋体"/>
              </a:rPr>
              <a:t>信头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191000" y="5402262"/>
            <a:ext cx="1136650" cy="349250"/>
          </a:xfrm>
          <a:prstGeom prst="rect">
            <a:avLst/>
          </a:prstGeom>
          <a:solidFill>
            <a:srgbClr val="EFF8FF"/>
          </a:solidFill>
          <a:ln w="12700">
            <a:solidFill>
              <a:srgbClr val="000000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marL="327025">
              <a:lnSpc>
                <a:spcPct val="100000"/>
              </a:lnSpc>
              <a:spcBef>
                <a:spcPts val="409"/>
              </a:spcBef>
            </a:pPr>
            <a:r>
              <a:rPr sz="1600" spc="-25">
                <a:latin typeface="宋体"/>
                <a:cs typeface="宋体"/>
              </a:rPr>
              <a:t>净荷</a:t>
            </a:r>
            <a:endParaRPr sz="1600">
              <a:latin typeface="宋体"/>
              <a:cs typeface="宋体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3505200" y="5789612"/>
            <a:ext cx="1828800" cy="579755"/>
            <a:chOff x="3505200" y="5789612"/>
            <a:chExt cx="1828800" cy="579755"/>
          </a:xfrm>
        </p:grpSpPr>
        <p:sp>
          <p:nvSpPr>
            <p:cNvPr id="38" name="object 38"/>
            <p:cNvSpPr/>
            <p:nvPr/>
          </p:nvSpPr>
          <p:spPr>
            <a:xfrm>
              <a:off x="3505200" y="5905499"/>
              <a:ext cx="1828800" cy="76200"/>
            </a:xfrm>
            <a:custGeom>
              <a:rect l="l" t="t" r="r" b="b"/>
              <a:pathLst>
                <a:path w="1828800" h="76200">
                  <a:moveTo>
                    <a:pt x="76200" y="76200"/>
                  </a:moveTo>
                  <a:lnTo>
                    <a:pt x="0" y="38100"/>
                  </a:lnTo>
                  <a:lnTo>
                    <a:pt x="76200" y="0"/>
                  </a:lnTo>
                  <a:lnTo>
                    <a:pt x="50800" y="31750"/>
                  </a:lnTo>
                  <a:lnTo>
                    <a:pt x="20940" y="31750"/>
                  </a:lnTo>
                  <a:lnTo>
                    <a:pt x="20940" y="44450"/>
                  </a:lnTo>
                  <a:lnTo>
                    <a:pt x="50799" y="44450"/>
                  </a:lnTo>
                  <a:lnTo>
                    <a:pt x="76200" y="76200"/>
                  </a:lnTo>
                  <a:close/>
                </a:path>
                <a:path w="1828800" h="76200">
                  <a:moveTo>
                    <a:pt x="1752599" y="76200"/>
                  </a:moveTo>
                  <a:lnTo>
                    <a:pt x="1783079" y="38100"/>
                  </a:lnTo>
                  <a:lnTo>
                    <a:pt x="1752599" y="0"/>
                  </a:lnTo>
                  <a:lnTo>
                    <a:pt x="1816099" y="31750"/>
                  </a:lnTo>
                  <a:lnTo>
                    <a:pt x="1807854" y="31750"/>
                  </a:lnTo>
                  <a:lnTo>
                    <a:pt x="1807854" y="44450"/>
                  </a:lnTo>
                  <a:lnTo>
                    <a:pt x="1816099" y="44450"/>
                  </a:lnTo>
                  <a:lnTo>
                    <a:pt x="1752599" y="76200"/>
                  </a:lnTo>
                  <a:close/>
                </a:path>
                <a:path w="1828800" h="76200">
                  <a:moveTo>
                    <a:pt x="50799" y="44450"/>
                  </a:moveTo>
                  <a:lnTo>
                    <a:pt x="20940" y="44450"/>
                  </a:lnTo>
                  <a:lnTo>
                    <a:pt x="20940" y="31750"/>
                  </a:lnTo>
                  <a:lnTo>
                    <a:pt x="50800" y="31750"/>
                  </a:lnTo>
                  <a:lnTo>
                    <a:pt x="45719" y="38100"/>
                  </a:lnTo>
                  <a:lnTo>
                    <a:pt x="50799" y="44450"/>
                  </a:lnTo>
                  <a:close/>
                </a:path>
                <a:path w="1828800" h="76200">
                  <a:moveTo>
                    <a:pt x="1777999" y="44450"/>
                  </a:moveTo>
                  <a:lnTo>
                    <a:pt x="50799" y="44450"/>
                  </a:lnTo>
                  <a:lnTo>
                    <a:pt x="45719" y="38100"/>
                  </a:lnTo>
                  <a:lnTo>
                    <a:pt x="50800" y="31750"/>
                  </a:lnTo>
                  <a:lnTo>
                    <a:pt x="1777999" y="31750"/>
                  </a:lnTo>
                  <a:lnTo>
                    <a:pt x="1783079" y="38100"/>
                  </a:lnTo>
                  <a:lnTo>
                    <a:pt x="1777999" y="44450"/>
                  </a:lnTo>
                  <a:close/>
                </a:path>
                <a:path w="1828800" h="76200">
                  <a:moveTo>
                    <a:pt x="1816099" y="44450"/>
                  </a:moveTo>
                  <a:lnTo>
                    <a:pt x="1807854" y="44450"/>
                  </a:lnTo>
                  <a:lnTo>
                    <a:pt x="1807854" y="31750"/>
                  </a:lnTo>
                  <a:lnTo>
                    <a:pt x="1816099" y="31750"/>
                  </a:lnTo>
                  <a:lnTo>
                    <a:pt x="1828800" y="38100"/>
                  </a:lnTo>
                  <a:lnTo>
                    <a:pt x="1816099" y="444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3870325" y="5789612"/>
              <a:ext cx="1041400" cy="336550"/>
            </a:xfrm>
            <a:custGeom>
              <a:rect l="l" t="t" r="r" b="b"/>
              <a:pathLst>
                <a:path w="1041400" h="336550">
                  <a:moveTo>
                    <a:pt x="1041400" y="336550"/>
                  </a:moveTo>
                  <a:lnTo>
                    <a:pt x="0" y="336550"/>
                  </a:lnTo>
                  <a:lnTo>
                    <a:pt x="0" y="0"/>
                  </a:lnTo>
                  <a:lnTo>
                    <a:pt x="1041400" y="0"/>
                  </a:lnTo>
                  <a:lnTo>
                    <a:pt x="1041400" y="3365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892548" y="607059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679449" y="0"/>
                  </a:moveTo>
                  <a:close/>
                </a:path>
                <a:path w="1358900" h="292100">
                  <a:moveTo>
                    <a:pt x="1358899" y="146050"/>
                  </a:moveTo>
                  <a:lnTo>
                    <a:pt x="0" y="146050"/>
                  </a:lnTo>
                  <a:lnTo>
                    <a:pt x="3988" y="130135"/>
                  </a:lnTo>
                  <a:lnTo>
                    <a:pt x="34640" y="99886"/>
                  </a:lnTo>
                  <a:lnTo>
                    <a:pt x="92767" y="72335"/>
                  </a:lnTo>
                  <a:lnTo>
                    <a:pt x="131097" y="59794"/>
                  </a:lnTo>
                  <a:lnTo>
                    <a:pt x="175052" y="48195"/>
                  </a:lnTo>
                  <a:lnTo>
                    <a:pt x="224217" y="37627"/>
                  </a:lnTo>
                  <a:lnTo>
                    <a:pt x="278179" y="28178"/>
                  </a:lnTo>
                  <a:lnTo>
                    <a:pt x="336523" y="19939"/>
                  </a:lnTo>
                  <a:lnTo>
                    <a:pt x="398833" y="12999"/>
                  </a:lnTo>
                  <a:lnTo>
                    <a:pt x="464697" y="7445"/>
                  </a:lnTo>
                  <a:lnTo>
                    <a:pt x="533699" y="3368"/>
                  </a:lnTo>
                  <a:lnTo>
                    <a:pt x="605428" y="856"/>
                  </a:lnTo>
                  <a:lnTo>
                    <a:pt x="679449" y="0"/>
                  </a:lnTo>
                  <a:lnTo>
                    <a:pt x="753487" y="857"/>
                  </a:lnTo>
                  <a:lnTo>
                    <a:pt x="825211" y="3368"/>
                  </a:lnTo>
                  <a:lnTo>
                    <a:pt x="894212" y="7445"/>
                  </a:lnTo>
                  <a:lnTo>
                    <a:pt x="960074" y="12999"/>
                  </a:lnTo>
                  <a:lnTo>
                    <a:pt x="1022384" y="19940"/>
                  </a:lnTo>
                  <a:lnTo>
                    <a:pt x="1080726" y="28179"/>
                  </a:lnTo>
                  <a:lnTo>
                    <a:pt x="1134687" y="37627"/>
                  </a:lnTo>
                  <a:lnTo>
                    <a:pt x="1183852" y="48195"/>
                  </a:lnTo>
                  <a:lnTo>
                    <a:pt x="1227807" y="59795"/>
                  </a:lnTo>
                  <a:lnTo>
                    <a:pt x="1266136" y="72336"/>
                  </a:lnTo>
                  <a:lnTo>
                    <a:pt x="1324261" y="99887"/>
                  </a:lnTo>
                  <a:lnTo>
                    <a:pt x="1354913" y="130136"/>
                  </a:lnTo>
                  <a:lnTo>
                    <a:pt x="1358899" y="146050"/>
                  </a:lnTo>
                  <a:close/>
                </a:path>
                <a:path w="1358900" h="292100">
                  <a:moveTo>
                    <a:pt x="679450" y="292099"/>
                  </a:move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lnTo>
                    <a:pt x="1358899" y="146050"/>
                  </a:lnTo>
                  <a:lnTo>
                    <a:pt x="1324260" y="192212"/>
                  </a:lnTo>
                  <a:lnTo>
                    <a:pt x="1266134" y="219763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3892548" y="6070599"/>
              <a:ext cx="1358900" cy="292100"/>
            </a:xfrm>
            <a:custGeom>
              <a:rect l="l" t="t" r="r" b="b"/>
              <a:pathLst>
                <a:path w="1358900" h="292100">
                  <a:moveTo>
                    <a:pt x="0" y="146050"/>
                  </a:moveTo>
                  <a:lnTo>
                    <a:pt x="34639" y="99887"/>
                  </a:lnTo>
                  <a:lnTo>
                    <a:pt x="92765" y="72336"/>
                  </a:lnTo>
                  <a:lnTo>
                    <a:pt x="131095" y="59795"/>
                  </a:lnTo>
                  <a:lnTo>
                    <a:pt x="175049" y="48195"/>
                  </a:lnTo>
                  <a:lnTo>
                    <a:pt x="224214" y="37627"/>
                  </a:lnTo>
                  <a:lnTo>
                    <a:pt x="278176" y="28179"/>
                  </a:lnTo>
                  <a:lnTo>
                    <a:pt x="336519" y="19940"/>
                  </a:lnTo>
                  <a:lnTo>
                    <a:pt x="398829" y="12999"/>
                  </a:lnTo>
                  <a:lnTo>
                    <a:pt x="464691" y="7445"/>
                  </a:lnTo>
                  <a:lnTo>
                    <a:pt x="533692" y="3368"/>
                  </a:lnTo>
                  <a:lnTo>
                    <a:pt x="605416" y="857"/>
                  </a:lnTo>
                  <a:lnTo>
                    <a:pt x="679450" y="0"/>
                  </a:lnTo>
                  <a:lnTo>
                    <a:pt x="753483" y="856"/>
                  </a:lnTo>
                  <a:lnTo>
                    <a:pt x="825207" y="3368"/>
                  </a:lnTo>
                  <a:lnTo>
                    <a:pt x="894208" y="7445"/>
                  </a:lnTo>
                  <a:lnTo>
                    <a:pt x="960071" y="12999"/>
                  </a:lnTo>
                  <a:lnTo>
                    <a:pt x="1022381" y="19939"/>
                  </a:lnTo>
                  <a:lnTo>
                    <a:pt x="1080724" y="28178"/>
                  </a:lnTo>
                  <a:lnTo>
                    <a:pt x="1134685" y="37627"/>
                  </a:lnTo>
                  <a:lnTo>
                    <a:pt x="1183850" y="48195"/>
                  </a:lnTo>
                  <a:lnTo>
                    <a:pt x="1227805" y="59794"/>
                  </a:lnTo>
                  <a:lnTo>
                    <a:pt x="1266135" y="72335"/>
                  </a:lnTo>
                  <a:lnTo>
                    <a:pt x="1324261" y="99886"/>
                  </a:lnTo>
                  <a:lnTo>
                    <a:pt x="1354913" y="130135"/>
                  </a:lnTo>
                  <a:lnTo>
                    <a:pt x="1358900" y="146049"/>
                  </a:lnTo>
                  <a:lnTo>
                    <a:pt x="1354912" y="161963"/>
                  </a:lnTo>
                  <a:lnTo>
                    <a:pt x="1343228" y="177380"/>
                  </a:lnTo>
                  <a:lnTo>
                    <a:pt x="1298424" y="206370"/>
                  </a:lnTo>
                  <a:lnTo>
                    <a:pt x="1227805" y="232304"/>
                  </a:lnTo>
                  <a:lnTo>
                    <a:pt x="1183850" y="243904"/>
                  </a:lnTo>
                  <a:lnTo>
                    <a:pt x="1134685" y="254472"/>
                  </a:lnTo>
                  <a:lnTo>
                    <a:pt x="1080724" y="263920"/>
                  </a:lnTo>
                  <a:lnTo>
                    <a:pt x="1022381" y="272159"/>
                  </a:lnTo>
                  <a:lnTo>
                    <a:pt x="960071" y="279100"/>
                  </a:lnTo>
                  <a:lnTo>
                    <a:pt x="894208" y="284653"/>
                  </a:lnTo>
                  <a:lnTo>
                    <a:pt x="825207" y="288731"/>
                  </a:lnTo>
                  <a:lnTo>
                    <a:pt x="753483" y="291242"/>
                  </a:lnTo>
                  <a:lnTo>
                    <a:pt x="679450" y="292099"/>
                  </a:lnTo>
                  <a:lnTo>
                    <a:pt x="605416" y="291242"/>
                  </a:lnTo>
                  <a:lnTo>
                    <a:pt x="533692" y="288730"/>
                  </a:lnTo>
                  <a:lnTo>
                    <a:pt x="464691" y="284653"/>
                  </a:lnTo>
                  <a:lnTo>
                    <a:pt x="398828" y="279100"/>
                  </a:lnTo>
                  <a:lnTo>
                    <a:pt x="336518" y="272159"/>
                  </a:lnTo>
                  <a:lnTo>
                    <a:pt x="278175" y="263920"/>
                  </a:lnTo>
                  <a:lnTo>
                    <a:pt x="224214" y="254472"/>
                  </a:lnTo>
                  <a:lnTo>
                    <a:pt x="175049" y="243903"/>
                  </a:lnTo>
                  <a:lnTo>
                    <a:pt x="131094" y="232304"/>
                  </a:lnTo>
                  <a:lnTo>
                    <a:pt x="92764" y="219763"/>
                  </a:lnTo>
                  <a:lnTo>
                    <a:pt x="34638" y="192212"/>
                  </a:lnTo>
                  <a:lnTo>
                    <a:pt x="3986" y="161963"/>
                  </a:lnTo>
                  <a:lnTo>
                    <a:pt x="0" y="14604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3949700" y="5786751"/>
            <a:ext cx="948690" cy="571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marR="5080" indent="-76200">
              <a:lnSpc>
                <a:spcPct val="112000"/>
              </a:lnSpc>
              <a:spcBef>
                <a:spcPts val="100"/>
              </a:spcBef>
            </a:pPr>
            <a:r>
              <a:rPr sz="1600" spc="-10">
                <a:latin typeface="Times New Roman"/>
                <a:cs typeface="Times New Roman"/>
              </a:rPr>
              <a:t>ATM</a:t>
            </a:r>
            <a:r>
              <a:rPr sz="1600" spc="-25">
                <a:latin typeface="宋体"/>
                <a:cs typeface="宋体"/>
              </a:rPr>
              <a:t>信元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600" spc="-10">
                <a:latin typeface="Times New Roman"/>
                <a:cs typeface="Times New Roman"/>
              </a:rPr>
              <a:t>PHY-</a:t>
            </a:r>
            <a:r>
              <a:rPr sz="1600" spc="-25">
                <a:latin typeface="Times New Roman"/>
                <a:cs typeface="Times New Roman"/>
              </a:rPr>
              <a:t>SAP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7353300" y="4724400"/>
            <a:ext cx="76200" cy="1524000"/>
          </a:xfrm>
          <a:custGeom>
            <a:rect l="l" t="t" r="r" b="b"/>
            <a:pathLst>
              <a:path w="76200" h="1524000">
                <a:moveTo>
                  <a:pt x="76200" y="76200"/>
                </a:moveTo>
                <a:lnTo>
                  <a:pt x="38100" y="0"/>
                </a:lnTo>
                <a:lnTo>
                  <a:pt x="27625" y="20949"/>
                </a:lnTo>
                <a:lnTo>
                  <a:pt x="44450" y="20949"/>
                </a:lnTo>
                <a:lnTo>
                  <a:pt x="44450" y="50800"/>
                </a:lnTo>
                <a:lnTo>
                  <a:pt x="76200" y="76200"/>
                </a:lnTo>
                <a:close/>
              </a:path>
              <a:path w="76200" h="1524000">
                <a:moveTo>
                  <a:pt x="44450" y="50800"/>
                </a:moveTo>
                <a:lnTo>
                  <a:pt x="44450" y="20949"/>
                </a:lnTo>
                <a:lnTo>
                  <a:pt x="31750" y="20949"/>
                </a:lnTo>
                <a:lnTo>
                  <a:pt x="31750" y="45719"/>
                </a:lnTo>
                <a:lnTo>
                  <a:pt x="38100" y="45719"/>
                </a:lnTo>
                <a:lnTo>
                  <a:pt x="44450" y="50800"/>
                </a:lnTo>
                <a:close/>
              </a:path>
              <a:path w="76200" h="1524000">
                <a:moveTo>
                  <a:pt x="0" y="76200"/>
                </a:moveTo>
                <a:lnTo>
                  <a:pt x="31749" y="50800"/>
                </a:lnTo>
                <a:lnTo>
                  <a:pt x="31750" y="20949"/>
                </a:lnTo>
                <a:lnTo>
                  <a:pt x="27625" y="20949"/>
                </a:lnTo>
                <a:lnTo>
                  <a:pt x="0" y="76200"/>
                </a:lnTo>
                <a:close/>
              </a:path>
              <a:path w="76200" h="1524000">
                <a:moveTo>
                  <a:pt x="38100" y="1478279"/>
                </a:moveTo>
                <a:lnTo>
                  <a:pt x="44450" y="1473199"/>
                </a:lnTo>
                <a:lnTo>
                  <a:pt x="44449" y="50799"/>
                </a:lnTo>
                <a:lnTo>
                  <a:pt x="38100" y="45719"/>
                </a:lnTo>
                <a:lnTo>
                  <a:pt x="31750" y="50799"/>
                </a:lnTo>
                <a:lnTo>
                  <a:pt x="31750" y="1473199"/>
                </a:lnTo>
                <a:lnTo>
                  <a:pt x="38100" y="1478279"/>
                </a:lnTo>
                <a:close/>
              </a:path>
              <a:path w="76200" h="1524000">
                <a:moveTo>
                  <a:pt x="31750" y="50799"/>
                </a:moveTo>
                <a:lnTo>
                  <a:pt x="38100" y="45719"/>
                </a:lnTo>
                <a:lnTo>
                  <a:pt x="31750" y="45719"/>
                </a:lnTo>
                <a:lnTo>
                  <a:pt x="31750" y="50799"/>
                </a:lnTo>
                <a:close/>
              </a:path>
              <a:path w="76200" h="1524000">
                <a:moveTo>
                  <a:pt x="38100" y="1524000"/>
                </a:moveTo>
                <a:lnTo>
                  <a:pt x="76200" y="1447799"/>
                </a:lnTo>
                <a:lnTo>
                  <a:pt x="44450" y="1473199"/>
                </a:lnTo>
                <a:lnTo>
                  <a:pt x="44450" y="1503049"/>
                </a:lnTo>
                <a:lnTo>
                  <a:pt x="27624" y="1503049"/>
                </a:lnTo>
                <a:lnTo>
                  <a:pt x="38100" y="1524000"/>
                </a:lnTo>
                <a:close/>
              </a:path>
              <a:path w="76200" h="1524000">
                <a:moveTo>
                  <a:pt x="27624" y="1503049"/>
                </a:moveTo>
                <a:lnTo>
                  <a:pt x="31750" y="1503049"/>
                </a:lnTo>
                <a:lnTo>
                  <a:pt x="31749" y="1473199"/>
                </a:lnTo>
                <a:lnTo>
                  <a:pt x="0" y="1447799"/>
                </a:lnTo>
                <a:lnTo>
                  <a:pt x="27624" y="1503049"/>
                </a:lnTo>
                <a:close/>
              </a:path>
              <a:path w="76200" h="1524000">
                <a:moveTo>
                  <a:pt x="31750" y="1503049"/>
                </a:moveTo>
                <a:lnTo>
                  <a:pt x="44450" y="1503049"/>
                </a:lnTo>
                <a:lnTo>
                  <a:pt x="44450" y="1473199"/>
                </a:lnTo>
                <a:lnTo>
                  <a:pt x="38100" y="1478279"/>
                </a:lnTo>
                <a:lnTo>
                  <a:pt x="31750" y="1478279"/>
                </a:lnTo>
                <a:lnTo>
                  <a:pt x="31750" y="1503049"/>
                </a:lnTo>
                <a:close/>
              </a:path>
              <a:path w="76200" h="1524000">
                <a:moveTo>
                  <a:pt x="31750" y="1478279"/>
                </a:moveTo>
                <a:lnTo>
                  <a:pt x="38100" y="1478279"/>
                </a:lnTo>
                <a:lnTo>
                  <a:pt x="31750" y="1473199"/>
                </a:lnTo>
                <a:lnTo>
                  <a:pt x="31750" y="147827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1130300" y="4807580"/>
            <a:ext cx="100774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Times New Roman"/>
                <a:cs typeface="Times New Roman"/>
              </a:rPr>
              <a:t>ATM</a:t>
            </a:r>
            <a:r>
              <a:rPr sz="2400" spc="-50">
                <a:latin typeface="宋体"/>
                <a:cs typeface="宋体"/>
              </a:rPr>
              <a:t>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5" name="object 4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46" name="object 4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40</a:t>
            </a:fld>
          </a:p>
        </p:txBody>
      </p:sp>
      <p:sp>
        <p:nvSpPr>
          <p:cNvPr id="47" name="object 4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9975" y="3343719"/>
            <a:ext cx="4229100" cy="265938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84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10">
                <a:latin typeface="Microsoft JhengHei"/>
                <a:cs typeface="Microsoft JhengHei"/>
              </a:rPr>
              <a:t>CID</a:t>
            </a:r>
            <a:r>
              <a:rPr sz="1600" b="1" spc="-25">
                <a:latin typeface="Microsoft JhengHei"/>
                <a:cs typeface="Microsoft JhengHei"/>
              </a:rPr>
              <a:t>：信道标识符</a:t>
            </a:r>
            <a:r>
              <a:rPr sz="1600" b="1" spc="-90">
                <a:latin typeface="Microsoft JhengHei"/>
                <a:cs typeface="Microsoft JhengHei"/>
              </a:rPr>
              <a:t>（8</a:t>
            </a:r>
            <a:r>
              <a:rPr sz="1600" b="1">
                <a:latin typeface="Microsoft JhengHei"/>
                <a:cs typeface="Microsoft JhengHei"/>
              </a:rPr>
              <a:t>比特</a:t>
            </a:r>
            <a:r>
              <a:rPr sz="1600" b="1" spc="-50">
                <a:latin typeface="Microsoft JhengHei"/>
                <a:cs typeface="Microsoft JhengHei"/>
              </a:rPr>
              <a:t>）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0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85">
                <a:latin typeface="Microsoft JhengHei"/>
                <a:cs typeface="Microsoft JhengHei"/>
              </a:rPr>
              <a:t>LI</a:t>
            </a:r>
            <a:r>
              <a:rPr sz="1600" b="1" spc="10">
                <a:latin typeface="Microsoft JhengHei"/>
                <a:cs typeface="Microsoft JhengHei"/>
              </a:rPr>
              <a:t>：长度指示</a:t>
            </a:r>
            <a:r>
              <a:rPr sz="1600" b="1" spc="-90">
                <a:latin typeface="Microsoft JhengHei"/>
                <a:cs typeface="Microsoft JhengHei"/>
              </a:rPr>
              <a:t>（6</a:t>
            </a:r>
            <a:r>
              <a:rPr sz="1600" b="1">
                <a:latin typeface="Microsoft JhengHei"/>
                <a:cs typeface="Microsoft JhengHei"/>
              </a:rPr>
              <a:t>比特</a:t>
            </a:r>
            <a:r>
              <a:rPr sz="1600" b="1" spc="-50">
                <a:latin typeface="Microsoft JhengHei"/>
                <a:cs typeface="Microsoft JhengHei"/>
              </a:rPr>
              <a:t>）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40">
                <a:latin typeface="Microsoft JhengHei"/>
                <a:cs typeface="Microsoft JhengHei"/>
              </a:rPr>
              <a:t>UUI</a:t>
            </a:r>
            <a:r>
              <a:rPr sz="1600" b="1" spc="-30">
                <a:latin typeface="Microsoft JhengHei"/>
                <a:cs typeface="Microsoft JhengHei"/>
              </a:rPr>
              <a:t>：用户到用户指示</a:t>
            </a:r>
            <a:r>
              <a:rPr sz="1600" b="1" spc="-90">
                <a:latin typeface="Microsoft JhengHei"/>
                <a:cs typeface="Microsoft JhengHei"/>
              </a:rPr>
              <a:t>（5</a:t>
            </a:r>
            <a:r>
              <a:rPr sz="1600" b="1">
                <a:latin typeface="Microsoft JhengHei"/>
                <a:cs typeface="Microsoft JhengHei"/>
              </a:rPr>
              <a:t>比特</a:t>
            </a:r>
            <a:r>
              <a:rPr sz="1600" b="1" spc="-50">
                <a:latin typeface="Microsoft JhengHei"/>
                <a:cs typeface="Microsoft JhengHei"/>
              </a:rPr>
              <a:t>）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215">
                <a:latin typeface="Microsoft JhengHei"/>
                <a:cs typeface="Microsoft JhengHei"/>
              </a:rPr>
              <a:t>HEC</a:t>
            </a:r>
            <a:r>
              <a:rPr sz="1600" b="1" spc="-40">
                <a:latin typeface="Microsoft JhengHei"/>
                <a:cs typeface="Microsoft JhengHei"/>
              </a:rPr>
              <a:t>：信头差错控制</a:t>
            </a:r>
            <a:r>
              <a:rPr sz="1600" b="1" spc="-90">
                <a:latin typeface="Microsoft JhengHei"/>
                <a:cs typeface="Microsoft JhengHei"/>
              </a:rPr>
              <a:t>（5</a:t>
            </a:r>
            <a:r>
              <a:rPr sz="1600" b="1">
                <a:latin typeface="Microsoft JhengHei"/>
                <a:cs typeface="Microsoft JhengHei"/>
              </a:rPr>
              <a:t>比特</a:t>
            </a:r>
            <a:r>
              <a:rPr sz="1600" b="1" spc="-50">
                <a:latin typeface="Microsoft JhengHei"/>
                <a:cs typeface="Microsoft JhengHei"/>
              </a:rPr>
              <a:t>）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4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65">
                <a:latin typeface="Microsoft JhengHei"/>
                <a:cs typeface="Microsoft JhengHei"/>
              </a:rPr>
              <a:t>INFO</a:t>
            </a:r>
            <a:r>
              <a:rPr sz="1600" b="1" spc="-60">
                <a:latin typeface="Microsoft JhengHei"/>
                <a:cs typeface="Microsoft JhengHei"/>
              </a:rPr>
              <a:t>：信息</a:t>
            </a:r>
            <a:r>
              <a:rPr sz="1600" b="1" spc="-95">
                <a:latin typeface="Microsoft JhengHei"/>
                <a:cs typeface="Microsoft JhengHei"/>
              </a:rPr>
              <a:t>（1－45/64</a:t>
            </a:r>
            <a:r>
              <a:rPr sz="1600" b="1">
                <a:latin typeface="Microsoft JhengHei"/>
                <a:cs typeface="Microsoft JhengHei"/>
              </a:rPr>
              <a:t>字节</a:t>
            </a:r>
            <a:r>
              <a:rPr sz="1600" b="1" spc="-50">
                <a:latin typeface="Microsoft JhengHei"/>
                <a:cs typeface="Microsoft JhengHei"/>
              </a:rPr>
              <a:t>）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0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05">
                <a:latin typeface="Microsoft JhengHei"/>
                <a:cs typeface="Microsoft JhengHei"/>
              </a:rPr>
              <a:t>CID＝0</a:t>
            </a:r>
            <a:r>
              <a:rPr sz="1600" b="1" spc="-45">
                <a:latin typeface="Microsoft JhengHei"/>
                <a:cs typeface="Microsoft JhengHei"/>
              </a:rPr>
              <a:t>：未使用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05">
                <a:latin typeface="Microsoft JhengHei"/>
                <a:cs typeface="Microsoft JhengHei"/>
              </a:rPr>
              <a:t>CID＝1</a:t>
            </a:r>
            <a:r>
              <a:rPr sz="1600" b="1" spc="-30">
                <a:latin typeface="Microsoft JhengHei"/>
                <a:cs typeface="Microsoft JhengHei"/>
              </a:rPr>
              <a:t>：预留给层管理对等层到对等层程序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00">
                <a:latin typeface="Microsoft JhengHei"/>
                <a:cs typeface="Microsoft JhengHei"/>
              </a:rPr>
              <a:t>CID＝2－7</a:t>
            </a:r>
            <a:r>
              <a:rPr sz="1600" b="1" spc="-50">
                <a:latin typeface="Microsoft JhengHei"/>
                <a:cs typeface="Microsoft JhengHei"/>
              </a:rPr>
              <a:t>：预留</a:t>
            </a: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66CCFF"/>
              </a:buClr>
              <a:buSzPct val="8125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600" b="1" spc="-130">
                <a:latin typeface="Microsoft JhengHei"/>
                <a:cs typeface="Microsoft JhengHei"/>
              </a:rPr>
              <a:t>CID＝8－255：AAL2</a:t>
            </a:r>
            <a:r>
              <a:rPr sz="1600" b="1" spc="280">
                <a:latin typeface="Microsoft JhengHei"/>
                <a:cs typeface="Microsoft JhengHei"/>
              </a:rPr>
              <a:t> </a:t>
            </a:r>
            <a:r>
              <a:rPr sz="1600" b="1" spc="-220">
                <a:latin typeface="Microsoft JhengHei"/>
                <a:cs typeface="Microsoft JhengHei"/>
              </a:rPr>
              <a:t>CPS</a:t>
            </a:r>
            <a:r>
              <a:rPr sz="1600" b="1" spc="-10">
                <a:latin typeface="Microsoft JhengHei"/>
                <a:cs typeface="Microsoft JhengHei"/>
              </a:rPr>
              <a:t>用户实体标识</a:t>
            </a:r>
            <a:endParaRPr sz="16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054100" y="1663700"/>
          <a:ext cx="7038975" cy="4699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9025"/>
                <a:gridCol w="914400"/>
                <a:gridCol w="914400"/>
                <a:gridCol w="914400"/>
                <a:gridCol w="3194050"/>
              </a:tblGrid>
              <a:tr h="469900">
                <a:tc>
                  <a:txBody>
                    <a:bodyPr vert="horz" wrap="square"/>
                    <a:lstStyle/>
                    <a:p>
                      <a:pPr marL="2438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400" spc="-25">
                          <a:latin typeface="宋体"/>
                          <a:cs typeface="宋体"/>
                        </a:rPr>
                        <a:t>CID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705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400" spc="-25">
                          <a:latin typeface="宋体"/>
                          <a:cs typeface="宋体"/>
                        </a:rPr>
                        <a:t>LI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465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400" spc="-25">
                          <a:latin typeface="宋体"/>
                          <a:cs typeface="宋体"/>
                        </a:rPr>
                        <a:t>UUI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EFF8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79450">
                        <a:lnSpc>
                          <a:spcPct val="100000"/>
                        </a:lnSpc>
                        <a:spcBef>
                          <a:spcPts val="280"/>
                        </a:spcBef>
                        <a:tabLst>
                          <a:tab pos="2202815"/>
                        </a:tabLst>
                      </a:pPr>
                      <a:r>
                        <a:rPr sz="2400" spc="-25">
                          <a:latin typeface="宋体"/>
                          <a:cs typeface="宋体"/>
                        </a:rPr>
                        <a:t>HEC</a:t>
                      </a:r>
                      <a:r>
                        <a:rPr sz="2400">
                          <a:latin typeface="宋体"/>
                          <a:cs typeface="宋体"/>
                        </a:rPr>
                        <a:t>	</a:t>
                      </a:r>
                      <a:r>
                        <a:rPr sz="2400" spc="-20">
                          <a:latin typeface="宋体"/>
                          <a:cs typeface="宋体"/>
                        </a:rPr>
                        <a:t>CPS－</a:t>
                      </a:r>
                      <a:endParaRPr sz="2400">
                        <a:latin typeface="宋体"/>
                        <a:cs typeface="宋体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139825" y="2078673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latin typeface="宋体"/>
                <a:cs typeface="宋体"/>
              </a:rPr>
              <a:t>INFO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082675" y="2492374"/>
            <a:ext cx="3810000" cy="76200"/>
          </a:xfrm>
          <a:custGeom>
            <a:rect l="l" t="t" r="r" b="b"/>
            <a:pathLst>
              <a:path w="38100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50800" y="31750"/>
                </a:lnTo>
                <a:lnTo>
                  <a:pt x="20955" y="31750"/>
                </a:lnTo>
                <a:lnTo>
                  <a:pt x="20955" y="44450"/>
                </a:lnTo>
                <a:lnTo>
                  <a:pt x="50799" y="44450"/>
                </a:lnTo>
                <a:lnTo>
                  <a:pt x="76200" y="76200"/>
                </a:lnTo>
                <a:close/>
              </a:path>
              <a:path w="3810000" h="76200">
                <a:moveTo>
                  <a:pt x="3733799" y="76200"/>
                </a:moveTo>
                <a:lnTo>
                  <a:pt x="3764279" y="38100"/>
                </a:lnTo>
                <a:lnTo>
                  <a:pt x="3733799" y="0"/>
                </a:lnTo>
                <a:lnTo>
                  <a:pt x="3797299" y="31750"/>
                </a:lnTo>
                <a:lnTo>
                  <a:pt x="3789086" y="31750"/>
                </a:lnTo>
                <a:lnTo>
                  <a:pt x="3789086" y="44450"/>
                </a:lnTo>
                <a:lnTo>
                  <a:pt x="3797299" y="44450"/>
                </a:lnTo>
                <a:lnTo>
                  <a:pt x="3733799" y="76200"/>
                </a:lnTo>
                <a:close/>
              </a:path>
              <a:path w="3810000" h="76200">
                <a:moveTo>
                  <a:pt x="50799" y="44450"/>
                </a:moveTo>
                <a:lnTo>
                  <a:pt x="20955" y="44450"/>
                </a:lnTo>
                <a:lnTo>
                  <a:pt x="20955" y="31750"/>
                </a:lnTo>
                <a:lnTo>
                  <a:pt x="50800" y="31750"/>
                </a:lnTo>
                <a:lnTo>
                  <a:pt x="45719" y="38100"/>
                </a:lnTo>
                <a:lnTo>
                  <a:pt x="50799" y="44450"/>
                </a:lnTo>
                <a:close/>
              </a:path>
              <a:path w="3810000" h="76200">
                <a:moveTo>
                  <a:pt x="3759199" y="44450"/>
                </a:moveTo>
                <a:lnTo>
                  <a:pt x="50799" y="44450"/>
                </a:lnTo>
                <a:lnTo>
                  <a:pt x="45719" y="38100"/>
                </a:lnTo>
                <a:lnTo>
                  <a:pt x="50800" y="31750"/>
                </a:lnTo>
                <a:lnTo>
                  <a:pt x="3759199" y="31750"/>
                </a:lnTo>
                <a:lnTo>
                  <a:pt x="3764279" y="38100"/>
                </a:lnTo>
                <a:lnTo>
                  <a:pt x="3759199" y="44450"/>
                </a:lnTo>
                <a:close/>
              </a:path>
              <a:path w="3810000" h="76200">
                <a:moveTo>
                  <a:pt x="3797299" y="44450"/>
                </a:moveTo>
                <a:lnTo>
                  <a:pt x="3789086" y="44450"/>
                </a:lnTo>
                <a:lnTo>
                  <a:pt x="3789086" y="31750"/>
                </a:lnTo>
                <a:lnTo>
                  <a:pt x="3797299" y="31750"/>
                </a:lnTo>
                <a:lnTo>
                  <a:pt x="3810000" y="38100"/>
                </a:lnTo>
                <a:lnTo>
                  <a:pt x="37972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514600" y="2362200"/>
            <a:ext cx="1184275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CPS-</a:t>
            </a:r>
            <a:r>
              <a:rPr sz="2400" spc="-25">
                <a:latin typeface="宋体"/>
                <a:cs typeface="宋体"/>
              </a:rPr>
              <a:t>PH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92675" y="2492374"/>
            <a:ext cx="3200400" cy="76200"/>
          </a:xfrm>
          <a:custGeom>
            <a:rect l="l" t="t" r="r" b="b"/>
            <a:pathLst>
              <a:path w="32004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50799" y="31750"/>
                </a:lnTo>
                <a:lnTo>
                  <a:pt x="20930" y="31750"/>
                </a:lnTo>
                <a:lnTo>
                  <a:pt x="20930" y="44450"/>
                </a:lnTo>
                <a:lnTo>
                  <a:pt x="50799" y="44450"/>
                </a:lnTo>
                <a:lnTo>
                  <a:pt x="76200" y="76200"/>
                </a:lnTo>
                <a:close/>
              </a:path>
              <a:path w="3200400" h="76200">
                <a:moveTo>
                  <a:pt x="3124199" y="76200"/>
                </a:moveTo>
                <a:lnTo>
                  <a:pt x="3154679" y="38100"/>
                </a:lnTo>
                <a:lnTo>
                  <a:pt x="3124199" y="0"/>
                </a:lnTo>
                <a:lnTo>
                  <a:pt x="3187699" y="31750"/>
                </a:lnTo>
                <a:lnTo>
                  <a:pt x="3179462" y="31750"/>
                </a:lnTo>
                <a:lnTo>
                  <a:pt x="3179462" y="44450"/>
                </a:lnTo>
                <a:lnTo>
                  <a:pt x="3187699" y="44450"/>
                </a:lnTo>
                <a:lnTo>
                  <a:pt x="3124199" y="76200"/>
                </a:lnTo>
                <a:close/>
              </a:path>
              <a:path w="3200400" h="76200">
                <a:moveTo>
                  <a:pt x="50799" y="44450"/>
                </a:moveTo>
                <a:lnTo>
                  <a:pt x="20930" y="44450"/>
                </a:lnTo>
                <a:lnTo>
                  <a:pt x="20930" y="31750"/>
                </a:lnTo>
                <a:lnTo>
                  <a:pt x="50799" y="31750"/>
                </a:lnTo>
                <a:lnTo>
                  <a:pt x="45719" y="38100"/>
                </a:lnTo>
                <a:lnTo>
                  <a:pt x="50799" y="44450"/>
                </a:lnTo>
                <a:close/>
              </a:path>
              <a:path w="3200400" h="76200">
                <a:moveTo>
                  <a:pt x="3149599" y="44450"/>
                </a:moveTo>
                <a:lnTo>
                  <a:pt x="50799" y="44450"/>
                </a:lnTo>
                <a:lnTo>
                  <a:pt x="45719" y="38100"/>
                </a:lnTo>
                <a:lnTo>
                  <a:pt x="50799" y="31750"/>
                </a:lnTo>
                <a:lnTo>
                  <a:pt x="3149599" y="31750"/>
                </a:lnTo>
                <a:lnTo>
                  <a:pt x="3154679" y="38100"/>
                </a:lnTo>
                <a:lnTo>
                  <a:pt x="3149599" y="44450"/>
                </a:lnTo>
                <a:close/>
              </a:path>
              <a:path w="3200400" h="76200">
                <a:moveTo>
                  <a:pt x="3187699" y="44450"/>
                </a:moveTo>
                <a:lnTo>
                  <a:pt x="3179462" y="44450"/>
                </a:lnTo>
                <a:lnTo>
                  <a:pt x="3179462" y="31750"/>
                </a:lnTo>
                <a:lnTo>
                  <a:pt x="3187699" y="31750"/>
                </a:lnTo>
                <a:lnTo>
                  <a:pt x="3200400" y="38100"/>
                </a:lnTo>
                <a:lnTo>
                  <a:pt x="31876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019800" y="2362200"/>
            <a:ext cx="1109980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CPS-</a:t>
            </a:r>
            <a:r>
              <a:rPr sz="2400" spc="-25">
                <a:latin typeface="宋体"/>
                <a:cs typeface="宋体"/>
              </a:rPr>
              <a:t>PP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58875" y="2949574"/>
            <a:ext cx="6858000" cy="76200"/>
          </a:xfrm>
          <a:custGeom>
            <a:rect l="l" t="t" r="r" b="b"/>
            <a:pathLst>
              <a:path w="6858000" h="76200">
                <a:moveTo>
                  <a:pt x="76200" y="76200"/>
                </a:moveTo>
                <a:lnTo>
                  <a:pt x="0" y="38100"/>
                </a:lnTo>
                <a:lnTo>
                  <a:pt x="76200" y="0"/>
                </a:lnTo>
                <a:lnTo>
                  <a:pt x="50800" y="31750"/>
                </a:lnTo>
                <a:lnTo>
                  <a:pt x="20955" y="31750"/>
                </a:lnTo>
                <a:lnTo>
                  <a:pt x="20955" y="44450"/>
                </a:lnTo>
                <a:lnTo>
                  <a:pt x="50799" y="44450"/>
                </a:lnTo>
                <a:lnTo>
                  <a:pt x="76200" y="76200"/>
                </a:lnTo>
                <a:close/>
              </a:path>
              <a:path w="6858000" h="76200">
                <a:moveTo>
                  <a:pt x="6781799" y="76200"/>
                </a:moveTo>
                <a:lnTo>
                  <a:pt x="6812279" y="38100"/>
                </a:lnTo>
                <a:lnTo>
                  <a:pt x="6781799" y="0"/>
                </a:lnTo>
                <a:lnTo>
                  <a:pt x="6845299" y="31750"/>
                </a:lnTo>
                <a:lnTo>
                  <a:pt x="6837237" y="31750"/>
                </a:lnTo>
                <a:lnTo>
                  <a:pt x="6837237" y="44450"/>
                </a:lnTo>
                <a:lnTo>
                  <a:pt x="6845299" y="44450"/>
                </a:lnTo>
                <a:lnTo>
                  <a:pt x="6781799" y="76200"/>
                </a:lnTo>
                <a:close/>
              </a:path>
              <a:path w="6858000" h="76200">
                <a:moveTo>
                  <a:pt x="50799" y="44450"/>
                </a:moveTo>
                <a:lnTo>
                  <a:pt x="20955" y="44450"/>
                </a:lnTo>
                <a:lnTo>
                  <a:pt x="20955" y="31750"/>
                </a:lnTo>
                <a:lnTo>
                  <a:pt x="50800" y="31750"/>
                </a:lnTo>
                <a:lnTo>
                  <a:pt x="45719" y="38100"/>
                </a:lnTo>
                <a:lnTo>
                  <a:pt x="50799" y="44450"/>
                </a:lnTo>
                <a:close/>
              </a:path>
              <a:path w="6858000" h="76200">
                <a:moveTo>
                  <a:pt x="6807199" y="44450"/>
                </a:moveTo>
                <a:lnTo>
                  <a:pt x="50799" y="44450"/>
                </a:lnTo>
                <a:lnTo>
                  <a:pt x="45719" y="38100"/>
                </a:lnTo>
                <a:lnTo>
                  <a:pt x="50800" y="31750"/>
                </a:lnTo>
                <a:lnTo>
                  <a:pt x="6807199" y="31750"/>
                </a:lnTo>
                <a:lnTo>
                  <a:pt x="6812279" y="38100"/>
                </a:lnTo>
                <a:lnTo>
                  <a:pt x="6807199" y="44450"/>
                </a:lnTo>
                <a:close/>
              </a:path>
              <a:path w="6858000" h="76200">
                <a:moveTo>
                  <a:pt x="6845299" y="44450"/>
                </a:moveTo>
                <a:lnTo>
                  <a:pt x="6837237" y="44450"/>
                </a:lnTo>
                <a:lnTo>
                  <a:pt x="6837237" y="31750"/>
                </a:lnTo>
                <a:lnTo>
                  <a:pt x="6845299" y="31750"/>
                </a:lnTo>
                <a:lnTo>
                  <a:pt x="6858000" y="38100"/>
                </a:lnTo>
                <a:lnTo>
                  <a:pt x="6845299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4191000" y="2819400"/>
            <a:ext cx="1386205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CPS</a:t>
            </a:r>
            <a:r>
              <a:rPr sz="2400" spc="-20">
                <a:latin typeface="宋体"/>
                <a:cs typeface="宋体"/>
              </a:rPr>
              <a:t>-分组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0"/>
              </a:lnSpc>
            </a:pPr>
            <a:r>
              <a:rPr spc="-10"/>
              <a:t>11/13/2023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41</a:t>
            </a:fld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20"/>
              <a:t>王树宏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65174" y="582612"/>
            <a:ext cx="281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30">
                <a:solidFill>
                  <a:srgbClr val="000000"/>
                </a:solidFill>
                <a:latin typeface="Microsoft JhengHei"/>
                <a:cs typeface="Microsoft JhengHei"/>
              </a:rPr>
              <a:t>CPS</a:t>
            </a:r>
            <a:r>
              <a:rPr sz="4000" spc="-15">
                <a:solidFill>
                  <a:srgbClr val="000000"/>
                </a:solidFill>
                <a:latin typeface="Microsoft JhengHei"/>
                <a:cs typeface="Microsoft JhengHei"/>
              </a:rPr>
              <a:t>分组格式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https://d.book118.com/248130023006006026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594</Paragraphs>
  <Slides>42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baseType="lpstr" size="50">
      <vt:lpstr>Arial</vt:lpstr>
      <vt:lpstr>Calibri</vt:lpstr>
      <vt:lpstr>Times New Roman</vt:lpstr>
      <vt:lpstr>宋体</vt:lpstr>
      <vt:lpstr>Microsoft JhengHei</vt:lpstr>
      <vt:lpstr>MS Gothic</vt:lpstr>
      <vt:lpstr>Wingdings</vt:lpstr>
      <vt:lpstr>Office Theme</vt:lpstr>
      <vt:lpstr>PowerPoint Presentation</vt:lpstr>
      <vt:lpstr>相关协议</vt:lpstr>
      <vt:lpstr>ATM协议参考模型(PRM)</vt:lpstr>
      <vt:lpstr>适配层的功能</vt:lpstr>
      <vt:lpstr>图示AAL连接</vt:lpstr>
      <vt:lpstr>各种AAL的特征</vt:lpstr>
      <vt:lpstr>各种AAL的协议栈</vt:lpstr>
      <vt:lpstr>适配层的通用功能模型</vt:lpstr>
      <vt:lpstr>AAL类型1的功能概述</vt:lpstr>
      <vt:lpstr>AAL类型1的内部分层解释</vt:lpstr>
      <vt:lpstr>AAL类型1的SAR子层</vt:lpstr>
      <vt:lpstr>AAL类型1的CS子层</vt:lpstr>
      <vt:lpstr>源时钟频率恢复方法</vt:lpstr>
      <vt:lpstr>STRS的常用参数解释</vt:lpstr>
      <vt:lpstr>剩余时间标签(RTS)的产生</vt:lpstr>
      <vt:lpstr>RTS生成时的参数选择</vt:lpstr>
      <vt:lpstr>RTS参考时钟导出举例</vt:lpstr>
      <vt:lpstr>SRTS的概念总结</vt:lpstr>
      <vt:lpstr>SRTS方法举例</vt:lpstr>
      <vt:lpstr>自适应时钟法简述</vt:lpstr>
      <vt:lpstr>结构消息的传送
(Structure Data Transfer)- SDT</vt:lpstr>
      <vt:lpstr>用户信息的纠错保证</vt:lpstr>
      <vt:lpstr>AAL类型1的协议要览</vt:lpstr>
      <vt:lpstr>AAL类型3/4的CPCS功能和格式</vt:lpstr>
      <vt:lpstr>AAL类型3/4的SAR功能和格式</vt:lpstr>
      <vt:lpstr>AAL类型3/4的SAR协议</vt:lpstr>
      <vt:lpstr>AAL类型5的功能和格式</vt:lpstr>
      <vt:lpstr>AAL类型5协议</vt:lpstr>
      <vt:lpstr>The objectives of developing AAL type 2 protocols</vt:lpstr>
      <vt:lpstr>AAL2的一般结构</vt:lpstr>
      <vt:lpstr>AAL 2的结构</vt:lpstr>
      <vt:lpstr>PowerPoint Presentation</vt:lpstr>
      <vt:lpstr>Primitives provided by AAL Type 2 for higher layer</vt:lpstr>
      <vt:lpstr>Information flow across the AAL-ATM boundary</vt:lpstr>
      <vt:lpstr>Service provided by AAL type 2 CPS</vt:lpstr>
      <vt:lpstr>Primitives between AAL type 2 CPS and SSCS entities</vt:lpstr>
      <vt:lpstr>Management Plane interaction with AAL type 2 CPS User Plane</vt:lpstr>
      <vt:lpstr>Primitives and parameters between the CPS and Layer Management</vt:lpstr>
      <vt:lpstr>AAL 2功能模型</vt:lpstr>
      <vt:lpstr>AAL	2	协议简述</vt:lpstr>
      <vt:lpstr>CPS分组格式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2024-09-02T23:56:02.872</cp:lastPrinted>
  <dcterms:created xsi:type="dcterms:W3CDTF">2024-09-02T15:56:02Z</dcterms:created>
  <dcterms:modified xsi:type="dcterms:W3CDTF">2024-09-02T15:56:05Z</dcterms:modified>
</cp:coreProperties>
</file>