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B4CAE20-0010-467C-8A3A-69D0E541A7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1CB5C45-3912-48DB-A9C5-8D0424697B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0BC04BA-C9E7-4AD9-BB51-19641053F1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F494959-2E89-40DF-AA29-B25B11C3926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8DAF288-8181-45EC-AFE2-C4377499772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71F7C1F-F87E-4CC5-8E5D-22BB112136F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1E93688-935A-43C5-9688-B95E7ADCC2C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1359AD1-F3EE-4BD2-BF62-B4431E5AE93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80D1E76-E8E9-4DCF-9013-1650A6D6DE4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3BC15AB-94F0-4863-BD25-4264398465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9EB0D62-27BA-458A-82BE-FF8173C111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png" /><Relationship Id="rId3" Type="http://schemas.openxmlformats.org/officeDocument/2006/relationships/image" Target="../media/image9.jpeg" /><Relationship Id="rId4"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png" /><Relationship Id="rId3" Type="http://schemas.openxmlformats.org/officeDocument/2006/relationships/image" Target="../media/image11.png" /><Relationship Id="rId4" Type="http://schemas.openxmlformats.org/officeDocument/2006/relationships/image" Target="../media/image12.png" /><Relationship Id="rId5" Type="http://schemas.openxmlformats.org/officeDocument/2006/relationships/image" Target="../media/image13.png" /><Relationship Id="rId6"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48135013117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抗心律失常药1要点</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抗心律失常药的定义与分类</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抗心律失常药的适应症与禁忌症</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抗心律失常药的常见不良反应</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抗心律失常药的用药注意事项</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抗心律失常药的研发进展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抗心律失常药的定义与分类</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921" b="17921"/>
          <a:stretch>
            <a:fillRect/>
          </a:stretch>
        </p:blipFill>
        <p:spPr>
          <a:xfrm>
            <a:off x="1040081" y="1665908"/>
            <a:ext cx="5058967" cy="2163307"/>
          </a:xfrm>
          <a:prstGeom prst="rect">
            <a:avLst/>
          </a:prstGeom>
        </p:spPr>
      </p:pic>
      <p:pic>
        <p:nvPicPr>
          <p:cNvPr id="3" name="Picture 3"/>
          <p:cNvPicPr>
            <a:picLocks noChangeAspect="1"/>
          </p:cNvPicPr>
          <p:nvPr/>
        </p:nvPicPr>
        <p:blipFill>
          <a:blip r:embed="rId3"/>
          <a:srcRect t="17921" b="17921"/>
          <a:stretch>
            <a:fillRect/>
          </a:stretch>
        </p:blipFill>
        <p:spPr>
          <a:xfrm>
            <a:off x="6099049" y="3829217"/>
            <a:ext cx="5058967" cy="2163307"/>
          </a:xfrm>
          <a:prstGeom prst="rect">
            <a:avLst/>
          </a:prstGeom>
        </p:spPr>
      </p:pic>
      <p:grpSp>
        <p:nvGrpSpPr>
          <p:cNvPr id="4" name="Group 4"/>
          <p:cNvGrpSpPr/>
          <p:nvPr/>
        </p:nvGrpSpPr>
        <p:grpSpPr>
          <a:xfrm>
            <a:off x="6099048" y="1666037"/>
            <a:ext cx="5058949" cy="2163348"/>
            <a:chOff x="6099048" y="1666037"/>
            <a:chExt cx="5058949" cy="2163348"/>
          </a:xfrm>
        </p:grpSpPr>
        <p:sp>
          <p:nvSpPr>
            <p:cNvPr id="5" name="AutoShape 5"/>
            <p:cNvSpPr/>
            <p:nvPr/>
          </p:nvSpPr>
          <p:spPr>
            <a:xfrm>
              <a:off x="6099048" y="1666037"/>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40100" y="3829263"/>
            <a:ext cx="5058949" cy="2163348"/>
            <a:chOff x="1040100" y="3829263"/>
            <a:chExt cx="5058949" cy="2163348"/>
          </a:xfrm>
        </p:grpSpPr>
        <p:sp>
          <p:nvSpPr>
            <p:cNvPr id="7" name="AutoShape 7"/>
            <p:cNvSpPr/>
            <p:nvPr/>
          </p:nvSpPr>
          <p:spPr>
            <a:xfrm>
              <a:off x="1040100" y="3829263"/>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199338" y="4126665"/>
            <a:ext cx="4740456" cy="161028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心律失常是指心脏电信号的产生、传导或兴奋的异常，导致心脏节律或心电活动的异常，表现为心跳过快、过慢或不规则。</a:t>
            </a:r>
            <a:endParaRPr lang="en-US" sz="1100"/>
          </a:p>
        </p:txBody>
      </p:sp>
      <p:sp>
        <p:nvSpPr>
          <p:cNvPr id="9" name="AutoShape 9"/>
          <p:cNvSpPr/>
          <p:nvPr/>
        </p:nvSpPr>
        <p:spPr>
          <a:xfrm>
            <a:off x="6258305" y="1926781"/>
            <a:ext cx="4740456" cy="161028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抗心律失常药是指用于治疗心律失常的药物，通过影响心脏电生理特性来降低心律失常的发生率或改善症状。</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TextBox 2"/>
          <p:cNvSpPr txBox="1"/>
          <p:nvPr/>
        </p:nvSpPr>
        <p:spPr>
          <a:xfrm>
            <a:off x="8834865" y="4607506"/>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延长动作电位时程的药物主要通过延长心肌细胞的动作电位时程而降低心律失常的发生率，如索他洛尔等。</a:t>
            </a:r>
          </a:p>
        </p:txBody>
      </p:sp>
      <p:sp>
        <p:nvSpPr>
          <p:cNvPr id="3" name="Freeform 3"/>
          <p:cNvSpPr/>
          <p:nvPr/>
        </p:nvSpPr>
        <p:spPr>
          <a:xfrm>
            <a:off x="826123"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299856"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757650"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937158"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410890"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868684"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048192"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521924"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979718"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7159226"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632959"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8090752"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9270260"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743992"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201787"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6739769" y="1358476"/>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钙通道拮抗剂主要通过抑制钙离子内流而影响心肌细胞的兴奋和传导，从而降低心律失常的发生率，如维拉帕米等。</a:t>
            </a:r>
          </a:p>
        </p:txBody>
      </p:sp>
      <p:sp>
        <p:nvSpPr>
          <p:cNvPr id="19" name="TextBox 19"/>
          <p:cNvSpPr txBox="1"/>
          <p:nvPr/>
        </p:nvSpPr>
        <p:spPr>
          <a:xfrm>
            <a:off x="4612797" y="4607506"/>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钾通道拮抗剂主要通过抑制钾离子外流而延长心肌细胞的动作电位时程，从而降低心律失常的发生率，如胺碘酮等。</a:t>
            </a:r>
          </a:p>
        </p:txBody>
      </p:sp>
      <p:sp>
        <p:nvSpPr>
          <p:cNvPr id="20" name="TextBox 20"/>
          <p:cNvSpPr txBox="1"/>
          <p:nvPr/>
        </p:nvSpPr>
        <p:spPr>
          <a:xfrm>
            <a:off x="390728" y="4569595"/>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根据药物的作用机制，抗心律失常药可分为钠通道拮抗剂、钾通道拮抗剂、钙通道拮抗剂和延长动作电位时程的药物等。</a:t>
            </a:r>
          </a:p>
        </p:txBody>
      </p:sp>
      <p:sp>
        <p:nvSpPr>
          <p:cNvPr id="21" name="TextBox 21"/>
          <p:cNvSpPr txBox="1"/>
          <p:nvPr/>
        </p:nvSpPr>
        <p:spPr>
          <a:xfrm>
            <a:off x="2501762" y="1358476"/>
            <a:ext cx="274320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钠通道拮抗剂主要通过抑制钠离子内流而减缓心肌细胞的兴奋和传导，从而降低心律失常的发生率，如奎尼丁、利多卡因等。</a:t>
            </a:r>
          </a:p>
        </p:txBody>
      </p:sp>
      <p:cxnSp>
        <p:nvCxnSpPr>
          <p:cNvPr id="22" name="Connector 22"/>
          <p:cNvCxnSpPr/>
          <p:nvPr/>
        </p:nvCxnSpPr>
        <p:spPr>
          <a:xfrm flipH="1" flipV="1">
            <a:off x="1737012" y="2310619"/>
            <a:ext cx="0" cy="970187"/>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23" name="AutoShape 23"/>
          <p:cNvSpPr/>
          <p:nvPr/>
        </p:nvSpPr>
        <p:spPr>
          <a:xfrm>
            <a:off x="1632675" y="3432283"/>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1693635" y="349324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365618" y="1589062"/>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1556577" y="1767642"/>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7" name="Connector 27"/>
          <p:cNvCxnSpPr/>
          <p:nvPr/>
        </p:nvCxnSpPr>
        <p:spPr>
          <a:xfrm flipH="1" flipV="1">
            <a:off x="5978060" y="2327386"/>
            <a:ext cx="0" cy="961926"/>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5873723" y="3412474"/>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934683" y="347343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0" name="Connector 30"/>
          <p:cNvCxnSpPr/>
          <p:nvPr/>
        </p:nvCxnSpPr>
        <p:spPr>
          <a:xfrm flipH="1" flipV="1">
            <a:off x="10182152" y="2308178"/>
            <a:ext cx="0" cy="961926"/>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1" name="AutoShape 31"/>
          <p:cNvSpPr/>
          <p:nvPr/>
        </p:nvSpPr>
        <p:spPr>
          <a:xfrm>
            <a:off x="10077815" y="3417650"/>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10138775" y="3478610"/>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624263" y="1589062"/>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4" name="Connector 34"/>
          <p:cNvCxnSpPr/>
          <p:nvPr/>
        </p:nvCxnSpPr>
        <p:spPr>
          <a:xfrm flipH="1" flipV="1">
            <a:off x="3860239" y="3572081"/>
            <a:ext cx="0" cy="1284763"/>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5" name="AutoShape 35"/>
          <p:cNvSpPr/>
          <p:nvPr/>
        </p:nvSpPr>
        <p:spPr>
          <a:xfrm>
            <a:off x="3750497" y="3424680"/>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3811457" y="3485640"/>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7" name="Connector 37"/>
          <p:cNvCxnSpPr/>
          <p:nvPr/>
        </p:nvCxnSpPr>
        <p:spPr>
          <a:xfrm flipH="1" flipV="1">
            <a:off x="8108145" y="3558730"/>
            <a:ext cx="0" cy="1284763"/>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8" name="AutoShape 38"/>
          <p:cNvSpPr/>
          <p:nvPr/>
        </p:nvSpPr>
        <p:spPr>
          <a:xfrm>
            <a:off x="7998403" y="3424680"/>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8059363" y="3485640"/>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3476652" y="4800180"/>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736750" y="4800180"/>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5773138" y="1740312"/>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817145" y="1589062"/>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9992364" y="1776887"/>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701728" y="5019600"/>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Freeform 46"/>
          <p:cNvSpPr/>
          <p:nvPr/>
        </p:nvSpPr>
        <p:spPr>
          <a:xfrm>
            <a:off x="7833655" y="4965413"/>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7" name="Group 47"/>
          <p:cNvGrpSpPr/>
          <p:nvPr/>
        </p:nvGrpSpPr>
        <p:grpSpPr>
          <a:xfrm>
            <a:off x="454963" y="93878"/>
            <a:ext cx="10641129" cy="914400"/>
            <a:chOff x="454963" y="93878"/>
            <a:chExt cx="10641129" cy="914400"/>
          </a:xfrm>
        </p:grpSpPr>
        <p:sp>
          <p:nvSpPr>
            <p:cNvPr id="48" name="AutoShape 4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TextBox 6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分类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抗心律失常药的适应症与禁忌症</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765" b="16765"/>
          <a:stretch>
            <a:fillRect/>
          </a:stretch>
        </p:blipFill>
        <p:spPr>
          <a:xfrm>
            <a:off x="6230112" y="1739062"/>
            <a:ext cx="5058969" cy="2163308"/>
          </a:xfrm>
          <a:prstGeom prst="rect">
            <a:avLst/>
          </a:prstGeom>
          <a:ln w="19050">
            <a:solidFill>
              <a:schemeClr val="accent1">
                <a:lumMod val="50000"/>
              </a:schemeClr>
            </a:solidFill>
          </a:ln>
        </p:spPr>
      </p:pic>
      <p:pic>
        <p:nvPicPr>
          <p:cNvPr id="3" name="Picture 3"/>
          <p:cNvPicPr>
            <a:picLocks noChangeAspect="1"/>
          </p:cNvPicPr>
          <p:nvPr/>
        </p:nvPicPr>
        <p:blipFill>
          <a:blip r:embed="rId3"/>
          <a:srcRect t="17929" b="17929"/>
          <a:stretch>
            <a:fillRect/>
          </a:stretch>
        </p:blipFill>
        <p:spPr>
          <a:xfrm>
            <a:off x="6233164" y="3914561"/>
            <a:ext cx="5058969" cy="2163307"/>
          </a:xfrm>
          <a:prstGeom prst="rect">
            <a:avLst/>
          </a:prstGeom>
          <a:ln w="19050">
            <a:solidFill>
              <a:schemeClr val="accent1">
                <a:lumMod val="50000"/>
              </a:schemeClr>
            </a:solidFill>
          </a:ln>
        </p:spPr>
      </p:pic>
      <p:sp>
        <p:nvSpPr>
          <p:cNvPr id="4" name="AutoShape 4"/>
          <p:cNvSpPr/>
          <p:nvPr/>
        </p:nvSpPr>
        <p:spPr>
          <a:xfrm>
            <a:off x="763829" y="1409026"/>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63829" y="1494370"/>
            <a:ext cx="390525"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382445"/>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室性心律失常</a:t>
            </a:r>
            <a:endParaRPr lang="en-US" sz="1100"/>
          </a:p>
        </p:txBody>
      </p:sp>
      <p:sp>
        <p:nvSpPr>
          <p:cNvPr id="7" name="AutoShape 7"/>
          <p:cNvSpPr/>
          <p:nvPr/>
        </p:nvSpPr>
        <p:spPr>
          <a:xfrm>
            <a:off x="1306341" y="1734252"/>
            <a:ext cx="4276714" cy="1212169"/>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如室性早搏、室性心动过速等，这些心律失常可能导致心绞痛、低血压等严重症状。</a:t>
            </a:r>
            <a:endParaRPr lang="en-US" sz="1100"/>
          </a:p>
        </p:txBody>
      </p:sp>
      <p:sp>
        <p:nvSpPr>
          <p:cNvPr id="8" name="AutoShape 8"/>
          <p:cNvSpPr/>
          <p:nvPr/>
        </p:nvSpPr>
        <p:spPr>
          <a:xfrm>
            <a:off x="763829" y="3104812"/>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63829" y="3198934"/>
            <a:ext cx="41910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10" name="AutoShape 10"/>
          <p:cNvSpPr/>
          <p:nvPr/>
        </p:nvSpPr>
        <p:spPr>
          <a:xfrm>
            <a:off x="1306341" y="3074046"/>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房性心律失常</a:t>
            </a:r>
            <a:endParaRPr lang="en-US" sz="1100"/>
          </a:p>
        </p:txBody>
      </p:sp>
      <p:sp>
        <p:nvSpPr>
          <p:cNvPr id="11" name="AutoShape 11"/>
          <p:cNvSpPr/>
          <p:nvPr/>
        </p:nvSpPr>
        <p:spPr>
          <a:xfrm>
            <a:off x="1306341" y="3486814"/>
            <a:ext cx="4276714" cy="1212169"/>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如房性早搏、心房扑动等，这些心律失常可能导致心悸、胸闷等症状。</a:t>
            </a:r>
            <a:endParaRPr lang="en-US" sz="1100"/>
          </a:p>
        </p:txBody>
      </p:sp>
      <p:sp>
        <p:nvSpPr>
          <p:cNvPr id="12" name="AutoShape 12"/>
          <p:cNvSpPr/>
          <p:nvPr/>
        </p:nvSpPr>
        <p:spPr>
          <a:xfrm>
            <a:off x="763829" y="490227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763829" y="4996400"/>
            <a:ext cx="43815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03</a:t>
            </a:r>
          </a:p>
        </p:txBody>
      </p:sp>
      <p:sp>
        <p:nvSpPr>
          <p:cNvPr id="14" name="AutoShape 14"/>
          <p:cNvSpPr/>
          <p:nvPr/>
        </p:nvSpPr>
        <p:spPr>
          <a:xfrm>
            <a:off x="1306341" y="4870494"/>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窦性心律失常</a:t>
            </a:r>
            <a:endParaRPr lang="en-US" sz="1100"/>
          </a:p>
        </p:txBody>
      </p:sp>
      <p:sp>
        <p:nvSpPr>
          <p:cNvPr id="15" name="AutoShape 15"/>
          <p:cNvSpPr/>
          <p:nvPr/>
        </p:nvSpPr>
        <p:spPr>
          <a:xfrm>
            <a:off x="1306341" y="5222301"/>
            <a:ext cx="4276714" cy="119999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如窦性心动过缓、窦性停搏等，这些心律失常可能导致晕厥、阿-斯综合征等严重症状。</a:t>
            </a:r>
            <a:endParaRPr lang="en-US" sz="1100"/>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适应症</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6907441" y="1806607"/>
            <a:ext cx="4502196" cy="4061765"/>
          </a:xfrm>
          <a:prstGeom prst="rect">
            <a:avLst/>
          </a:prstGeom>
        </p:spPr>
      </p:pic>
      <p:pic>
        <p:nvPicPr>
          <p:cNvPr id="3" name="Picture 3"/>
          <p:cNvPicPr>
            <a:picLocks noChangeAspect="1"/>
          </p:cNvPicPr>
          <p:nvPr/>
        </p:nvPicPr>
        <p:blipFill>
          <a:blip r:embed="rId3"/>
          <a:srcRect t="10588" b="10588"/>
          <a:stretch>
            <a:fillRect/>
          </a:stretch>
        </p:blipFill>
        <p:spPr>
          <a:xfrm>
            <a:off x="6907441" y="1792193"/>
            <a:ext cx="4502196" cy="2732629"/>
          </a:xfrm>
          <a:prstGeom prst="rect">
            <a:avLst/>
          </a:prstGeom>
        </p:spPr>
      </p:pic>
      <p:grpSp>
        <p:nvGrpSpPr>
          <p:cNvPr id="4" name="Group 4"/>
          <p:cNvGrpSpPr/>
          <p:nvPr/>
        </p:nvGrpSpPr>
        <p:grpSpPr>
          <a:xfrm>
            <a:off x="-2693471" y="4060468"/>
            <a:ext cx="5386942" cy="5386942"/>
            <a:chOff x="-2693471" y="4060468"/>
            <a:chExt cx="5386942" cy="5386942"/>
          </a:xfrm>
        </p:grpSpPr>
        <p:sp>
          <p:nvSpPr>
            <p:cNvPr id="5" name="AutoShape 5"/>
            <p:cNvSpPr/>
            <p:nvPr/>
          </p:nvSpPr>
          <p:spPr>
            <a:xfrm>
              <a:off x="-472539" y="6281401"/>
              <a:ext cx="945078" cy="945078"/>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94632" y="6059307"/>
              <a:ext cx="1389264" cy="1389264"/>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16725" y="5837215"/>
              <a:ext cx="1833451" cy="1833451"/>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38818" y="5615121"/>
              <a:ext cx="2277637" cy="2277637"/>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60912" y="5393028"/>
              <a:ext cx="2721823" cy="272182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83005" y="5170935"/>
              <a:ext cx="3166010" cy="3166010"/>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05098" y="4948842"/>
              <a:ext cx="3610196" cy="361019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027191" y="4726748"/>
              <a:ext cx="4054383" cy="405438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249285" y="4504655"/>
              <a:ext cx="4498569" cy="4498569"/>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2471378" y="4282562"/>
              <a:ext cx="4942756" cy="494275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2693471" y="4060468"/>
              <a:ext cx="5386942" cy="5386942"/>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1804696" y="1372731"/>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病态窦房结综合征</a:t>
            </a:r>
            <a:endParaRPr lang="en-US" sz="1100"/>
          </a:p>
        </p:txBody>
      </p:sp>
      <p:sp>
        <p:nvSpPr>
          <p:cNvPr id="17" name="AutoShape 17"/>
          <p:cNvSpPr/>
          <p:nvPr/>
        </p:nvSpPr>
        <p:spPr>
          <a:xfrm>
            <a:off x="1262116" y="1488887"/>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262116" y="1570452"/>
            <a:ext cx="438150" cy="30480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01</a:t>
            </a:r>
          </a:p>
        </p:txBody>
      </p:sp>
      <p:sp>
        <p:nvSpPr>
          <p:cNvPr id="19" name="AutoShape 19"/>
          <p:cNvSpPr/>
          <p:nvPr/>
        </p:nvSpPr>
        <p:spPr>
          <a:xfrm>
            <a:off x="1804696" y="1724535"/>
            <a:ext cx="4276714" cy="119999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由于窦房结变性与纤维化，导致心脏起搏与传导功能受损，应避免使用抗心律失常药物。</a:t>
            </a:r>
            <a:endParaRPr lang="en-US" sz="1100"/>
          </a:p>
        </p:txBody>
      </p:sp>
      <p:sp>
        <p:nvSpPr>
          <p:cNvPr id="20" name="AutoShape 20"/>
          <p:cNvSpPr/>
          <p:nvPr/>
        </p:nvSpPr>
        <p:spPr>
          <a:xfrm>
            <a:off x="1262116" y="325647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1272601" y="3332919"/>
            <a:ext cx="416357"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00">
                <a:solidFill>
                  <a:srgbClr val="FFFFFF">
                    <a:alpha val="100000"/>
                  </a:srgbClr>
                </a:solidFill>
                <a:latin typeface="Microsoft Yahei"/>
                <a:ea typeface="Microsoft Yahei"/>
                <a:cs typeface="Microsoft Yahei"/>
              </a:rPr>
              <a:t>02</a:t>
            </a:r>
          </a:p>
        </p:txBody>
      </p:sp>
      <p:sp>
        <p:nvSpPr>
          <p:cNvPr id="22" name="AutoShape 22"/>
          <p:cNvSpPr/>
          <p:nvPr/>
        </p:nvSpPr>
        <p:spPr>
          <a:xfrm>
            <a:off x="1804696" y="3127969"/>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高度房室传导阻滞</a:t>
            </a:r>
            <a:endParaRPr lang="en-US" sz="1100"/>
          </a:p>
        </p:txBody>
      </p:sp>
      <p:sp>
        <p:nvSpPr>
          <p:cNvPr id="23" name="AutoShape 23"/>
          <p:cNvSpPr/>
          <p:nvPr/>
        </p:nvSpPr>
        <p:spPr>
          <a:xfrm>
            <a:off x="1804696" y="3479774"/>
            <a:ext cx="4276714" cy="1212169"/>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由于房室结变性或纤维化，导致心脏电信号传导障碍，应避免使用抗心律失常药物。</a:t>
            </a:r>
            <a:endParaRPr lang="en-US" sz="1100"/>
          </a:p>
        </p:txBody>
      </p:sp>
      <p:sp>
        <p:nvSpPr>
          <p:cNvPr id="24" name="AutoShape 24"/>
          <p:cNvSpPr/>
          <p:nvPr/>
        </p:nvSpPr>
        <p:spPr>
          <a:xfrm>
            <a:off x="1262116" y="503078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271991" y="5124907"/>
            <a:ext cx="441594"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1500">
                <a:solidFill>
                  <a:srgbClr val="FFFFFF">
                    <a:alpha val="100000"/>
                  </a:srgbClr>
                </a:solidFill>
                <a:latin typeface="Microsoft Yahei"/>
                <a:ea typeface="Microsoft Yahei"/>
                <a:cs typeface="Microsoft Yahei"/>
              </a:rPr>
              <a:t>03</a:t>
            </a:r>
          </a:p>
        </p:txBody>
      </p:sp>
      <p:sp>
        <p:nvSpPr>
          <p:cNvPr id="26" name="AutoShape 26"/>
          <p:cNvSpPr/>
          <p:nvPr/>
        </p:nvSpPr>
        <p:spPr>
          <a:xfrm>
            <a:off x="1822337" y="4895384"/>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电解质紊乱</a:t>
            </a:r>
            <a:endParaRPr lang="en-US" sz="1100"/>
          </a:p>
        </p:txBody>
      </p:sp>
      <p:sp>
        <p:nvSpPr>
          <p:cNvPr id="27" name="AutoShape 27"/>
          <p:cNvSpPr/>
          <p:nvPr/>
        </p:nvSpPr>
        <p:spPr>
          <a:xfrm>
            <a:off x="1804696" y="5247188"/>
            <a:ext cx="4276714" cy="119999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如低钾、低镁等，这些电解质紊乱可能导致心脏电信号传导异常，应避免使用抗心律失常药物。</a:t>
            </a:r>
            <a:endParaRPr lang="en-US" sz="1100"/>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禁忌症</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抗心律失常药的常见不良反应</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l="-100" r="-100"/>
          </a:stretch>
        </a:blipFill>
      </p:bgPr>
    </p:bg>
    <p:spTree>
      <p:nvGrpSpPr>
        <p:cNvPr id="1" name=""/>
        <p:cNvGrpSpPr/>
        <p:nvPr/>
      </p:nvGrpSpPr>
      <p:grpSpPr>
        <a:xfrm>
          <a:off x="0" y="0"/>
          <a:ext cx="0" cy="0"/>
        </a:xfrm>
      </p:grpSpPr>
      <p:grpSp>
        <p:nvGrpSpPr>
          <p:cNvPr id="2" name="Group 2"/>
          <p:cNvGrpSpPr/>
          <p:nvPr/>
        </p:nvGrpSpPr>
        <p:grpSpPr>
          <a:xfrm>
            <a:off x="972922" y="2599767"/>
            <a:ext cx="2150213" cy="2889707"/>
            <a:chOff x="972922" y="2599767"/>
            <a:chExt cx="2150213" cy="2889707"/>
          </a:xfrm>
        </p:grpSpPr>
        <p:sp>
          <p:nvSpPr>
            <p:cNvPr id="3" name="AutoShape 3"/>
            <p:cNvSpPr/>
            <p:nvPr/>
          </p:nvSpPr>
          <p:spPr>
            <a:xfrm>
              <a:off x="972922" y="2599767"/>
              <a:ext cx="2150213" cy="2889707"/>
            </a:xfrm>
            <a:prstGeom prst="rect">
              <a:avLst/>
            </a:prstGeom>
            <a:solidFill>
              <a:schemeClr val="accent1">
                <a:alpha val="2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 name="AutoShape 4"/>
          <p:cNvSpPr/>
          <p:nvPr/>
        </p:nvSpPr>
        <p:spPr>
          <a:xfrm>
            <a:off x="1588976" y="2140811"/>
            <a:ext cx="917914" cy="91791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tretch>
            <a:fillRect/>
          </a:stretch>
        </p:blipFill>
        <p:spPr>
          <a:xfrm>
            <a:off x="1834231" y="2348202"/>
            <a:ext cx="427404" cy="503036"/>
          </a:xfrm>
          <a:prstGeom prst="rect">
            <a:avLst/>
          </a:prstGeom>
        </p:spPr>
      </p:pic>
      <p:grpSp>
        <p:nvGrpSpPr>
          <p:cNvPr id="6" name="Group 6"/>
          <p:cNvGrpSpPr/>
          <p:nvPr/>
        </p:nvGrpSpPr>
        <p:grpSpPr>
          <a:xfrm>
            <a:off x="3705053" y="2599767"/>
            <a:ext cx="2150213" cy="2889707"/>
            <a:chOff x="3705053" y="2599767"/>
            <a:chExt cx="2150213" cy="2889707"/>
          </a:xfrm>
        </p:grpSpPr>
        <p:sp>
          <p:nvSpPr>
            <p:cNvPr id="7" name="AutoShape 7"/>
            <p:cNvSpPr/>
            <p:nvPr/>
          </p:nvSpPr>
          <p:spPr>
            <a:xfrm>
              <a:off x="3705053" y="2599767"/>
              <a:ext cx="2150213" cy="2889707"/>
            </a:xfrm>
            <a:prstGeom prst="rect">
              <a:avLst/>
            </a:prstGeom>
            <a:solidFill>
              <a:schemeClr val="accent1">
                <a:alpha val="2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4321203" y="2140811"/>
            <a:ext cx="917914" cy="91791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3"/>
          <a:stretch>
            <a:fillRect/>
          </a:stretch>
        </p:blipFill>
        <p:spPr>
          <a:xfrm>
            <a:off x="4554410" y="2409492"/>
            <a:ext cx="451403" cy="451403"/>
          </a:xfrm>
          <a:prstGeom prst="rect">
            <a:avLst/>
          </a:prstGeom>
        </p:spPr>
      </p:pic>
      <p:grpSp>
        <p:nvGrpSpPr>
          <p:cNvPr id="10" name="Group 10"/>
          <p:cNvGrpSpPr/>
          <p:nvPr/>
        </p:nvGrpSpPr>
        <p:grpSpPr>
          <a:xfrm>
            <a:off x="6437185" y="2599767"/>
            <a:ext cx="2150213" cy="2889707"/>
            <a:chOff x="6437185" y="2599767"/>
            <a:chExt cx="2150213" cy="2889707"/>
          </a:xfrm>
        </p:grpSpPr>
        <p:sp>
          <p:nvSpPr>
            <p:cNvPr id="11" name="AutoShape 11"/>
            <p:cNvSpPr/>
            <p:nvPr/>
          </p:nvSpPr>
          <p:spPr>
            <a:xfrm>
              <a:off x="6437185" y="2599767"/>
              <a:ext cx="2150213" cy="2889707"/>
            </a:xfrm>
            <a:prstGeom prst="rect">
              <a:avLst/>
            </a:prstGeom>
            <a:solidFill>
              <a:schemeClr val="accent1">
                <a:alpha val="2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2" name="AutoShape 12"/>
          <p:cNvSpPr/>
          <p:nvPr/>
        </p:nvSpPr>
        <p:spPr>
          <a:xfrm>
            <a:off x="7053335" y="2140811"/>
            <a:ext cx="917914" cy="91791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3" name="Picture 13"/>
          <p:cNvPicPr>
            <a:picLocks noChangeAspect="1"/>
          </p:cNvPicPr>
          <p:nvPr/>
        </p:nvPicPr>
        <p:blipFill>
          <a:blip r:embed="rId4"/>
          <a:stretch>
            <a:fillRect/>
          </a:stretch>
        </p:blipFill>
        <p:spPr>
          <a:xfrm>
            <a:off x="7263307" y="2346672"/>
            <a:ext cx="498064" cy="506191"/>
          </a:xfrm>
          <a:prstGeom prst="rect">
            <a:avLst/>
          </a:prstGeom>
        </p:spPr>
      </p:pic>
      <p:grpSp>
        <p:nvGrpSpPr>
          <p:cNvPr id="14" name="Group 14"/>
          <p:cNvGrpSpPr/>
          <p:nvPr/>
        </p:nvGrpSpPr>
        <p:grpSpPr>
          <a:xfrm>
            <a:off x="9169412" y="2599767"/>
            <a:ext cx="2150213" cy="2889707"/>
            <a:chOff x="9169412" y="2599767"/>
            <a:chExt cx="2150213" cy="2889707"/>
          </a:xfrm>
        </p:grpSpPr>
        <p:sp>
          <p:nvSpPr>
            <p:cNvPr id="15" name="AutoShape 15"/>
            <p:cNvSpPr/>
            <p:nvPr/>
          </p:nvSpPr>
          <p:spPr>
            <a:xfrm>
              <a:off x="9169412" y="2599767"/>
              <a:ext cx="2150213" cy="2889707"/>
            </a:xfrm>
            <a:prstGeom prst="rect">
              <a:avLst/>
            </a:prstGeom>
            <a:solidFill>
              <a:schemeClr val="accent1">
                <a:alpha val="2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9785562" y="2140811"/>
            <a:ext cx="917914" cy="91791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5"/>
          <a:stretch>
            <a:fillRect/>
          </a:stretch>
        </p:blipFill>
        <p:spPr>
          <a:xfrm>
            <a:off x="10010068" y="2412169"/>
            <a:ext cx="468901" cy="375102"/>
          </a:xfrm>
          <a:prstGeom prst="rect">
            <a:avLst/>
          </a:prstGeom>
        </p:spPr>
      </p:pic>
      <p:sp>
        <p:nvSpPr>
          <p:cNvPr id="18" name="AutoShape 18"/>
          <p:cNvSpPr/>
          <p:nvPr/>
        </p:nvSpPr>
        <p:spPr>
          <a:xfrm>
            <a:off x="924705" y="3279213"/>
            <a:ext cx="2192423"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心动过缓</a:t>
            </a:r>
            <a:endParaRPr lang="en-US" sz="1100"/>
          </a:p>
        </p:txBody>
      </p:sp>
      <p:sp>
        <p:nvSpPr>
          <p:cNvPr id="19" name="AutoShape 19"/>
          <p:cNvSpPr/>
          <p:nvPr/>
        </p:nvSpPr>
        <p:spPr>
          <a:xfrm>
            <a:off x="1030805" y="3664675"/>
            <a:ext cx="1980224" cy="162440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抗心律失常药物可能导致心率减慢，尤其在用药剂量较大或联合其他药物时。</a:t>
            </a:r>
            <a:endParaRPr lang="en-US" sz="1100"/>
          </a:p>
        </p:txBody>
      </p:sp>
      <p:sp>
        <p:nvSpPr>
          <p:cNvPr id="20" name="AutoShape 20"/>
          <p:cNvSpPr/>
          <p:nvPr/>
        </p:nvSpPr>
        <p:spPr>
          <a:xfrm>
            <a:off x="3705053" y="3279213"/>
            <a:ext cx="2192423"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室性停搏</a:t>
            </a:r>
            <a:endParaRPr lang="en-US" sz="1100"/>
          </a:p>
        </p:txBody>
      </p:sp>
      <p:sp>
        <p:nvSpPr>
          <p:cNvPr id="21" name="AutoShape 21"/>
          <p:cNvSpPr/>
          <p:nvPr/>
        </p:nvSpPr>
        <p:spPr>
          <a:xfrm>
            <a:off x="3811153" y="3664675"/>
            <a:ext cx="1980224" cy="162440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某些药物可能导致室性停搏，严重时可引起阿-斯综合征，甚至猝死。</a:t>
            </a:r>
            <a:endParaRPr lang="en-US" sz="1100"/>
          </a:p>
        </p:txBody>
      </p:sp>
      <p:sp>
        <p:nvSpPr>
          <p:cNvPr id="22" name="AutoShape 22"/>
          <p:cNvSpPr/>
          <p:nvPr/>
        </p:nvSpPr>
        <p:spPr>
          <a:xfrm>
            <a:off x="6394975" y="3279213"/>
            <a:ext cx="2192423"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心脏传导阻滞</a:t>
            </a:r>
            <a:endParaRPr lang="en-US" sz="1100"/>
          </a:p>
        </p:txBody>
      </p:sp>
      <p:sp>
        <p:nvSpPr>
          <p:cNvPr id="23" name="AutoShape 23"/>
          <p:cNvSpPr/>
          <p:nvPr/>
        </p:nvSpPr>
        <p:spPr>
          <a:xfrm>
            <a:off x="6501074" y="3664675"/>
            <a:ext cx="1980224" cy="162440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抗心律失常药物可能影响心脏电信号传导，导致心脏传导阻滞。</a:t>
            </a:r>
            <a:endParaRPr lang="en-US" sz="1100"/>
          </a:p>
        </p:txBody>
      </p:sp>
      <p:sp>
        <p:nvSpPr>
          <p:cNvPr id="24" name="AutoShape 24"/>
          <p:cNvSpPr/>
          <p:nvPr/>
        </p:nvSpPr>
        <p:spPr>
          <a:xfrm>
            <a:off x="9157221" y="3291405"/>
            <a:ext cx="2192423"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心力衰竭</a:t>
            </a:r>
            <a:endParaRPr lang="en-US" sz="1100"/>
          </a:p>
        </p:txBody>
      </p:sp>
      <p:sp>
        <p:nvSpPr>
          <p:cNvPr id="25" name="AutoShape 25"/>
          <p:cNvSpPr/>
          <p:nvPr/>
        </p:nvSpPr>
        <p:spPr>
          <a:xfrm>
            <a:off x="9263320" y="3676867"/>
            <a:ext cx="1980224" cy="162440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不当使用抗心律失常药物可能导致心力衰竭，特别是对于已有心脏疾病的患者。</a:t>
            </a:r>
            <a:endParaRPr lang="en-US" sz="1100"/>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心血管系统不良反应</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https://d.book118.com/248135013117006030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52</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2024-09-07T08:32:13.698</cp:lastPrinted>
  <dcterms:created xsi:type="dcterms:W3CDTF">2024-09-07T00:32:13Z</dcterms:created>
  <dcterms:modified xsi:type="dcterms:W3CDTF">2024-09-07T00:32:15Z</dcterms:modified>
</cp:coreProperties>
</file>