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35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49F6B-7CC6-4594-A3E2-307D4574E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1BBDA-9B81-47F5-83E5-547434D0D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F22DF-704C-4FF0-8F0B-ED0553A89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E2E2F-0B3A-4D1E-BDAE-C63C2E86C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9DA429-D005-4A35-B8E3-A3CF671BB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5D942A-3405-4887-9A4B-C01B45EBC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C4AC2A-BB0C-4981-A282-DEBF9BB1C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9E60D-AA19-47F6-BA2D-C8177F507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491AC-721C-4C12-A9AE-0F4ACB3DD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98FF6-B023-4121-840F-E02C8FA70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427E0-58F1-4594-8BD0-CD05F349C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349" r:id="rId2"/>
    <p:sldLayoutId id="2147490350" r:id="rId3"/>
    <p:sldLayoutId id="2147490351" r:id="rId4"/>
    <p:sldLayoutId id="2147490352" r:id="rId5"/>
    <p:sldLayoutId id="2147490353" r:id="rId6"/>
    <p:sldLayoutId id="2147490354" r:id="rId7"/>
    <p:sldLayoutId id="2147490355" r:id="rId8"/>
    <p:sldLayoutId id="2147490356" r:id="rId9"/>
    <p:sldLayoutId id="2147490357" r:id="rId10"/>
    <p:sldLayoutId id="214749035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22" Type="http://schemas.openxmlformats.org/officeDocument/2006/relationships/tags" Target="../tags/tag160.xml" /><Relationship Id="rId23" Type="http://schemas.openxmlformats.org/officeDocument/2006/relationships/tags" Target="../tags/tag161.xml" /><Relationship Id="rId24" Type="http://schemas.openxmlformats.org/officeDocument/2006/relationships/tags" Target="../tags/tag162.xml" /><Relationship Id="rId25" Type="http://schemas.openxmlformats.org/officeDocument/2006/relationships/tags" Target="../tags/tag163.xml" /><Relationship Id="rId26" Type="http://schemas.openxmlformats.org/officeDocument/2006/relationships/tags" Target="../tags/tag164.xml" /><Relationship Id="rId27" Type="http://schemas.openxmlformats.org/officeDocument/2006/relationships/tags" Target="../tags/tag165.xml" /><Relationship Id="rId28" Type="http://schemas.openxmlformats.org/officeDocument/2006/relationships/tags" Target="../tags/tag166.xml" /><Relationship Id="rId29" Type="http://schemas.openxmlformats.org/officeDocument/2006/relationships/tags" Target="../tags/tag167.xml" /><Relationship Id="rId3" Type="http://schemas.openxmlformats.org/officeDocument/2006/relationships/tags" Target="../tags/tag141.xml" /><Relationship Id="rId30" Type="http://schemas.openxmlformats.org/officeDocument/2006/relationships/tags" Target="../tags/tag168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3711500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长期熬夜人群健康恢复注意事项及养生技巧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调整作息时间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规律作息，早睡早起</a:t>
            </a:r>
            <a:endParaRPr lang="zh-CN" altLang="en-US"/>
          </a:p>
        </p:txBody>
      </p:sp>
      <p:sp>
        <p:nvSpPr>
          <p:cNvPr id="1048852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调整作息时间：尽量在晚上10点前入睡，早上6点前起床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4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避免熬夜：尽量避免晚上12点后睡觉，以免影响身体健康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6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保持充足的睡眠时间：每天保证7-8小时的睡眠时间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适当运动：每天进行适当的运动，如散步、跑步等，有助于改善睡眠质量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睡前避免使用电子产品</a:t>
            </a:r>
            <a:endParaRPr lang="zh-CN" altLang="en-US"/>
          </a:p>
        </p:txBody>
      </p:sp>
      <p:sp>
        <p:nvSpPr>
          <p:cNvPr id="1048894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电子产品发出的蓝光会影响褪黑素的分泌，导致睡眠质量下降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睡前使用电子产品容易使人过度兴奋，难以入睡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建议睡前一小时内不使用电子产品，以帮助调整作息时间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可以尝试阅读纸质书籍或进行其他放松活动，以帮助入睡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保证充足的睡眠时间</a:t>
            </a:r>
            <a:endParaRPr lang="zh-CN" altLang="en-US"/>
          </a:p>
        </p:txBody>
      </p:sp>
      <p:sp>
        <p:nvSpPr>
          <p:cNvPr id="1048952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每天至少保证7-8小时的睡眠时间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尽量在晚上10点到早上6点之间睡觉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避免晚上11点以后睡觉，以免影响身体修复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尽量保持规律的作息时间，避免频繁调整作息时间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午休时间不宜过长</a:t>
            </a:r>
            <a:endParaRPr lang="zh-CN" altLang="en-US"/>
          </a:p>
        </p:txBody>
      </p:sp>
      <p:sp>
        <p:nvSpPr>
          <p:cNvPr id="10490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2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午休时间过长会影响晚上的睡眠质量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午休时间过长会导致下午精力不足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4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午休时间过长可能会影响身体健康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6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建议午休时间控制在30分钟以内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合理饮食</a:t>
            </a:r>
            <a:endParaRPr lang="zh-CN" altLang="en-US"/>
          </a:p>
        </p:txBody>
      </p:sp>
      <p:sp>
        <p:nvSpPr>
          <p:cNvPr id="10490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饮食清淡，营养均衡</a:t>
            </a:r>
            <a:endParaRPr lang="zh-CN" altLang="en-US"/>
          </a:p>
        </p:txBody>
      </p:sp>
      <p:sp>
        <p:nvSpPr>
          <p:cNvPr id="10490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8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避免油腻、辛辣、刺激性食物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多吃蔬菜、水果、全谷类、豆类等富含膳食纤维的食物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0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适量摄入蛋白质，如瘦肉、鸡蛋、豆制品等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2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保持水分平衡，多喝水，少喝含糖饮料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多摄入富含蛋白质的食物</a:t>
            </a:r>
            <a:endParaRPr lang="zh-CN" altLang="en-US"/>
          </a:p>
        </p:txBody>
      </p:sp>
      <p:sp>
        <p:nvSpPr>
          <p:cNvPr id="1049154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蛋白质是身体修复和重建的重要物质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建议每天摄入足够的蛋白质，以满足身体需求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适量摄入蛋白质有助于提高免疫力和抵抗力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富含蛋白质的食物包括肉类、鱼类、豆制品等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适量补充维生素和矿物质</a:t>
            </a:r>
            <a:endParaRPr lang="zh-CN" altLang="en-US"/>
          </a:p>
        </p:txBody>
      </p:sp>
      <p:sp>
        <p:nvSpPr>
          <p:cNvPr id="1049232" name="矩形 15"/>
          <p:cNvSpPr/>
          <p:nvPr>
            <p:custDataLst>
              <p:tags r:id="rId2"/>
            </p:custDataLst>
          </p:nvPr>
        </p:nvSpPr>
        <p:spPr>
          <a:xfrm>
            <a:off x="33447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维生素C：增强免疫力，促进铁的吸收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任意多边形 17"/>
          <p:cNvSpPr/>
          <p:nvPr>
            <p:custDataLst>
              <p:tags r:id="rId3"/>
            </p:custDataLst>
          </p:nvPr>
        </p:nvSpPr>
        <p:spPr>
          <a:xfrm flipV="1">
            <a:off x="32787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任意多边形 18"/>
          <p:cNvSpPr/>
          <p:nvPr>
            <p:custDataLst>
              <p:tags r:id="rId4"/>
            </p:custDataLst>
          </p:nvPr>
        </p:nvSpPr>
        <p:spPr>
          <a:xfrm flipH="1">
            <a:off x="84924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27"/>
          <p:cNvSpPr/>
          <p:nvPr>
            <p:custDataLst>
              <p:tags r:id="rId5"/>
            </p:custDataLst>
          </p:nvPr>
        </p:nvSpPr>
        <p:spPr>
          <a:xfrm>
            <a:off x="33447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维生素B族：调节新陈代谢，缓解疲劳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任意多边形 29"/>
          <p:cNvSpPr/>
          <p:nvPr>
            <p:custDataLst>
              <p:tags r:id="rId6"/>
            </p:custDataLst>
          </p:nvPr>
        </p:nvSpPr>
        <p:spPr>
          <a:xfrm flipV="1">
            <a:off x="32787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任意多边形 30"/>
          <p:cNvSpPr/>
          <p:nvPr>
            <p:custDataLst>
              <p:tags r:id="rId7"/>
            </p:custDataLst>
          </p:nvPr>
        </p:nvSpPr>
        <p:spPr>
          <a:xfrm flipH="1">
            <a:off x="84924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5"/>
          <p:cNvSpPr/>
          <p:nvPr>
            <p:custDataLst>
              <p:tags r:id="rId8"/>
            </p:custDataLst>
          </p:nvPr>
        </p:nvSpPr>
        <p:spPr>
          <a:xfrm>
            <a:off x="33447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钙：维持骨骼健康，预防骨质疏松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任意多边形 7"/>
          <p:cNvSpPr/>
          <p:nvPr>
            <p:custDataLst>
              <p:tags r:id="rId9"/>
            </p:custDataLst>
          </p:nvPr>
        </p:nvSpPr>
        <p:spPr>
          <a:xfrm flipV="1">
            <a:off x="32787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任意多边形 8"/>
          <p:cNvSpPr/>
          <p:nvPr>
            <p:custDataLst>
              <p:tags r:id="rId10"/>
            </p:custDataLst>
          </p:nvPr>
        </p:nvSpPr>
        <p:spPr>
          <a:xfrm flipH="1">
            <a:off x="84924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10"/>
          <p:cNvSpPr/>
          <p:nvPr>
            <p:custDataLst>
              <p:tags r:id="rId11"/>
            </p:custDataLst>
          </p:nvPr>
        </p:nvSpPr>
        <p:spPr>
          <a:xfrm>
            <a:off x="33447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镁：调节神经和肌肉功能，缓解焦虑和压力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任意多边形 12"/>
          <p:cNvSpPr/>
          <p:nvPr>
            <p:custDataLst>
              <p:tags r:id="rId12"/>
            </p:custDataLst>
          </p:nvPr>
        </p:nvSpPr>
        <p:spPr>
          <a:xfrm flipV="1">
            <a:off x="32787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任意多边形 13"/>
          <p:cNvSpPr/>
          <p:nvPr>
            <p:custDataLst>
              <p:tags r:id="rId13"/>
            </p:custDataLst>
          </p:nvPr>
        </p:nvSpPr>
        <p:spPr>
          <a:xfrm flipH="1">
            <a:off x="84924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9"/>
          <p:cNvSpPr/>
          <p:nvPr>
            <p:custDataLst>
              <p:tags r:id="rId14"/>
            </p:custDataLst>
          </p:nvPr>
        </p:nvSpPr>
        <p:spPr>
          <a:xfrm>
            <a:off x="33447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锌：促进伤口愈合，增强免疫力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任意多边形 21"/>
          <p:cNvSpPr/>
          <p:nvPr>
            <p:custDataLst>
              <p:tags r:id="rId15"/>
            </p:custDataLst>
          </p:nvPr>
        </p:nvSpPr>
        <p:spPr>
          <a:xfrm flipV="1">
            <a:off x="32787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任意多边形 22"/>
          <p:cNvSpPr/>
          <p:nvPr>
            <p:custDataLst>
              <p:tags r:id="rId16"/>
            </p:custDataLst>
          </p:nvPr>
        </p:nvSpPr>
        <p:spPr>
          <a:xfrm flipH="1">
            <a:off x="84924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38"/>
          <p:cNvSpPr/>
          <p:nvPr>
            <p:custDataLst>
              <p:tags r:id="rId17"/>
            </p:custDataLst>
          </p:nvPr>
        </p:nvSpPr>
        <p:spPr>
          <a:xfrm>
            <a:off x="33447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硒：抗氧化，保护细胞免受损伤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任意多边形 40"/>
          <p:cNvSpPr/>
          <p:nvPr>
            <p:custDataLst>
              <p:tags r:id="rId18"/>
            </p:custDataLst>
          </p:nvPr>
        </p:nvSpPr>
        <p:spPr>
          <a:xfrm flipV="1">
            <a:off x="32787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任意多边形 41"/>
          <p:cNvSpPr/>
          <p:nvPr>
            <p:custDataLst>
              <p:tags r:id="rId19"/>
            </p:custDataLst>
          </p:nvPr>
        </p:nvSpPr>
        <p:spPr>
          <a:xfrm flipH="1">
            <a:off x="84924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避免过度饮酒和吸烟</a:t>
            </a:r>
            <a:endParaRPr lang="zh-CN" altLang="en-US"/>
          </a:p>
        </p:txBody>
      </p:sp>
      <p:sp>
        <p:nvSpPr>
          <p:cNvPr id="1049302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6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4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长期熬夜人群应多吃富含维生素C和维生素E的食物，以增强免疫力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0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长期熬夜人群应多吃富含蛋白质和钙的食物，以补充营养和增强体质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2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长期熬夜人群应避免过度饮酒，以免加重肝脏负担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4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长期熬夜人群应避免过度吸烟，以免加重肺部负担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加强锻炼</a:t>
            </a:r>
            <a:endParaRPr lang="zh-CN" altLang="en-US"/>
          </a:p>
        </p:txBody>
      </p:sp>
      <p:sp>
        <p:nvSpPr>
          <p:cNvPr id="10493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选择适合自己的运动方式</a:t>
            </a:r>
            <a:endParaRPr lang="zh-CN" altLang="en-US"/>
          </a:p>
        </p:txBody>
      </p:sp>
      <p:sp>
        <p:nvSpPr>
          <p:cNvPr id="1049388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根据自己的年龄、性别、身体状况等因素选择合适的运动项目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运动强度要适中，避免过度疲劳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运动时间要合理，不宜过长或过短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运动前后要做好热身和放松，避免受伤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适量进行有氧运动</a:t>
            </a:r>
            <a:endParaRPr lang="zh-CN" altLang="en-US"/>
          </a:p>
        </p:txBody>
      </p:sp>
      <p:sp>
        <p:nvSpPr>
          <p:cNvPr id="1049446" name="正文"/>
          <p:cNvSpPr txBox="1"/>
          <p:nvPr>
            <p:custDataLst>
              <p:tags r:id="rId2"/>
            </p:custDataLst>
          </p:nvPr>
        </p:nvSpPr>
        <p:spPr>
          <a:xfrm>
            <a:off x="27260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有氧运动：如慢跑、游泳、骑自行车等，有助于提高心肺功能，增强体质。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正文"/>
          <p:cNvSpPr txBox="1"/>
          <p:nvPr>
            <p:custDataLst>
              <p:tags r:id="rId3"/>
            </p:custDataLst>
          </p:nvPr>
        </p:nvSpPr>
        <p:spPr>
          <a:xfrm>
            <a:off x="27260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运动时间：每次运动30-60分钟，每周至少进行3-5次。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正文"/>
          <p:cNvSpPr txBox="1"/>
          <p:nvPr>
            <p:custDataLst>
              <p:tags r:id="rId4"/>
            </p:custDataLst>
          </p:nvPr>
        </p:nvSpPr>
        <p:spPr>
          <a:xfrm>
            <a:off x="27260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运动强度：根据个人体质和健康状况，选择合适的运动强度，避免过度疲劳。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5"/>
            </p:custDataLst>
          </p:nvPr>
        </p:nvSpPr>
        <p:spPr>
          <a:xfrm>
            <a:off x="27260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运动前后：运动前热身，运动后拉伸，以减少运动伤害。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增强肌肉力量和柔韧性</a:t>
            </a:r>
            <a:endParaRPr lang="zh-CN" altLang="en-US"/>
          </a:p>
        </p:txBody>
      </p:sp>
      <p:sp>
        <p:nvSpPr>
          <p:cNvPr id="1049488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0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92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力量训练：如举重、哑铃、杠铃等，可以增强肌肉力量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6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8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柔韧性训练：如瑜伽、普拉提、拉伸等，可以增加肌肉和关节的柔韧性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2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4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平衡训练：如单脚站立、平衡球等，可以提高身体的平衡能力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8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0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有氧运动：如跑步、游泳、骑自行车等，可以增强心肺功能和体能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https://d.book118.com/248137115002006024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Montserrat ExtraBold</vt:lpstr>
      <vt:lpstr>Wingdings</vt:lpstr>
      <vt:lpstr>Office Theme</vt:lpstr>
      <vt:lpstr>长期熬夜人群健康恢复注意事项及养生技巧</vt:lpstr>
      <vt:lpstr>目录</vt:lpstr>
      <vt:lpstr>调整作息时间</vt:lpstr>
      <vt:lpstr>规律作息，早睡早起</vt:lpstr>
      <vt:lpstr>睡前避免使用电子产品</vt:lpstr>
      <vt:lpstr>保证充足的睡眠时间</vt:lpstr>
      <vt:lpstr>午休时间不宜过长</vt:lpstr>
      <vt:lpstr>合理饮食</vt:lpstr>
      <vt:lpstr>饮食清淡，营养均衡</vt:lpstr>
      <vt:lpstr>多摄入富含蛋白质的食物</vt:lpstr>
      <vt:lpstr>适量补充维生素和矿物质</vt:lpstr>
      <vt:lpstr>避免过度饮酒和吸烟</vt:lpstr>
      <vt:lpstr>加强锻炼</vt:lpstr>
      <vt:lpstr>选择适合自己的运动方式</vt:lpstr>
      <vt:lpstr>适量进行有氧运动</vt:lpstr>
      <vt:lpstr>增强肌肉力量和柔韧性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2024-08-30T20:15:25.970</cp:lastPrinted>
  <dcterms:created xsi:type="dcterms:W3CDTF">2024-08-30T12:15:25Z</dcterms:created>
  <dcterms:modified xsi:type="dcterms:W3CDTF">2024-08-30T12:15:28Z</dcterms:modified>
</cp:coreProperties>
</file>