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QTCCHN+MS-UIGothic"/>
      <p:regular r:id="rId18"/>
    </p:embeddedFont>
    <p:embeddedFont>
      <p:font typeface="QKETFK+BAWEGI+ArialMT"/>
      <p:regular r:id="rId19"/>
    </p:embeddedFont>
    <p:embeddedFont>
      <p:font typeface="ORFQJV+NQQWPU+MicrosoftYaHei-Bold"/>
      <p:regular r:id="rId20"/>
    </p:embeddedFont>
    <p:embeddedFont>
      <p:font typeface="MUOAKW+FSMKVC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A6191-AE71-49FE-82A9-DD3ED60D1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05483-B504-450D-A094-79209A8CE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4EF87-D3F7-4591-8CDB-48A38EC61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EC08D-A08B-4A8D-9218-F01473662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E1FC90-5CDD-4705-B025-35FB1568B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CD1F66-9850-4CBB-86F5-32ECADF62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CE0968-3197-4897-9B85-9D82BA8EE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D9445-21DF-4B97-AFC5-A69B2F263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A29EE-8659-4F54-AD14-F9A630A14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A8D3B-AB7D-4E24-AE8B-EA1B771C6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549B9-357D-45C9-B9BA-55CE9270F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43031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79675" y="1949604"/>
            <a:ext cx="8310588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QTCCHN+MS-UIGothic"/>
                <a:cs typeface="QTCCHN+MS-UIGothic"/>
              </a:rPr>
              <a:t>物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业</a:t>
            </a:r>
            <a:r>
              <a:rPr sz="5150" spc="23">
                <a:solidFill>
                  <a:srgbClr val="8D3300"/>
                </a:solidFill>
                <a:latin typeface="QTCCHN+MS-UIGothic"/>
                <a:cs typeface="QTCCHN+MS-UIGothic"/>
              </a:rPr>
              <a:t>管理达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标创优标</a:t>
            </a:r>
            <a:r>
              <a:rPr sz="5150" spc="25">
                <a:solidFill>
                  <a:srgbClr val="8D3300"/>
                </a:solidFill>
                <a:latin typeface="QTCCHN+MS-UIGothic"/>
                <a:cs typeface="QTCCHN+MS-UIGothic"/>
              </a:rPr>
              <a:t>准作</a:t>
            </a:r>
          </a:p>
          <a:p>
            <a:pPr marL="131445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业规</a:t>
            </a:r>
            <a:r>
              <a:rPr sz="5150" spc="23">
                <a:solidFill>
                  <a:srgbClr val="8D3300"/>
                </a:solidFill>
                <a:latin typeface="QTCCHN+MS-UIGothic"/>
                <a:cs typeface="QTCCHN+MS-UIGothic"/>
              </a:rPr>
              <a:t>范精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讲课</a:t>
            </a:r>
            <a:r>
              <a:rPr sz="5150">
                <a:solidFill>
                  <a:srgbClr val="8D3300"/>
                </a:solidFill>
                <a:latin typeface="QTCCHN+MS-UIGothic"/>
                <a:cs typeface="QTCCH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46929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QKETFK+BAWEGI+ArialMT"/>
                <a:cs typeface="QKETFK+BAWEGI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物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23110" y="246036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QTCCHN+MS-UIGothic"/>
                <a:cs typeface="QTCCHN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46929" y="2491930"/>
            <a:ext cx="3738821" cy="29782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QKETFK+BAWEGI+ArialMT"/>
                <a:cs typeface="QKETFK+BAWEGI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物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管理达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标标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QKETFK+BAWEGI+ArialMT"/>
                <a:cs typeface="QKETFK+BAWEGI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物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管理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创优标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QKETFK+BAWEGI+ArialMT"/>
                <a:cs typeface="QKETFK+BAWEGI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物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管理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准作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业规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QKETFK+BAWEGI+ArialMT"/>
                <a:cs typeface="QKETFK+BAWEGI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物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管理案例分析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QKETFK+BAWEGI+ArialMT"/>
                <a:cs typeface="QKETFK+BAWEGI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物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管理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8D3300"/>
                </a:solidFill>
                <a:latin typeface="QTCCHN+MS-UIGothic"/>
                <a:cs typeface="QTCCHN+MS-UIGothic"/>
              </a:rPr>
              <a:t>践建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3110" y="355764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ORFQJV+NQQWPU+MicrosoftYaHei-Bold"/>
                <a:cs typeface="ORFQJV+NQQWP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ORFQJV+NQQWPU+MicrosoftYaHei-Bold"/>
                <a:cs typeface="ORFQJV+NQQWPU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54829" y="358480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QTCCHN+MS-UIGothic"/>
                <a:cs typeface="QTCCHN+MS-UIGothic"/>
              </a:rPr>
              <a:t>物</a:t>
            </a:r>
            <a:r>
              <a:rPr sz="4550" spc="27">
                <a:solidFill>
                  <a:srgbClr val="8D3300"/>
                </a:solidFill>
                <a:latin typeface="SimSun"/>
                <a:cs typeface="SimSun"/>
              </a:rPr>
              <a:t>业</a:t>
            </a:r>
            <a:r>
              <a:rPr sz="4550" spc="23">
                <a:solidFill>
                  <a:srgbClr val="8D3300"/>
                </a:solidFill>
                <a:latin typeface="QTCCHN+MS-UIGothic"/>
                <a:cs typeface="QTCCHN+MS-UIGothic"/>
              </a:rPr>
              <a:t>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物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管理的定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QTCCHN+MS-UIGothic"/>
                <a:cs typeface="QTCCHN+MS-UIGothic"/>
              </a:rPr>
              <a:t>物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FF6D1B"/>
                </a:solidFill>
                <a:latin typeface="QTCCHN+MS-UIGothic"/>
                <a:cs typeface="QTCCHN+MS-UIGothic"/>
              </a:rPr>
              <a:t>管理定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管理是指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机构受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主委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托，按照国家法律法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和合同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定，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业进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化管理和服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QTCCHN+MS-UIGothic"/>
                <a:cs typeface="QTCCHN+MS-UIGothic"/>
              </a:rPr>
              <a:t>物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FF6D1B"/>
                </a:solidFill>
                <a:latin typeface="QTCCHN+MS-UIGothic"/>
                <a:cs typeface="QTCCHN+MS-UIGothic"/>
              </a:rPr>
              <a:t>管理特点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管理具有服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性、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社会性和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合性等特点，需要与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主、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主委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会和政府机构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和合作。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物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RFQJV+NQQWPU+MicrosoftYaHei-Bold"/>
                <a:cs typeface="ORFQJV+NQQWP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RFQJV+NQQWPU+MicrosoftYaHei-Bold"/>
                <a:cs typeface="ORFQJV+NQQWP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RFQJV+NQQWPU+MicrosoftYaHei-Bold"/>
                <a:cs typeface="ORFQJV+NQQWP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QTCCHN+MS-UIGothic"/>
                <a:cs typeface="QTCCHN+MS-UIGothic"/>
              </a:rPr>
              <a:t>提升物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6D1B"/>
                </a:solidFill>
                <a:latin typeface="QTCCHN+MS-UIGothic"/>
                <a:cs typeface="QTCCHN+MS-UIGothic"/>
              </a:rPr>
              <a:t>价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QTCCHN+MS-UIGothic"/>
                <a:cs typeface="QTCCHN+MS-UIGothic"/>
              </a:rPr>
              <a:t>提升生活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FF6D1B"/>
                </a:solidFill>
                <a:latin typeface="QTCCHN+MS-UIGothic"/>
                <a:cs typeface="QTCCHN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维护</a:t>
            </a:r>
            <a:r>
              <a:rPr sz="2000" spc="25">
                <a:solidFill>
                  <a:srgbClr val="FF6D1B"/>
                </a:solidFill>
                <a:latin typeface="QTCCHN+MS-UIGothic"/>
                <a:cs typeface="QTCCHN+MS-UIGothic"/>
              </a:rPr>
              <a:t>社会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稳</a:t>
            </a:r>
            <a:r>
              <a:rPr sz="2000">
                <a:solidFill>
                  <a:srgbClr val="FF6D1B"/>
                </a:solidFill>
                <a:latin typeface="QTCCHN+MS-UIGothic"/>
                <a:cs typeface="QTCCHN+MS-UIGothic"/>
              </a:rPr>
              <a:t>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管理可以提高物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能力，同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可以提高物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的品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和形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管理可以提供良好的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境和生活服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，提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主的生活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量。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主之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的利益关系，促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物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管理的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展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FF6D1B"/>
                </a:solidFill>
                <a:latin typeface="QTCCHN+MS-UIGothic"/>
                <a:cs typeface="QTCCHN+MS-UIGothic"/>
              </a:rPr>
              <a:t>化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FF6D1B"/>
                </a:solidFill>
                <a:latin typeface="QTCCHN+MS-UIGothic"/>
                <a:cs typeface="QTCCHN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QTCCHN+MS-UIGothic"/>
                <a:cs typeface="QTCCHN+MS-UIGothic"/>
              </a:rPr>
              <a:t>信息化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FF6D1B"/>
                </a:solidFill>
                <a:latin typeface="QTCCHN+MS-UIGothic"/>
                <a:cs typeface="QTCCHN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QTCCHN+MS-UIGothic"/>
                <a:cs typeface="QTCCHN+MS-UIGothic"/>
              </a:rPr>
              <a:t>多元化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FF6D1B"/>
                </a:solidFill>
                <a:latin typeface="QTCCHN+MS-UIGothic"/>
                <a:cs typeface="QTCCHN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随着物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的不断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争的加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，物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管理将更加注重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化和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品牌化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随着信息技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展和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用，物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管理将更加注重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信息化和智能化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展，提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高管理效率和服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主需求的多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化和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个性化，物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管理将更加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注重多元化和定制化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主的不同需求。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ORFQJV+NQQWPU+MicrosoftYaHei-Bold"/>
                <a:cs typeface="ORFQJV+NQQWP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ORFQJV+NQQWPU+MicrosoftYaHei-Bold"/>
                <a:cs typeface="ORFQJV+NQQWPU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73804" y="358480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QTCCHN+MS-UIGothic"/>
                <a:cs typeface="QTCCHN+MS-UIGothic"/>
              </a:rPr>
              <a:t>物</a:t>
            </a:r>
            <a:r>
              <a:rPr sz="4550" spc="27">
                <a:solidFill>
                  <a:srgbClr val="8D3300"/>
                </a:solidFill>
                <a:latin typeface="SimSun"/>
                <a:cs typeface="SimSun"/>
              </a:rPr>
              <a:t>业</a:t>
            </a:r>
            <a:r>
              <a:rPr sz="4550" spc="23">
                <a:solidFill>
                  <a:srgbClr val="8D3300"/>
                </a:solidFill>
                <a:latin typeface="QTCCHN+MS-UIGothic"/>
                <a:cs typeface="QTCCHN+MS-UIGothic"/>
              </a:rPr>
              <a:t>管理达</a:t>
            </a: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标标</a:t>
            </a:r>
            <a:r>
              <a:rPr sz="4550">
                <a:solidFill>
                  <a:srgbClr val="8D3300"/>
                </a:solidFill>
                <a:latin typeface="QTCCHN+MS-UIGothic"/>
                <a:cs typeface="QTCCHN+MS-UIGothic"/>
              </a:rPr>
              <a:t>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硬件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施达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UOAKW+FSMKVC+MicrosoftYaHei"/>
                <a:cs typeface="MUOAKW+FSMKVC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UOAKW+FSMKVC+MicrosoftYaHei"/>
                <a:cs typeface="MUOAKW+FSMKVC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UOAKW+FSMKVC+MicrosoftYaHei"/>
                <a:cs typeface="MUOAKW+FSMKVC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UOAKW+FSMKVC+MicrosoftYaHei"/>
                <a:cs typeface="MUOAKW+FSMKVC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43070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建筑外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完好，无破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、无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锈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、无油漆剥落等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公共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运行正常，无安</a:t>
            </a:r>
          </a:p>
          <a:p>
            <a:pPr marL="7715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患。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7620" y="5181453"/>
            <a:ext cx="243070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道路、停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车场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化等公共区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域整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有序，无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物堆放、无</a:t>
            </a:r>
          </a:p>
          <a:p>
            <a:pPr marL="428624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垃圾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存等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公共照明、消防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施等配置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齐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全，符合国家相关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QTCCHN+MS-UIGothic"/>
                <a:cs typeface="QTCCHN+MS-UIGothic"/>
              </a:rPr>
              <a:t>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服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务质</a:t>
            </a: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量达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备专业资质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和良好的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素养，服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务态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情、周到、耐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心。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熟悉物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管理区域内的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相关政策和法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正确引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合理使用物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管理区域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行巡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视检查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和解决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员对业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主的投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和建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理，确保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主的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管理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范达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169" y="1521833"/>
            <a:ext cx="51842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业应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制定完善的物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章制度，包括安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全、保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设备维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修等方面的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定。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68465" y="1521833"/>
            <a:ext cx="51842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业应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建立完善的档案管理机制，保存好物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管理区域内的各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档案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料。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3610" y="2647053"/>
            <a:ext cx="51842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业应严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定，确保物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合法合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48144" y="2647053"/>
            <a:ext cx="51842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管理企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业应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建立完善的人力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源管理体系，包括招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聘、培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、考核等方面的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ORFQJV+NQQWPU+MicrosoftYaHei-Bold"/>
                <a:cs typeface="ORFQJV+NQQWP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ORFQJV+NQQWPU+MicrosoftYaHei-Bold"/>
                <a:cs typeface="ORFQJV+NQQWPU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73804" y="358480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QTCCHN+MS-UIGothic"/>
                <a:cs typeface="QTCCHN+MS-UIGothic"/>
              </a:rPr>
              <a:t>物</a:t>
            </a:r>
            <a:r>
              <a:rPr sz="4550" spc="27">
                <a:solidFill>
                  <a:srgbClr val="8D3300"/>
                </a:solidFill>
                <a:latin typeface="SimSun"/>
                <a:cs typeface="SimSun"/>
              </a:rPr>
              <a:t>业</a:t>
            </a:r>
            <a:r>
              <a:rPr sz="4550" spc="25">
                <a:solidFill>
                  <a:srgbClr val="8D3300"/>
                </a:solidFill>
                <a:latin typeface="QTCCHN+MS-UIGothic"/>
                <a:cs typeface="QTCCHN+MS-UIGothic"/>
              </a:rPr>
              <a:t>管理</a:t>
            </a: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创优标</a:t>
            </a:r>
            <a:r>
              <a:rPr sz="4550">
                <a:solidFill>
                  <a:srgbClr val="8D3300"/>
                </a:solidFill>
                <a:latin typeface="QTCCHN+MS-UIGothic"/>
                <a:cs typeface="QTCCHN+MS-UIGothic"/>
              </a:rPr>
              <a:t>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硬件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施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创优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建筑立面整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无破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，公共区域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无乱堆放、乱搭建、乱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张贴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象，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、草坪无践踏，无侵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象。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类标识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范、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一，公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运行正常，无重大故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障和事故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公共部位、消防通道等无障碍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通无阻，无乱停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车辆现</a:t>
            </a:r>
            <a:r>
              <a:rPr sz="1500">
                <a:solidFill>
                  <a:srgbClr val="FFFFFF"/>
                </a:solidFill>
                <a:latin typeface="QTCCHN+MS-UIGothic"/>
                <a:cs typeface="QTCCHN+MS-UIGothic"/>
              </a:rPr>
              <a:t>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服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务质</a:t>
            </a:r>
            <a:r>
              <a:rPr sz="3000">
                <a:solidFill>
                  <a:srgbClr val="FF6D1B"/>
                </a:solidFill>
                <a:latin typeface="QTCCHN+MS-UIGothic"/>
                <a:cs typeface="QTCCHN+MS-UIGothic"/>
              </a:rPr>
              <a:t>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创优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1998761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工作人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员统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一着装，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佩戴工作牌，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表整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、端庄、大方。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15971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窗口前移，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置</a:t>
            </a:r>
            <a:r>
              <a:rPr sz="1500">
                <a:solidFill>
                  <a:srgbClr val="000000"/>
                </a:solidFill>
                <a:latin typeface="MUOAKW+FSMKVC+MicrosoftYaHei"/>
                <a:cs typeface="MUOAKW+FSMKVC+MicrosoftYaHei"/>
              </a:rPr>
              <a:t>24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务电话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时为业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主提供服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工作人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务态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情、周到、耐心，无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诉现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TCCHN+MS-UIGothic"/>
                <a:cs typeface="QTCCHN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https://d.book118.com/248143031104006041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QTCCHN+MS-UIGothic</vt:lpstr>
      <vt:lpstr>SimSun</vt:lpstr>
      <vt:lpstr>QKETFK+BAWEGI+ArialMT</vt:lpstr>
      <vt:lpstr>Times New Roman</vt:lpstr>
      <vt:lpstr>ORFQJV+NQQWPU+MicrosoftYaHei-Bold</vt:lpstr>
      <vt:lpstr>MUOAKW+FSMKVC+MicrosoftYaHei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2024-09-20T12:55:00.814</cp:lastPrinted>
  <dcterms:created xsi:type="dcterms:W3CDTF">2024-09-20T04:55:00Z</dcterms:created>
  <dcterms:modified xsi:type="dcterms:W3CDTF">2024-09-20T04:55:02Z</dcterms:modified>
</cp:coreProperties>
</file>