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GDMAL+MS-UIGothic"/>
      <p:regular r:id="rId15"/>
    </p:embeddedFont>
    <p:embeddedFont>
      <p:font typeface="RIWCMC+MAABHL+ArialMT"/>
      <p:regular r:id="rId16"/>
    </p:embeddedFont>
    <p:embeddedFont>
      <p:font typeface="JDINHC+JRSEVQ+MicrosoftYaHei-Bold"/>
      <p:regular r:id="rId17"/>
    </p:embeddedFont>
    <p:embeddedFont>
      <p:font typeface="IKPRGD+HIGRKN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46576-1E1C-4BC8-BD96-53C052663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A9690-80C7-4205-A0D1-7A44FA2B5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1C77A-1B41-4E20-AAD5-E63ECFE29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0F310-AC9F-4D0E-B809-A7EADE01A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C69125-23DA-4624-8C6D-D24585E89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F98BA2-79C9-4538-B357-513BCE16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EBEFD2-5AF0-4F74-B807-36F2AE72D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C15AB-61EB-4341-957E-32C08EC81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17583-067B-4407-89AE-29477C04E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1A207-1F0B-47C6-A7E8-6807A1739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5B19C-BFB6-4114-800C-8E9E2D357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4312302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VGDMAL+MS-UIGothic"/>
                <a:cs typeface="VGDMAL+MS-UIGothic"/>
              </a:rPr>
              <a:t>定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时</a:t>
            </a:r>
            <a:r>
              <a:rPr sz="5150" spc="25">
                <a:solidFill>
                  <a:srgbClr val="FFA7EC"/>
                </a:solidFill>
                <a:latin typeface="VGDMAL+MS-UIGothic"/>
                <a:cs typeface="VGDMAL+MS-UIGothic"/>
              </a:rPr>
              <a:t>器</a:t>
            </a:r>
            <a:r>
              <a:rPr sz="5150" spc="20">
                <a:solidFill>
                  <a:srgbClr val="FFA7EC"/>
                </a:solidFill>
                <a:latin typeface="SimSun"/>
                <a:cs typeface="SimSun"/>
              </a:rPr>
              <a:t>结</a:t>
            </a:r>
            <a:r>
              <a:rPr sz="5150" spc="25">
                <a:solidFill>
                  <a:srgbClr val="FFA7EC"/>
                </a:solidFill>
                <a:latin typeface="VGDMAL+MS-UIGothic"/>
                <a:cs typeface="VGDMAL+MS-UIGothic"/>
              </a:rPr>
              <a:t>构框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图课</a:t>
            </a:r>
            <a:r>
              <a:rPr sz="5150">
                <a:solidFill>
                  <a:srgbClr val="FFA7EC"/>
                </a:solidFill>
                <a:latin typeface="VGDMAL+MS-UIGothic"/>
                <a:cs typeface="VGDMA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RIWCMC+MAABHL+ArialMT"/>
                <a:cs typeface="RIWCMC+MAABHL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器概述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RIWCMC+MAABHL+ArialMT"/>
                <a:cs typeface="RIWCMC+MAABHL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器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4790381" cy="2430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RIWCMC+MAABHL+ArialMT"/>
                <a:cs typeface="RIWCMC+MAABHL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器工作原理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RIWCMC+MAABHL+ArialMT"/>
                <a:cs typeface="RIWCMC+MAABHL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器的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RIWCMC+MAABHL+ArialMT"/>
                <a:cs typeface="RIWCMC+MAABHL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器的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展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9970FC"/>
                </a:solidFill>
                <a:latin typeface="VGDMAL+MS-UIGothic"/>
                <a:cs typeface="VGDMAL+MS-UIGothic"/>
              </a:rPr>
              <a:t>与未来展望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RIWCMC+MAABHL+ArialMT"/>
                <a:cs typeface="RIWCMC+MAABHL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GDMAL+MS-UIGothic"/>
                <a:cs typeface="VGDMAL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A81FF"/>
                </a:solidFill>
                <a:latin typeface="JDINHC+JRSEVQ+MicrosoftYaHei-Bold"/>
                <a:cs typeface="JDINHC+JRSEVQ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JDINHC+JRSEVQ+MicrosoftYaHei-Bold"/>
                <a:cs typeface="JDINHC+JRSEV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VGDMAL+MS-UIGothic"/>
                <a:cs typeface="VGDMAL+MS-UIGothic"/>
              </a:rPr>
              <a:t>定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时</a:t>
            </a:r>
            <a:r>
              <a:rPr sz="3800" spc="25">
                <a:solidFill>
                  <a:srgbClr val="FFA7EC"/>
                </a:solidFill>
                <a:latin typeface="VGDMAL+MS-UIGothic"/>
                <a:cs typeface="VGDMAL+MS-UIGothic"/>
              </a:rPr>
              <a:t>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器的定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和作用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VGDMAL+MS-UIGothic"/>
                <a:cs typeface="VGDMAL+MS-UIGothic"/>
              </a:rPr>
              <a:t>定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1550" spc="25">
                <a:solidFill>
                  <a:srgbClr val="9970FC"/>
                </a:solidFill>
                <a:latin typeface="VGDMAL+MS-UIGothic"/>
                <a:cs typeface="VGDMAL+MS-UIGothic"/>
              </a:rPr>
              <a:t>器的定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VGDMAL+MS-UIGothic"/>
                <a:cs typeface="VGDMAL+MS-UIGothic"/>
              </a:rPr>
              <a:t>定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1550" spc="25">
                <a:solidFill>
                  <a:srgbClr val="9970FC"/>
                </a:solidFill>
                <a:latin typeface="VGDMAL+MS-UIGothic"/>
                <a:cs typeface="VGDMAL+MS-UIGothic"/>
              </a:rPr>
              <a:t>器的作用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器的分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DINHC+JRSEVQ+MicrosoftYaHei-Bold"/>
                <a:cs typeface="JDINHC+JRSEV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DINHC+JRSEVQ+MicrosoftYaHei-Bold"/>
                <a:cs typeface="JDINHC+JRSEV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DINHC+JRSEVQ+MicrosoftYaHei-Bold"/>
                <a:cs typeface="JDINHC+JRSEV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VGDMAL+MS-UIGothic"/>
                <a:cs typeface="VGDMAL+MS-UIGothic"/>
              </a:rPr>
              <a:t>机械式定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2000">
                <a:solidFill>
                  <a:srgbClr val="9970FC"/>
                </a:solidFill>
                <a:latin typeface="VGDMAL+MS-UIGothic"/>
                <a:cs typeface="VGDMAL+MS-UIGothic"/>
              </a:rPr>
              <a:t>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9970FC"/>
                </a:solidFill>
                <a:latin typeface="VGDMAL+MS-UIGothic"/>
                <a:cs typeface="VGDMAL+MS-UIGothic"/>
              </a:rPr>
              <a:t>子式定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2000">
                <a:solidFill>
                  <a:srgbClr val="9970FC"/>
                </a:solidFill>
                <a:latin typeface="VGDMAL+MS-UIGothic"/>
                <a:cs typeface="VGDMAL+MS-UIGothic"/>
              </a:rPr>
              <a:t>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VGDMAL+MS-UIGothic"/>
                <a:cs typeface="VGDMAL+MS-UIGothic"/>
              </a:rPr>
              <a:t>数字式定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2000">
                <a:solidFill>
                  <a:srgbClr val="9970FC"/>
                </a:solidFill>
                <a:latin typeface="VGDMAL+MS-UIGothic"/>
                <a:cs typeface="VGDMAL+MS-UIGothic"/>
              </a:rPr>
              <a:t>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器的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展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GDMAL+MS-UIGothic"/>
                <a:cs typeface="VGDMAL+MS-UIGothic"/>
              </a:rPr>
              <a:t>早期机械式定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2000">
                <a:solidFill>
                  <a:srgbClr val="FFFDFD"/>
                </a:solidFill>
                <a:latin typeface="VGDMAL+MS-UIGothic"/>
                <a:cs typeface="VGDMAL+MS-UIGothic"/>
              </a:rPr>
              <a:t>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VGDMAL+MS-UIGothic"/>
                <a:cs typeface="VGDMAL+MS-UIGothic"/>
              </a:rPr>
              <a:t>微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2000" spc="25">
                <a:solidFill>
                  <a:srgbClr val="FFFDFD"/>
                </a:solidFill>
                <a:latin typeface="VGDMAL+MS-UIGothic"/>
                <a:cs typeface="VGDMAL+MS-UIGothic"/>
              </a:rPr>
              <a:t>理器控制的定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2000">
                <a:solidFill>
                  <a:srgbClr val="FFFDFD"/>
                </a:solidFill>
                <a:latin typeface="VGDMAL+MS-UIGothic"/>
                <a:cs typeface="VGDMAL+MS-UIGothic"/>
              </a:rPr>
              <a:t>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随着微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子技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展，定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器功能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越来越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大，精度更高，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用范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广。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摆钟</a:t>
            </a: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和机械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闹钟</a:t>
            </a: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，精度受限于机械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传动</a:t>
            </a: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和磨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FFFDFD"/>
                </a:solidFill>
                <a:latin typeface="VGDMAL+MS-UIGothic"/>
                <a:cs typeface="VGDMAL+MS-UIGothic"/>
              </a:rPr>
              <a:t>子石英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钟</a:t>
            </a:r>
            <a:r>
              <a:rPr sz="2000">
                <a:solidFill>
                  <a:srgbClr val="FFFDFD"/>
                </a:solidFill>
                <a:latin typeface="VGDMAL+MS-UIGothic"/>
                <a:cs typeface="VGDMAL+MS-UIGothic"/>
              </a:rPr>
              <a:t>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利用石英晶体振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荡</a:t>
            </a: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器提供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511148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GDMAL+MS-UIGothic"/>
                <a:cs typeface="VGDMAL+MS-UIGothic"/>
              </a:rPr>
              <a:t>基准，精度高且价格适中。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JDINHC+JRSEVQ+MicrosoftYaHei-Bold"/>
                <a:cs typeface="JDINHC+JRSEV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VGDMAL+MS-UIGothic"/>
                <a:cs typeface="VGDMAL+MS-UIGothic"/>
              </a:rPr>
              <a:t>定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时</a:t>
            </a:r>
            <a:r>
              <a:rPr sz="3800" spc="27">
                <a:solidFill>
                  <a:srgbClr val="FFA7EC"/>
                </a:solidFill>
                <a:latin typeface="VGDMAL+MS-UIGothic"/>
                <a:cs typeface="VGDMAL+MS-UIGothic"/>
              </a:rPr>
              <a:t>器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结</a:t>
            </a:r>
            <a:r>
              <a:rPr sz="3800">
                <a:solidFill>
                  <a:srgbClr val="FFA7EC"/>
                </a:solidFill>
                <a:latin typeface="VGDMAL+MS-UIGothic"/>
                <a:cs typeface="VGDMAL+MS-UIGothic"/>
              </a:rPr>
              <a:t>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器的基本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器由触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器、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数器和比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</a:p>
          <a:p>
            <a:pPr marL="571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器三个部分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成。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或停止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数器，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数器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则负责计时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，比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则负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预设值进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行比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计时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精度取决于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数器</a:t>
            </a:r>
          </a:p>
          <a:p>
            <a:pPr marL="476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的位数和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时钟频</a:t>
            </a:r>
            <a:r>
              <a:rPr sz="1500">
                <a:solidFill>
                  <a:srgbClr val="FFFFFF"/>
                </a:solidFill>
                <a:latin typeface="VGDMAL+MS-UIGothic"/>
                <a:cs typeface="VGDMAL+MS-UIGothic"/>
              </a:rPr>
              <a:t>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器的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成元件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VGDMAL+MS-UIGothic"/>
                <a:cs typeface="VGDMAL+MS-UIGothic"/>
              </a:rPr>
              <a:t>触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9970FC"/>
                </a:solidFill>
                <a:latin typeface="VGDMAL+MS-UIGothic"/>
                <a:cs typeface="VGDMAL+MS-UIGothic"/>
              </a:rPr>
              <a:t>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9970FC"/>
                </a:solidFill>
                <a:latin typeface="VGDMAL+MS-UIGothic"/>
                <a:cs typeface="VGDMAL+MS-UIGothic"/>
              </a:rPr>
              <a:t>数器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VGDMAL+MS-UIGothic"/>
                <a:cs typeface="VGDMAL+MS-UIGothic"/>
              </a:rPr>
              <a:t>比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较</a:t>
            </a:r>
            <a:r>
              <a:rPr sz="2300">
                <a:solidFill>
                  <a:srgbClr val="9970FC"/>
                </a:solidFill>
                <a:latin typeface="VGDMAL+MS-UIGothic"/>
                <a:cs typeface="VGDMAL+MS-UIGothic"/>
              </a:rPr>
              <a:t>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9970FC"/>
                </a:solidFill>
                <a:latin typeface="VGDMAL+MS-UIGothic"/>
                <a:cs typeface="VGDMAL+MS-UIGothic"/>
              </a:rPr>
              <a:t>器的功能模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KPRGD+HIGRKN+MicrosoftYaHei"/>
                <a:cs typeface="IKPRGD+HIGRKN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KPRGD+HIGRKN+MicrosoftYaHei"/>
                <a:cs typeface="IKPRGD+HIGRKN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KPRGD+HIGRKN+MicrosoftYaHei"/>
                <a:cs typeface="IKPRGD+HIGRKN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KPRGD+HIGRKN+MicrosoftYaHei"/>
                <a:cs typeface="IKPRGD+HIGRKN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VGDMAL+MS-UIGothic"/>
                <a:cs typeface="VGDMAL+MS-UIGothic"/>
              </a:rPr>
              <a:t>启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9970FC"/>
                </a:solidFill>
                <a:latin typeface="VGDMAL+MS-UIGothic"/>
                <a:cs typeface="VGDMAL+MS-UIGothic"/>
              </a:rPr>
              <a:t>模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VGDMAL+MS-UIGothic"/>
                <a:cs typeface="VGDMAL+MS-UIGothic"/>
              </a:rPr>
              <a:t>停止模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VGDMAL+MS-UIGothic"/>
                <a:cs typeface="VGDMAL+MS-UIGothic"/>
              </a:rPr>
              <a:t>复位模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VGDMAL+MS-UIGothic"/>
                <a:cs typeface="VGDMAL+MS-UIGothic"/>
              </a:rPr>
              <a:t>比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较</a:t>
            </a:r>
            <a:r>
              <a:rPr sz="1550" spc="25">
                <a:solidFill>
                  <a:srgbClr val="9970FC"/>
                </a:solidFill>
                <a:latin typeface="VGDMAL+MS-UIGothic"/>
                <a:cs typeface="VGDMAL+MS-UIGothic"/>
              </a:rPr>
              <a:t>模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https://d.book118.com/248143123025006046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VGDMAL+MS-UIGothic</vt:lpstr>
      <vt:lpstr>SimSun</vt:lpstr>
      <vt:lpstr>RIWCMC+MAABHL+ArialMT</vt:lpstr>
      <vt:lpstr>Times New Roman</vt:lpstr>
      <vt:lpstr>JDINHC+JRSEVQ+MicrosoftYaHei-Bold</vt:lpstr>
      <vt:lpstr>IKPRGD+HIGRKN+MicrosoftYaHei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2024-09-26T23:27:43.264</cp:lastPrinted>
  <dcterms:created xsi:type="dcterms:W3CDTF">2024-09-26T15:27:43Z</dcterms:created>
  <dcterms:modified xsi:type="dcterms:W3CDTF">2024-09-26T15:27:44Z</dcterms:modified>
</cp:coreProperties>
</file>