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1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image" Target="../media/image2.png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image" Target="../media/image3.png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image" Target="../media/image4.png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8F1A4-F0D2-4259-B595-DE9658F54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1FCD5-DF3D-4273-AB63-E5F7D651B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128DA-0F15-452B-A475-4408AFD01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BD93D-FB8D-4217-8194-8B839B0D9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EBCD9-2EE5-4A7B-87A5-08AD3AC5D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2055F5-B191-4E48-B009-B9052A501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5EBFC-559A-4C6C-BF93-2DA23B9B1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A2B0C-9B9A-4368-BD4B-7C92AF9C8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894A1-8247-4D4B-B727-87FF5E868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91A65-5960-4B7C-8E86-5476D935C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D0C45-D1C8-4EB5-861F-251E9A38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accent1">
                  <a:alpha val="46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895350" y="1840484"/>
            <a:ext cx="565785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 b="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95350" y="3726423"/>
            <a:ext cx="5657850" cy="65614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95350" y="4636922"/>
            <a:ext cx="5657850" cy="84404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048" y="1581912"/>
            <a:ext cx="12188952" cy="5276088"/>
          </a:xfrm>
          <a:prstGeom prst="rect">
            <a:avLst/>
          </a:prstGeom>
        </p:spPr>
      </p:pic>
      <p:sp>
        <p:nvSpPr>
          <p:cNvPr id="104868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85092" y="1005840"/>
            <a:ext cx="3153508" cy="1081088"/>
          </a:xfrm>
        </p:spPr>
        <p:txBody>
          <a:bodyPr anchor="t">
            <a:normAutofit/>
          </a:bodyPr>
          <a:lstStyle>
            <a:lvl1pPr>
              <a:defRPr sz="4800" b="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9" name="@png_b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73152"/>
            <a:ext cx="12188952" cy="6784848"/>
          </a:xfrm>
          <a:prstGeom prst="rect">
            <a:avLst/>
          </a:prstGeom>
        </p:spPr>
      </p:pic>
      <p:sp>
        <p:nvSpPr>
          <p:cNvPr id="104869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574292" y="1698498"/>
            <a:ext cx="4293108" cy="3461004"/>
          </a:xfrm>
        </p:spPr>
        <p:txBody>
          <a:bodyPr anchor="ctr">
            <a:normAutofit/>
          </a:bodyPr>
          <a:lstStyle>
            <a:lvl1pPr algn="l">
              <a:defRPr sz="32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351790" y="1679575"/>
            <a:ext cx="1221105" cy="3357880"/>
          </a:xfrm>
        </p:spPr>
        <p:txBody>
          <a:bodyPr anchor="ctr">
            <a:normAutofit/>
          </a:bodyPr>
          <a:lstStyle>
            <a:lvl1pPr marL="0" indent="0" algn="r">
              <a:buNone/>
              <a:defRPr sz="40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225066" y="1823549"/>
            <a:ext cx="512298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署名占位符 10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225066" y="3895344"/>
            <a:ext cx="2743200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5.xml" /><Relationship Id="rId13" Type="http://schemas.openxmlformats.org/officeDocument/2006/relationships/image" Target="../media/image5.png" /><Relationship Id="rId14" Type="http://schemas.openxmlformats.org/officeDocument/2006/relationships/tags" Target="../tags/tag56.xml" /><Relationship Id="rId15" Type="http://schemas.openxmlformats.org/officeDocument/2006/relationships/tags" Target="../tags/tag57.xml" /><Relationship Id="rId16" Type="http://schemas.openxmlformats.org/officeDocument/2006/relationships/tags" Target="../tags/tag58.xml" /><Relationship Id="rId17" Type="http://schemas.openxmlformats.org/officeDocument/2006/relationships/tags" Target="../tags/tag59.xml" /><Relationship Id="rId18" Type="http://schemas.openxmlformats.org/officeDocument/2006/relationships/tags" Target="../tags/tag60.xml" /><Relationship Id="rId19" Type="http://schemas.openxmlformats.org/officeDocument/2006/relationships/tags" Target="../tags/tag6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@svg_b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42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仓耳渔阳体 W04"/>
              <a:ea typeface="仓耳渔阳体 W04"/>
              <a:cs typeface="仓耳渔阳体 W04" panose="02020400000000000000" charset="-122"/>
            </a:endParaRPr>
          </a:p>
        </p:txBody>
      </p:sp>
      <p:pic>
        <p:nvPicPr>
          <p:cNvPr id="2097153" name="@png2x_01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739884" y="5641848"/>
            <a:ext cx="1837944" cy="1216152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066" r:id="rId2"/>
    <p:sldLayoutId id="2147488067" r:id="rId3"/>
    <p:sldLayoutId id="2147488068" r:id="rId4"/>
    <p:sldLayoutId id="2147488069" r:id="rId5"/>
    <p:sldLayoutId id="2147488070" r:id="rId6"/>
    <p:sldLayoutId id="2147488071" r:id="rId7"/>
    <p:sldLayoutId id="2147488072" r:id="rId8"/>
    <p:sldLayoutId id="2147488073" r:id="rId9"/>
    <p:sldLayoutId id="2147488074" r:id="rId10"/>
    <p:sldLayoutId id="21474880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0" kern="1200">
          <a:solidFill>
            <a:schemeClr val="accent4">
              <a:lumMod val="50000"/>
            </a:schemeClr>
          </a:solidFill>
          <a:latin typeface="+mj-ea"/>
          <a:ea typeface="+mj-ea"/>
          <a:cs typeface="仓耳渔阳体 W04" panose="020204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tags" Target="../tags/tag67.xml" /><Relationship Id="rId20" Type="http://schemas.openxmlformats.org/officeDocument/2006/relationships/tags" Target="../tags/tag84.xml" /><Relationship Id="rId21" Type="http://schemas.openxmlformats.org/officeDocument/2006/relationships/tags" Target="../tags/tag85.xml" /><Relationship Id="rId22" Type="http://schemas.openxmlformats.org/officeDocument/2006/relationships/tags" Target="../tags/tag86.xml" /><Relationship Id="rId3" Type="http://schemas.openxmlformats.org/officeDocument/2006/relationships/image" Target="../media/image6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00304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童谣阅读教学设计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85092" y="1005840"/>
            <a:ext cx="3153508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165" name="@svg!m0_项图片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622935"/>
            <a:ext cx="5852160" cy="841375"/>
          </a:xfrm>
          <a:prstGeom prst="rect">
            <a:avLst/>
          </a:prstGeom>
        </p:spPr>
      </p:pic>
      <p:sp>
        <p:nvSpPr>
          <p:cNvPr id="1048778" name="序号"/>
          <p:cNvSpPr txBox="1"/>
          <p:nvPr>
            <p:custDataLst>
              <p:tags r:id="rId5"/>
            </p:custDataLst>
          </p:nvPr>
        </p:nvSpPr>
        <p:spPr>
          <a:xfrm>
            <a:off x="5924550" y="79184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01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0" name="项标题"/>
          <p:cNvSpPr txBox="1"/>
          <p:nvPr>
            <p:custDataLst>
              <p:tags r:id="rId6"/>
            </p:custDataLst>
          </p:nvPr>
        </p:nvSpPr>
        <p:spPr>
          <a:xfrm>
            <a:off x="6760210" y="79184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童谣阅读教学设计概述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67" name="@svg!m0_项图片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1605915"/>
            <a:ext cx="5852160" cy="841375"/>
          </a:xfrm>
          <a:prstGeom prst="rect">
            <a:avLst/>
          </a:prstGeom>
        </p:spPr>
      </p:pic>
      <p:sp>
        <p:nvSpPr>
          <p:cNvPr id="1048782" name="序号"/>
          <p:cNvSpPr txBox="1"/>
          <p:nvPr>
            <p:custDataLst>
              <p:tags r:id="rId8"/>
            </p:custDataLst>
          </p:nvPr>
        </p:nvSpPr>
        <p:spPr>
          <a:xfrm>
            <a:off x="5924550" y="177482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02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4" name="项标题"/>
          <p:cNvSpPr txBox="1"/>
          <p:nvPr>
            <p:custDataLst>
              <p:tags r:id="rId9"/>
            </p:custDataLst>
          </p:nvPr>
        </p:nvSpPr>
        <p:spPr>
          <a:xfrm>
            <a:off x="6760210" y="177482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童谣阅读材料的选择与处理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69" name="@svg!m0_项图片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2588895"/>
            <a:ext cx="5852160" cy="841375"/>
          </a:xfrm>
          <a:prstGeom prst="rect">
            <a:avLst/>
          </a:prstGeom>
        </p:spPr>
      </p:pic>
      <p:sp>
        <p:nvSpPr>
          <p:cNvPr id="1048786" name="序号"/>
          <p:cNvSpPr txBox="1"/>
          <p:nvPr>
            <p:custDataLst>
              <p:tags r:id="rId11"/>
            </p:custDataLst>
          </p:nvPr>
        </p:nvSpPr>
        <p:spPr>
          <a:xfrm>
            <a:off x="5924550" y="275780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03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8" name="项标题"/>
          <p:cNvSpPr txBox="1"/>
          <p:nvPr>
            <p:custDataLst>
              <p:tags r:id="rId12"/>
            </p:custDataLst>
          </p:nvPr>
        </p:nvSpPr>
        <p:spPr>
          <a:xfrm>
            <a:off x="6760210" y="275780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童谣阅读教学方法与技巧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71" name="@svg!m0_项图片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3571875"/>
            <a:ext cx="5852160" cy="841375"/>
          </a:xfrm>
          <a:prstGeom prst="rect">
            <a:avLst/>
          </a:prstGeom>
        </p:spPr>
      </p:pic>
      <p:sp>
        <p:nvSpPr>
          <p:cNvPr id="1048790" name="序号"/>
          <p:cNvSpPr txBox="1"/>
          <p:nvPr>
            <p:custDataLst>
              <p:tags r:id="rId14"/>
            </p:custDataLst>
          </p:nvPr>
        </p:nvSpPr>
        <p:spPr>
          <a:xfrm>
            <a:off x="5924550" y="374078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04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92" name="项标题"/>
          <p:cNvSpPr txBox="1"/>
          <p:nvPr>
            <p:custDataLst>
              <p:tags r:id="rId15"/>
            </p:custDataLst>
          </p:nvPr>
        </p:nvSpPr>
        <p:spPr>
          <a:xfrm>
            <a:off x="6760210" y="374078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童谣阅读教学评价与反馈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73" name="@svg!m0_项图片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4554855"/>
            <a:ext cx="5852160" cy="841375"/>
          </a:xfrm>
          <a:prstGeom prst="rect">
            <a:avLst/>
          </a:prstGeom>
        </p:spPr>
      </p:pic>
      <p:sp>
        <p:nvSpPr>
          <p:cNvPr id="1048794" name="序号"/>
          <p:cNvSpPr txBox="1"/>
          <p:nvPr>
            <p:custDataLst>
              <p:tags r:id="rId17"/>
            </p:custDataLst>
          </p:nvPr>
        </p:nvSpPr>
        <p:spPr>
          <a:xfrm>
            <a:off x="5924550" y="472376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05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96" name="项标题"/>
          <p:cNvSpPr txBox="1"/>
          <p:nvPr>
            <p:custDataLst>
              <p:tags r:id="rId18"/>
            </p:custDataLst>
          </p:nvPr>
        </p:nvSpPr>
        <p:spPr>
          <a:xfrm>
            <a:off x="6760210" y="472376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童谣阅读教学案例分析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75" name="@svg!m0_项图片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5537835"/>
            <a:ext cx="5852160" cy="841375"/>
          </a:xfrm>
          <a:prstGeom prst="rect">
            <a:avLst/>
          </a:prstGeom>
        </p:spPr>
      </p:pic>
      <p:sp>
        <p:nvSpPr>
          <p:cNvPr id="1048798" name="序号"/>
          <p:cNvSpPr txBox="1"/>
          <p:nvPr>
            <p:custDataLst>
              <p:tags r:id="rId20"/>
            </p:custDataLst>
          </p:nvPr>
        </p:nvSpPr>
        <p:spPr>
          <a:xfrm>
            <a:off x="5924550" y="570674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06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800" name="项标题"/>
          <p:cNvSpPr txBox="1"/>
          <p:nvPr>
            <p:custDataLst>
              <p:tags r:id="rId21"/>
            </p:custDataLst>
          </p:nvPr>
        </p:nvSpPr>
        <p:spPr>
          <a:xfrm>
            <a:off x="6760210" y="570674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童谣阅读教学的发展趋势与创新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童谣阅读教学设计概述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童谣的定义和特点</a:t>
            </a:r>
            <a:endParaRPr lang="zh-CN" altLang="en-US"/>
          </a:p>
        </p:txBody>
      </p:sp>
      <p:sp>
        <p:nvSpPr>
          <p:cNvPr id="104886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7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8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童谣的语言简练、形象生动，能够激发儿童的语言兴趣和想象力。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8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童谣的种类繁多，包括摇篮曲、游戏曲、问答歌等，能够满足不同年龄段儿童的需求。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8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童谣是一种口头流传的诗歌，通常具有简单、押韵、富有节奏感的特点。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9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童谣的内容通常与儿童生活和情感相关，易于理解和记忆。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童谣阅读的教学目标</a:t>
            </a:r>
            <a:endParaRPr lang="zh-CN" altLang="en-US"/>
          </a:p>
        </p:txBody>
      </p:sp>
      <p:sp>
        <p:nvSpPr>
          <p:cNvPr id="10489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培养学生对童谣的阅读兴趣和欣赏能力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提高学生的语言感知和表达能力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丰富学生的文化底蕴和审美体验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促进学生的情感交流和人际交往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童谣阅读的教学原则</a:t>
            </a:r>
            <a:endParaRPr lang="zh-CN" altLang="en-US"/>
          </a:p>
        </p:txBody>
      </p:sp>
      <p:sp>
        <p:nvSpPr>
          <p:cNvPr id="10489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激发兴趣：通过生动有趣的方式引导学生对童谣产生兴趣，激发他们的学习动力。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培养语感：通过反复朗读、歌唱、游戏等方式，培养学生的语感和对童谣的感受力。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拓展知识：在教授童谣的过程中，可以穿插相关的文化背景、历史故事等知识，拓展学生的视野。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培养创造力：引导学生对童谣进行改编、创作，培养他们的想象力和创造力。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https://d.book118.com/255000304002011120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0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1_2"/>
  <p:tag name="KSO_WM_UNIT_INDEX" val="1_1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2_2"/>
  <p:tag name="KSO_WM_UNIT_INDEX" val="1_2_2"/>
  <p:tag name="KSO_WM_UNIT_LAYERLEVEL" val="1_1_1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3_2"/>
  <p:tag name="KSO_WM_UNIT_INDEX" val="1_3_2"/>
  <p:tag name="KSO_WM_UNIT_LAYERLEVEL" val="1_1_1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4_2"/>
  <p:tag name="KSO_WM_UNIT_INDEX" val="1_4_2"/>
  <p:tag name="KSO_WM_UNIT_LAYERLEVEL" val="1_1_1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5_2"/>
  <p:tag name="KSO_WM_UNIT_INDEX" val="1_5_2"/>
  <p:tag name="KSO_WM_UNIT_LAYERLEVEL" val="1_1_1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6_2"/>
  <p:tag name="KSO_WM_UNIT_INDEX" val="1_6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8">
      <a:dk1>
        <a:srgbClr val="000000"/>
      </a:dk1>
      <a:lt1>
        <a:srgbClr val="FFFFFF"/>
      </a:lt1>
      <a:dk2>
        <a:srgbClr val="071A00"/>
      </a:dk2>
      <a:lt2>
        <a:srgbClr val="FFFFFF"/>
      </a:lt2>
      <a:accent1>
        <a:srgbClr val="81C631"/>
      </a:accent1>
      <a:accent2>
        <a:srgbClr val="EEA332"/>
      </a:accent2>
      <a:accent3>
        <a:srgbClr val="E96E6E"/>
      </a:accent3>
      <a:accent4>
        <a:srgbClr val="12A25D"/>
      </a:accent4>
      <a:accent5>
        <a:srgbClr val="C9D614"/>
      </a:accent5>
      <a:accent6>
        <a:srgbClr val="8A5A20"/>
      </a:accent6>
      <a:hlink>
        <a:srgbClr val="304FFE"/>
      </a:hlink>
      <a:folHlink>
        <a:srgbClr val="492067"/>
      </a:folHlink>
    </a:clrScheme>
    <a:fontScheme name="自定义 15">
      <a:majorFont>
        <a:latin typeface="仓耳渔阳体 W04"/>
        <a:ea typeface="仓耳渔阳体 W04"/>
        <a:cs typeface="Arial"/>
      </a:majorFont>
      <a:minorFont>
        <a:latin typeface="仓耳渔阳体 W04"/>
        <a:ea typeface="仓耳渔阳体 W0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anchor="ctr" bIns="0" lIns="0" rIns="0" rtlCol="0" tIns="72000" wrap="square">
        <a:noAutofit/>
      </a:bodyPr>
      <a:lstStyle>
        <a:defPPr>
          <a:lnSpc>
            <a:spcPct val="100000"/>
          </a:lnSpc>
          <a:defRPr altLang="en-US" dirty="0" sz="2800" lang="zh-CN" spc="300">
            <a:solidFill>
              <a:schemeClr val="accent4">
                <a:lumMod val="50000"/>
              </a:schemeClr>
            </a:solidFill>
            <a:latin typeface="+mn-ea"/>
            <a:cs typeface="仓耳渔阳体 W04" panose="02020400000000000000" charset="-122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仓耳渔阳体 W04</vt:lpstr>
      <vt:lpstr>仓耳渔阳体 W02</vt:lpstr>
      <vt:lpstr>Calibri Light</vt:lpstr>
      <vt:lpstr>微软雅黑</vt:lpstr>
      <vt:lpstr>Wingdings</vt:lpstr>
      <vt:lpstr>Office Theme</vt:lpstr>
      <vt:lpstr>童谣阅读教学设计</vt:lpstr>
      <vt:lpstr>目录</vt:lpstr>
      <vt:lpstr>童谣阅读教学设计概述</vt:lpstr>
      <vt:lpstr>童谣的定义和特点</vt:lpstr>
      <vt:lpstr>童谣阅读的教学目标</vt:lpstr>
      <vt:lpstr>童谣阅读的教学原则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2024-09-22T08:26:57.703</cp:lastPrinted>
  <dcterms:created xsi:type="dcterms:W3CDTF">2024-09-22T00:26:57Z</dcterms:created>
  <dcterms:modified xsi:type="dcterms:W3CDTF">2024-09-22T00:27:00Z</dcterms:modified>
</cp:coreProperties>
</file>