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C187ED-0770-4AC8-8993-0F54450624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E0815B-8E90-4602-A88F-C622143F8E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6D67D0-C7C6-45AB-87B7-30711D3C10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7181FB-9BEC-484E-8E6A-A0696B7B0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D16514B-C78A-45E6-995A-1326BDE0C3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F5E2C4-D706-43F3-996A-94769A9C8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AC99030-BE14-48AF-BF58-84DF60702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A29AB3-DA45-452E-A409-1657F4E4B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64127D-85FB-40C7-985D-BC0F4A898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684AD0-E2E1-4878-8D86-DF8E17C2B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1D0FA1-53D9-4C9A-AD81-E210B06C5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55001042010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消费者行为学第6章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消费者决策过程与问题识别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消费者购买行为与心理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产品因素与消费者选择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营销策略与消费者响应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社会文化环境与消费者行为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个人因素与消费者行为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消费者决策过程与问题识别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876773" y="2562728"/>
            <a:ext cx="2438400" cy="2438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76903" y="1099688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在此添加您的文本17字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34724" y="1099688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724" y="2964493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34724" y="4921535"/>
            <a:ext cx="4495800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903" y="4921535"/>
            <a:ext cx="4410075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903" y="2964493"/>
            <a:ext cx="4352925" cy="6096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在此添加您的文本16字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903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消费者决策过程是一个复杂的过程，包括问题识别、信息搜索、方案评估、购买决策和购后行为五个阶段。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6903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在问题识别阶段，消费者意识到自己的需求或问题，并开始寻找解决方案。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6903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信息搜索阶段是消费者寻找和评估不同品牌、产品和服务的过程。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34724" y="1462400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方案评估阶段涉及消费者对不同解决方案的优缺点进行比较和评估。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724" y="3348767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购买决策阶段是消费者做出购买决定的阶段。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724" y="5308631"/>
            <a:ext cx="4486275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购后行为阶段涉及消费者对购买结果的反馈和评价。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96912" y="3182867"/>
            <a:ext cx="1198122" cy="1198122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消费者决策过程概述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414522" y="2428875"/>
            <a:ext cx="5465731" cy="4429506"/>
            <a:chOff x="3414522" y="2428875"/>
            <a:chExt cx="5465731" cy="442950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522" y="2531459"/>
              <a:ext cx="5465731" cy="4326922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 rot="5400000">
              <a:off x="5083588" y="2428875"/>
              <a:ext cx="2157222" cy="3839813"/>
            </a:xfrm>
            <a:prstGeom prst="rtTriangle">
              <a:avLst/>
            </a:prstGeom>
            <a:solidFill>
              <a:schemeClr val="accent1">
                <a:lumMod val="20000"/>
                <a:lumOff val="8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 rot="16200000">
              <a:off x="5083588" y="2428875"/>
              <a:ext cx="2157222" cy="3839813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" name="AutoShape 6"/>
          <p:cNvSpPr/>
          <p:nvPr/>
        </p:nvSpPr>
        <p:spPr>
          <a:xfrm>
            <a:off x="2849314" y="1714331"/>
            <a:ext cx="1062671" cy="106267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113983" y="1470891"/>
            <a:ext cx="1062671" cy="106267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2116875" y="3799454"/>
            <a:ext cx="1062671" cy="1062671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1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655784" y="4366838"/>
            <a:ext cx="1062671" cy="1060555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9996313">
            <a:off x="8264280" y="2461589"/>
            <a:ext cx="330233" cy="330233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 rot="2700000">
            <a:off x="8391174" y="4714005"/>
            <a:ext cx="330233" cy="330233"/>
          </a:xfrm>
          <a:prstGeom prst="rtTriangl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6200000">
            <a:off x="3670661" y="2533563"/>
            <a:ext cx="330233" cy="330233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13500000">
            <a:off x="3179546" y="4165673"/>
            <a:ext cx="330233" cy="330233"/>
          </a:xfrm>
          <a:prstGeom prst="rtTriangl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2436781" y="4104989"/>
            <a:ext cx="450342" cy="450342"/>
            <a:chOff x="2436781" y="4104989"/>
            <a:chExt cx="450342" cy="450342"/>
          </a:xfrm>
        </p:grpSpPr>
        <p:sp>
          <p:nvSpPr>
            <p:cNvPr id="15" name="Freeform 15"/>
            <p:cNvSpPr/>
            <p:nvPr/>
          </p:nvSpPr>
          <p:spPr>
            <a:xfrm>
              <a:off x="2436781" y="4104989"/>
              <a:ext cx="450342" cy="450342"/>
            </a:xfrm>
            <a:custGeom>
              <a:rect l="l" t="t" r="r" b="b"/>
              <a:pathLst>
                <a:path w="289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9" y="223"/>
                    <a:pt x="289" y="144"/>
                  </a:cubicBezTo>
                  <a:cubicBezTo>
                    <a:pt x="289" y="64"/>
                    <a:pt x="224" y="0"/>
                    <a:pt x="144" y="0"/>
                  </a:cubicBezTo>
                  <a:close/>
                  <a:moveTo>
                    <a:pt x="144" y="252"/>
                  </a:moveTo>
                  <a:cubicBezTo>
                    <a:pt x="85" y="252"/>
                    <a:pt x="36" y="203"/>
                    <a:pt x="36" y="144"/>
                  </a:cubicBezTo>
                  <a:cubicBezTo>
                    <a:pt x="36" y="84"/>
                    <a:pt x="85" y="36"/>
                    <a:pt x="144" y="36"/>
                  </a:cubicBezTo>
                  <a:cubicBezTo>
                    <a:pt x="204" y="36"/>
                    <a:pt x="253" y="84"/>
                    <a:pt x="253" y="144"/>
                  </a:cubicBezTo>
                  <a:cubicBezTo>
                    <a:pt x="253" y="203"/>
                    <a:pt x="204" y="252"/>
                    <a:pt x="144" y="252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2530221" y="4198429"/>
              <a:ext cx="266414" cy="266414"/>
            </a:xfrm>
            <a:custGeom>
              <a:rect l="l" t="t" r="r" b="b"/>
              <a:pathLst>
                <a:path w="172" h="172"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3"/>
                    <a:pt x="38" y="172"/>
                    <a:pt x="86" y="172"/>
                  </a:cubicBezTo>
                  <a:cubicBezTo>
                    <a:pt x="133" y="172"/>
                    <a:pt x="172" y="133"/>
                    <a:pt x="172" y="86"/>
                  </a:cubicBezTo>
                  <a:cubicBezTo>
                    <a:pt x="172" y="38"/>
                    <a:pt x="133" y="0"/>
                    <a:pt x="86" y="0"/>
                  </a:cubicBezTo>
                  <a:close/>
                  <a:moveTo>
                    <a:pt x="63" y="58"/>
                  </a:moveTo>
                  <a:cubicBezTo>
                    <a:pt x="53" y="67"/>
                    <a:pt x="43" y="85"/>
                    <a:pt x="39" y="93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1"/>
                    <a:pt x="24" y="80"/>
                    <a:pt x="24" y="79"/>
                  </a:cubicBezTo>
                  <a:cubicBezTo>
                    <a:pt x="24" y="51"/>
                    <a:pt x="55" y="20"/>
                    <a:pt x="83" y="20"/>
                  </a:cubicBezTo>
                  <a:cubicBezTo>
                    <a:pt x="84" y="20"/>
                    <a:pt x="86" y="20"/>
                    <a:pt x="87" y="20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88" y="39"/>
                    <a:pt x="74" y="46"/>
                    <a:pt x="63" y="58"/>
                  </a:cubicBezTo>
                  <a:close/>
                  <a:moveTo>
                    <a:pt x="112" y="128"/>
                  </a:moveTo>
                  <a:cubicBezTo>
                    <a:pt x="104" y="128"/>
                    <a:pt x="98" y="122"/>
                    <a:pt x="98" y="114"/>
                  </a:cubicBezTo>
                  <a:cubicBezTo>
                    <a:pt x="98" y="106"/>
                    <a:pt x="104" y="100"/>
                    <a:pt x="112" y="100"/>
                  </a:cubicBezTo>
                  <a:cubicBezTo>
                    <a:pt x="119" y="100"/>
                    <a:pt x="126" y="106"/>
                    <a:pt x="126" y="114"/>
                  </a:cubicBezTo>
                  <a:cubicBezTo>
                    <a:pt x="126" y="122"/>
                    <a:pt x="119" y="128"/>
                    <a:pt x="112" y="128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9076579" y="4673485"/>
            <a:ext cx="381762" cy="447580"/>
            <a:chOff x="9076579" y="4673485"/>
            <a:chExt cx="381762" cy="447580"/>
          </a:xfrm>
        </p:grpSpPr>
        <p:sp>
          <p:nvSpPr>
            <p:cNvPr id="18" name="Freeform 18"/>
            <p:cNvSpPr/>
            <p:nvPr/>
          </p:nvSpPr>
          <p:spPr>
            <a:xfrm>
              <a:off x="9150779" y="4673485"/>
              <a:ext cx="307562" cy="258128"/>
            </a:xfrm>
            <a:custGeom>
              <a:rect l="l" t="t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76579" y="4676152"/>
              <a:ext cx="38481" cy="444913"/>
            </a:xfrm>
            <a:prstGeom prst="rect">
              <a:avLst/>
            </a:pr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Freeform 20"/>
          <p:cNvSpPr/>
          <p:nvPr/>
        </p:nvSpPr>
        <p:spPr>
          <a:xfrm>
            <a:off x="8446332" y="1777837"/>
            <a:ext cx="391623" cy="448778"/>
          </a:xfrm>
          <a:custGeom>
            <a:rect l="l" t="t" r="r" b="b"/>
            <a:pathLst>
              <a:path w="143" h="163">
                <a:moveTo>
                  <a:pt x="0" y="0"/>
                </a:moveTo>
                <a:lnTo>
                  <a:pt x="0" y="163"/>
                </a:lnTo>
                <a:lnTo>
                  <a:pt x="143" y="163"/>
                </a:lnTo>
                <a:lnTo>
                  <a:pt x="143" y="0"/>
                </a:lnTo>
                <a:lnTo>
                  <a:pt x="0" y="0"/>
                </a:lnTo>
                <a:close/>
                <a:moveTo>
                  <a:pt x="22" y="151"/>
                </a:moveTo>
                <a:lnTo>
                  <a:pt x="8" y="151"/>
                </a:lnTo>
                <a:lnTo>
                  <a:pt x="8" y="137"/>
                </a:lnTo>
                <a:lnTo>
                  <a:pt x="22" y="137"/>
                </a:lnTo>
                <a:lnTo>
                  <a:pt x="22" y="151"/>
                </a:lnTo>
                <a:close/>
                <a:moveTo>
                  <a:pt x="22" y="126"/>
                </a:moveTo>
                <a:lnTo>
                  <a:pt x="8" y="126"/>
                </a:lnTo>
                <a:lnTo>
                  <a:pt x="8" y="112"/>
                </a:lnTo>
                <a:lnTo>
                  <a:pt x="22" y="112"/>
                </a:lnTo>
                <a:lnTo>
                  <a:pt x="22" y="126"/>
                </a:lnTo>
                <a:close/>
                <a:moveTo>
                  <a:pt x="22" y="101"/>
                </a:moveTo>
                <a:lnTo>
                  <a:pt x="8" y="101"/>
                </a:lnTo>
                <a:lnTo>
                  <a:pt x="8" y="87"/>
                </a:lnTo>
                <a:lnTo>
                  <a:pt x="22" y="87"/>
                </a:lnTo>
                <a:lnTo>
                  <a:pt x="22" y="101"/>
                </a:lnTo>
                <a:close/>
                <a:moveTo>
                  <a:pt x="22" y="77"/>
                </a:moveTo>
                <a:lnTo>
                  <a:pt x="8" y="77"/>
                </a:lnTo>
                <a:lnTo>
                  <a:pt x="8" y="62"/>
                </a:lnTo>
                <a:lnTo>
                  <a:pt x="22" y="62"/>
                </a:lnTo>
                <a:lnTo>
                  <a:pt x="22" y="77"/>
                </a:lnTo>
                <a:close/>
                <a:moveTo>
                  <a:pt x="22" y="52"/>
                </a:moveTo>
                <a:lnTo>
                  <a:pt x="8" y="52"/>
                </a:lnTo>
                <a:lnTo>
                  <a:pt x="8" y="37"/>
                </a:lnTo>
                <a:lnTo>
                  <a:pt x="22" y="37"/>
                </a:lnTo>
                <a:lnTo>
                  <a:pt x="22" y="52"/>
                </a:lnTo>
                <a:close/>
                <a:moveTo>
                  <a:pt x="22" y="27"/>
                </a:moveTo>
                <a:lnTo>
                  <a:pt x="8" y="27"/>
                </a:lnTo>
                <a:lnTo>
                  <a:pt x="8" y="12"/>
                </a:lnTo>
                <a:lnTo>
                  <a:pt x="22" y="12"/>
                </a:lnTo>
                <a:lnTo>
                  <a:pt x="22" y="27"/>
                </a:lnTo>
                <a:close/>
                <a:moveTo>
                  <a:pt x="112" y="143"/>
                </a:moveTo>
                <a:lnTo>
                  <a:pt x="30" y="143"/>
                </a:lnTo>
                <a:lnTo>
                  <a:pt x="30" y="91"/>
                </a:lnTo>
                <a:lnTo>
                  <a:pt x="112" y="91"/>
                </a:lnTo>
                <a:lnTo>
                  <a:pt x="112" y="143"/>
                </a:lnTo>
                <a:close/>
                <a:moveTo>
                  <a:pt x="112" y="71"/>
                </a:moveTo>
                <a:lnTo>
                  <a:pt x="30" y="71"/>
                </a:lnTo>
                <a:lnTo>
                  <a:pt x="30" y="20"/>
                </a:lnTo>
                <a:lnTo>
                  <a:pt x="112" y="20"/>
                </a:lnTo>
                <a:lnTo>
                  <a:pt x="112" y="71"/>
                </a:lnTo>
                <a:close/>
                <a:moveTo>
                  <a:pt x="135" y="151"/>
                </a:moveTo>
                <a:lnTo>
                  <a:pt x="121" y="151"/>
                </a:lnTo>
                <a:lnTo>
                  <a:pt x="121" y="137"/>
                </a:lnTo>
                <a:lnTo>
                  <a:pt x="135" y="137"/>
                </a:lnTo>
                <a:lnTo>
                  <a:pt x="135" y="151"/>
                </a:lnTo>
                <a:close/>
                <a:moveTo>
                  <a:pt x="135" y="126"/>
                </a:moveTo>
                <a:lnTo>
                  <a:pt x="121" y="126"/>
                </a:lnTo>
                <a:lnTo>
                  <a:pt x="121" y="112"/>
                </a:lnTo>
                <a:lnTo>
                  <a:pt x="135" y="112"/>
                </a:lnTo>
                <a:lnTo>
                  <a:pt x="135" y="126"/>
                </a:lnTo>
                <a:close/>
                <a:moveTo>
                  <a:pt x="135" y="101"/>
                </a:moveTo>
                <a:lnTo>
                  <a:pt x="121" y="101"/>
                </a:lnTo>
                <a:lnTo>
                  <a:pt x="121" y="87"/>
                </a:lnTo>
                <a:lnTo>
                  <a:pt x="135" y="87"/>
                </a:lnTo>
                <a:lnTo>
                  <a:pt x="135" y="101"/>
                </a:lnTo>
                <a:close/>
                <a:moveTo>
                  <a:pt x="135" y="77"/>
                </a:moveTo>
                <a:lnTo>
                  <a:pt x="121" y="77"/>
                </a:lnTo>
                <a:lnTo>
                  <a:pt x="121" y="62"/>
                </a:lnTo>
                <a:lnTo>
                  <a:pt x="135" y="62"/>
                </a:lnTo>
                <a:lnTo>
                  <a:pt x="135" y="77"/>
                </a:lnTo>
                <a:close/>
                <a:moveTo>
                  <a:pt x="135" y="52"/>
                </a:moveTo>
                <a:lnTo>
                  <a:pt x="121" y="52"/>
                </a:lnTo>
                <a:lnTo>
                  <a:pt x="121" y="37"/>
                </a:lnTo>
                <a:lnTo>
                  <a:pt x="135" y="37"/>
                </a:lnTo>
                <a:lnTo>
                  <a:pt x="135" y="52"/>
                </a:lnTo>
                <a:close/>
                <a:moveTo>
                  <a:pt x="135" y="27"/>
                </a:moveTo>
                <a:lnTo>
                  <a:pt x="121" y="27"/>
                </a:lnTo>
                <a:lnTo>
                  <a:pt x="121" y="12"/>
                </a:lnTo>
                <a:lnTo>
                  <a:pt x="135" y="12"/>
                </a:lnTo>
                <a:lnTo>
                  <a:pt x="135" y="27"/>
                </a:ln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3140012" y="1942909"/>
            <a:ext cx="480631" cy="461391"/>
            <a:chOff x="3140012" y="1942909"/>
            <a:chExt cx="480631" cy="461391"/>
          </a:xfrm>
        </p:grpSpPr>
        <p:sp>
          <p:nvSpPr>
            <p:cNvPr id="22" name="Freeform 22"/>
            <p:cNvSpPr/>
            <p:nvPr/>
          </p:nvSpPr>
          <p:spPr>
            <a:xfrm>
              <a:off x="3461290" y="2135219"/>
              <a:ext cx="16478" cy="19050"/>
            </a:xfrm>
            <a:custGeom>
              <a:rect l="l" t="t" r="r" b="b"/>
              <a:pathLst>
                <a:path w="11" h="19050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3140012" y="1942909"/>
              <a:ext cx="480631" cy="461391"/>
            </a:xfrm>
            <a:custGeom>
              <a:rect l="l" t="t" r="r" b="b"/>
              <a:pathLst>
                <a:path w="308" h="296">
                  <a:moveTo>
                    <a:pt x="228" y="218"/>
                  </a:moveTo>
                  <a:cubicBezTo>
                    <a:pt x="224" y="215"/>
                    <a:pt x="224" y="215"/>
                    <a:pt x="224" y="215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2" y="212"/>
                    <a:pt x="263" y="210"/>
                    <a:pt x="278" y="209"/>
                  </a:cubicBezTo>
                  <a:cubicBezTo>
                    <a:pt x="295" y="197"/>
                    <a:pt x="292" y="183"/>
                    <a:pt x="288" y="176"/>
                  </a:cubicBezTo>
                  <a:cubicBezTo>
                    <a:pt x="287" y="176"/>
                    <a:pt x="285" y="176"/>
                    <a:pt x="284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78" y="176"/>
                    <a:pt x="231" y="174"/>
                    <a:pt x="229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6" y="168"/>
                    <a:pt x="226" y="168"/>
                    <a:pt x="226" y="168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31" y="168"/>
                    <a:pt x="280" y="164"/>
                    <a:pt x="284" y="164"/>
                  </a:cubicBezTo>
                  <a:cubicBezTo>
                    <a:pt x="290" y="164"/>
                    <a:pt x="292" y="164"/>
                    <a:pt x="292" y="164"/>
                  </a:cubicBezTo>
                  <a:cubicBezTo>
                    <a:pt x="292" y="164"/>
                    <a:pt x="292" y="164"/>
                    <a:pt x="292" y="164"/>
                  </a:cubicBezTo>
                  <a:cubicBezTo>
                    <a:pt x="302" y="155"/>
                    <a:pt x="308" y="144"/>
                    <a:pt x="296" y="133"/>
                  </a:cubicBezTo>
                  <a:cubicBezTo>
                    <a:pt x="285" y="123"/>
                    <a:pt x="243" y="125"/>
                    <a:pt x="214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2" y="124"/>
                    <a:pt x="219" y="124"/>
                    <a:pt x="217" y="124"/>
                  </a:cubicBezTo>
                  <a:cubicBezTo>
                    <a:pt x="213" y="124"/>
                    <a:pt x="209" y="124"/>
                    <a:pt x="206" y="124"/>
                  </a:cubicBezTo>
                  <a:cubicBezTo>
                    <a:pt x="192" y="123"/>
                    <a:pt x="167" y="123"/>
                    <a:pt x="165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6" y="120"/>
                    <a:pt x="169" y="120"/>
                    <a:pt x="179" y="119"/>
                  </a:cubicBezTo>
                  <a:cubicBezTo>
                    <a:pt x="165" y="90"/>
                    <a:pt x="188" y="73"/>
                    <a:pt x="192" y="58"/>
                  </a:cubicBezTo>
                  <a:cubicBezTo>
                    <a:pt x="206" y="5"/>
                    <a:pt x="178" y="0"/>
                    <a:pt x="178" y="0"/>
                  </a:cubicBezTo>
                  <a:cubicBezTo>
                    <a:pt x="178" y="0"/>
                    <a:pt x="108" y="96"/>
                    <a:pt x="101" y="126"/>
                  </a:cubicBezTo>
                  <a:cubicBezTo>
                    <a:pt x="96" y="148"/>
                    <a:pt x="67" y="146"/>
                    <a:pt x="58" y="146"/>
                  </a:cubicBezTo>
                  <a:cubicBezTo>
                    <a:pt x="10" y="144"/>
                    <a:pt x="0" y="264"/>
                    <a:pt x="53" y="275"/>
                  </a:cubicBezTo>
                  <a:cubicBezTo>
                    <a:pt x="64" y="277"/>
                    <a:pt x="76" y="265"/>
                    <a:pt x="99" y="275"/>
                  </a:cubicBezTo>
                  <a:cubicBezTo>
                    <a:pt x="149" y="296"/>
                    <a:pt x="192" y="287"/>
                    <a:pt x="232" y="286"/>
                  </a:cubicBezTo>
                  <a:cubicBezTo>
                    <a:pt x="259" y="285"/>
                    <a:pt x="257" y="266"/>
                    <a:pt x="255" y="256"/>
                  </a:cubicBezTo>
                  <a:cubicBezTo>
                    <a:pt x="242" y="256"/>
                    <a:pt x="229" y="255"/>
                    <a:pt x="227" y="255"/>
                  </a:cubicBezTo>
                  <a:cubicBezTo>
                    <a:pt x="225" y="255"/>
                    <a:pt x="225" y="255"/>
                    <a:pt x="225" y="255"/>
                  </a:cubicBezTo>
                  <a:cubicBezTo>
                    <a:pt x="221" y="252"/>
                    <a:pt x="221" y="252"/>
                    <a:pt x="221" y="252"/>
                  </a:cubicBezTo>
                  <a:cubicBezTo>
                    <a:pt x="225" y="249"/>
                    <a:pt x="225" y="249"/>
                    <a:pt x="225" y="249"/>
                  </a:cubicBezTo>
                  <a:cubicBezTo>
                    <a:pt x="227" y="249"/>
                    <a:pt x="227" y="249"/>
                    <a:pt x="227" y="249"/>
                  </a:cubicBezTo>
                  <a:cubicBezTo>
                    <a:pt x="229" y="249"/>
                    <a:pt x="247" y="248"/>
                    <a:pt x="262" y="247"/>
                  </a:cubicBezTo>
                  <a:cubicBezTo>
                    <a:pt x="275" y="237"/>
                    <a:pt x="272" y="227"/>
                    <a:pt x="269" y="220"/>
                  </a:cubicBezTo>
                  <a:cubicBezTo>
                    <a:pt x="253" y="219"/>
                    <a:pt x="232" y="218"/>
                    <a:pt x="230" y="218"/>
                  </a:cubicBezTo>
                  <a:lnTo>
                    <a:pt x="228" y="218"/>
                  </a:lnTo>
                  <a:close/>
                </a:path>
              </a:pathLst>
            </a:custGeom>
            <a:solidFill>
              <a:srgbClr val="FFFEFE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问题识别与需求产生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352685" y="1430667"/>
            <a:ext cx="2295525" cy="1629998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问题识别是消费者决策过程的第一步，也是最重要的一步。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84021" y="4931613"/>
            <a:ext cx="2295525" cy="1472262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消费者需求可以由内部刺激（如生理需求）或外部刺激（如广告、社交媒体等）引起。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304560" y="1377254"/>
            <a:ext cx="2301549" cy="124994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消费者通常会意识到自己的需求是由于产品或服务的功能性、社会性或心理性需求的不足或缺失。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770193" y="4187846"/>
            <a:ext cx="2295525" cy="1418537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问题识别需要消费者具备一定的产品知识和市场意识，以便准确判断自己的需求和问题所在。</a:t>
            </a:r>
          </a:p>
        </p:txBody>
      </p:sp>
      <p:sp>
        <p:nvSpPr>
          <p:cNvPr id="50" name="Freeform 50"/>
          <p:cNvSpPr/>
          <p:nvPr/>
        </p:nvSpPr>
        <p:spPr>
          <a:xfrm>
            <a:off x="5461862" y="3542506"/>
            <a:ext cx="1371050" cy="1371050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信息搜索与评估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信息搜索是消费者在问题识别后，通过各种渠道寻找解决方案的过程。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消费者通常会通过内部搜索（如回忆、经验等）和外部搜索（如互联网、社交媒体、专业人士等）来获取信息。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评估过程涉及消费者对不同解决方案的优缺点进行比较和权衡，以确定最适合自己的选择。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评估标准可能包括价格、质量、品牌声誉、用户评价等。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消费者购买行为与心理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620" r="11620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1054" r="11054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消费者基于过去的经验，对某一品牌或产品产生信任和依赖，从而重复购买。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习惯性购买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消费者追求新鲜和变化，不断尝试新的品牌和产品，以满足自己的需求和欲望。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多样化购买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消费者在购买过程中会进行充分的比较和分析，以选择最适合自己的产品。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理智购买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消费者受到情感和情绪的影响，购买决策往往基于情感和感受。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情感购买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购买行为类型及特点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750" b="1475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消费者希望通过购买行为融入某个群体或社会阶层，获得归属感和认同感。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归属感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消费者通过购买行为实现自己的梦想和目标，获得成就感和满足感。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自我实现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消费者希望通过购买行为获得他人的尊重和认可，体现自己的价值和地位。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尊重与被尊重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消费者在购买过程中追求安全和保障，避免风险和损失。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安全与保障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消费者心理需求分析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消费者在购买过程中会进行信息处理和决策制定，心理因素影响消费者的认知过程。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认知过程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情感体验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意志行动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个性特征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心理因素影响消费者的情感体验，从而影响消费者的购买决策。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心理因素影响消费者的意志行动，使消费者在购买过程中表现出不同的行为特征。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消费者的个性特征会影响其购买行为和决策，不同个性特征的消费者会有不同的消费偏好和行为模式。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心理因素在购买行为中作用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产品因素与消费者选择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966" r="14966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产品包装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精美的包装可以提升产品的吸引力，影响消费者对产品的第一印象。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产品质量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高质量的产品通常更能吸引消费者，因为它们能满足消费者的需求和期望。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新颖、独特的产品特性可以吸引消费者的注意，并激发他们的购买欲望。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产品属性对消费者选择影响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477" r="13477"/>
          <a:stretch>
            <a:fillRect/>
          </a:stretch>
        </p:blipFill>
        <p:spPr>
          <a:xfrm>
            <a:off x="454963" y="1569535"/>
            <a:ext cx="4219248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品牌声誉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知名品牌通常更容易获得消费者的信任和忠诚度。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品牌个性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与消费者个性相匹配的品牌更容易获得消费者的认同和喜爱。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品牌形象一致性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品牌形象的一致性可以增强消费者对品牌的认知和记忆，进而影响消费者的选择。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品牌形象与消费者偏好关系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https://d.book118.com/255001042010011114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2024-09-20T23:35:39.787</cp:lastPrinted>
  <dcterms:created xsi:type="dcterms:W3CDTF">2024-09-20T15:35:39Z</dcterms:created>
  <dcterms:modified xsi:type="dcterms:W3CDTF">2024-09-20T15:35:41Z</dcterms:modified>
</cp:coreProperties>
</file>