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6" r:id="rId39"/>
  </p:sldIdLst>
  <p:sldSz cx="9144000" cy="6858000"/>
  <p:notesSz cx="6858000" cy="9144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tags" Target="tags/tag1.xml" /><Relationship Id="rId41" Type="http://schemas.openxmlformats.org/officeDocument/2006/relationships/presProps" Target="presProps.xml" /><Relationship Id="rId42" Type="http://schemas.openxmlformats.org/officeDocument/2006/relationships/viewProps" Target="viewProps.xml" /><Relationship Id="rId43" Type="http://schemas.openxmlformats.org/officeDocument/2006/relationships/theme" Target="theme/theme1.xml" /><Relationship Id="rId44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F538F-9191-4ABF-ADD2-5BCD16010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25636-A4CB-4B7F-BA33-A9B47F180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6B9C2-0DF4-479F-AC99-60C36858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0F55B-311B-4FF5-877F-38C31EE9B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71D31A-2032-4A58-B72D-20E71AC9F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987888-0AC7-48D8-8D20-37379964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E2D14-AE57-4CD9-ACB8-84B3951FD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93629-B8AA-4B12-8EE9-0A0A43DD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0A194-20FD-44A0-A907-C40051F43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301C3-9A45-4BD6-ACB0-ACEFFE00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80F54-4EF2-43DD-8D6F-94FF4B43E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01700" y="2467133"/>
            <a:ext cx="7569200" cy="10312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4824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482400"/>
                </a:solidFill>
                <a:latin typeface="Arial"/>
                <a:cs typeface="Arial"/>
              </a:defRPr>
            </a:lvl1pPr>
          </a:lstStyle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4824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482400"/>
                </a:solidFill>
                <a:latin typeface="Arial"/>
                <a:cs typeface="Arial"/>
              </a:defRPr>
            </a:lvl1pPr>
          </a:lstStyle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4824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482400"/>
                </a:solidFill>
                <a:latin typeface="Arial"/>
                <a:cs typeface="Arial"/>
              </a:defRPr>
            </a:lvl1pPr>
          </a:lstStyle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4824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482400"/>
                </a:solidFill>
                <a:latin typeface="Arial"/>
                <a:cs typeface="Arial"/>
              </a:defRPr>
            </a:lvl1pPr>
          </a:lstStyle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482400"/>
                </a:solidFill>
                <a:latin typeface="Arial"/>
                <a:cs typeface="Arial"/>
              </a:defRPr>
            </a:lvl1pPr>
          </a:lstStyle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jpeg" /><Relationship Id="rId8" Type="http://schemas.openxmlformats.org/officeDocument/2006/relationships/image" Target="../media/image3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685800" cy="685800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1066800" y="1574800"/>
            <a:ext cx="7772400" cy="1301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46300" y="812482"/>
            <a:ext cx="56134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4824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483678" y="1812608"/>
            <a:ext cx="6934200" cy="40246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825916" y="6598151"/>
            <a:ext cx="287020" cy="224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rgbClr val="482400"/>
                </a:solidFill>
                <a:latin typeface="Arial"/>
                <a:cs typeface="Arial"/>
              </a:defRPr>
            </a:lvl1pPr>
          </a:lstStyle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11144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505200" y="5715000"/>
            <a:ext cx="2857500" cy="952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981200" y="3657600"/>
            <a:ext cx="5715000" cy="952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64865"/>
              </a:tabLst>
            </a:pPr>
            <a:r>
              <a:rPr sz="6600">
                <a:solidFill>
                  <a:srgbClr val="000000"/>
                </a:solidFill>
              </a:rPr>
              <a:t>第二</a:t>
            </a:r>
            <a:r>
              <a:rPr sz="6600" spc="-50">
                <a:solidFill>
                  <a:srgbClr val="000000"/>
                </a:solidFill>
              </a:rPr>
              <a:t>章</a:t>
            </a:r>
            <a:r>
              <a:rPr sz="6600">
                <a:solidFill>
                  <a:srgbClr val="000000"/>
                </a:solidFill>
              </a:rPr>
              <a:t>	心理学概</a:t>
            </a:r>
            <a:r>
              <a:rPr sz="6600" spc="-50">
                <a:solidFill>
                  <a:srgbClr val="000000"/>
                </a:solidFill>
              </a:rPr>
              <a:t>论</a:t>
            </a:r>
            <a:endParaRPr sz="6600"/>
          </a:p>
        </p:txBody>
      </p:sp>
      <p:sp>
        <p:nvSpPr>
          <p:cNvPr id="6" name="object 6"/>
          <p:cNvSpPr txBox="1"/>
          <p:nvPr/>
        </p:nvSpPr>
        <p:spPr>
          <a:xfrm>
            <a:off x="8712376" y="6598151"/>
            <a:ext cx="12446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z="1400">
                <a:solidFill>
                  <a:srgbClr val="482400"/>
                </a:solidFill>
                <a:latin typeface="Arial"/>
                <a:cs typeface="Arial"/>
              </a:rPr>
              <a:t>1</a:t>
            </a:r>
            <a:endParaRPr sz="1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721099" y="3931920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latin typeface="宋体"/>
                <a:cs typeface="宋体"/>
              </a:rPr>
              <a:t>非心理学专业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05100" y="812482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对于心理学的认识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2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032828" y="1791844"/>
            <a:ext cx="7810500" cy="2805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94055" indent="809625">
              <a:lnSpc>
                <a:spcPct val="100000"/>
              </a:lnSpc>
              <a:spcBef>
                <a:spcPts val="100"/>
              </a:spcBef>
            </a:pPr>
            <a:r>
              <a:rPr sz="3300" spc="-5">
                <a:latin typeface="宋体"/>
                <a:cs typeface="宋体"/>
              </a:rPr>
              <a:t>心理学正日益走进和踏入我们的生</a:t>
            </a:r>
            <a:r>
              <a:rPr sz="3300">
                <a:latin typeface="宋体"/>
                <a:cs typeface="宋体"/>
              </a:rPr>
              <a:t>活</a:t>
            </a:r>
            <a:r>
              <a:rPr sz="3300">
                <a:latin typeface="Times New Roman"/>
                <a:cs typeface="Times New Roman"/>
              </a:rPr>
              <a:t>,</a:t>
            </a:r>
            <a:r>
              <a:rPr sz="3300">
                <a:latin typeface="宋体"/>
                <a:cs typeface="宋体"/>
              </a:rPr>
              <a:t>它几乎已是一门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热学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4150">
              <a:latin typeface="宋体"/>
              <a:cs typeface="宋体"/>
            </a:endParaRPr>
          </a:p>
          <a:p>
            <a:pPr marL="481965">
              <a:lnSpc>
                <a:spcPct val="100000"/>
              </a:lnSpc>
            </a:pPr>
            <a:r>
              <a:rPr sz="3200" spc="-5">
                <a:latin typeface="宋体"/>
                <a:cs typeface="宋体"/>
              </a:rPr>
              <a:t>各行业都需要心理学，它应用极为广泛。</a:t>
            </a:r>
            <a:endParaRPr sz="3200">
              <a:latin typeface="宋体"/>
              <a:cs typeface="宋体"/>
            </a:endParaRPr>
          </a:p>
          <a:p>
            <a:pPr marL="507365">
              <a:lnSpc>
                <a:spcPct val="100000"/>
              </a:lnSpc>
              <a:spcBef>
                <a:spcPts val="790"/>
              </a:spcBef>
            </a:pPr>
            <a:r>
              <a:rPr sz="3300" spc="-5">
                <a:latin typeface="宋体"/>
                <a:cs typeface="宋体"/>
              </a:rPr>
              <a:t>让我们来看几个简单的例子：</a:t>
            </a:r>
            <a:endParaRPr sz="3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48728" y="1691633"/>
            <a:ext cx="7204075" cy="3524885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5080" indent="876300">
              <a:lnSpc>
                <a:spcPct val="100800"/>
              </a:lnSpc>
              <a:spcBef>
                <a:spcPts val="65"/>
              </a:spcBef>
            </a:pPr>
            <a:r>
              <a:rPr sz="3300" spc="-5">
                <a:solidFill>
                  <a:srgbClr val="666600"/>
                </a:solidFill>
                <a:latin typeface="宋体"/>
                <a:cs typeface="宋体"/>
              </a:rPr>
              <a:t>民间传说中的机智人物阿凡提，当着皇帝的面声称，自己可以说出在场的每个大臣心里想的是什么，大臣们不相</a:t>
            </a:r>
            <a:r>
              <a:rPr sz="3300">
                <a:solidFill>
                  <a:srgbClr val="666600"/>
                </a:solidFill>
                <a:latin typeface="宋体"/>
                <a:cs typeface="宋体"/>
              </a:rPr>
              <a:t>信。阿凡提说：</a:t>
            </a:r>
            <a:r>
              <a:rPr sz="3200">
                <a:solidFill>
                  <a:srgbClr val="666600"/>
                </a:solidFill>
                <a:latin typeface="Times New Roman"/>
                <a:cs typeface="Times New Roman"/>
              </a:rPr>
              <a:t>“</a:t>
            </a:r>
            <a:r>
              <a:rPr sz="3200" spc="-5">
                <a:solidFill>
                  <a:srgbClr val="666600"/>
                </a:solidFill>
                <a:latin typeface="宋体"/>
                <a:cs typeface="宋体"/>
              </a:rPr>
              <a:t>现在你们都在想，我要</a:t>
            </a:r>
            <a:r>
              <a:rPr sz="3200">
                <a:solidFill>
                  <a:srgbClr val="666600"/>
                </a:solidFill>
                <a:latin typeface="宋体"/>
                <a:cs typeface="宋体"/>
              </a:rPr>
              <a:t>效忠皇帝，决不反叛！</a:t>
            </a:r>
            <a:r>
              <a:rPr sz="3200">
                <a:solidFill>
                  <a:srgbClr val="666600"/>
                </a:solidFill>
                <a:latin typeface="Times New Roman"/>
                <a:cs typeface="Times New Roman"/>
              </a:rPr>
              <a:t>”</a:t>
            </a:r>
            <a:r>
              <a:rPr sz="3200" spc="-10">
                <a:solidFill>
                  <a:srgbClr val="666600"/>
                </a:solidFill>
                <a:latin typeface="宋体"/>
                <a:cs typeface="宋体"/>
              </a:rPr>
              <a:t>结果大臣们全都</a:t>
            </a:r>
            <a:r>
              <a:rPr sz="3200" spc="-5">
                <a:solidFill>
                  <a:srgbClr val="666600"/>
                </a:solidFill>
                <a:latin typeface="宋体"/>
                <a:cs typeface="宋体"/>
              </a:rPr>
              <a:t>承认他说对了。这是利用人的心理活动规律取得成功的典型事例。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3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16011" y="620711"/>
            <a:ext cx="4751705" cy="811530"/>
          </a:xfrm>
          <a:prstGeom prst="rect">
            <a:avLst/>
          </a:prstGeom>
          <a:solidFill>
            <a:srgbClr val="666600"/>
          </a:solidFill>
        </p:spPr>
        <p:txBody>
          <a:bodyPr vert="horz" wrap="square" lIns="0" tIns="112395" rIns="0" bIns="0" rtlCol="0">
            <a:spAutoFit/>
          </a:bodyPr>
          <a:lstStyle/>
          <a:p>
            <a:pPr marL="419734">
              <a:lnSpc>
                <a:spcPts val="5500"/>
              </a:lnSpc>
              <a:spcBef>
                <a:spcPts val="885"/>
              </a:spcBef>
            </a:pPr>
            <a:r>
              <a:rPr sz="4650" b="1" spc="-280">
                <a:latin typeface="Microsoft JhengHei"/>
                <a:cs typeface="Microsoft JhengHei"/>
              </a:rPr>
              <a:t>小故事</a:t>
            </a:r>
            <a:r>
              <a:rPr sz="4650" spc="-280"/>
              <a:t>中的乐</a:t>
            </a:r>
            <a:r>
              <a:rPr sz="4650" spc="-330"/>
              <a:t>趣</a:t>
            </a:r>
            <a:endParaRPr sz="46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45490" y="500166"/>
            <a:ext cx="8559800" cy="6170295"/>
          </a:xfrm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 marR="5080" indent="368300">
              <a:lnSpc>
                <a:spcPct val="117900"/>
              </a:lnSpc>
              <a:spcBef>
                <a:spcPts val="170"/>
              </a:spcBef>
            </a:pPr>
            <a:r>
              <a:rPr sz="2800" b="1" spc="-5">
                <a:latin typeface="Microsoft JhengHei"/>
                <a:cs typeface="Microsoft JhengHei"/>
              </a:rPr>
              <a:t>在我国举行的一次运动会上，有位射箭运动员表现出色，照她当时的成绩设想下去，有望打破世界记录。消息传到主席台上，有个主持人非常激动，对着话筒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>
                <a:latin typeface="Microsoft JhengHei"/>
                <a:cs typeface="Microsoft JhengHei"/>
              </a:rPr>
              <a:t>喊到：</a:t>
            </a:r>
            <a:r>
              <a:rPr sz="2800" b="1">
                <a:latin typeface="Times New Roman"/>
                <a:cs typeface="Times New Roman"/>
              </a:rPr>
              <a:t>“</a:t>
            </a:r>
            <a:r>
              <a:rPr sz="2800" b="1" spc="-5">
                <a:latin typeface="Microsoft JhengHei"/>
                <a:cs typeface="Microsoft JhengHei"/>
              </a:rPr>
              <a:t>观众同志们，告诉大家一个好消息，我们的</a:t>
            </a:r>
            <a:endParaRPr sz="2800">
              <a:latin typeface="Microsoft JhengHei"/>
              <a:cs typeface="Microsoft JhengHei"/>
            </a:endParaRPr>
          </a:p>
          <a:p>
            <a:pPr marL="12700" marR="360680">
              <a:lnSpc>
                <a:spcPct val="120000"/>
              </a:lnSpc>
              <a:spcBef>
                <a:spcPts val="215"/>
              </a:spcBef>
            </a:pPr>
            <a:r>
              <a:rPr sz="2800" b="1" spc="-5">
                <a:latin typeface="Microsoft JhengHei"/>
                <a:cs typeface="Microsoft JhengHei"/>
              </a:rPr>
              <a:t>射箭运动员发挥的不错，有可能破世界记录！不过，赛场上的气氛太乱了，请大家配合一下，不要说话了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2800" b="1">
                <a:latin typeface="Microsoft JhengHei"/>
                <a:cs typeface="Microsoft JhengHei"/>
              </a:rPr>
              <a:t>！</a:t>
            </a:r>
            <a:r>
              <a:rPr sz="2800" b="1">
                <a:latin typeface="Times New Roman"/>
                <a:cs typeface="Times New Roman"/>
              </a:rPr>
              <a:t>”</a:t>
            </a:r>
            <a:r>
              <a:rPr sz="2800" b="1" spc="-5">
                <a:latin typeface="Microsoft JhengHei"/>
                <a:cs typeface="Microsoft JhengHei"/>
              </a:rPr>
              <a:t>观众们很自觉，全场顿时安静下来。遗憾的是这</a:t>
            </a:r>
            <a:endParaRPr sz="2800">
              <a:latin typeface="Microsoft JhengHei"/>
              <a:cs typeface="Microsoft JhengHei"/>
            </a:endParaRPr>
          </a:p>
          <a:p>
            <a:pPr marL="12700" marR="360680" algn="just">
              <a:lnSpc>
                <a:spcPct val="120000"/>
              </a:lnSpc>
              <a:spcBef>
                <a:spcPts val="219"/>
              </a:spcBef>
            </a:pPr>
            <a:r>
              <a:rPr sz="2800" b="1" spc="-5">
                <a:latin typeface="Microsoft JhengHei"/>
                <a:cs typeface="Microsoft JhengHei"/>
              </a:rPr>
              <a:t>一做法纯属好心帮倒忙，因为刚才的气氛虽然很乱，但运动员已经完全适应了，而现在，全场突然寂静无声，反倒使运动员不安起来，她急忙向四周张望，想弄清到底出了什么事。结果，后面几支箭没有射好，破世界记录的愿望自然落空了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3190" y="1574442"/>
            <a:ext cx="6997700" cy="4173854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080" indent="876300" algn="just">
              <a:lnSpc>
                <a:spcPct val="120900"/>
              </a:lnSpc>
              <a:spcBef>
                <a:spcPts val="265"/>
              </a:spcBef>
            </a:pPr>
            <a:r>
              <a:rPr sz="3200" b="1" spc="-5">
                <a:latin typeface="Microsoft JhengHei"/>
                <a:cs typeface="Microsoft JhengHei"/>
              </a:rPr>
              <a:t>有一家食品店，有两个卖糖果的女售货员。原先，两个人没有什么差别，但天长地久，差别就表现出来了。其中一个很受顾客欢迎，大家宁可排队，也愿意到她那里购买；而另一个售货员面前却冷冷清清。食品店经理通过细致的观察，终于发现了其中的奥妙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995">
              <a:lnSpc>
                <a:spcPts val="1645"/>
              </a:lnSpc>
            </a:pPr>
            <a:fld id="{81D60167-4931-47E6-BA6A-407CBD079E47}" type="slidenum">
              <a:rPr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66190" y="222936"/>
            <a:ext cx="7137400" cy="5658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0000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那个受欢迎的售货员，给顾客称糖果时很注意动作的细节。顾客要买一斤，她就先在托盘上放上八九两，然后面带微笑，轻轻地往上添。</a:t>
            </a:r>
            <a:r>
              <a:rPr sz="2800" b="1">
                <a:latin typeface="Microsoft JhengHei"/>
                <a:cs typeface="Microsoft JhengHei"/>
              </a:rPr>
              <a:t>她这一</a:t>
            </a:r>
            <a:r>
              <a:rPr sz="2800" b="1">
                <a:latin typeface="Times New Roman"/>
                <a:cs typeface="Times New Roman"/>
              </a:rPr>
              <a:t>“</a:t>
            </a:r>
            <a:r>
              <a:rPr sz="2800" b="1">
                <a:latin typeface="Microsoft JhengHei"/>
                <a:cs typeface="Microsoft JhengHei"/>
              </a:rPr>
              <a:t>添</a:t>
            </a:r>
            <a:r>
              <a:rPr sz="2800" b="1">
                <a:latin typeface="Times New Roman"/>
                <a:cs typeface="Times New Roman"/>
              </a:rPr>
              <a:t>”</a:t>
            </a:r>
            <a:r>
              <a:rPr sz="2800" b="1" spc="-5">
                <a:latin typeface="Microsoft JhengHei"/>
                <a:cs typeface="Microsoft JhengHei"/>
              </a:rPr>
              <a:t>，顾客心里都觉得舒服，认为她态度好，给的东西份量足、公平。另一位售货员呢，则是一副大大咧咧满不在乎的样子。顾客要一斤糖果，她就先给放上一斤多，让顾客高兴高兴，还没等人家高兴完，她就一块一块往</a:t>
            </a:r>
            <a:r>
              <a:rPr sz="2800" b="1">
                <a:latin typeface="Microsoft JhengHei"/>
                <a:cs typeface="Microsoft JhengHei"/>
              </a:rPr>
              <a:t>外拿。她这一</a:t>
            </a:r>
            <a:r>
              <a:rPr sz="2800" b="1">
                <a:latin typeface="Times New Roman"/>
                <a:cs typeface="Times New Roman"/>
              </a:rPr>
              <a:t>“</a:t>
            </a:r>
            <a:r>
              <a:rPr sz="2800" b="1">
                <a:latin typeface="Microsoft JhengHei"/>
                <a:cs typeface="Microsoft JhengHei"/>
              </a:rPr>
              <a:t>拿</a:t>
            </a:r>
            <a:r>
              <a:rPr sz="2800" b="1">
                <a:latin typeface="Times New Roman"/>
                <a:cs typeface="Times New Roman"/>
              </a:rPr>
              <a:t>”</a:t>
            </a:r>
            <a:r>
              <a:rPr sz="2800" b="1" spc="-5">
                <a:latin typeface="Microsoft JhengHei"/>
                <a:cs typeface="Microsoft JhengHei"/>
              </a:rPr>
              <a:t>，顾客心理都不舒服，既然已经给我了，干嘛又要拿出去呢？经她折腾几次，大家当然对她有看法，也就不愿意再到她</a:t>
            </a:r>
            <a:r>
              <a:rPr sz="2800" b="1" spc="-10">
                <a:latin typeface="Microsoft JhengHei"/>
                <a:cs typeface="Microsoft JhengHei"/>
              </a:rPr>
              <a:t>面前花钱买罪受了。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900758" y="6598151"/>
            <a:ext cx="12446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z="1400">
                <a:solidFill>
                  <a:srgbClr val="482400"/>
                </a:solidFill>
                <a:latin typeface="Arial"/>
                <a:cs typeface="Arial"/>
              </a:rPr>
              <a:t>6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97878" y="265795"/>
            <a:ext cx="8204200" cy="5676900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 marR="5080" indent="536575">
              <a:lnSpc>
                <a:spcPct val="120200"/>
              </a:lnSpc>
              <a:spcBef>
                <a:spcPts val="165"/>
              </a:spcBef>
              <a:buClr>
                <a:srgbClr val="D69B80"/>
              </a:buClr>
              <a:buSzPct val="87500"/>
              <a:buFont typeface="Wingdings"/>
              <a:buChar char=""/>
              <a:tabLst>
                <a:tab pos="549275"/>
                <a:tab pos="549910"/>
              </a:tabLst>
            </a:pPr>
            <a:r>
              <a:rPr sz="2800" b="1" spc="-5">
                <a:latin typeface="Microsoft JhengHei"/>
                <a:cs typeface="Microsoft JhengHei"/>
              </a:rPr>
              <a:t>我国古代有位名医，叫傅山。有一天，他接待了一个女病人，初步诊断为抑郁症。傅山进一步了解到病人曾经与丈夫发生矛盾，受到丈夫的责骂，从此她认为自己受了委屈，积郁成疾，多方求医总不见好。知道病因后，傅山决定采用心理疗法。当病人的丈夫来取药时，傅山交给他一块石头，嘱咐他回家把石头放进铁锅里，不断加水，用慢火煮上三天三夜，等把石头煮化了，让病人喝下去，保证药到病除。这个人很听话，回家后就忙着煮石头，一连煮了三天三夜。当然，石头还是原先那么硬，可病人的病却好了许多</a:t>
            </a:r>
            <a:r>
              <a:rPr sz="2800" b="1" spc="-10">
                <a:latin typeface="Microsoft JhengHei"/>
                <a:cs typeface="Microsoft JhengHei"/>
              </a:rPr>
              <a:t>这是怎么回事呢？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42340" y="637658"/>
            <a:ext cx="8382000" cy="5650230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360680" indent="536575">
              <a:lnSpc>
                <a:spcPct val="110300"/>
              </a:lnSpc>
              <a:spcBef>
                <a:spcPts val="155"/>
              </a:spcBef>
              <a:buClr>
                <a:srgbClr val="D69B80"/>
              </a:buClr>
              <a:buSzPct val="87500"/>
              <a:buFont typeface="Wingdings"/>
              <a:buChar char=""/>
              <a:tabLst>
                <a:tab pos="549275"/>
                <a:tab pos="549910"/>
              </a:tabLst>
            </a:pPr>
            <a:r>
              <a:rPr sz="2800" b="1">
                <a:latin typeface="Microsoft JhengHei"/>
                <a:cs typeface="Microsoft JhengHei"/>
              </a:rPr>
              <a:t>约翰尼</a:t>
            </a:r>
            <a:r>
              <a:rPr sz="2800" b="1" spc="-285">
                <a:latin typeface="Microsoft JhengHei"/>
                <a:cs typeface="Microsoft JhengHei"/>
              </a:rPr>
              <a:t>5</a:t>
            </a:r>
            <a:r>
              <a:rPr sz="2800" b="1" spc="-5">
                <a:latin typeface="Microsoft JhengHei"/>
                <a:cs typeface="Microsoft JhengHei"/>
              </a:rPr>
              <a:t>岁，住在澳大利亚。一天，他的朋友们</a:t>
            </a:r>
            <a:r>
              <a:rPr sz="2800" b="1">
                <a:latin typeface="Microsoft JhengHei"/>
                <a:cs typeface="Microsoft JhengHei"/>
              </a:rPr>
              <a:t>想戏弄他，他们拿出两枚硬币让他挑选，一枚是</a:t>
            </a:r>
            <a:r>
              <a:rPr sz="2800" b="1" spc="-285">
                <a:latin typeface="Microsoft JhengHei"/>
                <a:cs typeface="Microsoft JhengHei"/>
              </a:rPr>
              <a:t>1</a:t>
            </a:r>
            <a:r>
              <a:rPr sz="2800" b="1" spc="-50">
                <a:latin typeface="Microsoft JhengHei"/>
                <a:cs typeface="Microsoft JhengHei"/>
              </a:rPr>
              <a:t>澳</a:t>
            </a:r>
            <a:r>
              <a:rPr sz="2800" b="1">
                <a:latin typeface="Microsoft JhengHei"/>
                <a:cs typeface="Microsoft JhengHei"/>
              </a:rPr>
              <a:t>元，另一枚是外形小一些的</a:t>
            </a:r>
            <a:r>
              <a:rPr sz="2800" b="1" spc="-285">
                <a:latin typeface="Microsoft JhengHei"/>
                <a:cs typeface="Microsoft JhengHei"/>
              </a:rPr>
              <a:t>2</a:t>
            </a:r>
            <a:r>
              <a:rPr sz="2800" b="1">
                <a:latin typeface="Microsoft JhengHei"/>
                <a:cs typeface="Microsoft JhengHei"/>
              </a:rPr>
              <a:t>澳元。他们说：</a:t>
            </a:r>
            <a:r>
              <a:rPr sz="2800" b="1">
                <a:latin typeface="Times New Roman"/>
                <a:cs typeface="Times New Roman"/>
              </a:rPr>
              <a:t>“</a:t>
            </a:r>
            <a:r>
              <a:rPr sz="2800" b="1" spc="-25">
                <a:latin typeface="Microsoft JhengHei"/>
                <a:cs typeface="Microsoft JhengHei"/>
              </a:rPr>
              <a:t>约翰</a:t>
            </a:r>
            <a:r>
              <a:rPr sz="2800" b="1">
                <a:latin typeface="Microsoft JhengHei"/>
                <a:cs typeface="Microsoft JhengHei"/>
              </a:rPr>
              <a:t>尼，你要哪一个？想要哪一个你可以拿去。</a:t>
            </a:r>
            <a:r>
              <a:rPr sz="2800" b="1">
                <a:latin typeface="Times New Roman"/>
                <a:cs typeface="Times New Roman"/>
              </a:rPr>
              <a:t>”</a:t>
            </a:r>
            <a:r>
              <a:rPr sz="2800" b="1" spc="-20">
                <a:latin typeface="Microsoft JhengHei"/>
                <a:cs typeface="Microsoft JhengHei"/>
              </a:rPr>
              <a:t>约翰尼</a:t>
            </a:r>
            <a:r>
              <a:rPr sz="2800" b="1">
                <a:latin typeface="Microsoft JhengHei"/>
                <a:cs typeface="Microsoft JhengHei"/>
              </a:rPr>
              <a:t>拿了那个</a:t>
            </a:r>
            <a:r>
              <a:rPr sz="2800" b="1">
                <a:latin typeface="Times New Roman"/>
                <a:cs typeface="Times New Roman"/>
              </a:rPr>
              <a:t>1</a:t>
            </a:r>
            <a:r>
              <a:rPr sz="2800" b="1" spc="-5">
                <a:latin typeface="Microsoft JhengHei"/>
                <a:cs typeface="Microsoft JhengHei"/>
              </a:rPr>
              <a:t>澳元。他的朋友们在他背后笑他太傻了。于是，只要他们想捉弄他，就会拿出两枚硬币，约翰尼总是拿走大一些的那枚。一天，一个大人看到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800" b="1">
                <a:latin typeface="Microsoft JhengHei"/>
                <a:cs typeface="Microsoft JhengHei"/>
              </a:rPr>
              <a:t>了这件事，他叫住约翰尼，说：</a:t>
            </a:r>
            <a:r>
              <a:rPr sz="2800" b="1">
                <a:latin typeface="Times New Roman"/>
                <a:cs typeface="Times New Roman"/>
              </a:rPr>
              <a:t>“</a:t>
            </a:r>
            <a:r>
              <a:rPr sz="2800" b="1" spc="-10">
                <a:latin typeface="Microsoft JhengHei"/>
                <a:cs typeface="Microsoft JhengHei"/>
              </a:rPr>
              <a:t>约翰尼，我告诉你，</a:t>
            </a:r>
            <a:endParaRPr sz="2800">
              <a:latin typeface="Microsoft JhengHei"/>
              <a:cs typeface="Microsoft JhengHei"/>
            </a:endParaRPr>
          </a:p>
          <a:p>
            <a:pPr marL="12700" marR="360680">
              <a:lnSpc>
                <a:spcPct val="104000"/>
              </a:lnSpc>
              <a:spcBef>
                <a:spcPts val="405"/>
              </a:spcBef>
            </a:pPr>
            <a:r>
              <a:rPr sz="2800" b="1" spc="-5">
                <a:latin typeface="Microsoft JhengHei"/>
                <a:cs typeface="Microsoft JhengHei"/>
              </a:rPr>
              <a:t>你不该拿那枚大些的硬币，因为他只值小的那枚的</a:t>
            </a:r>
            <a:r>
              <a:rPr sz="2800" b="1">
                <a:latin typeface="Microsoft JhengHei"/>
                <a:cs typeface="Microsoft JhengHei"/>
              </a:rPr>
              <a:t>一半，相信我。</a:t>
            </a:r>
            <a:r>
              <a:rPr sz="2800" b="1">
                <a:latin typeface="Times New Roman"/>
                <a:cs typeface="Times New Roman"/>
              </a:rPr>
              <a:t>”</a:t>
            </a:r>
            <a:r>
              <a:rPr sz="2800" b="1" spc="-5">
                <a:latin typeface="Microsoft JhengHei"/>
                <a:cs typeface="Microsoft JhengHei"/>
              </a:rPr>
              <a:t>约翰尼彬彬有礼的听着，然后说：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ct val="110000"/>
              </a:lnSpc>
            </a:pPr>
            <a:r>
              <a:rPr sz="2800" b="1">
                <a:latin typeface="Times New Roman"/>
                <a:cs typeface="Times New Roman"/>
              </a:rPr>
              <a:t>“</a:t>
            </a:r>
            <a:r>
              <a:rPr sz="2800" b="1" spc="-5">
                <a:latin typeface="Microsoft JhengHei"/>
                <a:cs typeface="Microsoft JhengHei"/>
              </a:rPr>
              <a:t>是啊，我知道这个，但是我要拿了那枚小些的硬币，他们会让我挑几次呢？</a:t>
            </a:r>
            <a:r>
              <a:rPr sz="2800" b="1" spc="-25">
                <a:latin typeface="Times New Roman"/>
                <a:cs typeface="Times New Roman"/>
              </a:rPr>
              <a:t>”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42340" y="1663086"/>
            <a:ext cx="7877809" cy="1232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36575">
              <a:lnSpc>
                <a:spcPct val="110000"/>
              </a:lnSpc>
              <a:spcBef>
                <a:spcPts val="100"/>
              </a:spcBef>
              <a:buClr>
                <a:srgbClr val="D69B80"/>
              </a:buClr>
              <a:buSzPct val="68055"/>
              <a:buFont typeface="Wingdings"/>
              <a:buChar char=""/>
              <a:tabLst>
                <a:tab pos="549275"/>
                <a:tab pos="549910"/>
              </a:tabLst>
            </a:pPr>
            <a:r>
              <a:rPr sz="3600" b="1" spc="-5">
                <a:solidFill>
                  <a:srgbClr val="993300"/>
                </a:solidFill>
                <a:latin typeface="Microsoft JhengHei"/>
                <a:cs typeface="Microsoft JhengHei"/>
              </a:rPr>
              <a:t>心理学的重要性毫无疑问，但大家对于心理学有什么认识呢？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6012" y="620711"/>
            <a:ext cx="7527925" cy="811530"/>
          </a:xfrm>
          <a:prstGeom prst="rect">
            <a:avLst/>
          </a:prstGeom>
          <a:solidFill>
            <a:srgbClr val="666600"/>
          </a:solidFill>
        </p:spPr>
        <p:txBody>
          <a:bodyPr vert="horz" wrap="square" lIns="0" tIns="87630" rIns="0" bIns="0" rtlCol="0">
            <a:spAutoFit/>
          </a:bodyPr>
          <a:lstStyle/>
          <a:p>
            <a:pPr marL="715645">
              <a:lnSpc>
                <a:spcPts val="5695"/>
              </a:lnSpc>
              <a:spcBef>
                <a:spcPts val="690"/>
              </a:spcBef>
            </a:pPr>
            <a:r>
              <a:rPr sz="4800" b="1" spc="-5">
                <a:solidFill>
                  <a:srgbClr val="FF3300"/>
                </a:solidFill>
                <a:latin typeface="Microsoft JhengHei"/>
                <a:cs typeface="Microsoft JhengHei"/>
              </a:rPr>
              <a:t>对于以下观点有何看法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64540" y="3075070"/>
            <a:ext cx="8128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>
                <a:solidFill>
                  <a:srgbClr val="666600"/>
                </a:solidFill>
                <a:latin typeface="Microsoft JhengHei"/>
                <a:cs typeface="Microsoft JhengHei"/>
              </a:rPr>
              <a:t>观点</a:t>
            </a:r>
            <a:r>
              <a:rPr sz="4400" b="1" spc="-229">
                <a:solidFill>
                  <a:srgbClr val="666600"/>
                </a:solidFill>
                <a:latin typeface="Microsoft JhengHei"/>
                <a:cs typeface="Microsoft JhengHei"/>
              </a:rPr>
              <a:t>1</a:t>
            </a:r>
            <a:r>
              <a:rPr sz="4400" b="1" spc="-40">
                <a:solidFill>
                  <a:srgbClr val="666600"/>
                </a:solidFill>
                <a:latin typeface="Microsoft JhengHei"/>
                <a:cs typeface="Microsoft JhengHei"/>
              </a:rPr>
              <a:t>：心理学家知道你在想什么</a:t>
            </a:r>
            <a:endParaRPr sz="4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207452" y="1896738"/>
            <a:ext cx="284479" cy="28447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537652" y="1735441"/>
            <a:ext cx="7273290" cy="3493135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700" marR="5080" indent="812800">
              <a:lnSpc>
                <a:spcPct val="100000"/>
              </a:lnSpc>
              <a:spcBef>
                <a:spcPts val="310"/>
              </a:spcBef>
            </a:pPr>
            <a:r>
              <a:rPr sz="3200" b="1" spc="-5">
                <a:latin typeface="Microsoft JhengHei"/>
                <a:cs typeface="Microsoft JhengHei"/>
              </a:rPr>
              <a:t>心理学家通常根据人的外显行为和情绪表现来研究人的心理，也许他们可以根据你的外在特征或测验结果来推测你的的内心世界，但再高明的心理学家</a:t>
            </a:r>
            <a:r>
              <a:rPr sz="3200" b="1">
                <a:latin typeface="Microsoft JhengHei"/>
                <a:cs typeface="Microsoft JhengHei"/>
              </a:rPr>
              <a:t>也不可能具有所谓的</a:t>
            </a:r>
            <a:r>
              <a:rPr sz="3200" b="1">
                <a:latin typeface="Times New Roman"/>
                <a:cs typeface="Times New Roman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知心术</a:t>
            </a:r>
            <a:r>
              <a:rPr sz="3200" b="1" spc="-5">
                <a:latin typeface="Times New Roman"/>
                <a:cs typeface="Times New Roman"/>
              </a:rPr>
              <a:t>” —</a:t>
            </a:r>
            <a:r>
              <a:rPr sz="3200" b="1" spc="-20">
                <a:latin typeface="Microsoft JhengHei"/>
                <a:cs typeface="Microsoft JhengHei"/>
              </a:rPr>
              <a:t>一眼看</a:t>
            </a:r>
            <a:r>
              <a:rPr sz="3200" b="1">
                <a:latin typeface="Microsoft JhengHei"/>
                <a:cs typeface="Microsoft JhengHei"/>
              </a:rPr>
              <a:t>穿你的内心，除非他有超感知能力</a:t>
            </a:r>
            <a:r>
              <a:rPr sz="3200" b="1" spc="-20">
                <a:latin typeface="Microsoft JhengHei"/>
                <a:cs typeface="Microsoft JhengHei"/>
              </a:rPr>
              <a:t>（</a:t>
            </a:r>
            <a:r>
              <a:rPr sz="3200" b="1" spc="-20">
                <a:latin typeface="Times New Roman"/>
                <a:cs typeface="Times New Roman"/>
              </a:rPr>
              <a:t>ESP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3200" b="1">
                <a:latin typeface="Microsoft JhengHei"/>
                <a:cs typeface="Microsoft JhengHei"/>
              </a:rPr>
              <a:t>）</a:t>
            </a:r>
            <a:r>
              <a:rPr sz="3200" b="1" spc="-50"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1574800"/>
            <a:ext cx="7772400" cy="13017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207452" y="1756728"/>
            <a:ext cx="320039" cy="320039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537652" y="1606868"/>
            <a:ext cx="5740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666600"/>
                </a:solidFill>
                <a:latin typeface="Microsoft JhengHei"/>
                <a:cs typeface="Microsoft JhengHei"/>
              </a:rPr>
              <a:t>观点</a:t>
            </a:r>
            <a:r>
              <a:rPr sz="3600" b="1">
                <a:solidFill>
                  <a:srgbClr val="666600"/>
                </a:solidFill>
                <a:latin typeface="Times New Roman"/>
                <a:cs typeface="Times New Roman"/>
              </a:rPr>
              <a:t>2</a:t>
            </a:r>
            <a:r>
              <a:rPr sz="3600" b="1" spc="-5">
                <a:solidFill>
                  <a:srgbClr val="666600"/>
                </a:solidFill>
                <a:latin typeface="Microsoft JhengHei"/>
                <a:cs typeface="Microsoft JhengHei"/>
              </a:rPr>
              <a:t>：心理学就是心理咨询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34428" y="1778952"/>
            <a:ext cx="284479" cy="2844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134428" y="3339527"/>
            <a:ext cx="284479" cy="28447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134428" y="5387783"/>
            <a:ext cx="284479" cy="28447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464628" y="1644332"/>
            <a:ext cx="7340600" cy="4122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latin typeface="Microsoft JhengHei"/>
                <a:cs typeface="Microsoft JhengHei"/>
              </a:rPr>
              <a:t>心理咨询只是心理学的一个应用分支，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5">
                <a:latin typeface="Microsoft JhengHei"/>
                <a:cs typeface="Microsoft JhengHei"/>
              </a:rPr>
              <a:t>目的是为了帮助人们应对生活中的困扰，更好地发展，增加生活的幸福感。</a:t>
            </a:r>
            <a:endParaRPr sz="32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spcBef>
                <a:spcPts val="765"/>
              </a:spcBef>
            </a:pPr>
            <a:r>
              <a:rPr sz="3200" b="1" spc="-5">
                <a:latin typeface="Microsoft JhengHei"/>
                <a:cs typeface="Microsoft JhengHei"/>
              </a:rPr>
              <a:t>一般来说，心理咨询是面向正常人的，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5">
                <a:latin typeface="Microsoft JhengHei"/>
                <a:cs typeface="Microsoft JhengHei"/>
              </a:rPr>
              <a:t>来访者有心理困扰，但没有出现严重的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5">
                <a:latin typeface="Microsoft JhengHei"/>
                <a:cs typeface="Microsoft JhengHei"/>
              </a:rPr>
              <a:t>心理偏差。如果是严重的精神疾病，就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5">
                <a:latin typeface="Microsoft JhengHei"/>
                <a:cs typeface="Microsoft JhengHei"/>
              </a:rPr>
              <a:t>要由临床心理学家或精神病学家来处理。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5">
                <a:latin typeface="Microsoft JhengHei"/>
                <a:cs typeface="Microsoft JhengHei"/>
              </a:rPr>
              <a:t>这是一个专业性很强，责任重大的职业。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40" y="1099819"/>
            <a:ext cx="6654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666600"/>
                </a:solidFill>
                <a:latin typeface="Microsoft JhengHei"/>
                <a:cs typeface="Microsoft JhengHei"/>
              </a:rPr>
              <a:t>观点</a:t>
            </a:r>
            <a:r>
              <a:rPr sz="3600" b="1" spc="-190">
                <a:solidFill>
                  <a:srgbClr val="666600"/>
                </a:solidFill>
                <a:latin typeface="Microsoft JhengHei"/>
                <a:cs typeface="Microsoft JhengHei"/>
              </a:rPr>
              <a:t>3</a:t>
            </a:r>
            <a:r>
              <a:rPr sz="3600" b="1" spc="-35">
                <a:solidFill>
                  <a:srgbClr val="666600"/>
                </a:solidFill>
                <a:latin typeface="Microsoft JhengHei"/>
                <a:cs typeface="Microsoft JhengHei"/>
              </a:rPr>
              <a:t>：心理学家只研究变态的人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59840" y="2183320"/>
            <a:ext cx="7543800" cy="3120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763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latin typeface="Microsoft JhengHei"/>
                <a:cs typeface="Microsoft JhengHei"/>
              </a:rPr>
              <a:t>很多人都说他们走进心理咨询室是需</a:t>
            </a:r>
            <a:r>
              <a:rPr sz="3200" b="1">
                <a:latin typeface="Microsoft JhengHei"/>
                <a:cs typeface="Microsoft JhengHei"/>
              </a:rPr>
              <a:t>要很大勇气的，去心理咨询的人都是</a:t>
            </a:r>
            <a:r>
              <a:rPr sz="3200" b="1">
                <a:latin typeface="Times New Roman"/>
                <a:cs typeface="Times New Roman"/>
              </a:rPr>
              <a:t>“</a:t>
            </a:r>
            <a:r>
              <a:rPr sz="3200" b="1" spc="-25">
                <a:latin typeface="Microsoft JhengHei"/>
                <a:cs typeface="Microsoft JhengHei"/>
              </a:rPr>
              <a:t>心理</a:t>
            </a:r>
            <a:r>
              <a:rPr sz="3200" b="1">
                <a:latin typeface="Microsoft JhengHei"/>
                <a:cs typeface="Microsoft JhengHei"/>
              </a:rPr>
              <a:t>有问题的人</a:t>
            </a:r>
            <a:r>
              <a:rPr sz="3200" b="1">
                <a:latin typeface="Times New Roman"/>
                <a:cs typeface="Times New Roman"/>
              </a:rPr>
              <a:t>”</a:t>
            </a:r>
            <a:r>
              <a:rPr sz="3200" b="1" spc="-5">
                <a:latin typeface="Microsoft JhengHei"/>
                <a:cs typeface="Microsoft JhengHei"/>
              </a:rPr>
              <a:t>。心理有问题就是变态，心理学家只研究变态的人。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800">
              <a:latin typeface="Microsoft JhengHei"/>
              <a:cs typeface="Microsoft JhengHei"/>
            </a:endParaRPr>
          </a:p>
          <a:p>
            <a:pPr marL="888365">
              <a:lnSpc>
                <a:spcPct val="100000"/>
              </a:lnSpc>
            </a:pPr>
            <a:r>
              <a:rPr sz="3200" b="1" spc="-5">
                <a:latin typeface="Microsoft JhengHei"/>
                <a:cs typeface="Microsoft JhengHei"/>
              </a:rPr>
              <a:t>为什么会有如此看法？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58850" y="1605671"/>
            <a:ext cx="7747000" cy="47072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12800">
              <a:lnSpc>
                <a:spcPct val="120000"/>
              </a:lnSpc>
              <a:spcBef>
                <a:spcPts val="100"/>
              </a:spcBef>
              <a:tabLst>
                <a:tab pos="3872865"/>
              </a:tabLst>
            </a:pPr>
            <a:r>
              <a:rPr sz="3200" b="1">
                <a:latin typeface="Microsoft JhengHei"/>
                <a:cs typeface="Microsoft JhengHei"/>
              </a:rPr>
              <a:t>大多数心理学研究都是针对正常人的</a:t>
            </a:r>
            <a:r>
              <a:rPr sz="3200" b="1" spc="-50">
                <a:latin typeface="Microsoft JhengHei"/>
                <a:cs typeface="Microsoft JhengHei"/>
              </a:rPr>
              <a:t>。</a:t>
            </a:r>
            <a:r>
              <a:rPr sz="3200" b="1">
                <a:latin typeface="Microsoft JhengHei"/>
                <a:cs typeface="Microsoft JhengHei"/>
              </a:rPr>
              <a:t>有些人把心理学家与精神病学家混淆了。</a:t>
            </a:r>
            <a:r>
              <a:rPr sz="3200" b="1" spc="-50">
                <a:latin typeface="Microsoft JhengHei"/>
                <a:cs typeface="Microsoft JhengHei"/>
              </a:rPr>
              <a:t>精</a:t>
            </a:r>
            <a:r>
              <a:rPr sz="3200" b="1">
                <a:latin typeface="Microsoft JhengHei"/>
                <a:cs typeface="Microsoft JhengHei"/>
              </a:rPr>
              <a:t>神病学是医学的一个分支，精神病学家主</a:t>
            </a:r>
            <a:r>
              <a:rPr sz="3200" b="1" spc="-50">
                <a:latin typeface="Microsoft JhengHei"/>
                <a:cs typeface="Microsoft JhengHei"/>
              </a:rPr>
              <a:t>要</a:t>
            </a:r>
            <a:r>
              <a:rPr sz="3200" b="1">
                <a:latin typeface="Microsoft JhengHei"/>
                <a:cs typeface="Microsoft JhengHei"/>
              </a:rPr>
              <a:t>从事精神疾病和心理问题的治疗，他们的</a:t>
            </a:r>
            <a:r>
              <a:rPr sz="3200" b="1" spc="-50">
                <a:latin typeface="Microsoft JhengHei"/>
                <a:cs typeface="Microsoft JhengHei"/>
              </a:rPr>
              <a:t>工</a:t>
            </a:r>
            <a:r>
              <a:rPr sz="3200" b="1" spc="800">
                <a:latin typeface="Microsoft JhengHei"/>
                <a:cs typeface="Microsoft JhengHei"/>
              </a:rPr>
              <a:t>                        </a:t>
            </a:r>
            <a:r>
              <a:rPr sz="3200" b="1">
                <a:latin typeface="Microsoft JhengHei"/>
                <a:cs typeface="Microsoft JhengHei"/>
              </a:rPr>
              <a:t>作对象是所谓</a:t>
            </a:r>
            <a:r>
              <a:rPr sz="3200" b="1">
                <a:latin typeface="Times New Roman"/>
                <a:cs typeface="Times New Roman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变态</a:t>
            </a:r>
            <a:r>
              <a:rPr sz="3200" b="1" spc="-50">
                <a:latin typeface="Times New Roman"/>
                <a:cs typeface="Times New Roman"/>
              </a:rPr>
              <a:t>”</a:t>
            </a:r>
            <a:r>
              <a:rPr sz="3200" b="1">
                <a:latin typeface="Times New Roman"/>
                <a:cs typeface="Times New Roman"/>
              </a:rPr>
              <a:t>	</a:t>
            </a:r>
            <a:r>
              <a:rPr sz="3200" b="1">
                <a:latin typeface="Microsoft JhengHei"/>
                <a:cs typeface="Microsoft JhengHei"/>
              </a:rPr>
              <a:t>的人，即心理失常</a:t>
            </a:r>
            <a:r>
              <a:rPr sz="3200" b="1" spc="-50">
                <a:latin typeface="Microsoft JhengHei"/>
                <a:cs typeface="Microsoft JhengHei"/>
              </a:rPr>
              <a:t>的</a:t>
            </a:r>
            <a:r>
              <a:rPr sz="3200" b="1">
                <a:latin typeface="Microsoft JhengHei"/>
                <a:cs typeface="Microsoft JhengHei"/>
              </a:rPr>
              <a:t>人。精神病科医生和其他医生一样，在治</a:t>
            </a:r>
            <a:r>
              <a:rPr sz="3200" b="1" spc="-50">
                <a:latin typeface="Microsoft JhengHei"/>
                <a:cs typeface="Microsoft JhengHei"/>
              </a:rPr>
              <a:t>疗</a:t>
            </a:r>
            <a:r>
              <a:rPr sz="3200" b="1">
                <a:latin typeface="Microsoft JhengHei"/>
                <a:cs typeface="Microsoft JhengHei"/>
              </a:rPr>
              <a:t>精神疾病时可以使用药物，他们还必须要</a:t>
            </a:r>
            <a:r>
              <a:rPr sz="3200" b="1" spc="-50">
                <a:latin typeface="Microsoft JhengHei"/>
                <a:cs typeface="Microsoft JhengHei"/>
              </a:rPr>
              <a:t>接</a:t>
            </a:r>
            <a:r>
              <a:rPr sz="3200" b="1">
                <a:latin typeface="Microsoft JhengHei"/>
                <a:cs typeface="Microsoft JhengHei"/>
              </a:rPr>
              <a:t>受心理学的专业培训</a:t>
            </a:r>
            <a:r>
              <a:rPr sz="3200" b="1" spc="-50"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1028" y="2048374"/>
            <a:ext cx="8585200" cy="1800225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12700" marR="5080" indent="1244600">
              <a:lnSpc>
                <a:spcPct val="105900"/>
              </a:lnSpc>
              <a:spcBef>
                <a:spcPts val="350"/>
              </a:spcBef>
            </a:pPr>
            <a:r>
              <a:rPr sz="3600" b="1" spc="-5">
                <a:latin typeface="Microsoft JhengHei"/>
                <a:cs typeface="Microsoft JhengHei"/>
              </a:rPr>
              <a:t>在很多人眼中，催眠术是一种很玄妙的技术，让人感兴趣。会把它与心理学联</a:t>
            </a:r>
            <a:r>
              <a:rPr sz="3600" b="1" spc="-10">
                <a:latin typeface="Microsoft JhengHei"/>
                <a:cs typeface="Microsoft JhengHei"/>
              </a:rPr>
              <a:t>系在一起。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85987" y="650875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666600"/>
                </a:solidFill>
                <a:latin typeface="Microsoft JhengHei"/>
                <a:cs typeface="Microsoft JhengHei"/>
              </a:rPr>
              <a:t>观点</a:t>
            </a:r>
            <a:r>
              <a:rPr sz="4000" b="1" spc="-210">
                <a:solidFill>
                  <a:srgbClr val="666600"/>
                </a:solidFill>
                <a:latin typeface="Microsoft JhengHei"/>
                <a:cs typeface="Microsoft JhengHei"/>
              </a:rPr>
              <a:t>4</a:t>
            </a:r>
            <a:r>
              <a:rPr sz="4000" b="1" spc="-45">
                <a:solidFill>
                  <a:srgbClr val="666600"/>
                </a:solidFill>
                <a:latin typeface="Microsoft JhengHei"/>
                <a:cs typeface="Microsoft JhengHei"/>
              </a:rPr>
              <a:t>：心理学家会催眠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40740" y="491517"/>
            <a:ext cx="8204200" cy="590042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 indent="914400">
              <a:lnSpc>
                <a:spcPct val="120800"/>
              </a:lnSpc>
              <a:spcBef>
                <a:spcPts val="185"/>
              </a:spcBef>
            </a:pPr>
            <a:r>
              <a:rPr sz="2800" b="1" spc="-5">
                <a:latin typeface="Microsoft JhengHei"/>
                <a:cs typeface="Microsoft JhengHei"/>
              </a:rPr>
              <a:t>催眠的本质至今尚未明了。它只是精神分析心理学家在心理治疗中使用的一种方法，并非心理学家</a:t>
            </a:r>
            <a:r>
              <a:rPr sz="2800" b="1" spc="700">
                <a:latin typeface="Microsoft JhengHei"/>
                <a:cs typeface="Microsoft JhengHei"/>
              </a:rPr>
              <a:t>                              </a:t>
            </a:r>
            <a:r>
              <a:rPr sz="2800" b="1">
                <a:latin typeface="Microsoft JhengHei"/>
                <a:cs typeface="Microsoft JhengHei"/>
              </a:rPr>
              <a:t>的</a:t>
            </a:r>
            <a:r>
              <a:rPr sz="2800" b="1">
                <a:latin typeface="Times New Roman"/>
                <a:cs typeface="Times New Roman"/>
              </a:rPr>
              <a:t>“</a:t>
            </a:r>
            <a:r>
              <a:rPr sz="2800" b="1">
                <a:latin typeface="Microsoft JhengHei"/>
                <a:cs typeface="Microsoft JhengHei"/>
              </a:rPr>
              <a:t>招牌本领</a:t>
            </a:r>
            <a:r>
              <a:rPr sz="2800" b="1">
                <a:latin typeface="Times New Roman"/>
                <a:cs typeface="Times New Roman"/>
              </a:rPr>
              <a:t>”</a:t>
            </a:r>
            <a:r>
              <a:rPr sz="2800" b="1" spc="-5">
                <a:latin typeface="Microsoft JhengHei"/>
                <a:cs typeface="Microsoft JhengHei"/>
              </a:rPr>
              <a:t>，而且大多数心理学家的工作并不涉及催眠术，他们更喜欢严谨的科学研究方法，如实验和</a:t>
            </a:r>
            <a:r>
              <a:rPr sz="2800" b="1" spc="-10">
                <a:latin typeface="Microsoft JhengHei"/>
                <a:cs typeface="Microsoft JhengHei"/>
              </a:rPr>
              <a:t>行为观察。</a:t>
            </a:r>
            <a:endParaRPr sz="2800">
              <a:latin typeface="Microsoft JhengHei"/>
              <a:cs typeface="Microsoft JhengHei"/>
            </a:endParaRPr>
          </a:p>
          <a:p>
            <a:pPr marL="12700" marR="5080" indent="711200" algn="just">
              <a:lnSpc>
                <a:spcPct val="121300"/>
              </a:lnSpc>
              <a:spcBef>
                <a:spcPts val="1420"/>
              </a:spcBef>
            </a:pPr>
            <a:r>
              <a:rPr sz="2800" b="1">
                <a:latin typeface="Microsoft JhengHei"/>
                <a:cs typeface="Microsoft JhengHei"/>
              </a:rPr>
              <a:t>催眠术的方法很多，大多是要求人彻底放松，把注意力集中固定在某个小东西上，如晃动的钟摆和闪烁的灯光，然后诱发出催眠状态。催眠前先要测定被催眠者的暗示性。暗示性高的人容易被催眠，能进入高度的恍惚的状态，对这些人进行催眠治疗效果较好</a:t>
            </a:r>
            <a:r>
              <a:rPr sz="2800" b="1" spc="-2880">
                <a:latin typeface="Microsoft JhengHei"/>
                <a:cs typeface="Microsoft JhengHei"/>
              </a:rPr>
              <a:t>人</a:t>
            </a:r>
            <a:r>
              <a:rPr sz="2800" b="1">
                <a:latin typeface="Microsoft JhengHei"/>
                <a:cs typeface="Microsoft JhengHei"/>
              </a:rPr>
              <a:t>在催眠状态下会按照治疗师的暗示行事。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2619" y="532764"/>
            <a:ext cx="5740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666600"/>
                </a:solidFill>
                <a:latin typeface="Microsoft JhengHei"/>
                <a:cs typeface="Microsoft JhengHei"/>
              </a:rPr>
              <a:t>观点</a:t>
            </a:r>
            <a:r>
              <a:rPr sz="3600" b="1" spc="-190">
                <a:solidFill>
                  <a:srgbClr val="666600"/>
                </a:solidFill>
                <a:latin typeface="Microsoft JhengHei"/>
                <a:cs typeface="Microsoft JhengHei"/>
              </a:rPr>
              <a:t>5</a:t>
            </a:r>
            <a:r>
              <a:rPr sz="3600" b="1" spc="-35">
                <a:solidFill>
                  <a:srgbClr val="666600"/>
                </a:solidFill>
                <a:latin typeface="Microsoft JhengHei"/>
                <a:cs typeface="Microsoft JhengHei"/>
              </a:rPr>
              <a:t>：心理学就是梦的解析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0740" y="1279773"/>
            <a:ext cx="8153400" cy="493014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 marR="5080" indent="914400">
              <a:lnSpc>
                <a:spcPct val="120200"/>
              </a:lnSpc>
              <a:spcBef>
                <a:spcPts val="115"/>
              </a:spcBef>
            </a:pPr>
            <a:r>
              <a:rPr sz="3200" b="1" spc="-5">
                <a:latin typeface="Microsoft JhengHei"/>
                <a:cs typeface="Microsoft JhengHei"/>
              </a:rPr>
              <a:t>弗洛伊德的理论中，最吸引人的内容之一就是释梦。不足为怪，因为人总是对自己和别人内心深处的秘密有一种顽固的挖掘欲望，而梦似乎是透视内心风景的一扇窗户。</a:t>
            </a:r>
            <a:endParaRPr sz="3200">
              <a:latin typeface="Microsoft JhengHei"/>
              <a:cs typeface="Microsoft JhengHei"/>
            </a:endParaRPr>
          </a:p>
          <a:p>
            <a:pPr marL="12700" marR="5080" indent="914400">
              <a:lnSpc>
                <a:spcPct val="112599"/>
              </a:lnSpc>
              <a:spcBef>
                <a:spcPts val="2030"/>
              </a:spcBef>
            </a:pPr>
            <a:r>
              <a:rPr sz="3350" b="1" spc="-175">
                <a:latin typeface="Microsoft JhengHei"/>
                <a:cs typeface="Microsoft JhengHei"/>
              </a:rPr>
              <a:t>改编自希区柯克的《爱德华大夫》的</a:t>
            </a:r>
            <a:r>
              <a:rPr sz="3350" b="1" spc="-50">
                <a:latin typeface="Microsoft JhengHei"/>
                <a:cs typeface="Microsoft JhengHei"/>
              </a:rPr>
              <a:t>电</a:t>
            </a:r>
            <a:r>
              <a:rPr sz="3350" b="1" spc="-175">
                <a:latin typeface="Microsoft JhengHei"/>
                <a:cs typeface="Microsoft JhengHei"/>
              </a:rPr>
              <a:t>影是好莱坞第一部涉及精神分析的作品。该</a:t>
            </a:r>
            <a:r>
              <a:rPr sz="3350" b="1" spc="-50">
                <a:latin typeface="Microsoft JhengHei"/>
                <a:cs typeface="Microsoft JhengHei"/>
              </a:rPr>
              <a:t>片</a:t>
            </a:r>
            <a:r>
              <a:rPr sz="3350" b="1" spc="-175">
                <a:latin typeface="Microsoft JhengHei"/>
                <a:cs typeface="Microsoft JhengHei"/>
              </a:rPr>
              <a:t>的中心内容就是梦的解析，其中有一句经典</a:t>
            </a:r>
            <a:r>
              <a:rPr sz="3350" b="1" spc="-50">
                <a:latin typeface="Microsoft JhengHei"/>
                <a:cs typeface="Microsoft JhengHei"/>
              </a:rPr>
              <a:t>台</a:t>
            </a:r>
            <a:r>
              <a:rPr sz="3350" b="1" spc="835">
                <a:latin typeface="Microsoft JhengHei"/>
                <a:cs typeface="Microsoft JhengHei"/>
              </a:rPr>
              <a:t>                        </a:t>
            </a:r>
            <a:r>
              <a:rPr sz="3350" b="1" spc="-175">
                <a:latin typeface="Microsoft JhengHei"/>
                <a:cs typeface="Microsoft JhengHei"/>
              </a:rPr>
              <a:t>词</a:t>
            </a:r>
            <a:r>
              <a:rPr sz="3200" b="1" i="1">
                <a:latin typeface="Times New Roman"/>
                <a:cs typeface="Times New Roman"/>
              </a:rPr>
              <a:t>“</a:t>
            </a:r>
            <a:r>
              <a:rPr sz="3350" b="1" spc="-175">
                <a:latin typeface="Microsoft JhengHei"/>
                <a:cs typeface="Microsoft JhengHei"/>
              </a:rPr>
              <a:t>晚安，作个好梦，明天拿出来分析一下</a:t>
            </a:r>
            <a:r>
              <a:rPr sz="3200" b="1" i="1" spc="-25">
                <a:latin typeface="Times New Roman"/>
                <a:cs typeface="Times New Roman"/>
              </a:rPr>
              <a:t>”</a:t>
            </a:r>
            <a:r>
              <a:rPr sz="3350" b="1" spc="-25">
                <a:latin typeface="Microsoft JhengHei"/>
                <a:cs typeface="Microsoft JhengHei"/>
              </a:rPr>
              <a:t>，</a:t>
            </a:r>
            <a:endParaRPr sz="33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0740" y="6284560"/>
            <a:ext cx="28702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3350" b="1" spc="-175">
                <a:latin typeface="Microsoft JhengHei"/>
                <a:cs typeface="Microsoft JhengHei"/>
              </a:rPr>
              <a:t>可谓深入人心</a:t>
            </a:r>
            <a:r>
              <a:rPr sz="3350" b="1" spc="-50">
                <a:latin typeface="Microsoft JhengHei"/>
                <a:cs typeface="Microsoft JhengHei"/>
              </a:rPr>
              <a:t>。</a:t>
            </a:r>
            <a:endParaRPr sz="335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51316" y="6581309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solidFill>
                  <a:srgbClr val="482400"/>
                </a:solidFill>
                <a:latin typeface="Arial"/>
                <a:cs typeface="Arial"/>
              </a:rPr>
              <a:t>18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1574800"/>
            <a:ext cx="7772400" cy="13017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8350" y="1701799"/>
            <a:ext cx="82550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 algn="just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000000"/>
                </a:solidFill>
                <a:latin typeface="Microsoft JhengHei"/>
                <a:cs typeface="Microsoft JhengHei"/>
              </a:rPr>
              <a:t>梦的解析只是精神分析流派所使用的治疗技术之一，是心理学工具箱里的一个</a:t>
            </a:r>
            <a:r>
              <a:rPr sz="3600" b="1" spc="-20">
                <a:solidFill>
                  <a:srgbClr val="000000"/>
                </a:solidFill>
                <a:latin typeface="Microsoft JhengHei"/>
                <a:cs typeface="Microsoft JhengHei"/>
              </a:rPr>
              <a:t>起子。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2619" y="677227"/>
            <a:ext cx="5740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666600"/>
                </a:solidFill>
                <a:latin typeface="Microsoft JhengHei"/>
                <a:cs typeface="Microsoft JhengHei"/>
              </a:rPr>
              <a:t>观点</a:t>
            </a:r>
            <a:r>
              <a:rPr sz="3600" b="1" spc="-190">
                <a:solidFill>
                  <a:srgbClr val="666600"/>
                </a:solidFill>
                <a:latin typeface="Microsoft JhengHei"/>
                <a:cs typeface="Microsoft JhengHei"/>
              </a:rPr>
              <a:t>6</a:t>
            </a:r>
            <a:r>
              <a:rPr sz="3600" b="1" spc="-35">
                <a:solidFill>
                  <a:srgbClr val="666600"/>
                </a:solidFill>
                <a:latin typeface="Microsoft JhengHei"/>
                <a:cs typeface="Microsoft JhengHei"/>
              </a:rPr>
              <a:t>：心理学是骗人的东西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42950" y="1591862"/>
            <a:ext cx="8255000" cy="43008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914400">
              <a:lnSpc>
                <a:spcPct val="120100"/>
              </a:lnSpc>
              <a:spcBef>
                <a:spcPts val="95"/>
              </a:spcBef>
            </a:pPr>
            <a:r>
              <a:rPr sz="3200" b="1">
                <a:latin typeface="Microsoft JhengHei"/>
                <a:cs typeface="Microsoft JhengHei"/>
              </a:rPr>
              <a:t>有些人认为心理学是</a:t>
            </a:r>
            <a:r>
              <a:rPr sz="3200" b="1">
                <a:latin typeface="Times New Roman"/>
                <a:cs typeface="Times New Roman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伪科学</a:t>
            </a:r>
            <a:r>
              <a:rPr sz="3200" b="1">
                <a:latin typeface="Times New Roman"/>
                <a:cs typeface="Times New Roman"/>
              </a:rPr>
              <a:t>”</a:t>
            </a:r>
            <a:r>
              <a:rPr sz="3200" b="1" spc="-10">
                <a:latin typeface="Microsoft JhengHei"/>
                <a:cs typeface="Microsoft JhengHei"/>
              </a:rPr>
              <a:t>，有些心理</a:t>
            </a:r>
            <a:r>
              <a:rPr sz="3200" b="1" spc="800">
                <a:latin typeface="Microsoft JhengHei"/>
                <a:cs typeface="Microsoft JhengHei"/>
              </a:rPr>
              <a:t>                          </a:t>
            </a:r>
            <a:r>
              <a:rPr sz="3200" b="1">
                <a:latin typeface="Microsoft JhengHei"/>
                <a:cs typeface="Microsoft JhengHei"/>
              </a:rPr>
              <a:t>学家称之为</a:t>
            </a:r>
            <a:r>
              <a:rPr sz="3200" b="1">
                <a:latin typeface="Times New Roman"/>
                <a:cs typeface="Times New Roman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准科学</a:t>
            </a:r>
            <a:r>
              <a:rPr sz="3200" b="1">
                <a:latin typeface="Times New Roman"/>
                <a:cs typeface="Times New Roman"/>
              </a:rPr>
              <a:t>”</a:t>
            </a:r>
            <a:r>
              <a:rPr sz="3200" b="1" spc="-10">
                <a:latin typeface="Microsoft JhengHei"/>
                <a:cs typeface="Microsoft JhengHei"/>
              </a:rPr>
              <a:t>。原因很多：</a:t>
            </a:r>
            <a:endParaRPr sz="3200">
              <a:latin typeface="Microsoft JhengHei"/>
              <a:cs typeface="Microsoft JhengHei"/>
            </a:endParaRPr>
          </a:p>
          <a:p>
            <a:pPr marL="1638935" indent="-1017269">
              <a:lnSpc>
                <a:spcPct val="100000"/>
              </a:lnSpc>
              <a:spcBef>
                <a:spcPts val="2690"/>
              </a:spcBef>
              <a:buSzPct val="96875"/>
              <a:buAutoNum type="arabicPlain"/>
              <a:tabLst>
                <a:tab pos="1638935"/>
              </a:tabLst>
            </a:pPr>
            <a:r>
              <a:rPr sz="3200" b="1" spc="-5">
                <a:latin typeface="Microsoft JhengHei"/>
                <a:cs typeface="Microsoft JhengHei"/>
              </a:rPr>
              <a:t>是对心理科学性的怀疑；</a:t>
            </a:r>
            <a:endParaRPr sz="3200">
              <a:latin typeface="Microsoft JhengHei"/>
              <a:cs typeface="Microsoft JhengHei"/>
            </a:endParaRPr>
          </a:p>
          <a:p>
            <a:pPr marL="1638935" indent="-1017269">
              <a:lnSpc>
                <a:spcPct val="100000"/>
              </a:lnSpc>
              <a:spcBef>
                <a:spcPts val="2690"/>
              </a:spcBef>
              <a:buSzPct val="96875"/>
              <a:buAutoNum type="arabicPlain"/>
              <a:tabLst>
                <a:tab pos="1638935"/>
              </a:tabLst>
            </a:pPr>
            <a:r>
              <a:rPr sz="3200" b="1" spc="-5">
                <a:latin typeface="Microsoft JhengHei"/>
                <a:cs typeface="Microsoft JhengHei"/>
              </a:rPr>
              <a:t>有些人对心理咨询很失望；</a:t>
            </a:r>
            <a:endParaRPr sz="3200">
              <a:latin typeface="Microsoft JhengHei"/>
              <a:cs typeface="Microsoft JhengHei"/>
            </a:endParaRPr>
          </a:p>
          <a:p>
            <a:pPr marL="12700" marR="107314" indent="1626235">
              <a:lnSpc>
                <a:spcPct val="126400"/>
              </a:lnSpc>
              <a:spcBef>
                <a:spcPts val="1675"/>
              </a:spcBef>
              <a:buSzPct val="96875"/>
              <a:buAutoNum type="arabicPlain"/>
              <a:tabLst>
                <a:tab pos="1638935"/>
              </a:tabLst>
            </a:pPr>
            <a:r>
              <a:rPr sz="3200" b="1" spc="-5">
                <a:latin typeface="Microsoft JhengHei"/>
                <a:cs typeface="Microsoft JhengHei"/>
              </a:rPr>
              <a:t>心理学知识就是一般性常识，人人都</a:t>
            </a:r>
            <a:r>
              <a:rPr sz="3200" b="1" spc="-20">
                <a:latin typeface="Microsoft JhengHei"/>
                <a:cs typeface="Microsoft JhengHei"/>
              </a:rPr>
              <a:t>知道。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1574800"/>
            <a:ext cx="7772400" cy="1301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657350" y="1809262"/>
            <a:ext cx="688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latin typeface="Microsoft JhengHei"/>
                <a:cs typeface="Microsoft JhengHei"/>
              </a:rPr>
              <a:t>心理学的知识不是一般常识，它所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21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42950" y="2388342"/>
            <a:ext cx="77978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3600" b="1" spc="-5">
                <a:latin typeface="Microsoft JhengHei"/>
                <a:cs typeface="Microsoft JhengHei"/>
              </a:rPr>
              <a:t>研究的范围远远超出了一般常识所能回</a:t>
            </a:r>
            <a:r>
              <a:rPr sz="3600" b="1" spc="-10">
                <a:latin typeface="Microsoft JhengHei"/>
                <a:cs typeface="Microsoft JhengHei"/>
              </a:rPr>
              <a:t>答的问题。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26552" y="741045"/>
            <a:ext cx="6883400" cy="3117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7965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latin typeface="宋体"/>
                <a:cs typeface="宋体"/>
              </a:rPr>
              <a:t>心理学是一种看问题的角度</a:t>
            </a:r>
            <a:endParaRPr sz="4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300">
              <a:latin typeface="宋体"/>
              <a:cs typeface="宋体"/>
            </a:endParaRPr>
          </a:p>
          <a:p>
            <a:pPr marL="299720">
              <a:lnSpc>
                <a:spcPct val="100000"/>
              </a:lnSpc>
            </a:pPr>
            <a:r>
              <a:rPr sz="4000" b="1" spc="-5">
                <a:latin typeface="Microsoft JhengHei"/>
                <a:cs typeface="Microsoft JhengHei"/>
              </a:rPr>
              <a:t>医生说这个人得了胃病了</a:t>
            </a:r>
            <a:endParaRPr sz="4000">
              <a:latin typeface="Microsoft JhengHei"/>
              <a:cs typeface="Microsoft JhengHei"/>
            </a:endParaRPr>
          </a:p>
          <a:p>
            <a:pPr marL="12700" marR="5080" indent="254000">
              <a:lnSpc>
                <a:spcPct val="104500"/>
              </a:lnSpc>
              <a:spcBef>
                <a:spcPts val="445"/>
              </a:spcBef>
            </a:pPr>
            <a:r>
              <a:rPr sz="4000" b="1" spc="-5">
                <a:latin typeface="Microsoft JhengHei"/>
                <a:cs typeface="Microsoft JhengHei"/>
              </a:rPr>
              <a:t>心理学家说这是个好人，他忍</a:t>
            </a:r>
            <a:r>
              <a:rPr sz="4000" b="1" spc="-10">
                <a:latin typeface="Microsoft JhengHei"/>
                <a:cs typeface="Microsoft JhengHei"/>
              </a:rPr>
              <a:t>气吞声太久了。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25500" y="2641600"/>
            <a:ext cx="571500" cy="4762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22</a:t>
            </a:fld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26552" y="814070"/>
            <a:ext cx="6883400" cy="3044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3820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latin typeface="宋体"/>
                <a:cs typeface="宋体"/>
              </a:rPr>
              <a:t>心理学是一种看问题的角度</a:t>
            </a:r>
            <a:endParaRPr sz="4000">
              <a:latin typeface="宋体"/>
              <a:cs typeface="宋体"/>
            </a:endParaRPr>
          </a:p>
          <a:p>
            <a:pPr marL="266065" marR="5080" indent="-182880">
              <a:lnSpc>
                <a:spcPct val="113700"/>
              </a:lnSpc>
              <a:spcBef>
                <a:spcPts val="3040"/>
              </a:spcBef>
            </a:pPr>
            <a:r>
              <a:rPr sz="4000" b="1" spc="-5">
                <a:latin typeface="Microsoft JhengHei"/>
                <a:cs typeface="Microsoft JhengHei"/>
              </a:rPr>
              <a:t>教师说这个孩子经常偷东西</a:t>
            </a:r>
            <a:r>
              <a:rPr sz="4000" b="1" spc="1000">
                <a:latin typeface="Microsoft JhengHei"/>
                <a:cs typeface="Microsoft JhengHei"/>
              </a:rPr>
              <a:t> </a:t>
            </a:r>
            <a:r>
              <a:rPr sz="4000" b="1" spc="-5">
                <a:latin typeface="Microsoft JhengHei"/>
                <a:cs typeface="Microsoft JhengHei"/>
              </a:rPr>
              <a:t>心理学家说那是他在家庭缺少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4000" b="1" spc="-10">
                <a:latin typeface="Microsoft JhengHei"/>
                <a:cs typeface="Microsoft JhengHei"/>
              </a:rPr>
              <a:t>关爱的结果。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25500" y="2641600"/>
            <a:ext cx="571500" cy="4762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23</a:t>
            </a:fld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82089" y="560070"/>
            <a:ext cx="6956425" cy="3586479"/>
          </a:xfrm>
          <a:prstGeom prst="rect">
            <a:avLst/>
          </a:prstGeom>
        </p:spPr>
        <p:txBody>
          <a:bodyPr vert="horz" wrap="square" lIns="0" tIns="266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00"/>
              </a:spcBef>
            </a:pPr>
            <a:r>
              <a:rPr sz="4000" spc="-5">
                <a:latin typeface="宋体"/>
                <a:cs typeface="宋体"/>
              </a:rPr>
              <a:t>心理学是一种看问题的角度</a:t>
            </a:r>
            <a:endParaRPr sz="4000">
              <a:latin typeface="宋体"/>
              <a:cs typeface="宋体"/>
            </a:endParaRPr>
          </a:p>
          <a:p>
            <a:pPr marL="301625" marR="551180">
              <a:lnSpc>
                <a:spcPct val="100000"/>
              </a:lnSpc>
              <a:spcBef>
                <a:spcPts val="2000"/>
              </a:spcBef>
            </a:pPr>
            <a:r>
              <a:rPr sz="4000" b="1" spc="-5">
                <a:latin typeface="Microsoft JhengHei"/>
                <a:cs typeface="Microsoft JhengHei"/>
              </a:rPr>
              <a:t>法官说这是个穷凶极恶的变</a:t>
            </a:r>
            <a:r>
              <a:rPr sz="4000" b="1" spc="-15">
                <a:latin typeface="Microsoft JhengHei"/>
                <a:cs typeface="Microsoft JhengHei"/>
              </a:rPr>
              <a:t>态杀人狂</a:t>
            </a:r>
            <a:endParaRPr sz="4000">
              <a:latin typeface="Microsoft JhengHei"/>
              <a:cs typeface="Microsoft JhengHei"/>
            </a:endParaRPr>
          </a:p>
          <a:p>
            <a:pPr marL="339725">
              <a:lnSpc>
                <a:spcPts val="4620"/>
              </a:lnSpc>
            </a:pPr>
            <a:r>
              <a:rPr sz="4000" b="1" spc="-5">
                <a:latin typeface="Microsoft JhengHei"/>
                <a:cs typeface="Microsoft JhengHei"/>
              </a:rPr>
              <a:t>心理学家说那是因为他小时侯</a:t>
            </a:r>
            <a:endParaRPr sz="4000">
              <a:latin typeface="Microsoft JhengHei"/>
              <a:cs typeface="Microsoft JhengHei"/>
            </a:endParaRPr>
          </a:p>
          <a:p>
            <a:pPr marL="85725">
              <a:lnSpc>
                <a:spcPct val="100000"/>
              </a:lnSpc>
              <a:spcBef>
                <a:spcPts val="215"/>
              </a:spcBef>
            </a:pPr>
            <a:r>
              <a:rPr sz="4000" b="1" spc="-10">
                <a:latin typeface="Microsoft JhengHei"/>
                <a:cs typeface="Microsoft JhengHei"/>
              </a:rPr>
              <a:t>尿床、纵火、被虐待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01700" y="2997200"/>
            <a:ext cx="571500" cy="4762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24</a:t>
            </a:fld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5114" y="488633"/>
            <a:ext cx="6883400" cy="4411980"/>
          </a:xfrm>
          <a:prstGeom prst="rect">
            <a:avLst/>
          </a:prstGeom>
        </p:spPr>
        <p:txBody>
          <a:bodyPr vert="horz" wrap="square" lIns="0" tIns="337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60"/>
              </a:spcBef>
            </a:pPr>
            <a:r>
              <a:rPr sz="4000" spc="-5">
                <a:latin typeface="宋体"/>
                <a:cs typeface="宋体"/>
              </a:rPr>
              <a:t>心理学是一种看问题的角度</a:t>
            </a:r>
            <a:endParaRPr sz="4000">
              <a:latin typeface="宋体"/>
              <a:cs typeface="宋体"/>
            </a:endParaRPr>
          </a:p>
          <a:p>
            <a:pPr marL="228600" marR="551180">
              <a:lnSpc>
                <a:spcPct val="100000"/>
              </a:lnSpc>
              <a:spcBef>
                <a:spcPts val="2565"/>
              </a:spcBef>
            </a:pPr>
            <a:r>
              <a:rPr sz="4000" b="1" spc="-5">
                <a:latin typeface="Microsoft JhengHei"/>
                <a:cs typeface="Microsoft JhengHei"/>
              </a:rPr>
              <a:t>克林顿说自己与莱温斯基没</a:t>
            </a:r>
            <a:r>
              <a:rPr sz="4000" b="1" spc="-25">
                <a:latin typeface="Microsoft JhengHei"/>
                <a:cs typeface="Microsoft JhengHei"/>
              </a:rPr>
              <a:t>关系</a:t>
            </a:r>
            <a:endParaRPr sz="4000">
              <a:latin typeface="Microsoft JhengHei"/>
              <a:cs typeface="Microsoft JhengHei"/>
            </a:endParaRPr>
          </a:p>
          <a:p>
            <a:pPr marL="12700" marR="5080" indent="254000">
              <a:lnSpc>
                <a:spcPct val="102200"/>
              </a:lnSpc>
              <a:spcBef>
                <a:spcPts val="290"/>
              </a:spcBef>
            </a:pPr>
            <a:r>
              <a:rPr sz="4000" b="1" spc="-5">
                <a:latin typeface="Microsoft JhengHei"/>
                <a:cs typeface="Microsoft JhengHei"/>
              </a:rPr>
              <a:t>心理学家说他在撒谎，因为他说话时鼻子上的一块肌肉跳动</a:t>
            </a:r>
            <a:r>
              <a:rPr sz="4000" b="1" spc="-20">
                <a:latin typeface="Microsoft JhengHei"/>
                <a:cs typeface="Microsoft JhengHei"/>
              </a:rPr>
              <a:t>了一下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25500" y="3073400"/>
            <a:ext cx="571500" cy="4762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25</a:t>
            </a:fld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87500" y="812482"/>
            <a:ext cx="6731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47265"/>
              </a:tabLst>
            </a:pPr>
            <a:r>
              <a:rPr/>
              <a:t>第一</a:t>
            </a:r>
            <a:r>
              <a:rPr spc="-50"/>
              <a:t>节</a:t>
            </a:r>
            <a:r>
              <a:rPr/>
              <a:t>	心理学的研究对</a:t>
            </a:r>
            <a:r>
              <a:rPr spc="-50"/>
              <a:t>象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153478" y="1947228"/>
            <a:ext cx="284479" cy="28447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83678" y="1812608"/>
            <a:ext cx="7340600" cy="3147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latin typeface="宋体"/>
                <a:cs typeface="宋体"/>
              </a:rPr>
              <a:t>一、心理学的研究对象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950">
              <a:latin typeface="宋体"/>
              <a:cs typeface="宋体"/>
            </a:endParaRPr>
          </a:p>
          <a:p>
            <a:pPr marL="12700" marR="5080" indent="571500">
              <a:lnSpc>
                <a:spcPct val="101800"/>
              </a:lnSpc>
            </a:pPr>
            <a:r>
              <a:rPr sz="3200" spc="-5">
                <a:latin typeface="宋体"/>
                <a:cs typeface="宋体"/>
              </a:rPr>
              <a:t>每一门学科都有自己的研究领域和对象，心理学也不例外，心理学顾名思义，</a:t>
            </a:r>
            <a:r>
              <a:rPr sz="3200">
                <a:latin typeface="宋体"/>
                <a:cs typeface="宋体"/>
              </a:rPr>
              <a:t>研究的对象是心理现象，主要是</a:t>
            </a:r>
            <a:r>
              <a:rPr sz="3200" spc="-20">
                <a:solidFill>
                  <a:srgbClr val="FF0000"/>
                </a:solidFill>
                <a:latin typeface="宋体"/>
                <a:cs typeface="宋体"/>
              </a:rPr>
              <a:t>人的心</a:t>
            </a:r>
            <a:r>
              <a:rPr sz="3200" spc="-50">
                <a:solidFill>
                  <a:srgbClr val="FF0000"/>
                </a:solidFill>
                <a:latin typeface="宋体"/>
                <a:cs typeface="宋体"/>
              </a:rPr>
              <a:t> 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理现象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26</a:t>
            </a:fld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3900" y="812482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人的心理现象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153478" y="1947228"/>
            <a:ext cx="284479" cy="28447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83678" y="1812608"/>
            <a:ext cx="7747000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17880" algn="just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latin typeface="宋体"/>
                <a:cs typeface="宋体"/>
              </a:rPr>
              <a:t>人的心理现象，就是指心理活动经常表现出来的各种形式、形态或状态。心理学一般为了研究的方便，把人的心理现</a:t>
            </a:r>
            <a:r>
              <a:rPr sz="3200">
                <a:latin typeface="宋体"/>
                <a:cs typeface="宋体"/>
              </a:rPr>
              <a:t>象划分为：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心理过程</a:t>
            </a:r>
            <a:r>
              <a:rPr sz="3200">
                <a:latin typeface="宋体"/>
                <a:cs typeface="宋体"/>
              </a:rPr>
              <a:t>和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个性心理</a:t>
            </a:r>
            <a:r>
              <a:rPr sz="3200" spc="-20">
                <a:latin typeface="宋体"/>
                <a:cs typeface="宋体"/>
              </a:rPr>
              <a:t>两个方</a:t>
            </a:r>
            <a:endParaRPr sz="3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3200" spc="-5">
                <a:latin typeface="宋体"/>
                <a:cs typeface="宋体"/>
              </a:rPr>
              <a:t>面，每一个方面又分别有许多附属的方面。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27</a:t>
            </a:fld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46500" y="660082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心理过程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53440" y="1897836"/>
            <a:ext cx="248920" cy="24892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310640" y="2708678"/>
            <a:ext cx="213359" cy="21335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1310640" y="3458429"/>
            <a:ext cx="213359" cy="21335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1310640" y="4189948"/>
            <a:ext cx="213359" cy="21335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853440" y="4945836"/>
            <a:ext cx="248920" cy="24892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183640" y="1778456"/>
            <a:ext cx="7581900" cy="426847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>
              <a:lnSpc>
                <a:spcPts val="3020"/>
              </a:lnSpc>
              <a:spcBef>
                <a:spcPts val="480"/>
              </a:spcBef>
            </a:pPr>
            <a:r>
              <a:rPr sz="2800" spc="-60">
                <a:latin typeface="宋体"/>
                <a:cs typeface="宋体"/>
              </a:rPr>
              <a:t>心理过程是心理活动 发生、发展和完成的过程，</a:t>
            </a:r>
            <a:r>
              <a:rPr sz="2800" spc="-5">
                <a:latin typeface="宋体"/>
                <a:cs typeface="宋体"/>
              </a:rPr>
              <a:t>它又包括认识过程、情感过程和意志过程。</a:t>
            </a:r>
            <a:endParaRPr sz="2800">
              <a:latin typeface="宋体"/>
              <a:cs typeface="宋体"/>
            </a:endParaRPr>
          </a:p>
          <a:p>
            <a:pPr marL="412750" marR="151765">
              <a:lnSpc>
                <a:spcPts val="2740"/>
              </a:lnSpc>
              <a:spcBef>
                <a:spcPts val="290"/>
              </a:spcBef>
            </a:pPr>
            <a:r>
              <a:rPr sz="2400">
                <a:latin typeface="宋体"/>
                <a:cs typeface="宋体"/>
              </a:rPr>
              <a:t>认识过程简称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知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">
                <a:latin typeface="宋体"/>
                <a:cs typeface="宋体"/>
              </a:rPr>
              <a:t>，是指人们获得知识和运用知识的过程，它包括感觉、知觉、记忆、思维和想象等。</a:t>
            </a:r>
            <a:endParaRPr sz="2400">
              <a:latin typeface="宋体"/>
              <a:cs typeface="宋体"/>
            </a:endParaRPr>
          </a:p>
          <a:p>
            <a:pPr marL="412750" marR="151765">
              <a:lnSpc>
                <a:spcPts val="2450"/>
              </a:lnSpc>
              <a:spcBef>
                <a:spcPts val="655"/>
              </a:spcBef>
            </a:pPr>
            <a:r>
              <a:rPr sz="2400" spc="-5">
                <a:latin typeface="宋体"/>
                <a:cs typeface="宋体"/>
              </a:rPr>
              <a:t>人们在认识事物的过程中伴随的情绪和情感通称为情</a:t>
            </a:r>
            <a:r>
              <a:rPr sz="2400">
                <a:latin typeface="宋体"/>
                <a:cs typeface="宋体"/>
              </a:rPr>
              <a:t>感过程，简称为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情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0"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  <a:p>
            <a:pPr marL="412750" marR="151765">
              <a:lnSpc>
                <a:spcPts val="2450"/>
              </a:lnSpc>
              <a:spcBef>
                <a:spcPts val="860"/>
              </a:spcBef>
            </a:pPr>
            <a:r>
              <a:rPr sz="2400" spc="-5">
                <a:latin typeface="宋体"/>
                <a:cs typeface="宋体"/>
              </a:rPr>
              <a:t>面对困难，人们确定目的、制定计划，去克服困难，</a:t>
            </a:r>
            <a:r>
              <a:rPr sz="2400">
                <a:latin typeface="宋体"/>
                <a:cs typeface="宋体"/>
              </a:rPr>
              <a:t>从而实现目的的心理过程叫意志过程，简称为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意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0"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  <a:p>
            <a:pPr marL="12700" marR="94615" algn="just">
              <a:lnSpc>
                <a:spcPts val="3020"/>
              </a:lnSpc>
              <a:spcBef>
                <a:spcPts val="875"/>
              </a:spcBef>
            </a:pPr>
            <a:r>
              <a:rPr sz="2800" spc="-5">
                <a:latin typeface="宋体"/>
                <a:cs typeface="宋体"/>
              </a:rPr>
              <a:t>这是人的心理现象最重要的一个方面，是普通心理学研究对象的一个重要组成部分。从其活动结构和机制来看，具有人类的共同性、普遍性。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28</a:t>
            </a:fld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CC0000"/>
                </a:solidFill>
              </a:rPr>
              <a:t>知、情、意三者的关系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153478" y="1922187"/>
            <a:ext cx="320039" cy="32003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153478" y="2477016"/>
            <a:ext cx="284479" cy="28447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1153478" y="3452376"/>
            <a:ext cx="284479" cy="28447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1153478" y="4427735"/>
            <a:ext cx="284479" cy="28447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483678" y="1772327"/>
            <a:ext cx="7137400" cy="3936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FF9900"/>
                </a:solidFill>
                <a:latin typeface="宋体"/>
                <a:cs typeface="宋体"/>
              </a:rPr>
              <a:t>相互联系、相互作用</a:t>
            </a:r>
            <a:endParaRPr sz="3600">
              <a:latin typeface="宋体"/>
              <a:cs typeface="宋体"/>
            </a:endParaRPr>
          </a:p>
          <a:p>
            <a:pPr marL="12700" marR="5080" indent="1016635">
              <a:lnSpc>
                <a:spcPts val="3460"/>
              </a:lnSpc>
              <a:spcBef>
                <a:spcPts val="600"/>
              </a:spcBef>
              <a:buSzPct val="96875"/>
              <a:buAutoNum type="arabicPlain"/>
              <a:tabLst>
                <a:tab pos="1029335"/>
              </a:tabLst>
            </a:pPr>
            <a:r>
              <a:rPr sz="3200" spc="-5">
                <a:solidFill>
                  <a:srgbClr val="808080"/>
                </a:solidFill>
                <a:latin typeface="宋体"/>
                <a:cs typeface="宋体"/>
              </a:rPr>
              <a:t>个体的情绪和意志受认知活动的影</a:t>
            </a:r>
            <a:r>
              <a:rPr sz="3200">
                <a:solidFill>
                  <a:srgbClr val="808080"/>
                </a:solidFill>
                <a:latin typeface="宋体"/>
                <a:cs typeface="宋体"/>
              </a:rPr>
              <a:t>响；</a:t>
            </a:r>
            <a:r>
              <a:rPr sz="3200">
                <a:solidFill>
                  <a:srgbClr val="808080"/>
                </a:solidFill>
                <a:latin typeface="Times New Roman"/>
                <a:cs typeface="Times New Roman"/>
              </a:rPr>
              <a:t>“</a:t>
            </a:r>
            <a:r>
              <a:rPr sz="3200">
                <a:solidFill>
                  <a:srgbClr val="808080"/>
                </a:solidFill>
                <a:latin typeface="宋体"/>
                <a:cs typeface="宋体"/>
              </a:rPr>
              <a:t>知之深，爱之切</a:t>
            </a:r>
            <a:r>
              <a:rPr sz="3200" spc="-10">
                <a:solidFill>
                  <a:srgbClr val="808080"/>
                </a:solidFill>
                <a:latin typeface="Times New Roman"/>
                <a:cs typeface="Times New Roman"/>
              </a:rPr>
              <a:t>”“</a:t>
            </a:r>
            <a:r>
              <a:rPr sz="3200">
                <a:solidFill>
                  <a:srgbClr val="808080"/>
                </a:solidFill>
                <a:latin typeface="宋体"/>
                <a:cs typeface="宋体"/>
              </a:rPr>
              <a:t>知识就是力量</a:t>
            </a:r>
            <a:r>
              <a:rPr sz="3200" spc="-50">
                <a:solidFill>
                  <a:srgbClr val="808080"/>
                </a:solidFill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 marL="12700" marR="5080" indent="1016635">
              <a:lnSpc>
                <a:spcPts val="3650"/>
              </a:lnSpc>
              <a:spcBef>
                <a:spcPts val="605"/>
              </a:spcBef>
              <a:buSzPct val="96875"/>
              <a:buAutoNum type="arabicPlain"/>
              <a:tabLst>
                <a:tab pos="1029335"/>
              </a:tabLst>
            </a:pPr>
            <a:r>
              <a:rPr sz="3200" spc="-5">
                <a:solidFill>
                  <a:srgbClr val="808080"/>
                </a:solidFill>
                <a:latin typeface="宋体"/>
                <a:cs typeface="宋体"/>
              </a:rPr>
              <a:t>个体的情绪和意志也影响着认知活动，起着推动或阻碍的作用；</a:t>
            </a:r>
            <a:endParaRPr sz="3200">
              <a:latin typeface="宋体"/>
              <a:cs typeface="宋体"/>
            </a:endParaRPr>
          </a:p>
          <a:p>
            <a:pPr marL="12700" marR="5080" indent="1016635">
              <a:lnSpc>
                <a:spcPct val="92500"/>
              </a:lnSpc>
              <a:spcBef>
                <a:spcPts val="390"/>
              </a:spcBef>
              <a:buSzPct val="96875"/>
              <a:buAutoNum type="arabicPlain"/>
              <a:tabLst>
                <a:tab pos="1029335"/>
              </a:tabLst>
            </a:pPr>
            <a:r>
              <a:rPr sz="3200" spc="-5">
                <a:solidFill>
                  <a:srgbClr val="808080"/>
                </a:solidFill>
                <a:latin typeface="宋体"/>
                <a:cs typeface="宋体"/>
              </a:rPr>
              <a:t>情绪与意志也是密切联系、相互作用的，情绪既可是意志活动的动力也可是阻力，意志可以调控自己的情绪。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29</a:t>
            </a:fld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22700" y="812482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个性心理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153478" y="1947228"/>
            <a:ext cx="284479" cy="28447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153478" y="4483163"/>
            <a:ext cx="284479" cy="284479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pc="-5"/>
              <a:t>个性心理又分为个性倾向性和个性心理特征。个性倾向性表现为需要、动机、兴趣、信念、价值观、人生观和世界观等方面。个性心理特征包括能力、气质</a:t>
            </a:r>
            <a:r>
              <a:rPr spc="-15"/>
              <a:t>和性格。</a:t>
            </a:r>
          </a:p>
          <a:p>
            <a:pPr marL="12700" marR="5080" algn="just">
              <a:lnSpc>
                <a:spcPct val="100000"/>
              </a:lnSpc>
              <a:spcBef>
                <a:spcPts val="765"/>
              </a:spcBef>
            </a:pPr>
            <a:r>
              <a:rPr spc="-5"/>
              <a:t>个性心理是人的心理现象的另一个重要方面，也是普通心理学研究对象的一个</a:t>
            </a:r>
            <a:r>
              <a:rPr spc="-10"/>
              <a:t>重要组成部分。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30</a:t>
            </a:fld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81500" y="812482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/>
              <a:t>联系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153478" y="1947228"/>
            <a:ext cx="284479" cy="284479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pc="-5"/>
              <a:t>心理过程和个性心理是密切联系的。人的个性是在心理过程的基础上形成和发展的；而个性又总是通过各种心理过程表现出来的。反之，已形成的个性心理又积极地影响着心理过程，而使人的心理过程总带有个性的色彩。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31</a:t>
            </a:fld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二、心理学的研究领域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32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40778" y="1741749"/>
            <a:ext cx="7302500" cy="348361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3200">
                <a:latin typeface="宋体"/>
                <a:cs typeface="宋体"/>
              </a:rPr>
              <a:t>（</a:t>
            </a:r>
            <a:r>
              <a:rPr sz="3200" spc="-400">
                <a:latin typeface="宋体"/>
                <a:cs typeface="宋体"/>
              </a:rPr>
              <a:t>一 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10">
                <a:latin typeface="宋体"/>
                <a:cs typeface="宋体"/>
              </a:rPr>
              <a:t>基础心理学</a:t>
            </a:r>
            <a:endParaRPr sz="3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3200">
                <a:latin typeface="Times New Roman"/>
                <a:cs typeface="Times New Roman"/>
              </a:rPr>
              <a:t>1</a:t>
            </a:r>
            <a:r>
              <a:rPr sz="3200">
                <a:latin typeface="宋体"/>
                <a:cs typeface="宋体"/>
              </a:rPr>
              <a:t>、普通心理学</a:t>
            </a:r>
            <a:r>
              <a:rPr sz="3200">
                <a:latin typeface="Times New Roman"/>
                <a:cs typeface="Times New Roman"/>
              </a:rPr>
              <a:t>(general</a:t>
            </a:r>
            <a:r>
              <a:rPr sz="3200" spc="-30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endParaRPr sz="3200">
              <a:latin typeface="Times New Roman"/>
              <a:cs typeface="Times New Roman"/>
            </a:endParaRPr>
          </a:p>
          <a:p>
            <a:pPr marL="12700" marR="5080">
              <a:lnSpc>
                <a:spcPct val="120000"/>
              </a:lnSpc>
            </a:pPr>
            <a:r>
              <a:rPr sz="3200">
                <a:latin typeface="Times New Roman"/>
                <a:cs typeface="Times New Roman"/>
              </a:rPr>
              <a:t>2</a:t>
            </a:r>
            <a:r>
              <a:rPr sz="3200">
                <a:latin typeface="宋体"/>
                <a:cs typeface="宋体"/>
              </a:rPr>
              <a:t>、实验心理学</a:t>
            </a:r>
            <a:r>
              <a:rPr sz="3200">
                <a:latin typeface="Times New Roman"/>
                <a:cs typeface="Times New Roman"/>
              </a:rPr>
              <a:t>(experimental</a:t>
            </a:r>
            <a:r>
              <a:rPr sz="3200" spc="-40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r>
              <a:rPr sz="3200" spc="800">
                <a:latin typeface="Times New Roman"/>
                <a:cs typeface="Times New Roman"/>
              </a:rPr>
              <a:t> </a:t>
            </a:r>
            <a:r>
              <a:rPr sz="3200">
                <a:latin typeface="Times New Roman"/>
                <a:cs typeface="Times New Roman"/>
              </a:rPr>
              <a:t>3</a:t>
            </a:r>
            <a:r>
              <a:rPr sz="3200">
                <a:latin typeface="宋体"/>
                <a:cs typeface="宋体"/>
              </a:rPr>
              <a:t>、生理心理学</a:t>
            </a:r>
            <a:r>
              <a:rPr sz="3200">
                <a:latin typeface="Times New Roman"/>
                <a:cs typeface="Times New Roman"/>
              </a:rPr>
              <a:t>(physiological</a:t>
            </a:r>
            <a:r>
              <a:rPr sz="3200" spc="-40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 </a:t>
            </a:r>
            <a:r>
              <a:rPr sz="3200">
                <a:latin typeface="Times New Roman"/>
                <a:cs typeface="Times New Roman"/>
              </a:rPr>
              <a:t>4</a:t>
            </a:r>
            <a:r>
              <a:rPr sz="3200">
                <a:latin typeface="宋体"/>
                <a:cs typeface="宋体"/>
              </a:rPr>
              <a:t>、发展心理学</a:t>
            </a:r>
            <a:r>
              <a:rPr sz="3200">
                <a:latin typeface="Times New Roman"/>
                <a:cs typeface="Times New Roman"/>
              </a:rPr>
              <a:t>(developmental</a:t>
            </a:r>
            <a:r>
              <a:rPr sz="3200" spc="-50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 </a:t>
            </a:r>
            <a:r>
              <a:rPr sz="3200">
                <a:latin typeface="Times New Roman"/>
                <a:cs typeface="Times New Roman"/>
              </a:rPr>
              <a:t>5</a:t>
            </a:r>
            <a:r>
              <a:rPr sz="3200">
                <a:latin typeface="宋体"/>
                <a:cs typeface="宋体"/>
              </a:rPr>
              <a:t>、社会心理学</a:t>
            </a:r>
            <a:r>
              <a:rPr sz="3200">
                <a:latin typeface="Times New Roman"/>
                <a:cs typeface="Times New Roman"/>
              </a:rPr>
              <a:t>(social</a:t>
            </a:r>
            <a:r>
              <a:rPr sz="3200" spc="-30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二、心理学的研究领域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33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40778" y="1688395"/>
            <a:ext cx="6717030" cy="295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3200">
                <a:latin typeface="Times New Roman"/>
                <a:cs typeface="Times New Roman"/>
              </a:rPr>
              <a:t>6</a:t>
            </a:r>
            <a:r>
              <a:rPr sz="3200">
                <a:latin typeface="宋体"/>
                <a:cs typeface="宋体"/>
              </a:rPr>
              <a:t>、认知心理学</a:t>
            </a:r>
            <a:r>
              <a:rPr sz="3200">
                <a:latin typeface="Times New Roman"/>
                <a:cs typeface="Times New Roman"/>
              </a:rPr>
              <a:t>(cognitive</a:t>
            </a:r>
            <a:r>
              <a:rPr sz="3200" spc="-2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r>
              <a:rPr sz="3200" spc="800">
                <a:latin typeface="Times New Roman"/>
                <a:cs typeface="Times New Roman"/>
              </a:rPr>
              <a:t> </a:t>
            </a:r>
            <a:r>
              <a:rPr sz="3200">
                <a:latin typeface="Times New Roman"/>
                <a:cs typeface="Times New Roman"/>
              </a:rPr>
              <a:t>7</a:t>
            </a:r>
            <a:r>
              <a:rPr sz="3200">
                <a:latin typeface="宋体"/>
                <a:cs typeface="宋体"/>
              </a:rPr>
              <a:t>、人格心理学</a:t>
            </a:r>
            <a:r>
              <a:rPr sz="3200">
                <a:latin typeface="Times New Roman"/>
                <a:cs typeface="Times New Roman"/>
              </a:rPr>
              <a:t>(personality</a:t>
            </a:r>
            <a:r>
              <a:rPr sz="3200" spc="-2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 </a:t>
            </a:r>
            <a:r>
              <a:rPr sz="3200">
                <a:latin typeface="Times New Roman"/>
                <a:cs typeface="Times New Roman"/>
              </a:rPr>
              <a:t>8</a:t>
            </a:r>
            <a:r>
              <a:rPr sz="3200">
                <a:latin typeface="宋体"/>
                <a:cs typeface="宋体"/>
              </a:rPr>
              <a:t>、变态心理学</a:t>
            </a:r>
            <a:r>
              <a:rPr sz="3200">
                <a:latin typeface="Times New Roman"/>
                <a:cs typeface="Times New Roman"/>
              </a:rPr>
              <a:t>(abnormal</a:t>
            </a:r>
            <a:r>
              <a:rPr sz="3200" spc="-30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r>
              <a:rPr sz="3200" spc="800">
                <a:latin typeface="Times New Roman"/>
                <a:cs typeface="Times New Roman"/>
              </a:rPr>
              <a:t> </a:t>
            </a:r>
            <a:r>
              <a:rPr sz="3200">
                <a:latin typeface="Times New Roman"/>
                <a:cs typeface="Times New Roman"/>
              </a:rPr>
              <a:t>9</a:t>
            </a:r>
            <a:r>
              <a:rPr sz="3200">
                <a:latin typeface="宋体"/>
                <a:cs typeface="宋体"/>
              </a:rPr>
              <a:t>、动物心理学</a:t>
            </a:r>
            <a:r>
              <a:rPr sz="3200">
                <a:latin typeface="Times New Roman"/>
                <a:cs typeface="Times New Roman"/>
              </a:rPr>
              <a:t>(animal</a:t>
            </a:r>
            <a:r>
              <a:rPr sz="3200" spc="-3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3200">
                <a:latin typeface="Times New Roman"/>
                <a:cs typeface="Times New Roman"/>
              </a:rPr>
              <a:t>10</a:t>
            </a:r>
            <a:r>
              <a:rPr sz="3200">
                <a:latin typeface="宋体"/>
                <a:cs typeface="宋体"/>
              </a:rPr>
              <a:t>、心理测量学</a:t>
            </a:r>
            <a:r>
              <a:rPr sz="3200" spc="-10">
                <a:latin typeface="Times New Roman"/>
                <a:cs typeface="Times New Roman"/>
              </a:rPr>
              <a:t>(psychometrics)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二、心理学的研究领域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34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40778" y="1741749"/>
            <a:ext cx="6783070" cy="348361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3200">
                <a:latin typeface="宋体"/>
                <a:cs typeface="宋体"/>
              </a:rPr>
              <a:t>（二）</a:t>
            </a:r>
            <a:r>
              <a:rPr sz="3200" spc="-10">
                <a:latin typeface="宋体"/>
                <a:cs typeface="宋体"/>
              </a:rPr>
              <a:t>应用心理学</a:t>
            </a:r>
            <a:endParaRPr sz="3200">
              <a:latin typeface="宋体"/>
              <a:cs typeface="宋体"/>
            </a:endParaRPr>
          </a:p>
          <a:p>
            <a:pPr marL="12700" marR="5080">
              <a:lnSpc>
                <a:spcPts val="4610"/>
              </a:lnSpc>
              <a:spcBef>
                <a:spcPts val="70"/>
              </a:spcBef>
            </a:pPr>
            <a:r>
              <a:rPr sz="3200">
                <a:latin typeface="Times New Roman"/>
                <a:cs typeface="Times New Roman"/>
              </a:rPr>
              <a:t>1</a:t>
            </a:r>
            <a:r>
              <a:rPr sz="3200">
                <a:latin typeface="宋体"/>
                <a:cs typeface="宋体"/>
              </a:rPr>
              <a:t>、教育心理学</a:t>
            </a:r>
            <a:r>
              <a:rPr sz="3200">
                <a:latin typeface="Times New Roman"/>
                <a:cs typeface="Times New Roman"/>
              </a:rPr>
              <a:t>(educational</a:t>
            </a:r>
            <a:r>
              <a:rPr sz="3200" spc="-3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 </a:t>
            </a:r>
            <a:r>
              <a:rPr sz="3200">
                <a:latin typeface="Times New Roman"/>
                <a:cs typeface="Times New Roman"/>
              </a:rPr>
              <a:t>2</a:t>
            </a:r>
            <a:r>
              <a:rPr sz="3200">
                <a:latin typeface="宋体"/>
                <a:cs typeface="宋体"/>
              </a:rPr>
              <a:t>、临床心理学</a:t>
            </a:r>
            <a:r>
              <a:rPr sz="3200">
                <a:latin typeface="Times New Roman"/>
                <a:cs typeface="Times New Roman"/>
              </a:rPr>
              <a:t>(clinical</a:t>
            </a:r>
            <a:r>
              <a:rPr sz="3200" spc="-3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z="3200">
                <a:latin typeface="Times New Roman"/>
                <a:cs typeface="Times New Roman"/>
              </a:rPr>
              <a:t>3</a:t>
            </a:r>
            <a:r>
              <a:rPr sz="3200">
                <a:latin typeface="宋体"/>
                <a:cs typeface="宋体"/>
              </a:rPr>
              <a:t>、咨询心理学</a:t>
            </a:r>
            <a:r>
              <a:rPr sz="3200">
                <a:latin typeface="Times New Roman"/>
                <a:cs typeface="Times New Roman"/>
              </a:rPr>
              <a:t>(counseling</a:t>
            </a:r>
            <a:r>
              <a:rPr sz="3200" spc="-20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endParaRPr sz="3200">
              <a:latin typeface="Times New Roman"/>
              <a:cs typeface="Times New Roman"/>
            </a:endParaRPr>
          </a:p>
          <a:p>
            <a:pPr marL="12700" marR="72390">
              <a:lnSpc>
                <a:spcPct val="120000"/>
              </a:lnSpc>
            </a:pPr>
            <a:r>
              <a:rPr sz="3200">
                <a:latin typeface="Times New Roman"/>
                <a:cs typeface="Times New Roman"/>
              </a:rPr>
              <a:t>4</a:t>
            </a:r>
            <a:r>
              <a:rPr sz="3200">
                <a:latin typeface="宋体"/>
                <a:cs typeface="宋体"/>
              </a:rPr>
              <a:t>、工业心理学</a:t>
            </a:r>
            <a:r>
              <a:rPr sz="3200">
                <a:latin typeface="Times New Roman"/>
                <a:cs typeface="Times New Roman"/>
              </a:rPr>
              <a:t>(industrial</a:t>
            </a:r>
            <a:r>
              <a:rPr sz="3200" spc="-3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r>
              <a:rPr sz="3200" spc="800">
                <a:latin typeface="Times New Roman"/>
                <a:cs typeface="Times New Roman"/>
              </a:rPr>
              <a:t> </a:t>
            </a:r>
            <a:r>
              <a:rPr sz="3200">
                <a:latin typeface="Times New Roman"/>
                <a:cs typeface="Times New Roman"/>
              </a:rPr>
              <a:t>5</a:t>
            </a:r>
            <a:r>
              <a:rPr sz="3200">
                <a:latin typeface="宋体"/>
                <a:cs typeface="宋体"/>
              </a:rPr>
              <a:t>、管理心理学</a:t>
            </a:r>
            <a:r>
              <a:rPr sz="3200">
                <a:latin typeface="Times New Roman"/>
                <a:cs typeface="Times New Roman"/>
              </a:rPr>
              <a:t>(managerial</a:t>
            </a:r>
            <a:r>
              <a:rPr sz="3200" spc="-3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二、心理学的研究领域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35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40778" y="1688395"/>
            <a:ext cx="7257415" cy="236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45465">
              <a:lnSpc>
                <a:spcPct val="120000"/>
              </a:lnSpc>
              <a:spcBef>
                <a:spcPts val="100"/>
              </a:spcBef>
            </a:pPr>
            <a:r>
              <a:rPr sz="3200">
                <a:latin typeface="Times New Roman"/>
                <a:cs typeface="Times New Roman"/>
              </a:rPr>
              <a:t>6</a:t>
            </a:r>
            <a:r>
              <a:rPr sz="3200">
                <a:latin typeface="宋体"/>
                <a:cs typeface="宋体"/>
              </a:rPr>
              <a:t>、广告心理学</a:t>
            </a:r>
            <a:r>
              <a:rPr sz="3200">
                <a:latin typeface="Times New Roman"/>
                <a:cs typeface="Times New Roman"/>
              </a:rPr>
              <a:t>(advertising</a:t>
            </a:r>
            <a:r>
              <a:rPr sz="3200" spc="-40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 </a:t>
            </a:r>
            <a:r>
              <a:rPr sz="3200">
                <a:latin typeface="Times New Roman"/>
                <a:cs typeface="Times New Roman"/>
              </a:rPr>
              <a:t>7</a:t>
            </a:r>
            <a:r>
              <a:rPr sz="3200">
                <a:latin typeface="宋体"/>
                <a:cs typeface="宋体"/>
              </a:rPr>
              <a:t>、消费心理学</a:t>
            </a:r>
            <a:r>
              <a:rPr sz="3200">
                <a:latin typeface="Times New Roman"/>
                <a:cs typeface="Times New Roman"/>
              </a:rPr>
              <a:t>(consumer</a:t>
            </a:r>
            <a:r>
              <a:rPr sz="3200" spc="-2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endParaRPr sz="3200">
              <a:latin typeface="Times New Roman"/>
              <a:cs typeface="Times New Roman"/>
            </a:endParaRPr>
          </a:p>
          <a:p>
            <a:pPr marL="12700" marR="5080">
              <a:lnSpc>
                <a:spcPct val="120000"/>
              </a:lnSpc>
            </a:pPr>
            <a:r>
              <a:rPr sz="3200">
                <a:latin typeface="Times New Roman"/>
                <a:cs typeface="Times New Roman"/>
              </a:rPr>
              <a:t>8</a:t>
            </a:r>
            <a:r>
              <a:rPr sz="3200">
                <a:latin typeface="宋体"/>
                <a:cs typeface="宋体"/>
              </a:rPr>
              <a:t>、环境心理学</a:t>
            </a:r>
            <a:r>
              <a:rPr sz="3200">
                <a:latin typeface="Times New Roman"/>
                <a:cs typeface="Times New Roman"/>
              </a:rPr>
              <a:t>(environmental</a:t>
            </a:r>
            <a:r>
              <a:rPr sz="3200" spc="-3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 </a:t>
            </a:r>
            <a:r>
              <a:rPr sz="3200">
                <a:latin typeface="Times New Roman"/>
                <a:cs typeface="Times New Roman"/>
              </a:rPr>
              <a:t>9</a:t>
            </a:r>
            <a:r>
              <a:rPr sz="3200">
                <a:latin typeface="宋体"/>
                <a:cs typeface="宋体"/>
              </a:rPr>
              <a:t>、法律心理学</a:t>
            </a:r>
            <a:r>
              <a:rPr sz="3200">
                <a:latin typeface="Times New Roman"/>
                <a:cs typeface="Times New Roman"/>
              </a:rPr>
              <a:t>(forensic</a:t>
            </a:r>
            <a:r>
              <a:rPr sz="3200" spc="-2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psychology)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三、心理的历史与现状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907915" y="2144071"/>
            <a:ext cx="355600" cy="355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800"/>
              </a:lnSpc>
            </a:pPr>
            <a:r>
              <a:rPr sz="2800" b="1">
                <a:solidFill>
                  <a:srgbClr val="993300"/>
                </a:solidFill>
                <a:latin typeface="Microsoft JhengHei"/>
                <a:cs typeface="Microsoft JhengHei"/>
              </a:rPr>
              <a:t>，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61414" y="2081365"/>
            <a:ext cx="3785235" cy="1818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30480" indent="-3429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993300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993300"/>
                </a:solidFill>
                <a:latin typeface="Microsoft JhengHei"/>
                <a:cs typeface="Microsoft JhengHei"/>
              </a:rPr>
              <a:t>心理学有着漫长的过去</a:t>
            </a:r>
            <a:r>
              <a:rPr sz="2800" b="1">
                <a:solidFill>
                  <a:srgbClr val="993300"/>
                </a:solidFill>
                <a:latin typeface="Microsoft JhengHei"/>
                <a:cs typeface="Microsoft JhengHei"/>
              </a:rPr>
              <a:t>但只有短暂的历史。</a:t>
            </a:r>
            <a:r>
              <a:rPr sz="2800" b="1" spc="-50">
                <a:solidFill>
                  <a:srgbClr val="993300"/>
                </a:solidFill>
                <a:latin typeface="Times New Roman"/>
                <a:cs typeface="Times New Roman"/>
              </a:rPr>
              <a:t>”</a:t>
            </a:r>
            <a:endParaRPr sz="2800">
              <a:latin typeface="Times New Roman"/>
              <a:cs typeface="Times New Roman"/>
            </a:endParaRPr>
          </a:p>
          <a:p>
            <a:pPr marL="1167765">
              <a:lnSpc>
                <a:spcPct val="100000"/>
              </a:lnSpc>
              <a:spcBef>
                <a:spcPts val="670"/>
              </a:spcBef>
            </a:pPr>
            <a:r>
              <a:rPr sz="2800" b="1">
                <a:solidFill>
                  <a:srgbClr val="993300"/>
                </a:solidFill>
                <a:latin typeface="Times New Roman"/>
                <a:cs typeface="Times New Roman"/>
              </a:rPr>
              <a:t>——</a:t>
            </a:r>
            <a:r>
              <a:rPr sz="2800" b="1" spc="-15">
                <a:solidFill>
                  <a:srgbClr val="993300"/>
                </a:solidFill>
                <a:latin typeface="Microsoft JhengHei"/>
                <a:cs typeface="Microsoft JhengHei"/>
              </a:rPr>
              <a:t>艾宾浩斯</a:t>
            </a:r>
            <a:endParaRPr sz="28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  <a:tabLst>
                <a:tab pos="1973580"/>
              </a:tabLst>
            </a:pPr>
            <a:r>
              <a:rPr sz="2800" spc="-10">
                <a:solidFill>
                  <a:srgbClr val="993300"/>
                </a:solidFill>
                <a:latin typeface="Times New Roman"/>
                <a:cs typeface="Times New Roman"/>
              </a:rPr>
              <a:t>(</a:t>
            </a:r>
            <a:r>
              <a:rPr sz="2800" u="heavy" spc="-10">
                <a:solidFill>
                  <a:srgbClr val="993300"/>
                </a:solidFill>
                <a:uFill>
                  <a:solidFill>
                    <a:srgbClr val="993300"/>
                  </a:solidFill>
                </a:uFill>
                <a:latin typeface="Times New Roman"/>
                <a:cs typeface="Times New Roman"/>
              </a:rPr>
              <a:t>Hermann</a:t>
            </a:r>
            <a:r>
              <a:rPr sz="2800" u="heavy">
                <a:solidFill>
                  <a:srgbClr val="993300"/>
                </a:solidFill>
                <a:uFill>
                  <a:solidFill>
                    <a:srgbClr val="9933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u="heavy" spc="-10">
                <a:solidFill>
                  <a:srgbClr val="993300"/>
                </a:solidFill>
                <a:uFill>
                  <a:solidFill>
                    <a:srgbClr val="993300"/>
                  </a:solidFill>
                </a:uFill>
                <a:latin typeface="Times New Roman"/>
                <a:cs typeface="Times New Roman"/>
              </a:rPr>
              <a:t>Ebbinghaus</a:t>
            </a:r>
            <a:r>
              <a:rPr sz="2800" spc="-10">
                <a:solidFill>
                  <a:srgbClr val="993300"/>
                </a:solidFill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5143500" y="1701800"/>
            <a:ext cx="3665538" cy="446405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36</a:t>
            </a:fld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https://d.book118.com/255011144012011042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37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baseType="lpstr" size="44">
      <vt:lpstr>Arial</vt:lpstr>
      <vt:lpstr>Calibri</vt:lpstr>
      <vt:lpstr>宋体</vt:lpstr>
      <vt:lpstr>Times New Roman</vt:lpstr>
      <vt:lpstr>Microsoft JhengHei</vt:lpstr>
      <vt:lpstr>Wingdings</vt:lpstr>
      <vt:lpstr>Office Theme</vt:lpstr>
      <vt:lpstr>第二章	心理学概论</vt:lpstr>
      <vt:lpstr>对于心理学的认识</vt:lpstr>
      <vt:lpstr>小故事中的乐趣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对于以下观点有何看法</vt:lpstr>
      <vt:lpstr>PowerPoint Presentation</vt:lpstr>
      <vt:lpstr>观点2：心理学就是心理咨询</vt:lpstr>
      <vt:lpstr>PowerPoint Presentation</vt:lpstr>
      <vt:lpstr>观点3：心理学家只研究变态的人</vt:lpstr>
      <vt:lpstr>PowerPoint Presentation</vt:lpstr>
      <vt:lpstr>观点4：心理学家会催眠</vt:lpstr>
      <vt:lpstr>PowerPoint Presentation</vt:lpstr>
      <vt:lpstr>观点5：心理学就是梦的解析</vt:lpstr>
      <vt:lpstr>梦的解析只是精神分析流派所使用的治疗技术之一，是心理学工具箱里的一个起子。</vt:lpstr>
      <vt:lpstr>观点6：心理学是骗人的东西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第一节	心理学的研究对象</vt:lpstr>
      <vt:lpstr>人的心理现象</vt:lpstr>
      <vt:lpstr>心理过程</vt:lpstr>
      <vt:lpstr>知、情、意三者的关系</vt:lpstr>
      <vt:lpstr>个性心理</vt:lpstr>
      <vt:lpstr>联系</vt:lpstr>
      <vt:lpstr>二、心理学的研究领域</vt:lpstr>
      <vt:lpstr>二、心理学的研究领域</vt:lpstr>
      <vt:lpstr>二、心理学的研究领域</vt:lpstr>
      <vt:lpstr>二、心理学的研究领域</vt:lpstr>
      <vt:lpstr>三、心理的历史与现状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2024-09-02T23:58:23.386</cp:lastPrinted>
  <dcterms:created xsi:type="dcterms:W3CDTF">2024-09-02T15:58:23Z</dcterms:created>
  <dcterms:modified xsi:type="dcterms:W3CDTF">2024-09-02T15:58:24Z</dcterms:modified>
</cp:coreProperties>
</file>