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5"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92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92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宋体" panose="02010600030101010101" pitchFamily="2" charset="-122"/>
              </a:defRPr>
            </a:lvl1pPr>
            <a:lvl2pPr marL="742950" indent="-285750">
              <a:defRPr>
                <a:solidFill>
                  <a:schemeClr val="tx1"/>
                </a:solidFill>
                <a:latin typeface="Arial" pitchFamily="34" charset="0"/>
                <a:ea typeface="宋体" panose="02010600030101010101" pitchFamily="2" charset="-122"/>
              </a:defRPr>
            </a:lvl2pPr>
            <a:lvl3pPr marL="1143000" indent="-228600">
              <a:defRPr>
                <a:solidFill>
                  <a:schemeClr val="tx1"/>
                </a:solidFill>
                <a:latin typeface="Arial" pitchFamily="34" charset="0"/>
                <a:ea typeface="宋体" panose="02010600030101010101" pitchFamily="2" charset="-122"/>
              </a:defRPr>
            </a:lvl3pPr>
            <a:lvl4pPr marL="1600200" indent="-228600">
              <a:defRPr>
                <a:solidFill>
                  <a:schemeClr val="tx1"/>
                </a:solidFill>
                <a:latin typeface="Arial" pitchFamily="34" charset="0"/>
                <a:ea typeface="宋体" panose="02010600030101010101" pitchFamily="2" charset="-122"/>
              </a:defRPr>
            </a:lvl4pPr>
            <a:lvl5pPr marL="2057400" indent="-22860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9pPr>
          </a:lstStyle>
          <a:p>
            <a:fld id="{67877E66-DDE6-4384-804C-9D240054C6A5}" type="slidenum">
              <a:rPr lang="zh-CN" altLang="en-US" smtClean="0">
                <a:latin typeface="等线" panose="02010600030101010101" pitchFamily="2" charset="-122"/>
                <a:ea typeface="等线" panose="02010600030101010101" pitchFamily="2" charset="-122"/>
              </a:rPr>
              <a:t>5</a:t>
            </a:fld>
            <a:endParaRPr lang="zh-CN" altLang="en-US">
              <a:latin typeface="等线" panose="02010600030101010101" pitchFamily="2" charset="-122"/>
              <a:ea typeface="等线" panose="02010600030101010101" pitchFamily="2" charset="-122"/>
            </a:endParaRPr>
          </a:p>
        </p:txBody>
      </p:sp>
      <p:sp>
        <p:nvSpPr>
          <p:cNvPr id="9221" name="页脚占位符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itchFamily="34" charset="0"/>
                <a:ea typeface="宋体" panose="02010600030101010101" pitchFamily="2" charset="-122"/>
              </a:defRPr>
            </a:lvl1pPr>
            <a:lvl2pPr marL="742950" indent="-285750">
              <a:defRPr>
                <a:solidFill>
                  <a:schemeClr val="tx1"/>
                </a:solidFill>
                <a:latin typeface="Arial" pitchFamily="34" charset="0"/>
                <a:ea typeface="宋体" panose="02010600030101010101" pitchFamily="2" charset="-122"/>
              </a:defRPr>
            </a:lvl2pPr>
            <a:lvl3pPr marL="1143000" indent="-228600">
              <a:defRPr>
                <a:solidFill>
                  <a:schemeClr val="tx1"/>
                </a:solidFill>
                <a:latin typeface="Arial" pitchFamily="34" charset="0"/>
                <a:ea typeface="宋体" panose="02010600030101010101" pitchFamily="2" charset="-122"/>
              </a:defRPr>
            </a:lvl3pPr>
            <a:lvl4pPr marL="1600200" indent="-228600">
              <a:defRPr>
                <a:solidFill>
                  <a:schemeClr val="tx1"/>
                </a:solidFill>
                <a:latin typeface="Arial" pitchFamily="34" charset="0"/>
                <a:ea typeface="宋体" panose="02010600030101010101" pitchFamily="2" charset="-122"/>
              </a:defRPr>
            </a:lvl4pPr>
            <a:lvl5pPr marL="2057400" indent="-22860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9pPr>
          </a:lstStyle>
          <a:p>
            <a:endParaRPr lang="zh-CN" altLang="en-US">
              <a:latin typeface="等线" panose="02010600030101010101" pitchFamily="2" charset="-122"/>
              <a:ea typeface="等线" panose="02010600030101010101" pitchFamily="2" charset="-122"/>
            </a:endParaRPr>
          </a:p>
        </p:txBody>
      </p:sp>
      <p:sp>
        <p:nvSpPr>
          <p:cNvPr id="9222" name="页眉占位符 2"/>
          <p:cNvSpPr>
            <a:spLocks noGrp="1"/>
          </p:cNvSpPr>
          <p:nvPr>
            <p:ph type="hdr" sz="quarter" idx="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Arial" pitchFamily="34" charset="0"/>
                <a:ea typeface="宋体" panose="02010600030101010101" pitchFamily="2" charset="-122"/>
              </a:defRPr>
            </a:lvl1pPr>
            <a:lvl2pPr marL="742950" indent="-285750">
              <a:defRPr>
                <a:solidFill>
                  <a:schemeClr val="tx1"/>
                </a:solidFill>
                <a:latin typeface="Arial" pitchFamily="34" charset="0"/>
                <a:ea typeface="宋体" panose="02010600030101010101" pitchFamily="2" charset="-122"/>
              </a:defRPr>
            </a:lvl2pPr>
            <a:lvl3pPr marL="1143000" indent="-228600">
              <a:defRPr>
                <a:solidFill>
                  <a:schemeClr val="tx1"/>
                </a:solidFill>
                <a:latin typeface="Arial" pitchFamily="34" charset="0"/>
                <a:ea typeface="宋体" panose="02010600030101010101" pitchFamily="2" charset="-122"/>
              </a:defRPr>
            </a:lvl3pPr>
            <a:lvl4pPr marL="1600200" indent="-228600">
              <a:defRPr>
                <a:solidFill>
                  <a:schemeClr val="tx1"/>
                </a:solidFill>
                <a:latin typeface="Arial" pitchFamily="34" charset="0"/>
                <a:ea typeface="宋体" panose="02010600030101010101" pitchFamily="2" charset="-122"/>
              </a:defRPr>
            </a:lvl4pPr>
            <a:lvl5pPr marL="2057400" indent="-228600">
              <a:defRPr>
                <a:solidFill>
                  <a:schemeClr val="tx1"/>
                </a:solidFill>
                <a:latin typeface="Arial"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anose="02010600030101010101" pitchFamily="2" charset="-122"/>
              </a:defRPr>
            </a:lvl9pPr>
          </a:lstStyle>
          <a:p>
            <a:endParaRPr lang="zh-CN" altLang="en-US">
              <a:latin typeface="等线" panose="02010600030101010101" pitchFamily="2" charset="-122"/>
              <a:ea typeface="等线" panose="02010600030101010101" pitchFamily="2" charset="-122"/>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0EF865-81A3-4E33-8413-FE0B1D7DD9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8A8314-B81B-463A-B757-38D89D2BC0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E4B2714-9B00-4F61-A164-091638A9B1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200D1C-AD64-4065-9BE5-57AD4300B4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A10B76-6F86-4E1E-9D98-8C12FE9262C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92D85A8-0660-4AEB-B799-1F98669ABF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0C880ED-D72F-4332-B984-BB017267FF1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25FEF6-A109-48C2-B211-235ACD2214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46BDA2-B0F7-427C-9891-2F6CB540EE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436302-CFCE-4DCD-927D-F06EA3F295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25D21A-28F1-40E5-BB44-6C8D2A960A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 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自定义版式">
    <p:spTree>
      <p:nvGrpSpPr>
        <p:cNvPr id="1" name=""/>
        <p:cNvGrpSpPr/>
        <p:nvPr/>
      </p:nvGrpSpPr>
      <p:grpSpPr>
        <a:xfrm>
          <a:off x="0" y="0"/>
          <a:ext cx="0" cy="0"/>
        </a:xfrm>
      </p:grpSpPr>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1_自定义版式">
    <p:spTree>
      <p:nvGrpSpPr>
        <p:cNvPr id="1" name=""/>
        <p:cNvGrpSpPr/>
        <p:nvPr/>
      </p:nvGrpSpPr>
      <p:grpSpPr>
        <a:xfrm>
          <a:off x="0" y="0"/>
          <a:ext cx="0" cy="0"/>
        </a:xfrm>
      </p:grpSpPr>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内页">
    <p:spTree>
      <p:nvGrpSpPr>
        <p:cNvPr id="1" name=""/>
        <p:cNvGrpSpPr/>
        <p:nvPr/>
      </p:nvGrpSpPr>
      <p:grpSpPr>
        <a:xfrm>
          <a:off x="0" y="0"/>
          <a:ext cx="0" cy="0"/>
        </a:xfrm>
      </p:grpSpPr>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image" Target="file:///D:\qq&#25991;&#20214;\712321467\Image\C2C\Image2\%7b75232B38-A165-1FB7-499C-2E1C792CACB5%7d.png" TargetMode="External" /><Relationship Id="rId17" Type="http://schemas.openxmlformats.org/officeDocument/2006/relationships/image" Target="../media/image1.png" /><Relationship Id="rId18" Type="http://schemas.openxmlformats.org/officeDocument/2006/relationships/image" Target="../media/image2.png" /><Relationship Id="rId19"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0">
          <a:blip r:embed="rId18">
            <a:alphaModFix amt="80000"/>
            <a:lum/>
          </a:blip>
          <a:stretch>
            <a:fillRect/>
          </a:stretch>
        </a:blip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5CE74E-AB26-4998-AD42-012C4C1AD076}" type="slidenum">
              <a:rPr lang="zh-CN" altLang="en-US" smtClean="0"/>
              <a:t/>
            </a:fld>
            <a:endParaRPr lang="zh-CN" altLang="en-US"/>
          </a:p>
        </p:txBody>
      </p:sp>
      <p:pic>
        <p:nvPicPr>
          <p:cNvPr id="7" name="图片 1073743875" descr="学科网 zxxk.com"/>
          <p:cNvPicPr>
            <a:picLocks noChangeAspect="1"/>
          </p:cNvPicPr>
          <p:nvPr/>
        </p:nvPicPr>
        <p:blipFill>
          <a:blip r:embed="rId17" r:link="rId16"/>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5.png" /><Relationship Id="rId3"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0.png" /><Relationship Id="rId3" Type="http://schemas.openxmlformats.org/officeDocument/2006/relationships/image" Target="../media/image1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5.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5.png" /><Relationship Id="rId3" Type="http://schemas.openxmlformats.org/officeDocument/2006/relationships/image" Target="../media/image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5023243143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0">
          <a:blip r:embed="rId2">
            <a:alphaModFix amt="80000"/>
            <a:lum/>
          </a:blip>
          <a:stretch>
            <a:fillRect/>
          </a:stretch>
        </a:blipFill>
        <a:effectLst/>
      </p:bgPr>
    </p:bg>
    <p:spTree>
      <p:nvGrpSpPr>
        <p:cNvPr id="1" name=""/>
        <p:cNvGrpSpPr/>
        <p:nvPr/>
      </p:nvGrpSpPr>
      <p:grpSpPr>
        <a:xfrm>
          <a:off x="0" y="0"/>
          <a:ext cx="0" cy="0"/>
        </a:xfrm>
      </p:grpSpPr>
      <p:sp>
        <p:nvSpPr>
          <p:cNvPr id="2" name="文本框 1"/>
          <p:cNvSpPr txBox="1"/>
          <p:nvPr/>
        </p:nvSpPr>
        <p:spPr>
          <a:xfrm>
            <a:off x="1899979" y="1885950"/>
            <a:ext cx="8392041" cy="489364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8000" b="1">
                <a:solidFill>
                  <a:schemeClr val="bg1"/>
                </a:solidFill>
              </a:rPr>
              <a:t>6. </a:t>
            </a:r>
            <a:r>
              <a:rPr lang="zh-CN" altLang="en-US" sz="8000" b="1">
                <a:solidFill>
                  <a:schemeClr val="bg1"/>
                </a:solidFill>
              </a:rPr>
              <a:t>飞向蓝天的恐龙</a:t>
            </a:r>
            <a:endParaRPr lang="zh-CN" altLang="en-US" sz="8000" b="1">
              <a:solidFill>
                <a:schemeClr val="bg1"/>
              </a:solidFill>
            </a:endParaRPr>
          </a:p>
          <a:p>
            <a:pPr algn="ctr">
              <a:lnSpc>
                <a:spcPct val="150000"/>
              </a:lnSpc>
            </a:pPr>
            <a:r>
              <a:rPr lang="zh-CN" altLang="en-US" sz="4800" b="1">
                <a:solidFill>
                  <a:schemeClr val="bg1"/>
                </a:solidFill>
              </a:rPr>
              <a:t>第二课时</a:t>
            </a:r>
            <a:endParaRPr lang="zh-CN" altLang="en-US" sz="4800" b="1">
              <a:solidFill>
                <a:schemeClr val="bg1"/>
              </a:solidFill>
            </a:endParaRPr>
          </a:p>
          <a:p>
            <a:pPr algn="ctr"/>
            <a:r>
              <a:rPr lang="zh-CN" altLang="en-US" sz="8000" b="1">
                <a:solidFill>
                  <a:schemeClr val="bg1"/>
                </a:solidFill>
              </a:rPr>
              <a:t> </a:t>
            </a:r>
            <a:endParaRPr lang="zh-CN" altLang="en-US" sz="8000" b="1">
              <a:solidFill>
                <a:schemeClr val="bg1"/>
              </a:solidFill>
            </a:endParaRPr>
          </a:p>
          <a:p>
            <a:pPr algn="ctr"/>
            <a:endParaRPr lang="zh-CN" altLang="en-US" sz="8000" b="1">
              <a:solidFill>
                <a:schemeClr val="bg1"/>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0">
          <a:blip r:embed="rId2">
            <a:alphaModFix amt="80000"/>
            <a:lum/>
          </a:blip>
          <a:stretch>
            <a:fillRect/>
          </a:stretch>
        </a:blipFill>
        <a:effectLst/>
      </p:bgPr>
    </p:bg>
    <p:spTree>
      <p:nvGrpSpPr>
        <p:cNvPr id="1" name=""/>
        <p:cNvGrpSpPr/>
        <p:nvPr/>
      </p:nvGrpSpPr>
      <p:grpSpPr>
        <a:xfrm>
          <a:off x="0" y="0"/>
          <a:ext cx="0" cy="0"/>
        </a:xfrm>
      </p:grpSpPr>
      <p:grpSp>
        <p:nvGrpSpPr>
          <p:cNvPr id="5" name="组合 4"/>
          <p:cNvGrpSpPr/>
          <p:nvPr/>
        </p:nvGrpSpPr>
        <p:grpSpPr>
          <a:xfrm>
            <a:off x="3903588" y="1399177"/>
            <a:ext cx="4384824" cy="727075"/>
            <a:chOff x="4905374" y="2003425"/>
            <a:chExt cx="4384824" cy="727075"/>
          </a:xfrm>
        </p:grpSpPr>
        <p:grpSp>
          <p:nvGrpSpPr>
            <p:cNvPr id="6" name="组合 5"/>
            <p:cNvGrpSpPr/>
            <p:nvPr/>
          </p:nvGrpSpPr>
          <p:grpSpPr>
            <a:xfrm>
              <a:off x="4905374" y="2003425"/>
              <a:ext cx="4384824" cy="727075"/>
              <a:chOff x="4905375" y="4610100"/>
              <a:chExt cx="2929599" cy="485775"/>
            </a:xfrm>
          </p:grpSpPr>
          <p:sp>
            <p:nvSpPr>
              <p:cNvPr id="8" name="矩形: 圆角 7"/>
              <p:cNvSpPr/>
              <p:nvPr/>
            </p:nvSpPr>
            <p:spPr>
              <a:xfrm>
                <a:off x="4905375" y="4610100"/>
                <a:ext cx="2929599"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9" name="矩形 8"/>
              <p:cNvSpPr/>
              <p:nvPr/>
            </p:nvSpPr>
            <p:spPr>
              <a:xfrm>
                <a:off x="5506105" y="4709045"/>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观赏图片，导入新课</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7" name="椭圆 6"/>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b="1">
                  <a:latin typeface="微软雅黑" panose="020b0503020204020204" pitchFamily="34" charset="-122"/>
                  <a:ea typeface="微软雅黑" panose="020b0503020204020204" pitchFamily="34" charset="-122"/>
                </a:rPr>
                <a:t>01</a:t>
              </a:r>
              <a:endParaRPr lang="zh-CN" altLang="en-US" sz="1600" b="1">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454501" y="2506310"/>
            <a:ext cx="4384824" cy="727075"/>
            <a:chOff x="4905374" y="2003425"/>
            <a:chExt cx="4384824" cy="727075"/>
          </a:xfrm>
        </p:grpSpPr>
        <p:grpSp>
          <p:nvGrpSpPr>
            <p:cNvPr id="11" name="组合 10"/>
            <p:cNvGrpSpPr/>
            <p:nvPr/>
          </p:nvGrpSpPr>
          <p:grpSpPr>
            <a:xfrm>
              <a:off x="4905374" y="2003425"/>
              <a:ext cx="4384824" cy="727075"/>
              <a:chOff x="4905375" y="4610100"/>
              <a:chExt cx="2929599" cy="485775"/>
            </a:xfrm>
          </p:grpSpPr>
          <p:sp>
            <p:nvSpPr>
              <p:cNvPr id="13" name="矩形: 圆角 12"/>
              <p:cNvSpPr/>
              <p:nvPr/>
            </p:nvSpPr>
            <p:spPr>
              <a:xfrm>
                <a:off x="4905375" y="4610100"/>
                <a:ext cx="2929599"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矩形 13"/>
              <p:cNvSpPr/>
              <p:nvPr/>
            </p:nvSpPr>
            <p:spPr>
              <a:xfrm>
                <a:off x="5506105" y="4709045"/>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预习课文、学习生字</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12" name="椭圆 11"/>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b="1">
                  <a:latin typeface="微软雅黑" panose="020b0503020204020204" pitchFamily="34" charset="-122"/>
                  <a:ea typeface="微软雅黑" panose="020b0503020204020204" pitchFamily="34" charset="-122"/>
                </a:rPr>
                <a:t>02</a:t>
              </a:r>
              <a:endParaRPr lang="zh-CN" altLang="en-US" sz="1600" b="1">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903588" y="3702623"/>
            <a:ext cx="4384824" cy="727075"/>
            <a:chOff x="4905374" y="2003425"/>
            <a:chExt cx="4384824" cy="727075"/>
          </a:xfrm>
        </p:grpSpPr>
        <p:grpSp>
          <p:nvGrpSpPr>
            <p:cNvPr id="16" name="组合 15"/>
            <p:cNvGrpSpPr/>
            <p:nvPr/>
          </p:nvGrpSpPr>
          <p:grpSpPr>
            <a:xfrm>
              <a:off x="4905374" y="2003425"/>
              <a:ext cx="4384824" cy="727075"/>
              <a:chOff x="4905375" y="4610100"/>
              <a:chExt cx="2929599" cy="485775"/>
            </a:xfrm>
          </p:grpSpPr>
          <p:sp>
            <p:nvSpPr>
              <p:cNvPr id="18" name="矩形: 圆角 17"/>
              <p:cNvSpPr/>
              <p:nvPr/>
            </p:nvSpPr>
            <p:spPr>
              <a:xfrm>
                <a:off x="4905375" y="4610100"/>
                <a:ext cx="2929599"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9" name="矩形 18"/>
              <p:cNvSpPr/>
              <p:nvPr/>
            </p:nvSpPr>
            <p:spPr>
              <a:xfrm>
                <a:off x="5506105" y="4709045"/>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读熟字词、指导书写</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17" name="椭圆 16"/>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b="1">
                  <a:latin typeface="微软雅黑" panose="020b0503020204020204" pitchFamily="34" charset="-122"/>
                  <a:ea typeface="微软雅黑" panose="020b0503020204020204" pitchFamily="34" charset="-122"/>
                </a:rPr>
                <a:t>03</a:t>
              </a:r>
              <a:endParaRPr lang="zh-CN" altLang="en-US" sz="1600" b="1">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454501" y="4823896"/>
            <a:ext cx="4384824" cy="727075"/>
            <a:chOff x="4905374" y="2003425"/>
            <a:chExt cx="4384824" cy="727075"/>
          </a:xfrm>
        </p:grpSpPr>
        <p:grpSp>
          <p:nvGrpSpPr>
            <p:cNvPr id="21" name="组合 20"/>
            <p:cNvGrpSpPr/>
            <p:nvPr/>
          </p:nvGrpSpPr>
          <p:grpSpPr>
            <a:xfrm>
              <a:off x="4905374" y="2003425"/>
              <a:ext cx="4384824" cy="727075"/>
              <a:chOff x="4905375" y="4610100"/>
              <a:chExt cx="2929599" cy="485775"/>
            </a:xfrm>
          </p:grpSpPr>
          <p:sp>
            <p:nvSpPr>
              <p:cNvPr id="23" name="矩形: 圆角 22"/>
              <p:cNvSpPr/>
              <p:nvPr/>
            </p:nvSpPr>
            <p:spPr>
              <a:xfrm>
                <a:off x="4905375" y="4610100"/>
                <a:ext cx="2929599"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4" name="矩形 23"/>
              <p:cNvSpPr/>
              <p:nvPr/>
            </p:nvSpPr>
            <p:spPr>
              <a:xfrm>
                <a:off x="5506105" y="4709045"/>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朗读课文、整体感知</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22" name="椭圆 21"/>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b="1">
                  <a:latin typeface="微软雅黑" panose="020b0503020204020204" pitchFamily="34" charset="-122"/>
                  <a:ea typeface="微软雅黑" panose="020b0503020204020204" pitchFamily="34" charset="-122"/>
                </a:rPr>
                <a:t>04</a:t>
              </a:r>
              <a:endParaRPr lang="zh-CN" altLang="en-US" sz="1600" b="1">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nodeType="afterGroup">
                            <p:stCondLst>
                              <p:cond delay="500"/>
                            </p:stCondLst>
                            <p:childTnLst>
                              <p:par>
                                <p:cTn id="9" presetID="14" presetClass="entr" presetSubtype="10" dur="5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nodeType="afterGroup">
                            <p:stCondLst>
                              <p:cond delay="1000"/>
                            </p:stCondLst>
                            <p:childTnLst>
                              <p:par>
                                <p:cTn id="13" presetID="14" presetClass="entr" presetSubtype="10" dur="50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par>
                          <p:cTn id="16" fill="hold" nodeType="afterGroup">
                            <p:stCondLst>
                              <p:cond delay="1500"/>
                            </p:stCondLst>
                            <p:childTnLst>
                              <p:par>
                                <p:cTn id="17" presetID="14" presetClass="entr" presetSubtype="10" dur="50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0">
          <a:blip r:embed="rId2">
            <a:alphaModFix amt="80000"/>
            <a:lum/>
          </a:blip>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文本占位符 3"/>
          <p:cNvSpPr>
            <a:spLocks noGrp="1"/>
          </p:cNvSpPr>
          <p:nvPr>
            <p:ph type="body" sz="half" idx="2"/>
          </p:nvPr>
        </p:nvSpPr>
        <p:spPr/>
        <p:txBody>
          <a:bodyPr/>
          <a:lstStyle/>
          <a:p>
            <a:endParaRPr lang="zh-CN" altLang="en-US"/>
          </a:p>
        </p:txBody>
      </p:sp>
      <p:grpSp>
        <p:nvGrpSpPr>
          <p:cNvPr id="5" name="组合 4"/>
          <p:cNvGrpSpPr/>
          <p:nvPr/>
        </p:nvGrpSpPr>
        <p:grpSpPr>
          <a:xfrm>
            <a:off x="0" y="0"/>
            <a:ext cx="12263438" cy="6858000"/>
            <a:chExt cx="12263438" cy="685800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484613" y="1827802"/>
              <a:ext cx="4310176" cy="727075"/>
              <a:chOff x="3903588" y="1399177"/>
              <a:chExt cx="4310176" cy="727075"/>
            </a:xfrm>
          </p:grpSpPr>
          <p:grpSp>
            <p:nvGrpSpPr>
              <p:cNvPr id="9" name="组合 8"/>
              <p:cNvGrpSpPr/>
              <p:nvPr/>
            </p:nvGrpSpPr>
            <p:grpSpPr>
              <a:xfrm>
                <a:off x="3903588" y="1399177"/>
                <a:ext cx="4310176" cy="727075"/>
                <a:chOff x="4905374" y="2003425"/>
                <a:chExt cx="4310176" cy="727075"/>
              </a:xfrm>
            </p:grpSpPr>
            <p:grpSp>
              <p:nvGrpSpPr>
                <p:cNvPr id="11" name="组合 10"/>
                <p:cNvGrpSpPr/>
                <p:nvPr/>
              </p:nvGrpSpPr>
              <p:grpSpPr>
                <a:xfrm>
                  <a:off x="4905374" y="2003425"/>
                  <a:ext cx="4310176" cy="727075"/>
                  <a:chOff x="4905375" y="4610100"/>
                  <a:chExt cx="2879725" cy="485775"/>
                </a:xfrm>
              </p:grpSpPr>
              <p:sp>
                <p:nvSpPr>
                  <p:cNvPr id="13" name="矩形: 圆角 12"/>
                  <p:cNvSpPr/>
                  <p:nvPr/>
                </p:nvSpPr>
                <p:spPr>
                  <a:xfrm>
                    <a:off x="4905375" y="4610100"/>
                    <a:ext cx="2075731"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矩形 13"/>
                  <p:cNvSpPr/>
                  <p:nvPr/>
                </p:nvSpPr>
                <p:spPr>
                  <a:xfrm>
                    <a:off x="5545328" y="4715409"/>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学习任务一</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12" name="椭圆 11"/>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600" b="1">
                    <a:latin typeface="微软雅黑" panose="020b0503020204020204" pitchFamily="34" charset="-122"/>
                    <a:ea typeface="微软雅黑" panose="020b0503020204020204" pitchFamily="34" charset="-122"/>
                  </a:endParaRPr>
                </a:p>
              </p:txBody>
            </p:sp>
          </p:gr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707" y="1556796"/>
                <a:ext cx="385043" cy="385043"/>
              </a:xfrm>
              <a:prstGeom prst="rect">
                <a:avLst/>
              </a:prstGeom>
            </p:spPr>
          </p:pic>
        </p:grpSp>
        <p:sp>
          <p:nvSpPr>
            <p:cNvPr id="8" name="文本框 7"/>
            <p:cNvSpPr txBox="1"/>
            <p:nvPr/>
          </p:nvSpPr>
          <p:spPr>
            <a:xfrm>
              <a:off x="2176463" y="2665665"/>
              <a:ext cx="10086975" cy="155856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7200" b="1" kern="2200">
                  <a:solidFill>
                    <a:schemeClr val="bg1"/>
                  </a:solidFill>
                  <a:latin typeface="+mj-ea"/>
                  <a:ea typeface="+mj-ea"/>
                  <a:sym typeface="+mn-ea"/>
                </a:rPr>
                <a:t>观赏图片，导入新课</a:t>
              </a:r>
              <a:endParaRPr lang="zh-CN" altLang="en-US" sz="7200" b="1" kern="2200">
                <a:solidFill>
                  <a:schemeClr val="bg1"/>
                </a:solidFill>
                <a:latin typeface="+mj-ea"/>
                <a:ea typeface="+mj-ea"/>
                <a:sym typeface="+mn-ea"/>
              </a:endParaRP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242" name="图片 1"/>
          <p:cNvPicPr>
            <a:picLocks noChangeAspect="1"/>
          </p:cNvPicPr>
          <p:nvPr/>
        </p:nvPicPr>
        <p:blipFill>
          <a:blip r:embed="rId2">
            <a:extLst>
              <a:ext uri="{28A0092B-C50C-407E-A947-70E740481C1C}">
                <a14:useLocalDpi xmlns:a14="http://schemas.microsoft.com/office/drawing/2010/main" val="0"/>
              </a:ext>
            </a:extLst>
          </a:blip>
          <a:srcRect t="5656" b="5589"/>
          <a:stretch>
            <a:fillRect/>
          </a:stretch>
        </p:blipFill>
        <p:spPr bwMode="auto">
          <a:xfrm>
            <a:off x="712470" y="506095"/>
            <a:ext cx="10767060" cy="584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文本框 2"/>
          <p:cNvSpPr txBox="1">
            <a:spLocks noChangeArrowheads="1"/>
          </p:cNvSpPr>
          <p:nvPr/>
        </p:nvSpPr>
        <p:spPr bwMode="auto">
          <a:xfrm>
            <a:off x="9686291" y="623571"/>
            <a:ext cx="155448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Arial"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r>
              <a:rPr lang="zh-CN" altLang="en-US" sz="3600" b="1">
                <a:solidFill>
                  <a:srgbClr val="FF0000"/>
                </a:solidFill>
                <a:latin typeface="微软雅黑" panose="020b0503020204020204" pitchFamily="34" charset="-122"/>
                <a:ea typeface="微软雅黑" panose="020b0503020204020204" pitchFamily="34" charset="-122"/>
              </a:rPr>
              <a:t>霸王龙</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194" name="图片 2"/>
          <p:cNvPicPr>
            <a:picLocks noChangeAspect="1"/>
          </p:cNvPicPr>
          <p:nvPr/>
        </p:nvPicPr>
        <p:blipFill>
          <a:blip r:embed="rId3">
            <a:extLst>
              <a:ext uri="{28A0092B-C50C-407E-A947-70E740481C1C}">
                <a14:useLocalDpi xmlns:a14="http://schemas.microsoft.com/office/drawing/2010/main" val="0"/>
              </a:ext>
            </a:extLst>
          </a:blip>
          <a:srcRect t="-2" b="6622"/>
          <a:stretch>
            <a:fillRect/>
          </a:stretch>
        </p:blipFill>
        <p:spPr bwMode="auto">
          <a:xfrm>
            <a:off x="634365" y="553085"/>
            <a:ext cx="10923270" cy="583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3"/>
          <p:cNvSpPr txBox="1">
            <a:spLocks noChangeArrowheads="1"/>
          </p:cNvSpPr>
          <p:nvPr/>
        </p:nvSpPr>
        <p:spPr bwMode="auto">
          <a:xfrm>
            <a:off x="8904817" y="645584"/>
            <a:ext cx="201168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Arial"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r>
              <a:rPr lang="zh-CN" altLang="en-US" sz="3600" b="1">
                <a:solidFill>
                  <a:srgbClr val="FF0000"/>
                </a:solidFill>
                <a:latin typeface="微软雅黑" panose="020b0503020204020204" pitchFamily="34" charset="-122"/>
                <a:ea typeface="微软雅黑" panose="020b0503020204020204" pitchFamily="34" charset="-122"/>
              </a:rPr>
              <a:t>马门溪龙</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266"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14655" y="483870"/>
            <a:ext cx="11269980" cy="551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文本框 2"/>
          <p:cNvSpPr txBox="1">
            <a:spLocks noChangeArrowheads="1"/>
          </p:cNvSpPr>
          <p:nvPr/>
        </p:nvSpPr>
        <p:spPr bwMode="auto">
          <a:xfrm>
            <a:off x="8887249" y="608542"/>
            <a:ext cx="155448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Arial"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r>
              <a:rPr lang="zh-CN" altLang="en-US" sz="3600" b="1">
                <a:solidFill>
                  <a:srgbClr val="FF0000"/>
                </a:solidFill>
                <a:latin typeface="微软雅黑" panose="020b0503020204020204" pitchFamily="34" charset="-122"/>
                <a:ea typeface="微软雅黑" panose="020b0503020204020204" pitchFamily="34" charset="-122"/>
              </a:rPr>
              <a:t>三角龙</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3"/>
          <p:cNvSpPr txBox="1">
            <a:spLocks noChangeArrowheads="1"/>
          </p:cNvSpPr>
          <p:nvPr/>
        </p:nvSpPr>
        <p:spPr bwMode="auto">
          <a:xfrm>
            <a:off x="2079625" y="816610"/>
            <a:ext cx="8224520" cy="193675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Arial"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pPr eaLnBrk="1" hangingPunct="1">
              <a:lnSpc>
                <a:spcPct val="120000"/>
              </a:lnSpc>
              <a:defRPr/>
            </a:pPr>
            <a:r>
              <a:rPr kumimoji="1" lang="zh-CN" altLang="en-US" sz="3600" b="1">
                <a:latin typeface="微软雅黑" panose="020b0503020204020204" pitchFamily="34" charset="-122"/>
                <a:ea typeface="微软雅黑" panose="020b0503020204020204" pitchFamily="34" charset="-122"/>
              </a:rPr>
              <a:t>    </a:t>
            </a:r>
            <a:r>
              <a:rPr kumimoji="1" lang="zh-CN" altLang="en-US" sz="3200" b="1">
                <a:latin typeface="微软雅黑" panose="020b0503020204020204" pitchFamily="34" charset="-122"/>
                <a:ea typeface="微软雅黑" panose="020b0503020204020204" pitchFamily="34" charset="-122"/>
              </a:rPr>
              <a:t>恐龙这种庞然大物，现在已经灭绝了。然而，谁会想到这种庞然大物竟然很可能与小巧玲珑的鸟儿有着千丝万缕的联系呢？</a:t>
            </a:r>
            <a:endParaRPr kumimoji="1" lang="zh-CN" altLang="en-US" sz="3200" b="1">
              <a:latin typeface="微软雅黑" panose="020b0503020204020204" pitchFamily="34" charset="-122"/>
              <a:ea typeface="微软雅黑" panose="020b0503020204020204" pitchFamily="34" charset="-122"/>
            </a:endParaRPr>
          </a:p>
        </p:txBody>
      </p:sp>
      <p:pic>
        <p:nvPicPr>
          <p:cNvPr id="3" name="图片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82072" y="3428788"/>
            <a:ext cx="3429000"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132109" y="3520652"/>
            <a:ext cx="2078567"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dur="50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p:cNvSpPr txBox="1"/>
          <p:nvPr/>
        </p:nvSpPr>
        <p:spPr>
          <a:xfrm>
            <a:off x="1869397" y="815253"/>
            <a:ext cx="6969804" cy="825362"/>
          </a:xfrm>
          <a:prstGeom prst="rect">
            <a:avLst/>
          </a:prstGeom>
          <a:solidFill>
            <a:srgbClr val="338DC9"/>
          </a:solidFill>
        </p:spPr>
        <p:txBody>
          <a:bodyPr wrap="square" lIns="91385" tIns="45692" rIns="91385" bIns="456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solidFill>
                  <a:schemeClr val="bg1"/>
                </a:solidFill>
                <a:latin typeface="微软雅黑" panose="020b0503020204020204" pitchFamily="34" charset="-122"/>
                <a:ea typeface="微软雅黑" panose="020b0503020204020204" pitchFamily="34" charset="-122"/>
              </a:rPr>
              <a:t>你知道什么动物经常在天上飞吗？</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509598" y="1881280"/>
            <a:ext cx="1681043" cy="920750"/>
          </a:xfrm>
          <a:prstGeom prst="rect">
            <a:avLst/>
          </a:prstGeom>
          <a:noFill/>
        </p:spPr>
        <p:txBody>
          <a:bodyPr wrap="square" lIns="91385" tIns="45692" rIns="91385" bIns="456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solidFill>
                  <a:srgbClr val="FF0000"/>
                </a:solidFill>
                <a:latin typeface="微软雅黑" panose="020b0503020204020204" pitchFamily="34" charset="-122"/>
                <a:ea typeface="微软雅黑" panose="020b0503020204020204" pitchFamily="34" charset="-122"/>
              </a:rPr>
              <a:t>鸟儿</a:t>
            </a:r>
            <a:endParaRPr lang="zh-CN" altLang="en-US" sz="3600" b="1">
              <a:solidFill>
                <a:srgbClr val="FF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1869397" y="2968625"/>
            <a:ext cx="5584190" cy="920750"/>
          </a:xfrm>
          <a:prstGeom prst="rect">
            <a:avLst/>
          </a:prstGeom>
          <a:solidFill>
            <a:schemeClr val="accent3"/>
          </a:solidFill>
        </p:spPr>
        <p:txBody>
          <a:bodyPr wrap="square" lIns="91385" tIns="45692" rIns="91385" bIns="456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latin typeface="微软雅黑" panose="020b0503020204020204" pitchFamily="34" charset="-122"/>
                <a:ea typeface="微软雅黑" panose="020b0503020204020204" pitchFamily="34" charset="-122"/>
              </a:rPr>
              <a:t>今天这节课我们要学的是</a:t>
            </a:r>
            <a:endParaRPr lang="zh-CN" altLang="en-US" sz="3600" b="1">
              <a:latin typeface="微软雅黑" panose="020b0503020204020204" pitchFamily="34" charset="-122"/>
              <a:ea typeface="微软雅黑" panose="020b0503020204020204" pitchFamily="34" charset="-122"/>
            </a:endParaRPr>
          </a:p>
        </p:txBody>
      </p:sp>
      <p:sp>
        <p:nvSpPr>
          <p:cNvPr id="7" name="文本框 6"/>
          <p:cNvSpPr txBox="1"/>
          <p:nvPr/>
        </p:nvSpPr>
        <p:spPr>
          <a:xfrm>
            <a:off x="2831465" y="4156075"/>
            <a:ext cx="4279265" cy="920750"/>
          </a:xfrm>
          <a:prstGeom prst="rect">
            <a:avLst/>
          </a:prstGeom>
          <a:noFill/>
        </p:spPr>
        <p:txBody>
          <a:bodyPr wrap="square" lIns="91385" tIns="45692" rIns="91385" bIns="456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solidFill>
                  <a:srgbClr val="FF0000"/>
                </a:solidFill>
                <a:latin typeface="微软雅黑" panose="020b0503020204020204" pitchFamily="34" charset="-122"/>
                <a:ea typeface="微软雅黑" panose="020b0503020204020204" pitchFamily="34" charset="-122"/>
              </a:rPr>
              <a:t>飞向蓝天的恐龙</a:t>
            </a:r>
            <a:endParaRPr lang="zh-CN" altLang="en-US" sz="3600" b="1">
              <a:solidFill>
                <a:srgbClr val="FF0000"/>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4928" y="2621088"/>
            <a:ext cx="3990723" cy="399072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22" presetClass="entr" presetSubtype="4" dur="50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2" presetClass="entr" presetSubtype="0" dur="1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p:stCondLst>
                              <p:cond delay="0"/>
                            </p:stCondLst>
                            <p:childTnLst>
                              <p:par>
                                <p:cTn id="24" presetID="22" presetClass="entr" presetSubtype="4" dur="50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文本框 7"/>
          <p:cNvSpPr txBox="1"/>
          <p:nvPr/>
        </p:nvSpPr>
        <p:spPr>
          <a:xfrm>
            <a:off x="2709545" y="1729740"/>
            <a:ext cx="6586855" cy="2583180"/>
          </a:xfrm>
          <a:prstGeom prst="rect">
            <a:avLst/>
          </a:prstGeom>
          <a:noFill/>
        </p:spPr>
        <p:txBody>
          <a:bodyPr wrap="square" lIns="91385" tIns="45692" rIns="91385" bIns="456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solidFill>
                  <a:srgbClr val="338DC9"/>
                </a:solidFill>
                <a:latin typeface="微软雅黑" panose="020b0503020204020204" pitchFamily="34" charset="-122"/>
                <a:ea typeface="微软雅黑" panose="020b0503020204020204" pitchFamily="34" charset="-122"/>
              </a:rPr>
              <a:t>    你想知道恐龙为什么会飞向蓝天吗？今天就让我们一起走进课文去学习一下吧。</a:t>
            </a:r>
            <a:endParaRPr lang="zh-CN" altLang="en-US" sz="3600" b="1">
              <a:solidFill>
                <a:srgbClr val="338DC9"/>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735965" y="657225"/>
            <a:ext cx="10719435" cy="5543550"/>
          </a:xfrm>
          <a:prstGeom prst="roundRect">
            <a:avLst/>
          </a:prstGeom>
        </p:spPr>
      </p:pic>
      <p:sp>
        <p:nvSpPr>
          <p:cNvPr id="43010" name="文本框 2"/>
          <p:cNvSpPr txBox="1"/>
          <p:nvPr/>
        </p:nvSpPr>
        <p:spPr>
          <a:xfrm>
            <a:off x="6560820" y="795020"/>
            <a:ext cx="3971925" cy="974725"/>
          </a:xfrm>
          <a:prstGeom prst="roundRect">
            <a:avLst/>
          </a:prstGeom>
          <a:solidFill>
            <a:schemeClr val="accent1">
              <a:alpha val="30000"/>
            </a:schemeClr>
          </a:solidFill>
          <a:ln w="9525">
            <a:noFill/>
          </a:ln>
        </p:spPr>
        <p:txBody>
          <a:bodyPr wrap="square" lIns="91385" tIns="45692" rIns="91385" bIns="45692"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3600" b="1">
                <a:solidFill>
                  <a:srgbClr val="E14236"/>
                </a:solidFill>
                <a:latin typeface="微软雅黑" panose="020b0503020204020204" pitchFamily="34" charset="-122"/>
                <a:ea typeface="微软雅黑" panose="020b0503020204020204" pitchFamily="34" charset="-122"/>
              </a:rPr>
              <a:t> </a:t>
            </a:r>
            <a:r>
              <a:rPr lang="zh-CN" altLang="en-US" sz="3600" b="1">
                <a:solidFill>
                  <a:schemeClr val="bg1"/>
                </a:solidFill>
                <a:latin typeface="微软雅黑" panose="020b0503020204020204" pitchFamily="34" charset="-122"/>
                <a:ea typeface="微软雅黑" panose="020b0503020204020204" pitchFamily="34" charset="-122"/>
              </a:rPr>
              <a:t>飞向蓝天的恐龙 </a:t>
            </a:r>
            <a:endParaRPr lang="zh-CN" altLang="en-US" sz="3600" b="1">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3600" b="1">
                <a:solidFill>
                  <a:schemeClr val="bg1"/>
                </a:solidFill>
                <a:latin typeface="微软雅黑" panose="020b0503020204020204" pitchFamily="34" charset="-122"/>
                <a:ea typeface="微软雅黑" panose="020b0503020204020204" pitchFamily="34" charset="-122"/>
              </a:rPr>
              <a:t>     </a:t>
            </a:r>
            <a:endParaRPr lang="zh-CN" altLang="en-US" sz="36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dur="5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dur="500" fill="hold" grpId="0" nodeType="click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wipe(up)">
                                      <p:cBhvr>
                                        <p:cTn id="12"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副标题 2"/>
          <p:cNvSpPr txBox="1"/>
          <p:nvPr/>
        </p:nvSpPr>
        <p:spPr>
          <a:xfrm>
            <a:off x="802640" y="2739390"/>
            <a:ext cx="7924800" cy="4413250"/>
          </a:xfrm>
          <a:prstGeom prst="rect">
            <a:avLst/>
          </a:prstGeom>
          <a:noFill/>
        </p:spPr>
        <p:txBody>
          <a:bodyPr lIns="91385" tIns="45692" rIns="91385" bIns="45692"/>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750"/>
              </a:spcBef>
              <a:buFont typeface="Arial" pitchFamily="34" charset="0"/>
              <a:defRPr/>
            </a:pPr>
            <a:r>
              <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生平介绍：</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古生物学家。他在恐龙研究领域的贡献获得了国际古生物学界的高度评价，受到世界各地媒体的广泛关注。</a:t>
            </a:r>
            <a:endPar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750"/>
              </a:spcBef>
              <a:buFont typeface="Arial" pitchFamily="34" charset="0"/>
              <a:defRPr/>
            </a:pPr>
            <a:r>
              <a:rPr lang="zh-CN" altLang="en-US"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主要作品</a:t>
            </a:r>
            <a:r>
              <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科普文章</a:t>
            </a:r>
            <a:r>
              <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飞向蓝天的恐龙</a:t>
            </a:r>
            <a:r>
              <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科普书籍</a:t>
            </a:r>
            <a:r>
              <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未亡的恐龙</a:t>
            </a:r>
            <a:r>
              <a:rPr lang="en-US" altLang="zh-CN"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sz="2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8727440" y="2053590"/>
            <a:ext cx="2844165" cy="3828415"/>
          </a:xfrm>
          <a:prstGeom prst="rect">
            <a:avLst/>
          </a:prstGeom>
          <a:ln>
            <a:noFill/>
          </a:ln>
          <a:effectLst>
            <a:softEdge rad="112500"/>
          </a:effectLst>
        </p:spPr>
      </p:pic>
      <p:sp>
        <p:nvSpPr>
          <p:cNvPr id="9" name="文本框 5"/>
          <p:cNvSpPr txBox="1"/>
          <p:nvPr/>
        </p:nvSpPr>
        <p:spPr>
          <a:xfrm>
            <a:off x="1079630" y="706755"/>
            <a:ext cx="2873775" cy="64516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a:solidFill>
                  <a:srgbClr val="338DC9"/>
                </a:solidFill>
                <a:latin typeface="微软雅黑" panose="020b0503020204020204" pitchFamily="34" charset="-122"/>
                <a:ea typeface="微软雅黑" panose="020b0503020204020204" pitchFamily="34" charset="-122"/>
              </a:rPr>
              <a:t>助学资料</a:t>
            </a:r>
            <a:endParaRPr lang="zh-CN" altLang="en-US" sz="3600" b="1">
              <a:solidFill>
                <a:srgbClr val="338DC9"/>
              </a:solidFill>
              <a:effectLst/>
              <a:latin typeface="微软雅黑" panose="020b0503020204020204" pitchFamily="34" charset="-122"/>
              <a:ea typeface="微软雅黑" panose="020b0503020204020204" pitchFamily="34" charset="-122"/>
            </a:endParaRPr>
          </a:p>
        </p:txBody>
      </p:sp>
      <p:sp>
        <p:nvSpPr>
          <p:cNvPr id="5" name="矩形 4"/>
          <p:cNvSpPr/>
          <p:nvPr/>
        </p:nvSpPr>
        <p:spPr>
          <a:xfrm>
            <a:off x="802640" y="1913971"/>
            <a:ext cx="1107996" cy="82541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spcBef>
                <a:spcPts val="750"/>
              </a:spcBef>
              <a:defRPr/>
            </a:pPr>
            <a:r>
              <a:rPr lang="zh-CN" altLang="en-US" sz="3600" b="1">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徐星</a:t>
            </a:r>
            <a:endParaRPr lang="zh-CN" altLang="en-US" sz="3600" b="1">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dur="50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矩形 2"/>
          <p:cNvSpPr/>
          <p:nvPr/>
        </p:nvSpPr>
        <p:spPr>
          <a:xfrm>
            <a:off x="605155" y="661670"/>
            <a:ext cx="10887075" cy="4907915"/>
          </a:xfrm>
          <a:prstGeom prst="rect">
            <a:avLst/>
          </a:prstGeom>
          <a:noFill/>
        </p:spPr>
        <p:txBody>
          <a:bodyPr wrap="square" lIns="91385" tIns="45692" rIns="91385" bIns="45692">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latin typeface="微软雅黑" panose="020b0503020204020204" pitchFamily="34" charset="-122"/>
                <a:ea typeface="微软雅黑" panose="020b0503020204020204" pitchFamily="34" charset="-122"/>
              </a:rPr>
              <a:t>            </a:t>
            </a:r>
            <a:r>
              <a:rPr lang="en-US" altLang="zh-CN" sz="3600" b="1">
                <a:latin typeface="微软雅黑" panose="020b0503020204020204" pitchFamily="34" charset="-122"/>
                <a:ea typeface="微软雅黑" panose="020b0503020204020204" pitchFamily="34" charset="-122"/>
              </a:rPr>
              <a:t>                 </a:t>
            </a:r>
            <a:r>
              <a:rPr lang="zh-CN" altLang="en-US" sz="3600" b="1">
                <a:solidFill>
                  <a:srgbClr val="FF0000"/>
                </a:solidFill>
                <a:latin typeface="微软雅黑" panose="020b0503020204020204" pitchFamily="34" charset="-122"/>
                <a:ea typeface="微软雅黑" panose="020b0503020204020204" pitchFamily="34" charset="-122"/>
              </a:rPr>
              <a:t>种类繁多的恐龙</a:t>
            </a:r>
            <a:endParaRPr lang="en-US" altLang="zh-CN" sz="3600" b="1">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sz="3600" b="1">
                <a:latin typeface="微软雅黑" panose="020b0503020204020204" pitchFamily="34" charset="-122"/>
                <a:ea typeface="微软雅黑" panose="020b0503020204020204" pitchFamily="34" charset="-122"/>
              </a:rPr>
              <a:t>    恐龙属于古爬行动物</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一般分为蜥</a:t>
            </a:r>
            <a:r>
              <a:rPr lang="en-US" altLang="zh-CN" sz="3600" b="1">
                <a:latin typeface="微软雅黑" panose="020b0503020204020204" pitchFamily="34" charset="-122"/>
                <a:ea typeface="微软雅黑" panose="020b0503020204020204" pitchFamily="34" charset="-122"/>
              </a:rPr>
              <a:t>(xī)</a:t>
            </a:r>
            <a:r>
              <a:rPr lang="zh-CN" altLang="en-US" sz="3600" b="1">
                <a:latin typeface="微软雅黑" panose="020b0503020204020204" pitchFamily="34" charset="-122"/>
                <a:ea typeface="微软雅黑" panose="020b0503020204020204" pitchFamily="34" charset="-122"/>
              </a:rPr>
              <a:t>龙和鸟龙两大类。它们主要栖息于湖岸平原</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或海岸平原</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上的森林或开阔地带</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繁盛于侏罗纪</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距今约</a:t>
            </a:r>
            <a:r>
              <a:rPr lang="en-US" altLang="zh-CN" sz="3600" b="1">
                <a:latin typeface="微软雅黑" panose="020b0503020204020204" pitchFamily="34" charset="-122"/>
                <a:ea typeface="微软雅黑" panose="020b0503020204020204" pitchFamily="34" charset="-122"/>
              </a:rPr>
              <a:t>2.05</a:t>
            </a:r>
            <a:r>
              <a:rPr lang="zh-CN" altLang="en-US" sz="3600" b="1">
                <a:latin typeface="微软雅黑" panose="020b0503020204020204" pitchFamily="34" charset="-122"/>
                <a:ea typeface="微软雅黑" panose="020b0503020204020204" pitchFamily="34" charset="-122"/>
              </a:rPr>
              <a:t>亿</a:t>
            </a:r>
            <a:r>
              <a:rPr lang="en-US" altLang="zh-CN" sz="3600" b="1">
                <a:latin typeface="微软雅黑" panose="020b0503020204020204" pitchFamily="34" charset="-122"/>
                <a:ea typeface="微软雅黑" panose="020b0503020204020204" pitchFamily="34" charset="-122"/>
              </a:rPr>
              <a:t>—1.42</a:t>
            </a:r>
            <a:r>
              <a:rPr lang="zh-CN" altLang="en-US" sz="3600" b="1">
                <a:latin typeface="微软雅黑" panose="020b0503020204020204" pitchFamily="34" charset="-122"/>
                <a:ea typeface="微软雅黑" panose="020b0503020204020204" pitchFamily="34" charset="-122"/>
              </a:rPr>
              <a:t>亿年</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在白垩</a:t>
            </a:r>
            <a:r>
              <a:rPr lang="en-US" altLang="zh-CN" sz="3600" b="1">
                <a:latin typeface="微软雅黑" panose="020b0503020204020204" pitchFamily="34" charset="-122"/>
                <a:ea typeface="微软雅黑" panose="020b0503020204020204" pitchFamily="34" charset="-122"/>
              </a:rPr>
              <a:t>(è)</a:t>
            </a:r>
            <a:r>
              <a:rPr lang="zh-CN" altLang="en-US" sz="3600" b="1">
                <a:latin typeface="微软雅黑" panose="020b0503020204020204" pitchFamily="34" charset="-122"/>
                <a:ea typeface="微软雅黑" panose="020b0503020204020204" pitchFamily="34" charset="-122"/>
              </a:rPr>
              <a:t>纪</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距今约</a:t>
            </a:r>
            <a:r>
              <a:rPr lang="en-US" altLang="zh-CN" sz="3600" b="1">
                <a:latin typeface="微软雅黑" panose="020b0503020204020204" pitchFamily="34" charset="-122"/>
                <a:ea typeface="微软雅黑" panose="020b0503020204020204" pitchFamily="34" charset="-122"/>
              </a:rPr>
              <a:t>1.45</a:t>
            </a:r>
            <a:r>
              <a:rPr lang="zh-CN" altLang="en-US" sz="3600" b="1">
                <a:latin typeface="微软雅黑" panose="020b0503020204020204" pitchFamily="34" charset="-122"/>
                <a:ea typeface="微软雅黑" panose="020b0503020204020204" pitchFamily="34" charset="-122"/>
              </a:rPr>
              <a:t>亿</a:t>
            </a:r>
            <a:r>
              <a:rPr lang="en-US" altLang="zh-CN" sz="3600" b="1">
                <a:latin typeface="微软雅黑" panose="020b0503020204020204" pitchFamily="34" charset="-122"/>
                <a:ea typeface="微软雅黑" panose="020b0503020204020204" pitchFamily="34" charset="-122"/>
              </a:rPr>
              <a:t>—0.65</a:t>
            </a:r>
            <a:r>
              <a:rPr lang="zh-CN" altLang="en-US" sz="3600" b="1">
                <a:latin typeface="微软雅黑" panose="020b0503020204020204" pitchFamily="34" charset="-122"/>
                <a:ea typeface="微软雅黑" panose="020b0503020204020204" pitchFamily="34" charset="-122"/>
              </a:rPr>
              <a:t>亿年</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末期全部灭绝。  </a:t>
            </a:r>
            <a:endParaRPr lang="zh-CN" altLang="en-US" sz="3600" b="1">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764541" y="1354296"/>
            <a:ext cx="7341234" cy="414940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3600" b="1">
                <a:latin typeface="微软雅黑" panose="020b0503020204020204" pitchFamily="34" charset="-122"/>
                <a:ea typeface="微软雅黑" panose="020b0503020204020204" pitchFamily="34" charset="-122"/>
              </a:rPr>
              <a:t>    它的种类繁多</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体形和习性相差很大。个头大的</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有十几头大象加起来那么大</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小的</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跟一只鸡差不多大小。就食性来说</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有草食性的和肉食性的</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还有荤素都吃的杂食性恐龙。</a:t>
            </a:r>
            <a:endParaRPr lang="zh-CN" altLang="en-US" sz="3600" b="1">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9603" y="1485900"/>
            <a:ext cx="4652397" cy="465239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p:txBody>
          <a:bodyPr/>
          <a:lstStyle/>
          <a:p>
            <a:endParaRPr lang="zh-CN" altLang="en-US"/>
          </a:p>
        </p:txBody>
      </p:sp>
      <p:sp>
        <p:nvSpPr>
          <p:cNvPr id="4" name="文本占位符 3"/>
          <p:cNvSpPr>
            <a:spLocks noGrp="1"/>
          </p:cNvSpPr>
          <p:nvPr>
            <p:ph type="body" sz="half" idx="2"/>
          </p:nvPr>
        </p:nvSpPr>
        <p:spPr/>
        <p:txBody>
          <a:bodyPr/>
          <a:lstStyle/>
          <a:p>
            <a:endParaRPr lang="zh-CN" altLang="en-US"/>
          </a:p>
        </p:txBody>
      </p:sp>
      <p:grpSp>
        <p:nvGrpSpPr>
          <p:cNvPr id="5" name="组合 4"/>
          <p:cNvGrpSpPr/>
          <p:nvPr/>
        </p:nvGrpSpPr>
        <p:grpSpPr>
          <a:xfrm>
            <a:off x="0" y="0"/>
            <a:ext cx="12263438" cy="6858000"/>
            <a:chExt cx="12263438" cy="685800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484613" y="1827802"/>
              <a:ext cx="4310176" cy="727075"/>
              <a:chOff x="3903588" y="1399177"/>
              <a:chExt cx="4310176" cy="727075"/>
            </a:xfrm>
          </p:grpSpPr>
          <p:grpSp>
            <p:nvGrpSpPr>
              <p:cNvPr id="9" name="组合 8"/>
              <p:cNvGrpSpPr/>
              <p:nvPr/>
            </p:nvGrpSpPr>
            <p:grpSpPr>
              <a:xfrm>
                <a:off x="3903588" y="1399177"/>
                <a:ext cx="4310176" cy="727075"/>
                <a:chOff x="4905374" y="2003425"/>
                <a:chExt cx="4310176" cy="727075"/>
              </a:xfrm>
            </p:grpSpPr>
            <p:grpSp>
              <p:nvGrpSpPr>
                <p:cNvPr id="11" name="组合 10"/>
                <p:cNvGrpSpPr/>
                <p:nvPr/>
              </p:nvGrpSpPr>
              <p:grpSpPr>
                <a:xfrm>
                  <a:off x="4905374" y="2003425"/>
                  <a:ext cx="4310176" cy="727075"/>
                  <a:chOff x="4905375" y="4610100"/>
                  <a:chExt cx="2879725" cy="485775"/>
                </a:xfrm>
              </p:grpSpPr>
              <p:sp>
                <p:nvSpPr>
                  <p:cNvPr id="13" name="矩形: 圆角 12"/>
                  <p:cNvSpPr/>
                  <p:nvPr/>
                </p:nvSpPr>
                <p:spPr>
                  <a:xfrm>
                    <a:off x="4905375" y="4610100"/>
                    <a:ext cx="2075731" cy="4857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矩形 13"/>
                  <p:cNvSpPr/>
                  <p:nvPr/>
                </p:nvSpPr>
                <p:spPr>
                  <a:xfrm>
                    <a:off x="5545328" y="4715409"/>
                    <a:ext cx="2239772" cy="287885"/>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171BB"/>
                        </a:solidFill>
                        <a:latin typeface="微软雅黑" panose="020b0503020204020204" pitchFamily="34" charset="-122"/>
                        <a:ea typeface="微软雅黑" panose="020b0503020204020204" pitchFamily="34" charset="-122"/>
                        <a:cs typeface="+mn-ea"/>
                        <a:sym typeface="+mn-lt"/>
                      </a:rPr>
                      <a:t>学习任务二</a:t>
                    </a:r>
                    <a:endParaRPr lang="zh-CN" altLang="en-US" sz="2800" b="1">
                      <a:solidFill>
                        <a:srgbClr val="0171BB"/>
                      </a:solidFill>
                      <a:latin typeface="微软雅黑" panose="020b0503020204020204" pitchFamily="34" charset="-122"/>
                      <a:ea typeface="微软雅黑" panose="020b0503020204020204" pitchFamily="34" charset="-122"/>
                      <a:cs typeface="+mn-ea"/>
                      <a:sym typeface="+mn-lt"/>
                    </a:endParaRPr>
                  </a:p>
                </p:txBody>
              </p:sp>
            </p:grpSp>
            <p:sp>
              <p:nvSpPr>
                <p:cNvPr id="12" name="椭圆 11"/>
                <p:cNvSpPr/>
                <p:nvPr/>
              </p:nvSpPr>
              <p:spPr>
                <a:xfrm>
                  <a:off x="4972049" y="2050255"/>
                  <a:ext cx="633414" cy="633414"/>
                </a:xfrm>
                <a:prstGeom prst="ellipse">
                  <a:avLst/>
                </a:prstGeom>
                <a:solidFill>
                  <a:srgbClr val="01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600" b="1">
                    <a:latin typeface="微软雅黑" panose="020b0503020204020204" pitchFamily="34" charset="-122"/>
                    <a:ea typeface="微软雅黑" panose="020b0503020204020204" pitchFamily="34" charset="-122"/>
                  </a:endParaRPr>
                </a:p>
              </p:txBody>
            </p:sp>
          </p:gr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707" y="1556796"/>
                <a:ext cx="385043" cy="385043"/>
              </a:xfrm>
              <a:prstGeom prst="rect">
                <a:avLst/>
              </a:prstGeom>
            </p:spPr>
          </p:pic>
        </p:grpSp>
        <p:sp>
          <p:nvSpPr>
            <p:cNvPr id="8" name="文本框 7"/>
            <p:cNvSpPr txBox="1"/>
            <p:nvPr/>
          </p:nvSpPr>
          <p:spPr>
            <a:xfrm>
              <a:off x="2176463" y="2665665"/>
              <a:ext cx="10086975" cy="155856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7200" b="1" kern="2200">
                  <a:solidFill>
                    <a:schemeClr val="bg1"/>
                  </a:solidFill>
                  <a:latin typeface="+mj-ea"/>
                  <a:ea typeface="+mj-ea"/>
                  <a:sym typeface="+mn-ea"/>
                </a:rPr>
                <a:t>预习课文，学习生字</a:t>
              </a:r>
              <a:endParaRPr lang="zh-CN" altLang="en-US" sz="7200" b="1" kern="2200">
                <a:solidFill>
                  <a:schemeClr val="bg1"/>
                </a:solidFill>
                <a:latin typeface="+mj-ea"/>
                <a:ea typeface="+mj-ea"/>
                <a:sym typeface="+mn-ea"/>
              </a:endParaRP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 name="TextBox 21"/>
          <p:cNvSpPr txBox="1"/>
          <p:nvPr/>
        </p:nvSpPr>
        <p:spPr>
          <a:xfrm>
            <a:off x="660615" y="4529210"/>
            <a:ext cx="10573469" cy="91122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330" b="1">
                <a:latin typeface="汉语拼音" panose="020b0604020202020204" pitchFamily="34" charset="0"/>
                <a:ea typeface="楷体" panose="02010609060101010101" pitchFamily="49" charset="-122"/>
                <a:cs typeface="汉语拼音" panose="020b0604020202020204" pitchFamily="34" charset="0"/>
              </a:rPr>
              <a:t>头颅</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膨胀</a:t>
            </a:r>
            <a:r>
              <a:rPr sz="5330" b="1">
                <a:latin typeface="汉语拼音" panose="020b0604020202020204" pitchFamily="34" charset="0"/>
                <a:ea typeface="楷体" panose="02010609060101010101" pitchFamily="49" charset="-122"/>
                <a:cs typeface="汉语拼音" panose="020b0604020202020204" pitchFamily="34" charset="0"/>
              </a:rPr>
              <a:t>  </a:t>
            </a:r>
            <a:r>
              <a:rPr lang="en-US"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便捷</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开辟</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崭新</a:t>
            </a:r>
            <a:endParaRPr lang="zh-CN" altLang="en-US" sz="5330" b="1">
              <a:latin typeface="汉语拼音" panose="020b0604020202020204" pitchFamily="34" charset="0"/>
              <a:ea typeface="楷体" panose="02010609060101010101" pitchFamily="49" charset="-122"/>
              <a:cs typeface="汉语拼音" panose="020b0604020202020204" pitchFamily="34" charset="0"/>
            </a:endParaRPr>
          </a:p>
        </p:txBody>
      </p:sp>
      <p:sp>
        <p:nvSpPr>
          <p:cNvPr id="9" name="矩形 8"/>
          <p:cNvSpPr/>
          <p:nvPr/>
        </p:nvSpPr>
        <p:spPr>
          <a:xfrm>
            <a:off x="4356811" y="2031548"/>
            <a:ext cx="1787910"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suì</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10" name="矩形 9"/>
          <p:cNvSpPr/>
          <p:nvPr/>
        </p:nvSpPr>
        <p:spPr>
          <a:xfrm>
            <a:off x="7969892" y="2127310"/>
            <a:ext cx="2195581"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dūn</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14" name="矩形 13"/>
          <p:cNvSpPr/>
          <p:nvPr/>
        </p:nvSpPr>
        <p:spPr>
          <a:xfrm>
            <a:off x="1572429" y="4031422"/>
            <a:ext cx="769590"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lú</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15" name="矩形 14"/>
          <p:cNvSpPr/>
          <p:nvPr/>
        </p:nvSpPr>
        <p:spPr>
          <a:xfrm>
            <a:off x="5037988" y="4003621"/>
            <a:ext cx="1225127"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a:latin typeface="汉语拼音" panose="020b0604020202020204" pitchFamily="34" charset="0"/>
                <a:ea typeface="GB Pinyinok-B" pitchFamily="2" charset="-122"/>
                <a:cs typeface="汉语拼音" panose="020b0604020202020204" pitchFamily="34" charset="0"/>
              </a:rPr>
              <a:t> </a:t>
            </a:r>
            <a:r>
              <a:rPr lang="en-US" altLang="zh-CN" sz="3200" b="1" err="1">
                <a:latin typeface="汉语拼音" panose="020b0604020202020204" pitchFamily="34" charset="0"/>
                <a:ea typeface="GB Pinyinok-B" pitchFamily="2" charset="-122"/>
                <a:cs typeface="汉语拼音" panose="020b0604020202020204" pitchFamily="34" charset="0"/>
              </a:rPr>
              <a:t>jié</a:t>
            </a:r>
            <a:endParaRPr lang="en-US" altLang="zh-CN" sz="3200" b="1">
              <a:latin typeface="汉语拼音" panose="020b0604020202020204" pitchFamily="34" charset="0"/>
              <a:ea typeface="GB Pinyinok-B" pitchFamily="2" charset="-122"/>
              <a:cs typeface="汉语拼音" panose="020b0604020202020204" pitchFamily="34" charset="0"/>
            </a:endParaRPr>
          </a:p>
        </p:txBody>
      </p:sp>
      <p:sp>
        <p:nvSpPr>
          <p:cNvPr id="4" name="矩形 3"/>
          <p:cNvSpPr/>
          <p:nvPr/>
        </p:nvSpPr>
        <p:spPr>
          <a:xfrm>
            <a:off x="1300594" y="2043159"/>
            <a:ext cx="1294492"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dùn</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6" name="矩形 5"/>
          <p:cNvSpPr/>
          <p:nvPr/>
        </p:nvSpPr>
        <p:spPr>
          <a:xfrm>
            <a:off x="6204151" y="2043159"/>
            <a:ext cx="1765741"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yǎn</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7" name="矩形 6"/>
          <p:cNvSpPr/>
          <p:nvPr/>
        </p:nvSpPr>
        <p:spPr>
          <a:xfrm>
            <a:off x="7087021" y="4008932"/>
            <a:ext cx="760708"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pì</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8" name="矩形 7"/>
          <p:cNvSpPr/>
          <p:nvPr/>
        </p:nvSpPr>
        <p:spPr>
          <a:xfrm>
            <a:off x="2437139" y="4015174"/>
            <a:ext cx="1673111"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péng</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12" name="矩形 11"/>
          <p:cNvSpPr/>
          <p:nvPr/>
        </p:nvSpPr>
        <p:spPr>
          <a:xfrm>
            <a:off x="7847729" y="4103892"/>
            <a:ext cx="2115548"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zhǎn</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24" name="矩形 23"/>
          <p:cNvSpPr/>
          <p:nvPr/>
        </p:nvSpPr>
        <p:spPr>
          <a:xfrm>
            <a:off x="2595086" y="2035061"/>
            <a:ext cx="1949359" cy="584719"/>
          </a:xfrm>
          <a:prstGeom prst="rect">
            <a:avLst/>
          </a:prstGeom>
          <a:noFill/>
          <a:ln w="9525">
            <a:noFill/>
          </a:ln>
        </p:spPr>
        <p:txBody>
          <a:bodyPr wrap="square" lIns="91385" tIns="45692" rIns="91385" bIns="4569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err="1">
                <a:latin typeface="汉语拼音" panose="020b0604020202020204" pitchFamily="34" charset="0"/>
                <a:ea typeface="GB Pinyinok-B" pitchFamily="2" charset="-122"/>
                <a:cs typeface="汉语拼音" panose="020b0604020202020204" pitchFamily="34" charset="0"/>
              </a:rPr>
              <a:t>miáo</a:t>
            </a:r>
            <a:endParaRPr lang="en-US" altLang="zh-CN" sz="3200" b="1" err="1">
              <a:latin typeface="汉语拼音" panose="020b0604020202020204" pitchFamily="34" charset="0"/>
              <a:ea typeface="GB Pinyinok-B" pitchFamily="2" charset="-122"/>
              <a:cs typeface="汉语拼音" panose="020b0604020202020204" pitchFamily="34" charset="0"/>
            </a:endParaRPr>
          </a:p>
        </p:txBody>
      </p:sp>
      <p:sp>
        <p:nvSpPr>
          <p:cNvPr id="23" name="文本框 5"/>
          <p:cNvSpPr txBox="1"/>
          <p:nvPr/>
        </p:nvSpPr>
        <p:spPr>
          <a:xfrm>
            <a:off x="510952" y="408305"/>
            <a:ext cx="2873775" cy="64516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a:solidFill>
                  <a:srgbClr val="338DC9"/>
                </a:solidFill>
                <a:latin typeface="汉语拼音" panose="020b0604020202020204" pitchFamily="34" charset="0"/>
                <a:ea typeface="微软雅黑" panose="020b0503020204020204" pitchFamily="34" charset="-122"/>
                <a:cs typeface="汉语拼音" panose="020b0604020202020204" pitchFamily="34" charset="0"/>
              </a:rPr>
              <a:t>字词乐园</a:t>
            </a:r>
            <a:endParaRPr lang="zh-CN" altLang="en-US" sz="3600" b="1">
              <a:solidFill>
                <a:srgbClr val="338DC9"/>
              </a:solidFill>
              <a:effectLst/>
              <a:latin typeface="汉语拼音" panose="020b0604020202020204" pitchFamily="34" charset="0"/>
              <a:ea typeface="微软雅黑" panose="020b0503020204020204" pitchFamily="34" charset="-122"/>
              <a:cs typeface="汉语拼音" panose="020b0604020202020204" pitchFamily="34" charset="0"/>
            </a:endParaRPr>
          </a:p>
        </p:txBody>
      </p:sp>
      <p:sp>
        <p:nvSpPr>
          <p:cNvPr id="25" name="TextBox 21"/>
          <p:cNvSpPr txBox="1"/>
          <p:nvPr/>
        </p:nvSpPr>
        <p:spPr>
          <a:xfrm>
            <a:off x="660615" y="2460939"/>
            <a:ext cx="10573469" cy="91122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330" b="1">
                <a:latin typeface="汉语拼音" panose="020b0604020202020204" pitchFamily="34" charset="0"/>
                <a:ea typeface="楷体" panose="02010609060101010101" pitchFamily="49" charset="-122"/>
                <a:cs typeface="汉语拼音" panose="020b0604020202020204" pitchFamily="34" charset="0"/>
              </a:rPr>
              <a:t>迟钝</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描写</a:t>
            </a:r>
            <a:r>
              <a:rPr sz="5330" b="1">
                <a:latin typeface="汉语拼音" panose="020b0604020202020204" pitchFamily="34" charset="0"/>
                <a:ea typeface="楷体" panose="02010609060101010101" pitchFamily="49" charset="-122"/>
                <a:cs typeface="汉语拼音" panose="020b0604020202020204" pitchFamily="34" charset="0"/>
              </a:rPr>
              <a:t>  </a:t>
            </a:r>
            <a:r>
              <a:rPr lang="en-US"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隧道</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衍生</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吨数</a:t>
            </a:r>
            <a:endParaRPr lang="zh-CN" altLang="en-US" sz="5330" b="1">
              <a:latin typeface="汉语拼音" panose="020b0604020202020204" pitchFamily="34" charset="0"/>
              <a:ea typeface="楷体" panose="02010609060101010101" pitchFamily="49" charset="-122"/>
              <a:cs typeface="汉语拼音" panose="020b0604020202020204" pitchFamily="34" charset="0"/>
            </a:endParaRPr>
          </a:p>
        </p:txBody>
      </p:sp>
      <p:sp>
        <p:nvSpPr>
          <p:cNvPr id="27" name="TextBox 21"/>
          <p:cNvSpPr txBox="1"/>
          <p:nvPr/>
        </p:nvSpPr>
        <p:spPr>
          <a:xfrm>
            <a:off x="656405" y="4534092"/>
            <a:ext cx="10573469" cy="91122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330" b="1">
                <a:latin typeface="汉语拼音" panose="020b0604020202020204" pitchFamily="34" charset="0"/>
                <a:ea typeface="楷体" panose="02010609060101010101" pitchFamily="49" charset="-122"/>
                <a:cs typeface="汉语拼音" panose="020b0604020202020204" pitchFamily="34" charset="0"/>
              </a:rPr>
              <a:t>头</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颅</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膨</a:t>
            </a:r>
            <a:r>
              <a:rPr lang="zh-CN" altLang="en-US" sz="5330" b="1">
                <a:latin typeface="汉语拼音" panose="020b0604020202020204" pitchFamily="34" charset="0"/>
                <a:ea typeface="楷体" panose="02010609060101010101" pitchFamily="49" charset="-122"/>
                <a:cs typeface="汉语拼音" panose="020b0604020202020204" pitchFamily="34" charset="0"/>
              </a:rPr>
              <a:t>胀</a:t>
            </a:r>
            <a:r>
              <a:rPr sz="5330" b="1">
                <a:latin typeface="汉语拼音" panose="020b0604020202020204" pitchFamily="34" charset="0"/>
                <a:ea typeface="楷体" panose="02010609060101010101" pitchFamily="49" charset="-122"/>
                <a:cs typeface="汉语拼音" panose="020b0604020202020204" pitchFamily="34" charset="0"/>
              </a:rPr>
              <a:t>  </a:t>
            </a:r>
            <a:r>
              <a:rPr lang="en-US"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便</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捷</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latin typeface="汉语拼音" panose="020b0604020202020204" pitchFamily="34" charset="0"/>
                <a:ea typeface="楷体" panose="02010609060101010101" pitchFamily="49" charset="-122"/>
                <a:cs typeface="汉语拼音" panose="020b0604020202020204" pitchFamily="34" charset="0"/>
              </a:rPr>
              <a:t>开</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辟</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崭</a:t>
            </a:r>
            <a:r>
              <a:rPr lang="zh-CN" altLang="en-US" sz="5330" b="1">
                <a:latin typeface="汉语拼音" panose="020b0604020202020204" pitchFamily="34" charset="0"/>
                <a:ea typeface="楷体" panose="02010609060101010101" pitchFamily="49" charset="-122"/>
                <a:cs typeface="汉语拼音" panose="020b0604020202020204" pitchFamily="34" charset="0"/>
              </a:rPr>
              <a:t>新</a:t>
            </a:r>
            <a:endParaRPr lang="zh-CN" altLang="en-US" sz="5330" b="1">
              <a:latin typeface="汉语拼音" panose="020b0604020202020204" pitchFamily="34" charset="0"/>
              <a:ea typeface="楷体" panose="02010609060101010101" pitchFamily="49" charset="-122"/>
              <a:cs typeface="汉语拼音" panose="020b0604020202020204" pitchFamily="34" charset="0"/>
            </a:endParaRPr>
          </a:p>
        </p:txBody>
      </p:sp>
      <p:sp>
        <p:nvSpPr>
          <p:cNvPr id="28" name="TextBox 21"/>
          <p:cNvSpPr txBox="1"/>
          <p:nvPr/>
        </p:nvSpPr>
        <p:spPr>
          <a:xfrm>
            <a:off x="656406" y="2460939"/>
            <a:ext cx="10573469" cy="91122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5330" b="1">
                <a:latin typeface="汉语拼音" panose="020b0604020202020204" pitchFamily="34" charset="0"/>
                <a:ea typeface="楷体" panose="02010609060101010101" pitchFamily="49" charset="-122"/>
                <a:cs typeface="汉语拼音" panose="020b0604020202020204" pitchFamily="34" charset="0"/>
              </a:rPr>
              <a:t>迟</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钝</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描</a:t>
            </a:r>
            <a:r>
              <a:rPr lang="zh-CN" altLang="en-US" sz="5330" b="1">
                <a:latin typeface="汉语拼音" panose="020b0604020202020204" pitchFamily="34" charset="0"/>
                <a:ea typeface="楷体" panose="02010609060101010101" pitchFamily="49" charset="-122"/>
                <a:cs typeface="汉语拼音" panose="020b0604020202020204" pitchFamily="34" charset="0"/>
              </a:rPr>
              <a:t>写</a:t>
            </a:r>
            <a:r>
              <a:rPr sz="5330" b="1">
                <a:latin typeface="汉语拼音" panose="020b0604020202020204" pitchFamily="34" charset="0"/>
                <a:ea typeface="楷体" panose="02010609060101010101" pitchFamily="49" charset="-122"/>
                <a:cs typeface="汉语拼音" panose="020b0604020202020204" pitchFamily="34" charset="0"/>
              </a:rPr>
              <a:t>  </a:t>
            </a:r>
            <a:r>
              <a:rPr lang="en-US"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隧</a:t>
            </a:r>
            <a:r>
              <a:rPr lang="zh-CN" altLang="en-US" sz="5330" b="1">
                <a:latin typeface="汉语拼音" panose="020b0604020202020204" pitchFamily="34" charset="0"/>
                <a:ea typeface="楷体" panose="02010609060101010101" pitchFamily="49" charset="-122"/>
                <a:cs typeface="汉语拼音" panose="020b0604020202020204" pitchFamily="34" charset="0"/>
              </a:rPr>
              <a:t>道</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衍</a:t>
            </a:r>
            <a:r>
              <a:rPr lang="zh-CN" altLang="en-US" sz="5330" b="1">
                <a:latin typeface="汉语拼音" panose="020b0604020202020204" pitchFamily="34" charset="0"/>
                <a:ea typeface="楷体" panose="02010609060101010101" pitchFamily="49" charset="-122"/>
                <a:cs typeface="汉语拼音" panose="020b0604020202020204" pitchFamily="34" charset="0"/>
              </a:rPr>
              <a:t>生</a:t>
            </a:r>
            <a:r>
              <a:rPr sz="5330" b="1">
                <a:latin typeface="汉语拼音" panose="020b0604020202020204" pitchFamily="34" charset="0"/>
                <a:ea typeface="楷体" panose="02010609060101010101" pitchFamily="49" charset="-122"/>
                <a:cs typeface="汉语拼音" panose="020b0604020202020204" pitchFamily="34" charset="0"/>
              </a:rPr>
              <a:t>  </a:t>
            </a:r>
            <a:r>
              <a:rPr lang="zh-CN" altLang="en-US" sz="5330" b="1">
                <a:solidFill>
                  <a:srgbClr val="FF0000"/>
                </a:solidFill>
                <a:latin typeface="汉语拼音" panose="020b0604020202020204" pitchFamily="34" charset="0"/>
                <a:ea typeface="楷体" panose="02010609060101010101" pitchFamily="49" charset="-122"/>
                <a:cs typeface="汉语拼音" panose="020b0604020202020204" pitchFamily="34" charset="0"/>
              </a:rPr>
              <a:t>吨</a:t>
            </a:r>
            <a:r>
              <a:rPr lang="zh-CN" altLang="en-US" sz="5330" b="1">
                <a:latin typeface="汉语拼音" panose="020b0604020202020204" pitchFamily="34" charset="0"/>
                <a:ea typeface="楷体" panose="02010609060101010101" pitchFamily="49" charset="-122"/>
                <a:cs typeface="汉语拼音" panose="020b0604020202020204" pitchFamily="34" charset="0"/>
              </a:rPr>
              <a:t>数</a:t>
            </a:r>
            <a:endParaRPr lang="zh-CN" altLang="en-US" sz="5330" b="1">
              <a:latin typeface="汉语拼音" panose="020b0604020202020204" pitchFamily="34" charset="0"/>
              <a:ea typeface="楷体" panose="02010609060101010101" pitchFamily="49" charset="-122"/>
              <a:cs typeface="汉语拼音"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42" presetClass="entr" presetSubtype="0" dur="100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p:stCondLst>
                              <p:cond delay="0"/>
                            </p:stCondLst>
                            <p:childTnLst>
                              <p:par>
                                <p:cTn id="19" presetID="22" presetClass="entr" presetSubtype="8" dur="50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22" presetClass="entr" presetSubtype="8" dur="50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22" presetClass="entr" presetSubtype="8" dur="50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22" presetClass="entr" presetSubtype="8" dur="50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22" presetClass="entr" presetSubtype="8" dur="50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22" presetClass="entr" presetSubtype="8" dur="50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22" presetClass="entr" presetSubtype="8" dur="50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22" presetClass="entr" presetSubtype="8" dur="50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childTnLst>
                          </p:cTn>
                        </p:par>
                      </p:childTnLst>
                    </p:cTn>
                  </p:par>
                  <p:par>
                    <p:cTn id="57" fill="hold" nodeType="clickPar">
                      <p:stCondLst>
                        <p:cond delay="indefinite"/>
                      </p:stCondLst>
                      <p:childTnLst>
                        <p:par>
                          <p:cTn id="58" fill="hold">
                            <p:stCondLst>
                              <p:cond delay="0"/>
                            </p:stCondLst>
                            <p:childTnLst>
                              <p:par>
                                <p:cTn id="59" presetID="22" presetClass="entr" presetSubtype="8" dur="50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par>
                    <p:cTn id="62" fill="hold" nodeType="clickPar">
                      <p:stCondLst>
                        <p:cond delay="indefinite"/>
                      </p:stCondLst>
                      <p:childTnLst>
                        <p:par>
                          <p:cTn id="63" fill="hold">
                            <p:stCondLst>
                              <p:cond delay="0"/>
                            </p:stCondLst>
                            <p:childTnLst>
                              <p:par>
                                <p:cTn id="64" presetID="22" presetClass="entr" presetSubtype="8" dur="50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4" grpId="0"/>
      <p:bldP spid="6" grpId="0"/>
      <p:bldP spid="7" grpId="0"/>
      <p:bldP spid="8" grpId="0"/>
      <p:bldP spid="12" grpId="0"/>
      <p:bldP spid="24" grpId="0"/>
      <p:bldP spid="27" grpId="0"/>
      <p:bldP spid="28"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https://d.book118.com/255023243143011111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0F1423"/>
      </a:dk2>
      <a:lt2>
        <a:srgbClr val="FFFFFF"/>
      </a:lt2>
      <a:accent1>
        <a:srgbClr val="4874CB"/>
      </a:accent1>
      <a:accent2>
        <a:srgbClr val="E6724B"/>
      </a:accent2>
      <a:accent3>
        <a:srgbClr val="EFBB1F"/>
      </a:accent3>
      <a:accent4>
        <a:srgbClr val="75BD42"/>
      </a:accent4>
      <a:accent5>
        <a:srgbClr val="30C0B4"/>
      </a:accent5>
      <a:accent6>
        <a:srgbClr val="E05269"/>
      </a:accent6>
      <a:hlink>
        <a:srgbClr val="0026E5"/>
      </a:hlink>
      <a:folHlink>
        <a:srgbClr val="7E1FAD"/>
      </a:folHlink>
    </a:clrScheme>
    <a:fontScheme name="WPS">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16</Slides>
  <Notes>1</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16</vt:i4>
      </vt:variant>
    </vt:vector>
  </HeadingPairs>
  <TitlesOfParts>
    <vt:vector baseType="lpstr" size="26">
      <vt:lpstr>Arial</vt:lpstr>
      <vt:lpstr>Calibri</vt:lpstr>
      <vt:lpstr>微软雅黑</vt:lpstr>
      <vt:lpstr>宋体</vt:lpstr>
      <vt:lpstr>Calibri Light</vt:lpstr>
      <vt:lpstr>等线</vt:lpstr>
      <vt:lpstr>汉语拼音</vt:lpstr>
      <vt:lpstr>楷体</vt:lpstr>
      <vt:lpstr>GB Pinyinok-B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2024-09-17T06:45:14.353</cp:lastPrinted>
  <dcterms:created xsi:type="dcterms:W3CDTF">2024-09-16T22:45:14Z</dcterms:created>
  <dcterms:modified xsi:type="dcterms:W3CDTF">2024-09-16T22:45:16Z</dcterms:modified>
</cp:coreProperties>
</file>