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594318-6797-4270-8C2E-A9A2B45963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87BA1D-E8E8-42F4-B3FD-2A130825C8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CCEC67-129C-4865-BFE4-D1337D79D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920B821-DF79-48D7-81E0-4895BBD916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F60850-3C23-46B3-A933-ED4862B6C7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F197F9D-DEF4-42F6-A7FC-F87C8259D57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A7AF39-720B-4BEB-8E64-229684DE2B4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9DA2B6-225C-4B32-AB32-FF7DCC6F89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4D932E-FB74-438E-8F5D-A66F8B6AA5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2CE264-BCC3-422E-91BE-9153A07729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D2AF43-786A-4A42-A970-E043C690F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504022020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古典回归模型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回归模型概述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古典回归模型基本原理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古典回归模型类型及构建</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古典回归模型诊断与优化</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古典回归模型实现方法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古典回归模型评估与应用</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回归模型概述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825" r="482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回归模型是一种统计分析工具，用于研究因变量与一个或多个自变量之间的关系。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通过回归模型，可以预测因变量的取值，解释自变量对因变量的影响，以及进行因果关系的推断。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回归模型定义与目的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4F4"/>
                  </a:solidFill>
                  <a:latin typeface="Calibri"/>
                  <a:ea typeface="+mn-ea"/>
                  <a:cs typeface="+mn-cs"/>
                </a:defRPr>
              </a:lvl1pPr>
              <a:lvl2pPr marL="457200" algn="l" defTabSz="914400" rtl="0" eaLnBrk="1" latinLnBrk="0" hangingPunct="1">
                <a:defRPr sz="1800" kern="1200">
                  <a:solidFill>
                    <a:srgbClr val="F2F4F4"/>
                  </a:solidFill>
                  <a:latin typeface="Calibri"/>
                  <a:ea typeface="+mn-ea"/>
                  <a:cs typeface="+mn-cs"/>
                </a:defRPr>
              </a:lvl2pPr>
              <a:lvl3pPr marL="914400" algn="l" defTabSz="914400" rtl="0" eaLnBrk="1" latinLnBrk="0" hangingPunct="1">
                <a:defRPr sz="1800" kern="1200">
                  <a:solidFill>
                    <a:srgbClr val="F2F4F4"/>
                  </a:solidFill>
                  <a:latin typeface="Calibri"/>
                  <a:ea typeface="+mn-ea"/>
                  <a:cs typeface="+mn-cs"/>
                </a:defRPr>
              </a:lvl3pPr>
              <a:lvl4pPr marL="1371600" algn="l" defTabSz="914400" rtl="0" eaLnBrk="1" latinLnBrk="0" hangingPunct="1">
                <a:defRPr sz="1800" kern="1200">
                  <a:solidFill>
                    <a:srgbClr val="F2F4F4"/>
                  </a:solidFill>
                  <a:latin typeface="Calibri"/>
                  <a:ea typeface="+mn-ea"/>
                  <a:cs typeface="+mn-cs"/>
                </a:defRPr>
              </a:lvl4pPr>
              <a:lvl5pPr marL="1828800" algn="l" defTabSz="914400" rtl="0" eaLnBrk="1" latinLnBrk="0" hangingPunct="1">
                <a:defRPr sz="1800" kern="1200">
                  <a:solidFill>
                    <a:srgbClr val="F2F4F4"/>
                  </a:solidFill>
                  <a:latin typeface="Calibri"/>
                  <a:ea typeface="+mn-ea"/>
                  <a:cs typeface="+mn-cs"/>
                </a:defRPr>
              </a:lvl5pPr>
              <a:lvl6pPr marL="2286000" algn="l" defTabSz="914400" rtl="0" eaLnBrk="1" latinLnBrk="0" hangingPunct="1">
                <a:defRPr sz="1800" kern="1200">
                  <a:solidFill>
                    <a:srgbClr val="F2F4F4"/>
                  </a:solidFill>
                  <a:latin typeface="Calibri"/>
                  <a:ea typeface="+mn-ea"/>
                  <a:cs typeface="+mn-cs"/>
                </a:defRPr>
              </a:lvl6pPr>
              <a:lvl7pPr marL="2743200" algn="l" defTabSz="914400" rtl="0" eaLnBrk="1" latinLnBrk="0" hangingPunct="1">
                <a:defRPr sz="1800" kern="1200">
                  <a:solidFill>
                    <a:srgbClr val="F2F4F4"/>
                  </a:solidFill>
                  <a:latin typeface="Calibri"/>
                  <a:ea typeface="+mn-ea"/>
                  <a:cs typeface="+mn-cs"/>
                </a:defRPr>
              </a:lvl7pPr>
              <a:lvl8pPr marL="3200400" algn="l" defTabSz="914400" rtl="0" eaLnBrk="1" latinLnBrk="0" hangingPunct="1">
                <a:defRPr sz="1800" kern="1200">
                  <a:solidFill>
                    <a:srgbClr val="F2F4F4"/>
                  </a:solidFill>
                  <a:latin typeface="Calibri"/>
                  <a:ea typeface="+mn-ea"/>
                  <a:cs typeface="+mn-cs"/>
                </a:defRPr>
              </a:lvl8pPr>
              <a:lvl9pPr marL="3657600" algn="l" defTabSz="914400" rtl="0" eaLnBrk="1" latinLnBrk="0" hangingPunct="1">
                <a:defRPr sz="1800" kern="1200">
                  <a:solidFill>
                    <a:srgbClr val="F2F4F4"/>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线性关系</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误差项独立同分布</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无多重共线性</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最小二乘法估计</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古典回归模型特点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古典回归模型假设因变量与自变量之间存在线性关系，即因变量可以表示为自变量的线性组合。</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古典回归模型要求自变量之间不存在高度的多重共线性，以保证回归系数的稳定性和准确性。</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古典回归模型假设误差项（即残差）是独立且具有相同分布的随机变量，通常服从正态分布。</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古典回归模型通常采用最小二乘法进行参数估计，以最小化残差平方和为目标。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应用领域</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古典回归模型广泛应用于经济学、金融学、社会学、医学等领域，用于预测、决策和因果推断等。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古典回归模型提供了一种有效的工具来量化自变量和因变量之间的关系，有助于深入理解数据背后的规律和机制。同时，通过回归模型的预测功能，可以为实际问题提供有价值的参考和指导。</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古典回归模型基本原理</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8989" r="1898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7999" b="17999"/>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最小二乘法原理</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目标函数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最小二乘法通过最小化残差平方和来估计回归参数。</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几何解释</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最小二乘法可以看作是在高维空间中寻找一个超平面，使得所有数据点到该超平面的垂直距离之和最小。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代数解释</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最小二乘法可以通过求解正规方程组来得到回归参数的估计值。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参数估计</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线性性</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无偏性</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有效性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参数估计与性质</a:t>
              </a:r>
            </a:p>
          </p:txBody>
        </p:sp>
      </p:grpSp>
      <p:pic>
        <p:nvPicPr>
          <p:cNvPr id="28" name="Picture 28"/>
          <p:cNvPicPr>
            <a:picLocks noChangeAspect="1"/>
          </p:cNvPicPr>
          <p:nvPr/>
        </p:nvPicPr>
        <p:blipFill>
          <a:blip r:embed="rId2"/>
          <a:srcRect l="13541" r="13541"/>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7467" r="17467"/>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3382" r="1338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古典回归模型中的参数可以通过最小二乘法进行估计，得到回归系数的估计值。</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古典回归模型的参数估计是线性组合，即回归系数是解释变量观测值的线性组合。</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在古典回归模型的假设下，参数估计量具有无偏性，即估计量的期望值等于真实参数值。</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古典回归模型的参数估计量在所有无偏估计量中具有最小的方差，即具有有效性。</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假设检验</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古典回归模型中的假设检验通常包括参数的显著性检验和模型的显著性检验，用于判断回归系数是否显著不为零以及模型是否显著。</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置信区间</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置信区间提供了参数估计值的一个范围，该范围以一定的概率包含真实参数值。在古典回归模型中，可以构造回归系数的置信区间来评估估计的准确性和可靠性。</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t检验与F检验</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在假设检验中，通常使用t检验来检验单个回归系数的显著性，使用F检验来检验整个模型的显著性。这些检验统计量可以帮助我们判断回归结果是否具有统计意义。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假设检验与置信区间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古典回归模型类型及构建</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334" r="17334"/>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根据研究目的和数据特征，选择合适的自变量和因变量。</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确定自变量和因变量</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构建线性方程</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估计模型参数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检验模型假设</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基于自变量和因变量的关系，构建线性回归方程，形如Y=β0+β1X1+β2X2+...+βnXn。</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采用最小二乘法等方法，估计线性回归方程中的参数β0、β1、β2等。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对模型进行假设检验，包括线性关系假设、误差项独立同分布假设等。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线性回归模型构建步骤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610" b="61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多项式回归模型是线性回归模型的扩展，形如Y=β0+β1X+β2X2+...+βnXn，其中X为自变量，Y为因变量，β为待估参数。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模型形式</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多项式回归模型适用于因变量和自变量之间存在非线性关系的情况，如经济学中的边际效应递减、生物学中的生长曲线等。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应用场景</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多项式回归模型可以拟合更复杂的非线性关系，但也可能导致过拟合现象，需要谨慎选择模型阶数和进行模型诊断。</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优缺点</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多项式回归模型及应用场景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https://d.book118.com/255040220202011104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2024-09-14T06:50:00.144</cp:lastPrinted>
  <dcterms:created xsi:type="dcterms:W3CDTF">2024-09-13T22:50:00Z</dcterms:created>
  <dcterms:modified xsi:type="dcterms:W3CDTF">2024-09-13T22:50:02Z</dcterms:modified>
</cp:coreProperties>
</file>