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100838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B239C-1F96-4F9C-921C-00E354B5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FC7A5-2154-4B26-995A-50F0FA67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832A0-88FF-441F-B203-B8C44D4B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D6204-7534-4EED-AD3E-FF1FFE12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7BCEA-8210-43B5-A01C-3239C192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24219-42BF-4E61-BEF2-880797FE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6F061-7C96-4462-824E-DC1C3920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7EAA0-BAF7-43C1-B70C-ABDD2D44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24729-47D3-4763-9289-2C29DC7A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03B81-DE9B-40B2-BF04-F041274D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7D58B-CCA6-4E47-A94D-87BBB93A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90538" y="3025254"/>
            <a:ext cx="2819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725487" y="3529503"/>
            <a:ext cx="8559800" cy="8788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4190" y="1577340"/>
            <a:ext cx="4386453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93157" y="1577340"/>
            <a:ext cx="4386453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3202" y="639192"/>
            <a:ext cx="8750300" cy="9632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94579" y="2451190"/>
            <a:ext cx="5107305" cy="25031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28492" y="6377940"/>
            <a:ext cx="3226816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4190" y="6377940"/>
            <a:ext cx="2319274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60336" y="6377940"/>
            <a:ext cx="2319274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32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023302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5367" y="2008125"/>
            <a:ext cx="4768850" cy="1275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9790" marR="5080" indent="-847725">
              <a:lnSpc>
                <a:spcPts val="5040"/>
              </a:lnSpc>
            </a:pPr>
            <a:r>
              <a:rPr sz="4000" spc="-10">
                <a:latin typeface="Arial"/>
                <a:cs typeface="Arial"/>
              </a:rPr>
              <a:t>xx</a:t>
            </a:r>
            <a:r>
              <a:rPr sz="4000" spc="-10"/>
              <a:t>（</a:t>
            </a:r>
            <a:r>
              <a:rPr sz="4000" spc="-10">
                <a:latin typeface="Arial"/>
                <a:cs typeface="Arial"/>
              </a:rPr>
              <a:t>xx</a:t>
            </a:r>
            <a:r>
              <a:rPr sz="4000" spc="-10"/>
              <a:t>）</a:t>
            </a:r>
            <a:r>
              <a:rPr sz="4000" spc="-10">
                <a:latin typeface="Arial"/>
                <a:cs typeface="Arial"/>
              </a:rPr>
              <a:t>xx</a:t>
            </a:r>
            <a:r>
              <a:rPr sz="4000" spc="-15"/>
              <a:t>港湾项目</a:t>
            </a:r>
            <a:r>
              <a:rPr sz="4000" spc="-10"/>
              <a:t>营销策划提案</a:t>
            </a:r>
            <a:endParaRPr sz="4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76287" y="2758973"/>
            <a:ext cx="8559800" cy="281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经过调研沟通，项目基本定位和营销攻略已经初步形成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250">
              <a:latin typeface="Microsoft JhengHei"/>
              <a:cs typeface="Microsoft JhengHei"/>
            </a:endParaRPr>
          </a:p>
          <a:p>
            <a:pPr marL="413384" marR="10160" indent="-342900" algn="just">
              <a:lnSpc>
                <a:spcPct val="150000"/>
              </a:lnSpc>
              <a:spcBef>
                <a:spcPts val="5"/>
              </a:spcBef>
              <a:buSzPct val="102500"/>
              <a:buFont typeface="Arial"/>
              <a:buChar char="•"/>
              <a:tabLst>
                <a:tab pos="414020"/>
              </a:tabLst>
            </a:pPr>
            <a:r>
              <a:rPr sz="2000">
                <a:solidFill>
                  <a:srgbClr val="800000"/>
                </a:solidFill>
                <a:latin typeface="宋体"/>
                <a:cs typeface="宋体"/>
              </a:rPr>
              <a:t>市场抢占点、品牌突击、推广布局、围点打援、特供产品出奇制胜，</a:t>
            </a:r>
            <a:r>
              <a:rPr sz="2000" spc="-25">
                <a:latin typeface="宋体"/>
                <a:cs typeface="宋体"/>
              </a:rPr>
              <a:t>针对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2000">
                <a:latin typeface="宋体"/>
                <a:cs typeface="宋体"/>
              </a:rPr>
              <a:t>xx港湾项目的分析和攻略思路，让项目在15</a:t>
            </a:r>
            <a:r>
              <a:rPr sz="2000" spc="-5">
                <a:latin typeface="宋体"/>
                <a:cs typeface="宋体"/>
              </a:rPr>
              <a:t>年市场中呼之欲出。本方案将根据就推广方式、概念定位、产品附加值烘托、客源拓展等执行细节进行</a:t>
            </a:r>
            <a:r>
              <a:rPr sz="2000">
                <a:latin typeface="宋体"/>
                <a:cs typeface="宋体"/>
              </a:rPr>
              <a:t>重点诠释，</a:t>
            </a:r>
            <a:r>
              <a:rPr sz="2000">
                <a:solidFill>
                  <a:srgbClr val="800000"/>
                </a:solidFill>
                <a:latin typeface="宋体"/>
                <a:cs typeface="宋体"/>
              </a:rPr>
              <a:t>以上兵伐谋之术，实现精准营销之道</a:t>
            </a:r>
            <a:r>
              <a:rPr sz="2000" spc="-50">
                <a:latin typeface="宋体"/>
                <a:cs typeface="宋体"/>
              </a:rPr>
              <a:t>。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5828" y="971232"/>
            <a:ext cx="2565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630">
                <a:solidFill>
                  <a:srgbClr val="969696"/>
                </a:solidFill>
              </a:rPr>
              <a:t>前言:</a:t>
            </a:r>
            <a:endParaRPr sz="8000"/>
          </a:p>
        </p:txBody>
      </p:sp>
      <p:sp>
        <p:nvSpPr>
          <p:cNvPr id="4" name="object 4"/>
          <p:cNvSpPr/>
          <p:nvPr/>
        </p:nvSpPr>
        <p:spPr>
          <a:xfrm>
            <a:off x="576262" y="3284537"/>
            <a:ext cx="8822055" cy="0"/>
          </a:xfrm>
          <a:custGeom>
            <a:rect l="l" t="t" r="r" b="b"/>
            <a:pathLst>
              <a:path w="8822055">
                <a:moveTo>
                  <a:pt x="0" y="0"/>
                </a:moveTo>
                <a:lnTo>
                  <a:pt x="8821737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2026523"/>
            <a:ext cx="8591550" cy="2484120"/>
          </a:xfrm>
          <a:prstGeom prst="rect">
            <a:avLst/>
          </a:prstGeom>
        </p:spPr>
        <p:txBody>
          <a:bodyPr vert="horz" wrap="square" lIns="0" tIns="463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50"/>
              </a:spcBef>
            </a:pPr>
            <a:r>
              <a:rPr sz="6000" b="1" spc="-20">
                <a:solidFill>
                  <a:srgbClr val="800000"/>
                </a:solidFill>
                <a:latin typeface="Microsoft JhengHei"/>
                <a:cs typeface="Microsoft JhengHei"/>
              </a:rPr>
              <a:t>谋全局</a:t>
            </a:r>
            <a:endParaRPr sz="6000">
              <a:latin typeface="Microsoft JhengHei"/>
              <a:cs typeface="Microsoft JhengHei"/>
            </a:endParaRPr>
          </a:p>
          <a:p>
            <a:pPr marL="1872614">
              <a:lnSpc>
                <a:spcPct val="100000"/>
              </a:lnSpc>
              <a:spcBef>
                <a:spcPts val="2845"/>
              </a:spcBef>
            </a:pPr>
            <a:r>
              <a:rPr sz="4800" b="1" spc="-415">
                <a:latin typeface="Microsoft JhengHei"/>
                <a:cs typeface="Microsoft JhengHei"/>
              </a:rPr>
              <a:t>——</a:t>
            </a:r>
            <a:r>
              <a:rPr sz="4800" b="1" spc="-10">
                <a:latin typeface="Microsoft JhengHei"/>
                <a:cs typeface="Microsoft JhengHei"/>
              </a:rPr>
              <a:t>整盘定位和基本策略</a:t>
            </a:r>
            <a:endParaRPr sz="4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5650" y="1052512"/>
            <a:ext cx="8677275" cy="115887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59690" rIns="0" bIns="0" rtlCol="0">
            <a:spAutoFit/>
          </a:bodyPr>
          <a:lstStyle/>
          <a:p>
            <a:pPr marL="1337945" marR="1108075" indent="-222250">
              <a:lnSpc>
                <a:spcPct val="100000"/>
              </a:lnSpc>
              <a:spcBef>
                <a:spcPts val="470"/>
              </a:spcBef>
            </a:pPr>
            <a:r>
              <a:rPr sz="3500" spc="50">
                <a:solidFill>
                  <a:srgbClr val="FFFFFF"/>
                </a:solidFill>
              </a:rPr>
              <a:t>这是一个优势与硬伤并存的地块,</a:t>
            </a:r>
            <a:r>
              <a:rPr sz="3500" spc="55">
                <a:solidFill>
                  <a:srgbClr val="FFFFFF"/>
                </a:solidFill>
              </a:rPr>
              <a:t>这是一个让人喜忧参半的项目.</a:t>
            </a:r>
            <a:endParaRPr sz="3500"/>
          </a:p>
        </p:txBody>
      </p:sp>
      <p:sp>
        <p:nvSpPr>
          <p:cNvPr id="3" name="object 3"/>
          <p:cNvSpPr txBox="1"/>
          <p:nvPr/>
        </p:nvSpPr>
        <p:spPr>
          <a:xfrm>
            <a:off x="1419225" y="2853550"/>
            <a:ext cx="7493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marR="5080" indent="-76200">
              <a:lnSpc>
                <a:spcPct val="15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在周边项目都在卖产品、拼价格的时代,如果无法迅速让产品在市场上形成认知,我们如何取得优异的营销业绩?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57300" y="4505325"/>
            <a:ext cx="7562850" cy="70167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479425">
              <a:lnSpc>
                <a:spcPct val="100000"/>
              </a:lnSpc>
              <a:spcBef>
                <a:spcPts val="484"/>
              </a:spcBef>
            </a:pPr>
            <a:r>
              <a:rPr sz="4000" b="1" spc="125">
                <a:solidFill>
                  <a:srgbClr val="FFFFFF"/>
                </a:solidFill>
                <a:latin typeface="Microsoft JhengHei"/>
                <a:cs typeface="Microsoft JhengHei"/>
              </a:rPr>
              <a:t>我们的思维模式--------</a:t>
            </a:r>
            <a:r>
              <a:rPr sz="4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出位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65262" y="3020456"/>
            <a:ext cx="7493000" cy="171894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 indent="114300" algn="ctr">
              <a:lnSpc>
                <a:spcPct val="153200"/>
              </a:lnSpc>
              <a:spcBef>
                <a:spcPts val="195"/>
              </a:spcBef>
            </a:pPr>
            <a:r>
              <a:rPr sz="2400" spc="-5">
                <a:latin typeface="宋体"/>
                <a:cs typeface="宋体"/>
              </a:rPr>
              <a:t>这是一个卖产品、拼价格的时代,我们期望通过另外一条途径让市场认识我们的产品,然而首先自我剖析必不可</a:t>
            </a:r>
            <a:r>
              <a:rPr sz="2400">
                <a:latin typeface="宋体"/>
                <a:cs typeface="宋体"/>
              </a:rPr>
              <a:t>少,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首先先来看看我们所处的市场环境和自身问题所在</a:t>
            </a:r>
            <a:r>
              <a:rPr sz="2400" spc="-50"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28675" y="1195388"/>
            <a:ext cx="8388350" cy="118935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596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70"/>
              </a:spcBef>
            </a:pPr>
            <a:r>
              <a:rPr sz="3600" b="1" spc="165">
                <a:solidFill>
                  <a:srgbClr val="FFFFFF"/>
                </a:solidFill>
                <a:latin typeface="Microsoft JhengHei"/>
                <a:cs typeface="Microsoft JhengHei"/>
              </a:rPr>
              <a:t>想要出位,</a:t>
            </a:r>
            <a:endParaRPr sz="36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先要了解我们所处的市场环境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3610" y="2481838"/>
            <a:ext cx="6451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85"/>
              <a:t>这是一片充满诱惑的沼泽,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375410" y="3170362"/>
            <a:ext cx="7188200" cy="1434465"/>
          </a:xfrm>
          <a:prstGeom prst="rect">
            <a:avLst/>
          </a:prstGeom>
        </p:spPr>
        <p:txBody>
          <a:bodyPr vert="horz" wrap="square" lIns="0" tIns="133350" rIns="0" bIns="0" rtlCol="0">
            <a:spAutoFit/>
          </a:bodyPr>
          <a:lstStyle/>
          <a:p>
            <a:pPr marL="2374265">
              <a:lnSpc>
                <a:spcPct val="100000"/>
              </a:lnSpc>
              <a:spcBef>
                <a:spcPts val="1050"/>
              </a:spcBef>
            </a:pPr>
            <a:r>
              <a:rPr sz="2800" b="1" spc="45">
                <a:latin typeface="Microsoft JhengHei"/>
                <a:cs typeface="Microsoft JhengHei"/>
              </a:rPr>
              <a:t>有的人在这里找到自己的金矿,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4400" b="1">
                <a:latin typeface="Microsoft JhengHei"/>
                <a:cs typeface="Microsoft JhengHei"/>
              </a:rPr>
              <a:t>有的人却失去了憧憬的自由!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76250"/>
            <a:ext cx="10079355" cy="1066800"/>
          </a:xfrm>
          <a:custGeom>
            <a:rect l="l" t="t" r="r" b="b"/>
            <a:pathLst>
              <a:path w="10079355" h="1066800">
                <a:moveTo>
                  <a:pt x="10079038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0079038" y="0"/>
                </a:lnTo>
                <a:lnTo>
                  <a:pt x="10079038" y="106680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493666"/>
            <a:ext cx="2260600" cy="735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650" spc="-280">
                <a:solidFill>
                  <a:srgbClr val="FFFF00"/>
                </a:solidFill>
              </a:rPr>
              <a:t>政策环</a:t>
            </a:r>
            <a:r>
              <a:rPr sz="4650" spc="-330">
                <a:solidFill>
                  <a:srgbClr val="FFFF00"/>
                </a:solidFill>
              </a:rPr>
              <a:t>境</a:t>
            </a:r>
            <a:endParaRPr sz="4650"/>
          </a:p>
        </p:txBody>
      </p:sp>
      <p:sp>
        <p:nvSpPr>
          <p:cNvPr id="4" name="object 4"/>
          <p:cNvSpPr txBox="1"/>
          <p:nvPr/>
        </p:nvSpPr>
        <p:spPr>
          <a:xfrm>
            <a:off x="2593339" y="816502"/>
            <a:ext cx="7391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2014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10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月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29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号</a:t>
            </a:r>
            <a:r>
              <a:rPr sz="2100" b="1" spc="-125">
                <a:solidFill>
                  <a:srgbClr val="FFFFFF"/>
                </a:solidFill>
                <a:latin typeface="Microsoft JhengHei"/>
                <a:cs typeface="Microsoft JhengHei"/>
              </a:rPr>
              <a:t>，xx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市关于促进全市房地产市场持续健康发展的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实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1172737"/>
            <a:ext cx="9169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施意见正式发布实施，这一意见包括六个方面的措施，又被人们喻为“荆六条”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05200" y="2005107"/>
            <a:ext cx="3073400" cy="292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latin typeface="Microsoft JhengHei"/>
                <a:cs typeface="Microsoft JhengHei"/>
              </a:rPr>
              <a:t>一是支持合理住房消费，</a:t>
            </a:r>
            <a:endParaRPr sz="2000">
              <a:latin typeface="Microsoft JhengHei"/>
              <a:cs typeface="Microsoft JhengHei"/>
            </a:endParaRPr>
          </a:p>
          <a:p>
            <a:pPr marL="12700" marR="5080" algn="ctr">
              <a:lnSpc>
                <a:spcPct val="170000"/>
              </a:lnSpc>
            </a:pPr>
            <a:r>
              <a:rPr sz="2000" b="1" spc="-5">
                <a:latin typeface="Microsoft JhengHei"/>
                <a:cs typeface="Microsoft JhengHei"/>
              </a:rPr>
              <a:t>二是完善住房保障体系，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5">
                <a:latin typeface="Microsoft JhengHei"/>
                <a:cs typeface="Microsoft JhengHei"/>
              </a:rPr>
              <a:t>三是加大金融支持力度，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5">
                <a:latin typeface="Microsoft JhengHei"/>
                <a:cs typeface="Microsoft JhengHei"/>
              </a:rPr>
              <a:t>四是完善土地供应机制，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5">
                <a:latin typeface="Microsoft JhengHei"/>
                <a:cs typeface="Microsoft JhengHei"/>
              </a:rPr>
              <a:t>五是优化房地产发展环境，六是加强房地产行业监管。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0" y="5232400"/>
            <a:ext cx="10053955" cy="1625600"/>
            <a:chOff x="0" y="5232400"/>
            <a:chExt cx="10053955" cy="1625600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797800" y="5232400"/>
              <a:ext cx="2255838" cy="159226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5232400"/>
              <a:ext cx="7753350" cy="16256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76250"/>
            <a:ext cx="10080625" cy="1311275"/>
          </a:xfrm>
          <a:custGeom>
            <a:rect l="l" t="t" r="r" b="b"/>
            <a:pathLst>
              <a:path w="10080625" h="1311275">
                <a:moveTo>
                  <a:pt x="10080625" y="1311275"/>
                </a:moveTo>
                <a:lnTo>
                  <a:pt x="0" y="1311275"/>
                </a:lnTo>
                <a:lnTo>
                  <a:pt x="0" y="0"/>
                </a:lnTo>
                <a:lnTo>
                  <a:pt x="10080625" y="0"/>
                </a:lnTo>
                <a:lnTo>
                  <a:pt x="10080625" y="131127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495085"/>
            <a:ext cx="2057400" cy="6711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200" spc="-210">
                <a:solidFill>
                  <a:srgbClr val="FFFF00"/>
                </a:solidFill>
              </a:rPr>
              <a:t>政策环</a:t>
            </a:r>
            <a:r>
              <a:rPr sz="4200" spc="-120">
                <a:solidFill>
                  <a:srgbClr val="FFFF00"/>
                </a:solidFill>
              </a:rPr>
              <a:t>境</a:t>
            </a:r>
            <a:endParaRPr sz="4200"/>
          </a:p>
        </p:txBody>
      </p:sp>
      <p:sp>
        <p:nvSpPr>
          <p:cNvPr id="4" name="object 4"/>
          <p:cNvSpPr txBox="1"/>
          <p:nvPr/>
        </p:nvSpPr>
        <p:spPr>
          <a:xfrm>
            <a:off x="2872739" y="764115"/>
            <a:ext cx="6883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2014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年到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2015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年中国房地产行业如同坐上过山车，此起彼伏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，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1111777"/>
            <a:ext cx="9804400" cy="65341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95"/>
              </a:spcBef>
            </a:pP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从中央政府的“冷漠”再到地方政府的“百般挣扎”终于在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2015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月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30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日权威部门出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台 </a:t>
            </a: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330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新规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63600" y="1841500"/>
            <a:ext cx="8137525" cy="4977130"/>
            <a:chOff x="863600" y="1841500"/>
            <a:chExt cx="8137525" cy="4977130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63600" y="1841500"/>
              <a:ext cx="8137525" cy="497681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71661" y="6454775"/>
              <a:ext cx="2736850" cy="215900"/>
            </a:xfrm>
            <a:custGeom>
              <a:rect l="l" t="t" r="r" b="b"/>
              <a:pathLst>
                <a:path w="2736850" h="215900">
                  <a:moveTo>
                    <a:pt x="2736849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2736849" y="0"/>
                  </a:lnTo>
                  <a:lnTo>
                    <a:pt x="2736849" y="215900"/>
                  </a:lnTo>
                  <a:close/>
                </a:path>
              </a:pathLst>
            </a:custGeom>
            <a:solidFill>
              <a:srgbClr val="669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871661" y="6454775"/>
              <a:ext cx="2736850" cy="215900"/>
            </a:xfrm>
            <a:custGeom>
              <a:rect l="l" t="t" r="r" b="b"/>
              <a:pathLst>
                <a:path w="2736850" h="215900">
                  <a:moveTo>
                    <a:pt x="0" y="0"/>
                  </a:moveTo>
                  <a:lnTo>
                    <a:pt x="2736849" y="0"/>
                  </a:lnTo>
                  <a:lnTo>
                    <a:pt x="2736849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6699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76250"/>
            <a:ext cx="10080625" cy="1006475"/>
          </a:xfrm>
          <a:custGeom>
            <a:rect l="l" t="t" r="r" b="b"/>
            <a:pathLst>
              <a:path w="10080625" h="1006475">
                <a:moveTo>
                  <a:pt x="10080625" y="1006475"/>
                </a:moveTo>
                <a:lnTo>
                  <a:pt x="0" y="1006475"/>
                </a:lnTo>
                <a:lnTo>
                  <a:pt x="0" y="0"/>
                </a:lnTo>
                <a:lnTo>
                  <a:pt x="10080625" y="0"/>
                </a:lnTo>
                <a:lnTo>
                  <a:pt x="10080625" y="100647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495085"/>
            <a:ext cx="2057400" cy="6711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200" spc="-210">
                <a:solidFill>
                  <a:srgbClr val="FFFF00"/>
                </a:solidFill>
              </a:rPr>
              <a:t>政策环</a:t>
            </a:r>
            <a:r>
              <a:rPr sz="4200" spc="-120">
                <a:solidFill>
                  <a:srgbClr val="FFFF00"/>
                </a:solidFill>
              </a:rPr>
              <a:t>境</a:t>
            </a:r>
            <a:endParaRPr sz="4200"/>
          </a:p>
        </p:txBody>
      </p:sp>
      <p:sp>
        <p:nvSpPr>
          <p:cNvPr id="4" name="object 4"/>
          <p:cNvSpPr txBox="1"/>
          <p:nvPr/>
        </p:nvSpPr>
        <p:spPr>
          <a:xfrm>
            <a:off x="2872739" y="764115"/>
            <a:ext cx="6883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265">
                <a:solidFill>
                  <a:srgbClr val="FFFFFF"/>
                </a:solidFill>
                <a:latin typeface="Microsoft JhengHei"/>
                <a:cs typeface="Microsoft JhengHei"/>
              </a:rPr>
              <a:t>2014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</a:t>
            </a:r>
            <a:r>
              <a:rPr sz="2100" b="1" spc="-130">
                <a:solidFill>
                  <a:srgbClr val="FFFFFF"/>
                </a:solidFill>
                <a:latin typeface="Microsoft JhengHei"/>
                <a:cs typeface="Microsoft JhengHei"/>
              </a:rPr>
              <a:t>xx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楼市举步维艰，纵观全城可以说这一年量价齐跌的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一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1111777"/>
            <a:ext cx="4089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年，这一年也是</a:t>
            </a:r>
            <a:r>
              <a:rPr sz="2100" b="1" spc="-130">
                <a:solidFill>
                  <a:srgbClr val="FFFFFF"/>
                </a:solidFill>
                <a:latin typeface="Microsoft JhengHei"/>
                <a:cs typeface="Microsoft JhengHei"/>
              </a:rPr>
              <a:t>xx</a:t>
            </a: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楼市最冷的一年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" y="1752600"/>
            <a:ext cx="4346575" cy="2246312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844039" y="1537970"/>
            <a:ext cx="1473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0">
                <a:latin typeface="Microsoft JhengHei"/>
                <a:cs typeface="Microsoft JhengHei"/>
              </a:rPr>
              <a:t>xx1-</a:t>
            </a:r>
            <a:r>
              <a:rPr sz="1200" b="1" spc="-60">
                <a:latin typeface="Microsoft JhengHei"/>
                <a:cs typeface="Microsoft JhengHei"/>
              </a:rPr>
              <a:t>9</a:t>
            </a:r>
            <a:r>
              <a:rPr sz="1200" b="1" spc="-10">
                <a:latin typeface="Microsoft JhengHei"/>
                <a:cs typeface="Microsoft JhengHei"/>
              </a:rPr>
              <a:t>月份新开工面积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5308600" y="1752600"/>
            <a:ext cx="4337050" cy="2246312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6416040" y="1537970"/>
            <a:ext cx="1625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0">
                <a:latin typeface="Microsoft JhengHei"/>
                <a:cs typeface="Microsoft JhengHei"/>
              </a:rPr>
              <a:t>xx1-</a:t>
            </a:r>
            <a:r>
              <a:rPr sz="1200" b="1" spc="-60">
                <a:latin typeface="Microsoft JhengHei"/>
                <a:cs typeface="Microsoft JhengHei"/>
              </a:rPr>
              <a:t>9</a:t>
            </a:r>
            <a:r>
              <a:rPr sz="1200" b="1" spc="-10">
                <a:latin typeface="Microsoft JhengHei"/>
                <a:cs typeface="Microsoft JhengHei"/>
              </a:rPr>
              <a:t>月份去化面积分析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647700" y="4495799"/>
            <a:ext cx="4333875" cy="231933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850389" y="4135120"/>
            <a:ext cx="1625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0">
                <a:latin typeface="Microsoft JhengHei"/>
                <a:cs typeface="Microsoft JhengHei"/>
              </a:rPr>
              <a:t>xx1-</a:t>
            </a:r>
            <a:r>
              <a:rPr sz="1200" b="1" spc="-60">
                <a:latin typeface="Microsoft JhengHei"/>
                <a:cs typeface="Microsoft JhengHei"/>
              </a:rPr>
              <a:t>9</a:t>
            </a:r>
            <a:r>
              <a:rPr sz="1200" b="1" spc="-10">
                <a:latin typeface="Microsoft JhengHei"/>
                <a:cs typeface="Microsoft JhengHei"/>
              </a:rPr>
              <a:t>月份销售均价分析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250690" y="1614963"/>
            <a:ext cx="660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10">
                <a:latin typeface="Microsoft JhengHei"/>
                <a:cs typeface="Microsoft JhengHei"/>
              </a:rPr>
              <a:t>单位：万平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14765" y="1614963"/>
            <a:ext cx="660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10">
                <a:latin typeface="Microsoft JhengHei"/>
                <a:cs typeface="Microsoft JhengHei"/>
              </a:rPr>
              <a:t>单位：万平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47515" y="4212113"/>
            <a:ext cx="533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15">
                <a:latin typeface="Microsoft JhengHei"/>
                <a:cs typeface="Microsoft JhengHei"/>
              </a:rPr>
              <a:t>单位：元</a:t>
            </a:r>
            <a:endParaRPr sz="1000">
              <a:latin typeface="Microsoft JhengHei"/>
              <a:cs typeface="Microsoft JhengHei"/>
            </a:endParaRPr>
          </a:p>
        </p:txBody>
      </p:sp>
      <p:pic>
        <p:nvPicPr>
          <p:cNvPr id="15" name="object 15"/>
          <p:cNvPicPr/>
          <p:nvPr/>
        </p:nvPicPr>
        <p:blipFill>
          <a:blip r:embed="rId5"/>
          <a:stretch>
            <a:fillRect/>
          </a:stretch>
        </p:blipFill>
        <p:spPr>
          <a:xfrm>
            <a:off x="5321300" y="4495799"/>
            <a:ext cx="4406900" cy="232410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6590665" y="4216082"/>
            <a:ext cx="1625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0">
                <a:latin typeface="Microsoft JhengHei"/>
                <a:cs typeface="Microsoft JhengHei"/>
              </a:rPr>
              <a:t>xx1-</a:t>
            </a:r>
            <a:r>
              <a:rPr sz="1200" b="1" spc="-60">
                <a:latin typeface="Microsoft JhengHei"/>
                <a:cs typeface="Microsoft JhengHei"/>
              </a:rPr>
              <a:t>9</a:t>
            </a:r>
            <a:r>
              <a:rPr sz="1200" b="1" spc="-10">
                <a:latin typeface="Microsoft JhengHei"/>
                <a:cs typeface="Microsoft JhengHei"/>
              </a:rPr>
              <a:t>月份销售套数分析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911590" y="4212113"/>
            <a:ext cx="533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15">
                <a:latin typeface="Microsoft JhengHei"/>
                <a:cs typeface="Microsoft JhengHei"/>
              </a:rPr>
              <a:t>单位：套</a:t>
            </a:r>
            <a:endParaRPr sz="1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17129" y="1213571"/>
            <a:ext cx="22860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b="1" spc="-5">
                <a:latin typeface="Microsoft JhengHei"/>
                <a:cs typeface="Microsoft JhengHei"/>
              </a:rPr>
              <a:t>掇刀区在售项目分部图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2700" y="800100"/>
            <a:ext cx="5544820" cy="4148454"/>
            <a:chOff x="12700" y="800100"/>
            <a:chExt cx="5544820" cy="4148454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00" y="800100"/>
              <a:ext cx="5544265" cy="414839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047132" y="4699871"/>
              <a:ext cx="835025" cy="201295"/>
            </a:xfrm>
            <a:custGeom>
              <a:rect l="l" t="t" r="r" b="b"/>
              <a:pathLst>
                <a:path w="835025" h="201295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01295">
                  <a:moveTo>
                    <a:pt x="806737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201295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47132" y="4699871"/>
              <a:ext cx="835025" cy="201295"/>
            </a:xfrm>
            <a:custGeom>
              <a:rect l="l" t="t" r="r" b="b"/>
              <a:pathLst>
                <a:path w="835025" h="201295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070752" y="4684197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尚品·</a:t>
            </a:r>
            <a:r>
              <a:rPr sz="1200" spc="-25">
                <a:latin typeface="宋体"/>
                <a:cs typeface="宋体"/>
              </a:rPr>
              <a:t>尚城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-6350" y="774700"/>
            <a:ext cx="5619750" cy="4203700"/>
            <a:chOff x="-6350" y="774700"/>
            <a:chExt cx="5619750" cy="4203700"/>
          </a:xfrm>
        </p:grpSpPr>
        <p:sp>
          <p:nvSpPr>
            <p:cNvPr id="9" name="object 9"/>
            <p:cNvSpPr/>
            <p:nvPr/>
          </p:nvSpPr>
          <p:spPr>
            <a:xfrm>
              <a:off x="1731535" y="793750"/>
              <a:ext cx="2981325" cy="4165600"/>
            </a:xfrm>
            <a:custGeom>
              <a:rect l="l" t="t" r="r" b="b"/>
              <a:pathLst>
                <a:path w="2981325" h="4165600">
                  <a:moveTo>
                    <a:pt x="1306732" y="0"/>
                  </a:moveTo>
                  <a:lnTo>
                    <a:pt x="1463226" y="1953060"/>
                  </a:lnTo>
                </a:path>
                <a:path w="2981325" h="4165600">
                  <a:moveTo>
                    <a:pt x="837247" y="334810"/>
                  </a:moveTo>
                  <a:lnTo>
                    <a:pt x="825075" y="1002501"/>
                  </a:lnTo>
                  <a:lnTo>
                    <a:pt x="734632" y="1695812"/>
                  </a:lnTo>
                  <a:lnTo>
                    <a:pt x="718572" y="2075737"/>
                  </a:lnTo>
                  <a:lnTo>
                    <a:pt x="566830" y="2475210"/>
                  </a:lnTo>
                  <a:lnTo>
                    <a:pt x="434258" y="2760791"/>
                  </a:lnTo>
                  <a:lnTo>
                    <a:pt x="328194" y="2893746"/>
                  </a:lnTo>
                  <a:lnTo>
                    <a:pt x="106938" y="2957492"/>
                  </a:lnTo>
                </a:path>
                <a:path w="2981325" h="4165600">
                  <a:moveTo>
                    <a:pt x="1295429" y="299413"/>
                  </a:moveTo>
                  <a:lnTo>
                    <a:pt x="697672" y="292958"/>
                  </a:lnTo>
                  <a:lnTo>
                    <a:pt x="130382" y="707654"/>
                  </a:lnTo>
                  <a:lnTo>
                    <a:pt x="68669" y="1013700"/>
                  </a:lnTo>
                  <a:lnTo>
                    <a:pt x="95598" y="1999431"/>
                  </a:lnTo>
                  <a:lnTo>
                    <a:pt x="105193" y="2617081"/>
                  </a:lnTo>
                  <a:lnTo>
                    <a:pt x="16912" y="3642434"/>
                  </a:lnTo>
                  <a:lnTo>
                    <a:pt x="0" y="3860987"/>
                  </a:lnTo>
                  <a:lnTo>
                    <a:pt x="97337" y="4165599"/>
                  </a:lnTo>
                </a:path>
                <a:path w="2981325" h="4165600">
                  <a:moveTo>
                    <a:pt x="837247" y="2120466"/>
                  </a:moveTo>
                  <a:lnTo>
                    <a:pt x="822899" y="2399855"/>
                  </a:lnTo>
                  <a:lnTo>
                    <a:pt x="752039" y="2646852"/>
                  </a:lnTo>
                  <a:lnTo>
                    <a:pt x="699436" y="2827199"/>
                  </a:lnTo>
                  <a:lnTo>
                    <a:pt x="566844" y="2997931"/>
                  </a:lnTo>
                  <a:lnTo>
                    <a:pt x="389921" y="3273212"/>
                  </a:lnTo>
                  <a:lnTo>
                    <a:pt x="292558" y="4136769"/>
                  </a:lnTo>
                </a:path>
                <a:path w="2981325" h="4165600">
                  <a:moveTo>
                    <a:pt x="1984876" y="1506646"/>
                  </a:moveTo>
                  <a:lnTo>
                    <a:pt x="2039605" y="2027413"/>
                  </a:lnTo>
                  <a:lnTo>
                    <a:pt x="2198306" y="2673330"/>
                  </a:lnTo>
                  <a:lnTo>
                    <a:pt x="2740389" y="2892343"/>
                  </a:lnTo>
                  <a:lnTo>
                    <a:pt x="2865155" y="3414576"/>
                  </a:lnTo>
                  <a:lnTo>
                    <a:pt x="2980792" y="3842335"/>
                  </a:lnTo>
                  <a:lnTo>
                    <a:pt x="2865570" y="414653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412287" y="2858414"/>
              <a:ext cx="635" cy="635"/>
            </a:xfrm>
            <a:custGeom>
              <a:rect l="l" t="t" r="r" b="b"/>
              <a:pathLst>
                <a:path w="635" h="635">
                  <a:moveTo>
                    <a:pt x="0" y="0"/>
                  </a:moveTo>
                  <a:lnTo>
                    <a:pt x="434" y="46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2700" y="2197163"/>
              <a:ext cx="5581650" cy="1784350"/>
            </a:xfrm>
            <a:custGeom>
              <a:rect l="l" t="t" r="r" b="b"/>
              <a:pathLst>
                <a:path w="5581650" h="1784350">
                  <a:moveTo>
                    <a:pt x="0" y="1209485"/>
                  </a:moveTo>
                  <a:lnTo>
                    <a:pt x="209828" y="1235484"/>
                  </a:lnTo>
                  <a:lnTo>
                    <a:pt x="378828" y="1148565"/>
                  </a:lnTo>
                  <a:lnTo>
                    <a:pt x="592275" y="1206235"/>
                  </a:lnTo>
                  <a:lnTo>
                    <a:pt x="858953" y="1149457"/>
                  </a:lnTo>
                  <a:lnTo>
                    <a:pt x="1072400" y="1376442"/>
                  </a:lnTo>
                  <a:lnTo>
                    <a:pt x="1255871" y="1312208"/>
                  </a:lnTo>
                  <a:lnTo>
                    <a:pt x="1348898" y="1160162"/>
                  </a:lnTo>
                  <a:lnTo>
                    <a:pt x="1596972" y="1084840"/>
                  </a:lnTo>
                  <a:lnTo>
                    <a:pt x="1801632" y="1123457"/>
                  </a:lnTo>
                  <a:lnTo>
                    <a:pt x="2094669" y="1114600"/>
                  </a:lnTo>
                  <a:lnTo>
                    <a:pt x="2210695" y="1190878"/>
                  </a:lnTo>
                  <a:lnTo>
                    <a:pt x="2397267" y="849571"/>
                  </a:lnTo>
                  <a:lnTo>
                    <a:pt x="2418714" y="641192"/>
                  </a:lnTo>
                  <a:lnTo>
                    <a:pt x="2664721" y="717470"/>
                  </a:lnTo>
                  <a:lnTo>
                    <a:pt x="2887211" y="671015"/>
                  </a:lnTo>
                  <a:lnTo>
                    <a:pt x="3072750" y="567782"/>
                  </a:lnTo>
                  <a:lnTo>
                    <a:pt x="3481812" y="301734"/>
                  </a:lnTo>
                  <a:lnTo>
                    <a:pt x="3686731" y="93419"/>
                  </a:lnTo>
                  <a:lnTo>
                    <a:pt x="4050572" y="0"/>
                  </a:lnTo>
                  <a:lnTo>
                    <a:pt x="4698663" y="112983"/>
                  </a:lnTo>
                  <a:lnTo>
                    <a:pt x="5098682" y="179957"/>
                  </a:lnTo>
                  <a:lnTo>
                    <a:pt x="5320656" y="218510"/>
                  </a:lnTo>
                  <a:lnTo>
                    <a:pt x="5581650" y="324101"/>
                  </a:lnTo>
                </a:path>
                <a:path w="5581650" h="1784350">
                  <a:moveTo>
                    <a:pt x="1825773" y="605449"/>
                  </a:moveTo>
                  <a:lnTo>
                    <a:pt x="2409035" y="625423"/>
                  </a:lnTo>
                  <a:lnTo>
                    <a:pt x="2958983" y="663571"/>
                  </a:lnTo>
                  <a:lnTo>
                    <a:pt x="3039451" y="948123"/>
                  </a:lnTo>
                  <a:lnTo>
                    <a:pt x="3241901" y="1090453"/>
                  </a:lnTo>
                  <a:lnTo>
                    <a:pt x="3500218" y="1119269"/>
                  </a:lnTo>
                  <a:lnTo>
                    <a:pt x="3810983" y="1251776"/>
                  </a:lnTo>
                  <a:lnTo>
                    <a:pt x="4210075" y="1422922"/>
                  </a:lnTo>
                  <a:lnTo>
                    <a:pt x="4592254" y="1555429"/>
                  </a:lnTo>
                  <a:lnTo>
                    <a:pt x="4726025" y="1632161"/>
                  </a:lnTo>
                  <a:lnTo>
                    <a:pt x="4841687" y="1746549"/>
                  </a:lnTo>
                  <a:lnTo>
                    <a:pt x="5516009" y="1784260"/>
                  </a:lnTo>
                </a:path>
              </a:pathLst>
            </a:custGeom>
            <a:ln w="381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786308" y="1519172"/>
              <a:ext cx="730885" cy="335280"/>
            </a:xfrm>
            <a:custGeom>
              <a:rect l="l" t="t" r="r" b="b"/>
              <a:pathLst>
                <a:path w="730885" h="335280">
                  <a:moveTo>
                    <a:pt x="0" y="0"/>
                  </a:moveTo>
                  <a:lnTo>
                    <a:pt x="335130" y="175310"/>
                  </a:lnTo>
                  <a:lnTo>
                    <a:pt x="486433" y="307839"/>
                  </a:lnTo>
                  <a:lnTo>
                    <a:pt x="730309" y="334810"/>
                  </a:lnTo>
                </a:path>
              </a:pathLst>
            </a:custGeom>
            <a:ln w="38099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629813" y="2858414"/>
              <a:ext cx="835025" cy="210820"/>
            </a:xfrm>
            <a:custGeom>
              <a:rect l="l" t="t" r="r" b="b"/>
              <a:pathLst>
                <a:path w="835025" h="210819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10819">
                  <a:moveTo>
                    <a:pt x="806737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210819">
                  <a:moveTo>
                    <a:pt x="806395" y="210651"/>
                  </a:moveTo>
                  <a:lnTo>
                    <a:pt x="486873" y="167405"/>
                  </a:lnTo>
                  <a:lnTo>
                    <a:pt x="695532" y="167405"/>
                  </a:lnTo>
                  <a:lnTo>
                    <a:pt x="806395" y="210651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629813" y="2858414"/>
              <a:ext cx="835025" cy="210820"/>
            </a:xfrm>
            <a:custGeom>
              <a:rect l="l" t="t" r="r" b="b"/>
              <a:pathLst>
                <a:path w="835025" h="210819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3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806395" y="210651"/>
                  </a:lnTo>
                  <a:lnTo>
                    <a:pt x="486873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729633" y="284273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金银天下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085669" y="1570211"/>
            <a:ext cx="844550" cy="210820"/>
            <a:chOff x="3085669" y="1570211"/>
            <a:chExt cx="844550" cy="210820"/>
          </a:xfrm>
        </p:grpSpPr>
        <p:sp>
          <p:nvSpPr>
            <p:cNvPr id="17" name="object 17"/>
            <p:cNvSpPr/>
            <p:nvPr/>
          </p:nvSpPr>
          <p:spPr>
            <a:xfrm>
              <a:off x="3090431" y="1574974"/>
              <a:ext cx="835025" cy="201295"/>
            </a:xfrm>
            <a:custGeom>
              <a:rect l="l" t="t" r="r" b="b"/>
              <a:pathLst>
                <a:path w="835025" h="201294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01294">
                  <a:moveTo>
                    <a:pt x="0" y="139504"/>
                  </a:moveTo>
                  <a:close/>
                </a:path>
                <a:path w="835025" h="201294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090431" y="1574974"/>
              <a:ext cx="835025" cy="201295"/>
            </a:xfrm>
            <a:custGeom>
              <a:rect l="l" t="t" r="r" b="b"/>
              <a:pathLst>
                <a:path w="835025" h="201294">
                  <a:moveTo>
                    <a:pt x="0" y="27901"/>
                  </a:move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3190251" y="155929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云中仙居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2355359" y="1347004"/>
            <a:ext cx="844550" cy="239395"/>
            <a:chOff x="2355359" y="1347004"/>
            <a:chExt cx="844550" cy="239395"/>
          </a:xfrm>
        </p:grpSpPr>
        <p:sp>
          <p:nvSpPr>
            <p:cNvPr id="21" name="object 21"/>
            <p:cNvSpPr/>
            <p:nvPr/>
          </p:nvSpPr>
          <p:spPr>
            <a:xfrm>
              <a:off x="2360122" y="1351767"/>
              <a:ext cx="835025" cy="229870"/>
            </a:xfrm>
            <a:custGeom>
              <a:rect l="l" t="t" r="r" b="b"/>
              <a:pathLst>
                <a:path w="835025" h="229869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29869">
                  <a:moveTo>
                    <a:pt x="0" y="139504"/>
                  </a:moveTo>
                  <a:close/>
                </a:path>
                <a:path w="835025" h="229869">
                  <a:moveTo>
                    <a:pt x="690739" y="229251"/>
                  </a:moveTo>
                  <a:lnTo>
                    <a:pt x="486873" y="167405"/>
                  </a:lnTo>
                  <a:lnTo>
                    <a:pt x="695532" y="167405"/>
                  </a:lnTo>
                  <a:lnTo>
                    <a:pt x="690739" y="229251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360122" y="1351767"/>
              <a:ext cx="835025" cy="229870"/>
            </a:xfrm>
            <a:custGeom>
              <a:rect l="l" t="t" r="r" b="b"/>
              <a:pathLst>
                <a:path w="835025" h="229869">
                  <a:moveTo>
                    <a:pt x="0" y="27901"/>
                  </a:move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3" y="0"/>
                  </a:lnTo>
                  <a:lnTo>
                    <a:pt x="695532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695532" y="167405"/>
                  </a:lnTo>
                  <a:lnTo>
                    <a:pt x="690739" y="229251"/>
                  </a:lnTo>
                  <a:lnTo>
                    <a:pt x="486873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2459942" y="133609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凯旋帝景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2459689" y="3021057"/>
            <a:ext cx="844550" cy="210820"/>
            <a:chOff x="2459689" y="3021057"/>
            <a:chExt cx="844550" cy="210820"/>
          </a:xfrm>
        </p:grpSpPr>
        <p:sp>
          <p:nvSpPr>
            <p:cNvPr id="25" name="object 25"/>
            <p:cNvSpPr/>
            <p:nvPr/>
          </p:nvSpPr>
          <p:spPr>
            <a:xfrm>
              <a:off x="2464452" y="3025819"/>
              <a:ext cx="835025" cy="201295"/>
            </a:xfrm>
            <a:custGeom>
              <a:rect l="l" t="t" r="r" b="b"/>
              <a:pathLst>
                <a:path w="835025" h="201294">
                  <a:moveTo>
                    <a:pt x="52165" y="200886"/>
                  </a:moveTo>
                  <a:lnTo>
                    <a:pt x="139106" y="167405"/>
                  </a:lnTo>
                  <a:lnTo>
                    <a:pt x="27900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  <a:path w="835025" h="201294">
                  <a:moveTo>
                    <a:pt x="0" y="139504"/>
                  </a:move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2464452" y="3025819"/>
              <a:ext cx="835025" cy="201295"/>
            </a:xfrm>
            <a:custGeom>
              <a:rect l="l" t="t" r="r" b="b"/>
              <a:pathLst>
                <a:path w="835025" h="20129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2640472" y="3010144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葡萄园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3294329" y="2016625"/>
            <a:ext cx="844550" cy="210820"/>
            <a:chOff x="3294329" y="2016625"/>
            <a:chExt cx="844550" cy="210820"/>
          </a:xfrm>
        </p:grpSpPr>
        <p:sp>
          <p:nvSpPr>
            <p:cNvPr id="29" name="object 29"/>
            <p:cNvSpPr/>
            <p:nvPr/>
          </p:nvSpPr>
          <p:spPr>
            <a:xfrm>
              <a:off x="3299091" y="2021388"/>
              <a:ext cx="835025" cy="201295"/>
            </a:xfrm>
            <a:custGeom>
              <a:rect l="l" t="t" r="r" b="b"/>
              <a:pathLst>
                <a:path w="835025" h="201294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7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01294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7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01294">
                  <a:moveTo>
                    <a:pt x="52165" y="200886"/>
                  </a:moveTo>
                  <a:lnTo>
                    <a:pt x="139107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3299091" y="2021388"/>
              <a:ext cx="835025" cy="201295"/>
            </a:xfrm>
            <a:custGeom>
              <a:rect l="l" t="t" r="r" b="b"/>
              <a:pathLst>
                <a:path w="835025" h="20129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7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7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7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7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3398911" y="2005713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银河项目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2459689" y="1793418"/>
            <a:ext cx="1626870" cy="713105"/>
            <a:chOff x="2459689" y="1793418"/>
            <a:chExt cx="1626870" cy="713105"/>
          </a:xfrm>
        </p:grpSpPr>
        <p:sp>
          <p:nvSpPr>
            <p:cNvPr id="33" name="object 33"/>
            <p:cNvSpPr/>
            <p:nvPr/>
          </p:nvSpPr>
          <p:spPr>
            <a:xfrm>
              <a:off x="3246926" y="2300396"/>
              <a:ext cx="835025" cy="201295"/>
            </a:xfrm>
            <a:custGeom>
              <a:rect l="l" t="t" r="r" b="b"/>
              <a:pathLst>
                <a:path w="835025" h="201294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3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01294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01294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3246926" y="2300396"/>
              <a:ext cx="835025" cy="201295"/>
            </a:xfrm>
            <a:custGeom>
              <a:rect l="l" t="t" r="r" b="b"/>
              <a:pathLst>
                <a:path w="835025" h="20129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2464452" y="1798181"/>
              <a:ext cx="626110" cy="201295"/>
            </a:xfrm>
            <a:custGeom>
              <a:rect l="l" t="t" r="r" b="b"/>
              <a:pathLst>
                <a:path w="626110" h="201294">
                  <a:moveTo>
                    <a:pt x="59807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598078" y="0"/>
                  </a:lnTo>
                  <a:lnTo>
                    <a:pt x="608938" y="2192"/>
                  </a:lnTo>
                  <a:lnTo>
                    <a:pt x="617807" y="8172"/>
                  </a:lnTo>
                  <a:lnTo>
                    <a:pt x="623786" y="17041"/>
                  </a:lnTo>
                  <a:lnTo>
                    <a:pt x="625979" y="27901"/>
                  </a:lnTo>
                  <a:lnTo>
                    <a:pt x="625979" y="139504"/>
                  </a:lnTo>
                  <a:lnTo>
                    <a:pt x="623786" y="150364"/>
                  </a:lnTo>
                  <a:lnTo>
                    <a:pt x="617807" y="159233"/>
                  </a:lnTo>
                  <a:lnTo>
                    <a:pt x="608938" y="165212"/>
                  </a:lnTo>
                  <a:lnTo>
                    <a:pt x="598078" y="167405"/>
                  </a:lnTo>
                  <a:close/>
                </a:path>
                <a:path w="626110" h="201294">
                  <a:moveTo>
                    <a:pt x="0" y="139504"/>
                  </a:moveTo>
                  <a:close/>
                </a:path>
                <a:path w="626110" h="201294">
                  <a:moveTo>
                    <a:pt x="39123" y="200886"/>
                  </a:moveTo>
                  <a:lnTo>
                    <a:pt x="104330" y="167405"/>
                  </a:lnTo>
                  <a:lnTo>
                    <a:pt x="260824" y="167405"/>
                  </a:lnTo>
                  <a:lnTo>
                    <a:pt x="39123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2464452" y="1798181"/>
              <a:ext cx="626110" cy="201295"/>
            </a:xfrm>
            <a:custGeom>
              <a:rect l="l" t="t" r="r" b="b"/>
              <a:pathLst>
                <a:path w="626110" h="20129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04330" y="0"/>
                  </a:lnTo>
                  <a:lnTo>
                    <a:pt x="260824" y="0"/>
                  </a:lnTo>
                  <a:lnTo>
                    <a:pt x="598078" y="0"/>
                  </a:lnTo>
                  <a:lnTo>
                    <a:pt x="608938" y="2192"/>
                  </a:lnTo>
                  <a:lnTo>
                    <a:pt x="617807" y="8172"/>
                  </a:lnTo>
                  <a:lnTo>
                    <a:pt x="623786" y="17040"/>
                  </a:lnTo>
                  <a:lnTo>
                    <a:pt x="625979" y="27901"/>
                  </a:lnTo>
                  <a:lnTo>
                    <a:pt x="625979" y="97653"/>
                  </a:lnTo>
                  <a:lnTo>
                    <a:pt x="625979" y="139504"/>
                  </a:lnTo>
                  <a:lnTo>
                    <a:pt x="623786" y="150364"/>
                  </a:lnTo>
                  <a:lnTo>
                    <a:pt x="617807" y="159233"/>
                  </a:lnTo>
                  <a:lnTo>
                    <a:pt x="608938" y="165212"/>
                  </a:lnTo>
                  <a:lnTo>
                    <a:pt x="598078" y="167405"/>
                  </a:lnTo>
                  <a:lnTo>
                    <a:pt x="260824" y="167405"/>
                  </a:lnTo>
                  <a:lnTo>
                    <a:pt x="39123" y="200886"/>
                  </a:lnTo>
                  <a:lnTo>
                    <a:pt x="104330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2459942" y="178250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银河大厦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2459689" y="2072427"/>
            <a:ext cx="844550" cy="210820"/>
            <a:chOff x="2459689" y="2072427"/>
            <a:chExt cx="844550" cy="210820"/>
          </a:xfrm>
        </p:grpSpPr>
        <p:sp>
          <p:nvSpPr>
            <p:cNvPr id="39" name="object 39"/>
            <p:cNvSpPr/>
            <p:nvPr/>
          </p:nvSpPr>
          <p:spPr>
            <a:xfrm>
              <a:off x="2464452" y="2077189"/>
              <a:ext cx="835025" cy="201295"/>
            </a:xfrm>
            <a:custGeom>
              <a:rect l="l" t="t" r="r" b="b"/>
              <a:pathLst>
                <a:path w="835025" h="201294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01294">
                  <a:moveTo>
                    <a:pt x="0" y="139504"/>
                  </a:moveTo>
                  <a:close/>
                </a:path>
                <a:path w="835025" h="201294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2464452" y="2077189"/>
              <a:ext cx="835025" cy="201295"/>
            </a:xfrm>
            <a:custGeom>
              <a:rect l="l" t="t" r="r" b="b"/>
              <a:pathLst>
                <a:path w="835025" h="20129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 txBox="1"/>
          <p:nvPr/>
        </p:nvSpPr>
        <p:spPr>
          <a:xfrm>
            <a:off x="2486485" y="2050967"/>
            <a:ext cx="7905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xx</a:t>
            </a:r>
            <a:r>
              <a:rPr sz="1200" spc="-15">
                <a:latin typeface="宋体"/>
                <a:cs typeface="宋体"/>
              </a:rPr>
              <a:t>国际广场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2355359" y="2574643"/>
            <a:ext cx="844550" cy="239395"/>
            <a:chOff x="2355359" y="2574643"/>
            <a:chExt cx="844550" cy="239395"/>
          </a:xfrm>
        </p:grpSpPr>
        <p:sp>
          <p:nvSpPr>
            <p:cNvPr id="43" name="object 43"/>
            <p:cNvSpPr/>
            <p:nvPr/>
          </p:nvSpPr>
          <p:spPr>
            <a:xfrm>
              <a:off x="2360122" y="2579405"/>
              <a:ext cx="835025" cy="229870"/>
            </a:xfrm>
            <a:custGeom>
              <a:rect l="l" t="t" r="r" b="b"/>
              <a:pathLst>
                <a:path w="835025" h="229869">
                  <a:moveTo>
                    <a:pt x="806738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close/>
                </a:path>
                <a:path w="835025" h="229869">
                  <a:moveTo>
                    <a:pt x="0" y="139504"/>
                  </a:moveTo>
                  <a:close/>
                </a:path>
                <a:path w="835025" h="229869">
                  <a:moveTo>
                    <a:pt x="78673" y="229251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78673" y="229251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2360122" y="2579405"/>
              <a:ext cx="835025" cy="229870"/>
            </a:xfrm>
            <a:custGeom>
              <a:rect l="l" t="t" r="r" b="b"/>
              <a:pathLst>
                <a:path w="835025" h="229869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8" y="167405"/>
                  </a:lnTo>
                  <a:lnTo>
                    <a:pt x="347766" y="167405"/>
                  </a:lnTo>
                  <a:lnTo>
                    <a:pt x="78673" y="229251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2459942" y="256373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金象广场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999071" y="1347004"/>
            <a:ext cx="844550" cy="267970"/>
            <a:chOff x="999071" y="1347004"/>
            <a:chExt cx="844550" cy="267970"/>
          </a:xfrm>
        </p:grpSpPr>
        <p:sp>
          <p:nvSpPr>
            <p:cNvPr id="47" name="object 47"/>
            <p:cNvSpPr/>
            <p:nvPr/>
          </p:nvSpPr>
          <p:spPr>
            <a:xfrm>
              <a:off x="1003834" y="1351767"/>
              <a:ext cx="835025" cy="258445"/>
            </a:xfrm>
            <a:custGeom>
              <a:rect l="l" t="t" r="r" b="b"/>
              <a:pathLst>
                <a:path w="835025" h="258444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258444">
                  <a:moveTo>
                    <a:pt x="699436" y="258083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699436" y="258083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1003834" y="1351767"/>
              <a:ext cx="835025" cy="258445"/>
            </a:xfrm>
            <a:custGeom>
              <a:rect l="l" t="t" r="r" b="b"/>
              <a:pathLst>
                <a:path w="835025" h="258444">
                  <a:moveTo>
                    <a:pt x="0" y="27901"/>
                  </a:moveTo>
                  <a:lnTo>
                    <a:pt x="2192" y="17040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699436" y="258083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9" name="object 49"/>
          <p:cNvSpPr txBox="1"/>
          <p:nvPr/>
        </p:nvSpPr>
        <p:spPr>
          <a:xfrm>
            <a:off x="951253" y="1336092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昊天·</a:t>
            </a:r>
            <a:r>
              <a:rPr sz="1200" spc="-20">
                <a:latin typeface="宋体"/>
                <a:cs typeface="宋体"/>
              </a:rPr>
              <a:t>上水城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50" name="object 50"/>
          <p:cNvGrpSpPr/>
          <p:nvPr/>
        </p:nvGrpSpPr>
        <p:grpSpPr>
          <a:xfrm>
            <a:off x="999071" y="2016625"/>
            <a:ext cx="844550" cy="306070"/>
            <a:chOff x="999071" y="2016625"/>
            <a:chExt cx="844550" cy="306070"/>
          </a:xfrm>
        </p:grpSpPr>
        <p:sp>
          <p:nvSpPr>
            <p:cNvPr id="51" name="object 51"/>
            <p:cNvSpPr/>
            <p:nvPr/>
          </p:nvSpPr>
          <p:spPr>
            <a:xfrm>
              <a:off x="1003834" y="2021388"/>
              <a:ext cx="835025" cy="296545"/>
            </a:xfrm>
            <a:custGeom>
              <a:rect l="l" t="t" r="r" b="b"/>
              <a:pathLst>
                <a:path w="835025" h="296544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96544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296544">
                  <a:moveTo>
                    <a:pt x="779886" y="296213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779886" y="296213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1003834" y="2021388"/>
              <a:ext cx="835025" cy="296545"/>
            </a:xfrm>
            <a:custGeom>
              <a:rect l="l" t="t" r="r" b="b"/>
              <a:pathLst>
                <a:path w="835025" h="296544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779886" y="296213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875053" y="2005713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洋丰·</a:t>
            </a:r>
            <a:r>
              <a:rPr sz="1200" spc="-15">
                <a:latin typeface="宋体"/>
                <a:cs typeface="宋体"/>
              </a:rPr>
              <a:t>西山林语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54" name="object 54"/>
          <p:cNvGrpSpPr/>
          <p:nvPr/>
        </p:nvGrpSpPr>
        <p:grpSpPr>
          <a:xfrm>
            <a:off x="999071" y="2407238"/>
            <a:ext cx="844550" cy="324485"/>
            <a:chOff x="999071" y="2407238"/>
            <a:chExt cx="844550" cy="324485"/>
          </a:xfrm>
        </p:grpSpPr>
        <p:sp>
          <p:nvSpPr>
            <p:cNvPr id="55" name="object 55"/>
            <p:cNvSpPr/>
            <p:nvPr/>
          </p:nvSpPr>
          <p:spPr>
            <a:xfrm>
              <a:off x="1003834" y="2412000"/>
              <a:ext cx="835025" cy="314960"/>
            </a:xfrm>
            <a:custGeom>
              <a:rect l="l" t="t" r="r" b="b"/>
              <a:pathLst>
                <a:path w="835025" h="314960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8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314960">
                  <a:moveTo>
                    <a:pt x="823780" y="314815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823780" y="314815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>
              <a:off x="1003834" y="2412000"/>
              <a:ext cx="835025" cy="314960"/>
            </a:xfrm>
            <a:custGeom>
              <a:rect l="l" t="t" r="r" b="b"/>
              <a:pathLst>
                <a:path w="835025" h="314960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823780" y="314815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7" name="object 57"/>
          <p:cNvSpPr txBox="1"/>
          <p:nvPr/>
        </p:nvSpPr>
        <p:spPr>
          <a:xfrm>
            <a:off x="1103653" y="2396325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锦绣华庭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58" name="object 58"/>
          <p:cNvGrpSpPr/>
          <p:nvPr/>
        </p:nvGrpSpPr>
        <p:grpSpPr>
          <a:xfrm>
            <a:off x="894741" y="4025488"/>
            <a:ext cx="887094" cy="844550"/>
            <a:chOff x="894741" y="4025488"/>
            <a:chExt cx="887094" cy="844550"/>
          </a:xfrm>
        </p:grpSpPr>
        <p:sp>
          <p:nvSpPr>
            <p:cNvPr id="59" name="object 59"/>
            <p:cNvSpPr/>
            <p:nvPr/>
          </p:nvSpPr>
          <p:spPr>
            <a:xfrm>
              <a:off x="899504" y="4030250"/>
              <a:ext cx="850900" cy="258445"/>
            </a:xfrm>
            <a:custGeom>
              <a:rect l="l" t="t" r="r" b="b"/>
              <a:pathLst>
                <a:path w="850900" h="258445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50900" h="258445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close/>
                </a:path>
                <a:path w="850900" h="258445">
                  <a:moveTo>
                    <a:pt x="850714" y="258084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850714" y="258084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899504" y="4030250"/>
              <a:ext cx="850900" cy="258445"/>
            </a:xfrm>
            <a:custGeom>
              <a:rect l="l" t="t" r="r" b="b"/>
              <a:pathLst>
                <a:path w="850900" h="258445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850714" y="258084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>
              <a:off x="899504" y="4309259"/>
              <a:ext cx="835025" cy="248920"/>
            </a:xfrm>
            <a:custGeom>
              <a:rect l="l" t="t" r="r" b="b"/>
              <a:pathLst>
                <a:path w="835025" h="248920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48920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close/>
                </a:path>
                <a:path w="835025" h="248920">
                  <a:moveTo>
                    <a:pt x="788575" y="248317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788575" y="248317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>
              <a:off x="899504" y="4309259"/>
              <a:ext cx="835025" cy="248920"/>
            </a:xfrm>
            <a:custGeom>
              <a:rect l="l" t="t" r="r" b="b"/>
              <a:pathLst>
                <a:path w="835025" h="248920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788575" y="248317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3" name="object 63"/>
            <p:cNvSpPr/>
            <p:nvPr/>
          </p:nvSpPr>
          <p:spPr>
            <a:xfrm>
              <a:off x="899504" y="4588267"/>
              <a:ext cx="877569" cy="276860"/>
            </a:xfrm>
            <a:custGeom>
              <a:rect l="l" t="t" r="r" b="b"/>
              <a:pathLst>
                <a:path w="877569" h="276860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77569" h="276860">
                  <a:moveTo>
                    <a:pt x="806737" y="167405"/>
                  </a:move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close/>
                </a:path>
                <a:path w="877569" h="276860">
                  <a:moveTo>
                    <a:pt x="877255" y="276684"/>
                  </a:moveTo>
                  <a:lnTo>
                    <a:pt x="486872" y="167405"/>
                  </a:lnTo>
                  <a:lnTo>
                    <a:pt x="695532" y="167405"/>
                  </a:lnTo>
                  <a:lnTo>
                    <a:pt x="877255" y="276684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899504" y="4588267"/>
              <a:ext cx="877569" cy="276860"/>
            </a:xfrm>
            <a:custGeom>
              <a:rect l="l" t="t" r="r" b="b"/>
              <a:pathLst>
                <a:path w="877569" h="276860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486872" y="0"/>
                  </a:lnTo>
                  <a:lnTo>
                    <a:pt x="695532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lnTo>
                    <a:pt x="695532" y="167405"/>
                  </a:lnTo>
                  <a:lnTo>
                    <a:pt x="877255" y="276684"/>
                  </a:lnTo>
                  <a:lnTo>
                    <a:pt x="486872" y="167405"/>
                  </a:lnTo>
                  <a:lnTo>
                    <a:pt x="27901" y="167405"/>
                  </a:lnTo>
                  <a:lnTo>
                    <a:pt x="17040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5" name="object 65"/>
          <p:cNvSpPr txBox="1"/>
          <p:nvPr/>
        </p:nvSpPr>
        <p:spPr>
          <a:xfrm>
            <a:off x="999323" y="3918448"/>
            <a:ext cx="635000" cy="862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526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天鹅山庄</a:t>
            </a:r>
            <a:r>
              <a:rPr sz="1200" spc="-20">
                <a:latin typeface="宋体"/>
                <a:cs typeface="宋体"/>
              </a:rPr>
              <a:t>新世界</a:t>
            </a:r>
            <a:r>
              <a:rPr sz="1200" spc="-50">
                <a:latin typeface="宋体"/>
                <a:cs typeface="宋体"/>
              </a:rPr>
              <a:t> </a:t>
            </a:r>
            <a:r>
              <a:rPr sz="1200" spc="-15">
                <a:latin typeface="宋体"/>
                <a:cs typeface="宋体"/>
              </a:rPr>
              <a:t>香格里拉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66" name="object 66"/>
          <p:cNvGrpSpPr/>
          <p:nvPr/>
        </p:nvGrpSpPr>
        <p:grpSpPr>
          <a:xfrm>
            <a:off x="2094535" y="4192893"/>
            <a:ext cx="844550" cy="210820"/>
            <a:chOff x="2094535" y="4192893"/>
            <a:chExt cx="844550" cy="210820"/>
          </a:xfrm>
        </p:grpSpPr>
        <p:sp>
          <p:nvSpPr>
            <p:cNvPr id="67" name="object 67"/>
            <p:cNvSpPr/>
            <p:nvPr/>
          </p:nvSpPr>
          <p:spPr>
            <a:xfrm>
              <a:off x="2099297" y="4197655"/>
              <a:ext cx="835025" cy="201295"/>
            </a:xfrm>
            <a:custGeom>
              <a:rect l="l" t="t" r="r" b="b"/>
              <a:pathLst>
                <a:path w="835025" h="201295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01295">
                  <a:moveTo>
                    <a:pt x="806737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close/>
                </a:path>
                <a:path w="835025" h="201295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8" name="object 68"/>
            <p:cNvSpPr/>
            <p:nvPr/>
          </p:nvSpPr>
          <p:spPr>
            <a:xfrm>
              <a:off x="2099297" y="4197655"/>
              <a:ext cx="835025" cy="201295"/>
            </a:xfrm>
            <a:custGeom>
              <a:rect l="l" t="t" r="r" b="b"/>
              <a:pathLst>
                <a:path w="835025" h="201295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2"/>
                  </a:lnTo>
                  <a:lnTo>
                    <a:pt x="806737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3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9" name="object 69"/>
          <p:cNvSpPr txBox="1"/>
          <p:nvPr/>
        </p:nvSpPr>
        <p:spPr>
          <a:xfrm>
            <a:off x="1970517" y="4181981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公兴·</a:t>
            </a:r>
            <a:r>
              <a:rPr sz="1200" spc="-15">
                <a:latin typeface="宋体"/>
                <a:cs typeface="宋体"/>
              </a:rPr>
              <a:t>城市领域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70" name="object 70"/>
          <p:cNvGrpSpPr/>
          <p:nvPr/>
        </p:nvGrpSpPr>
        <p:grpSpPr>
          <a:xfrm>
            <a:off x="2042370" y="4416100"/>
            <a:ext cx="844550" cy="210820"/>
            <a:chOff x="2042370" y="4416100"/>
            <a:chExt cx="844550" cy="210820"/>
          </a:xfrm>
        </p:grpSpPr>
        <p:sp>
          <p:nvSpPr>
            <p:cNvPr id="71" name="object 71"/>
            <p:cNvSpPr/>
            <p:nvPr/>
          </p:nvSpPr>
          <p:spPr>
            <a:xfrm>
              <a:off x="2047132" y="4420862"/>
              <a:ext cx="835025" cy="201295"/>
            </a:xfrm>
            <a:custGeom>
              <a:rect l="l" t="t" r="r" b="b"/>
              <a:pathLst>
                <a:path w="835025" h="201295">
                  <a:moveTo>
                    <a:pt x="834639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806739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1"/>
                  </a:lnTo>
                  <a:lnTo>
                    <a:pt x="834639" y="27901"/>
                  </a:lnTo>
                  <a:lnTo>
                    <a:pt x="834639" y="139504"/>
                  </a:lnTo>
                  <a:close/>
                </a:path>
                <a:path w="835025" h="201295">
                  <a:moveTo>
                    <a:pt x="806737" y="167405"/>
                  </a:moveTo>
                  <a:lnTo>
                    <a:pt x="27901" y="167405"/>
                  </a:lnTo>
                  <a:lnTo>
                    <a:pt x="17041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close/>
                </a:path>
                <a:path w="835025" h="201295">
                  <a:moveTo>
                    <a:pt x="52165" y="200886"/>
                  </a:moveTo>
                  <a:lnTo>
                    <a:pt x="139106" y="167405"/>
                  </a:lnTo>
                  <a:lnTo>
                    <a:pt x="347766" y="167405"/>
                  </a:lnTo>
                  <a:lnTo>
                    <a:pt x="52165" y="200886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2" name="object 72"/>
            <p:cNvSpPr/>
            <p:nvPr/>
          </p:nvSpPr>
          <p:spPr>
            <a:xfrm>
              <a:off x="2047132" y="4420862"/>
              <a:ext cx="835025" cy="201295"/>
            </a:xfrm>
            <a:custGeom>
              <a:rect l="l" t="t" r="r" b="b"/>
              <a:pathLst>
                <a:path w="835025" h="201295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139106" y="0"/>
                  </a:lnTo>
                  <a:lnTo>
                    <a:pt x="347766" y="0"/>
                  </a:lnTo>
                  <a:lnTo>
                    <a:pt x="806737" y="0"/>
                  </a:lnTo>
                  <a:lnTo>
                    <a:pt x="817598" y="2192"/>
                  </a:lnTo>
                  <a:lnTo>
                    <a:pt x="826467" y="8172"/>
                  </a:lnTo>
                  <a:lnTo>
                    <a:pt x="832446" y="17040"/>
                  </a:lnTo>
                  <a:lnTo>
                    <a:pt x="834639" y="27901"/>
                  </a:lnTo>
                  <a:lnTo>
                    <a:pt x="834639" y="97653"/>
                  </a:lnTo>
                  <a:lnTo>
                    <a:pt x="834639" y="139504"/>
                  </a:lnTo>
                  <a:lnTo>
                    <a:pt x="832446" y="150364"/>
                  </a:lnTo>
                  <a:lnTo>
                    <a:pt x="826467" y="159233"/>
                  </a:lnTo>
                  <a:lnTo>
                    <a:pt x="817598" y="165213"/>
                  </a:lnTo>
                  <a:lnTo>
                    <a:pt x="806737" y="167405"/>
                  </a:lnTo>
                  <a:lnTo>
                    <a:pt x="347766" y="167405"/>
                  </a:lnTo>
                  <a:lnTo>
                    <a:pt x="52165" y="200886"/>
                  </a:lnTo>
                  <a:lnTo>
                    <a:pt x="139106" y="167405"/>
                  </a:lnTo>
                  <a:lnTo>
                    <a:pt x="27901" y="167405"/>
                  </a:lnTo>
                  <a:lnTo>
                    <a:pt x="17041" y="165213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3" name="object 73"/>
          <p:cNvSpPr txBox="1"/>
          <p:nvPr/>
        </p:nvSpPr>
        <p:spPr>
          <a:xfrm>
            <a:off x="2146952" y="440518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恒泰华庭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74" name="object 74"/>
          <p:cNvGrpSpPr/>
          <p:nvPr/>
        </p:nvGrpSpPr>
        <p:grpSpPr>
          <a:xfrm>
            <a:off x="2511855" y="2295634"/>
            <a:ext cx="687705" cy="324485"/>
            <a:chOff x="2511855" y="2295634"/>
            <a:chExt cx="687705" cy="324485"/>
          </a:xfrm>
        </p:grpSpPr>
        <p:sp>
          <p:nvSpPr>
            <p:cNvPr id="75" name="object 75"/>
            <p:cNvSpPr/>
            <p:nvPr/>
          </p:nvSpPr>
          <p:spPr>
            <a:xfrm>
              <a:off x="2516617" y="2300396"/>
              <a:ext cx="678180" cy="314960"/>
            </a:xfrm>
            <a:custGeom>
              <a:rect l="l" t="t" r="r" b="b"/>
              <a:pathLst>
                <a:path w="678180" h="314960">
                  <a:moveTo>
                    <a:pt x="678144" y="139504"/>
                  </a:moveTo>
                  <a:lnTo>
                    <a:pt x="0" y="139504"/>
                  </a:lnTo>
                  <a:lnTo>
                    <a:pt x="0" y="27901"/>
                  </a:lnTo>
                  <a:lnTo>
                    <a:pt x="2192" y="17040"/>
                  </a:lnTo>
                  <a:lnTo>
                    <a:pt x="8172" y="8172"/>
                  </a:lnTo>
                  <a:lnTo>
                    <a:pt x="17041" y="2192"/>
                  </a:lnTo>
                  <a:lnTo>
                    <a:pt x="27901" y="0"/>
                  </a:lnTo>
                  <a:lnTo>
                    <a:pt x="650243" y="0"/>
                  </a:lnTo>
                  <a:lnTo>
                    <a:pt x="661103" y="2192"/>
                  </a:lnTo>
                  <a:lnTo>
                    <a:pt x="669972" y="8172"/>
                  </a:lnTo>
                  <a:lnTo>
                    <a:pt x="675951" y="17041"/>
                  </a:lnTo>
                  <a:lnTo>
                    <a:pt x="678144" y="27901"/>
                  </a:lnTo>
                  <a:lnTo>
                    <a:pt x="678144" y="139504"/>
                  </a:lnTo>
                  <a:close/>
                </a:path>
                <a:path w="678180" h="314960">
                  <a:moveTo>
                    <a:pt x="650243" y="167405"/>
                  </a:move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678144" y="139504"/>
                  </a:lnTo>
                  <a:lnTo>
                    <a:pt x="675951" y="150364"/>
                  </a:lnTo>
                  <a:lnTo>
                    <a:pt x="669972" y="159233"/>
                  </a:lnTo>
                  <a:lnTo>
                    <a:pt x="661103" y="165212"/>
                  </a:lnTo>
                  <a:lnTo>
                    <a:pt x="650243" y="167405"/>
                  </a:lnTo>
                  <a:close/>
                </a:path>
                <a:path w="678180" h="314960">
                  <a:moveTo>
                    <a:pt x="669321" y="314815"/>
                  </a:moveTo>
                  <a:lnTo>
                    <a:pt x="395584" y="167405"/>
                  </a:lnTo>
                  <a:lnTo>
                    <a:pt x="565120" y="167405"/>
                  </a:lnTo>
                  <a:lnTo>
                    <a:pt x="669321" y="314815"/>
                  </a:lnTo>
                  <a:close/>
                </a:path>
              </a:pathLst>
            </a:custGeom>
            <a:solidFill>
              <a:srgbClr val="99CC00">
                <a:alpha val="8509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>
              <a:off x="2516617" y="2300396"/>
              <a:ext cx="678180" cy="314960"/>
            </a:xfrm>
            <a:custGeom>
              <a:rect l="l" t="t" r="r" b="b"/>
              <a:pathLst>
                <a:path w="678180" h="314960">
                  <a:moveTo>
                    <a:pt x="0" y="27901"/>
                  </a:moveTo>
                  <a:lnTo>
                    <a:pt x="2192" y="17041"/>
                  </a:lnTo>
                  <a:lnTo>
                    <a:pt x="8172" y="8172"/>
                  </a:lnTo>
                  <a:lnTo>
                    <a:pt x="17040" y="2192"/>
                  </a:lnTo>
                  <a:lnTo>
                    <a:pt x="27901" y="0"/>
                  </a:lnTo>
                  <a:lnTo>
                    <a:pt x="395584" y="0"/>
                  </a:lnTo>
                  <a:lnTo>
                    <a:pt x="565120" y="0"/>
                  </a:lnTo>
                  <a:lnTo>
                    <a:pt x="650243" y="0"/>
                  </a:lnTo>
                  <a:lnTo>
                    <a:pt x="661103" y="2192"/>
                  </a:lnTo>
                  <a:lnTo>
                    <a:pt x="669972" y="8172"/>
                  </a:lnTo>
                  <a:lnTo>
                    <a:pt x="675951" y="17040"/>
                  </a:lnTo>
                  <a:lnTo>
                    <a:pt x="678144" y="27901"/>
                  </a:lnTo>
                  <a:lnTo>
                    <a:pt x="678144" y="97653"/>
                  </a:lnTo>
                  <a:lnTo>
                    <a:pt x="678144" y="139504"/>
                  </a:lnTo>
                  <a:lnTo>
                    <a:pt x="675951" y="150364"/>
                  </a:lnTo>
                  <a:lnTo>
                    <a:pt x="669972" y="159233"/>
                  </a:lnTo>
                  <a:lnTo>
                    <a:pt x="661103" y="165212"/>
                  </a:lnTo>
                  <a:lnTo>
                    <a:pt x="650243" y="167405"/>
                  </a:lnTo>
                  <a:lnTo>
                    <a:pt x="565120" y="167405"/>
                  </a:lnTo>
                  <a:lnTo>
                    <a:pt x="669321" y="314815"/>
                  </a:lnTo>
                  <a:lnTo>
                    <a:pt x="395584" y="167405"/>
                  </a:lnTo>
                  <a:lnTo>
                    <a:pt x="27901" y="167405"/>
                  </a:lnTo>
                  <a:lnTo>
                    <a:pt x="17041" y="165212"/>
                  </a:lnTo>
                  <a:lnTo>
                    <a:pt x="8172" y="159233"/>
                  </a:lnTo>
                  <a:lnTo>
                    <a:pt x="2192" y="150364"/>
                  </a:lnTo>
                  <a:lnTo>
                    <a:pt x="0" y="139504"/>
                  </a:lnTo>
                  <a:lnTo>
                    <a:pt x="0" y="97653"/>
                  </a:lnTo>
                  <a:lnTo>
                    <a:pt x="0" y="27901"/>
                  </a:lnTo>
                  <a:close/>
                </a:path>
              </a:pathLst>
            </a:custGeom>
            <a:ln w="952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7" name="object 77"/>
          <p:cNvSpPr txBox="1"/>
          <p:nvPr/>
        </p:nvSpPr>
        <p:spPr>
          <a:xfrm>
            <a:off x="2461990" y="2284722"/>
            <a:ext cx="14439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73455"/>
              </a:tabLst>
            </a:pPr>
            <a:r>
              <a:rPr sz="1200">
                <a:latin typeface="宋体"/>
                <a:cs typeface="宋体"/>
              </a:rPr>
              <a:t>锦绣紫荆</a:t>
            </a:r>
            <a:r>
              <a:rPr sz="1200" spc="-50">
                <a:latin typeface="宋体"/>
                <a:cs typeface="宋体"/>
              </a:rPr>
              <a:t>城</a:t>
            </a:r>
            <a:r>
              <a:rPr sz="1200">
                <a:latin typeface="宋体"/>
                <a:cs typeface="宋体"/>
              </a:rPr>
              <a:t>	青果</a:t>
            </a:r>
            <a:r>
              <a:rPr sz="1200" spc="-50">
                <a:latin typeface="宋体"/>
                <a:cs typeface="宋体"/>
              </a:rPr>
              <a:t>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78" name="object 78"/>
          <p:cNvGrpSpPr/>
          <p:nvPr/>
        </p:nvGrpSpPr>
        <p:grpSpPr>
          <a:xfrm>
            <a:off x="4597400" y="2711449"/>
            <a:ext cx="5483225" cy="3891915"/>
            <a:chOff x="4597400" y="2711449"/>
            <a:chExt cx="5483225" cy="3891915"/>
          </a:xfrm>
        </p:grpSpPr>
        <p:pic>
          <p:nvPicPr>
            <p:cNvPr id="79" name="object 7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97400" y="2730500"/>
              <a:ext cx="5483225" cy="3854450"/>
            </a:xfrm>
            <a:prstGeom prst="rect">
              <a:avLst/>
            </a:prstGeom>
          </p:spPr>
        </p:pic>
        <p:sp>
          <p:nvSpPr>
            <p:cNvPr id="80" name="object 80"/>
            <p:cNvSpPr/>
            <p:nvPr/>
          </p:nvSpPr>
          <p:spPr>
            <a:xfrm>
              <a:off x="4755362" y="4304484"/>
              <a:ext cx="4476750" cy="1139825"/>
            </a:xfrm>
            <a:custGeom>
              <a:rect l="l" t="t" r="r" b="b"/>
              <a:pathLst>
                <a:path w="4476750" h="1139825">
                  <a:moveTo>
                    <a:pt x="0" y="0"/>
                  </a:moveTo>
                  <a:lnTo>
                    <a:pt x="781503" y="0"/>
                  </a:lnTo>
                  <a:lnTo>
                    <a:pt x="1401981" y="36620"/>
                  </a:lnTo>
                  <a:lnTo>
                    <a:pt x="4476394" y="1139780"/>
                  </a:lnTo>
                </a:path>
              </a:pathLst>
            </a:custGeom>
            <a:ln w="380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6051972" y="2730499"/>
              <a:ext cx="1349375" cy="3853815"/>
            </a:xfrm>
            <a:custGeom>
              <a:rect l="l" t="t" r="r" b="b"/>
              <a:pathLst>
                <a:path w="1349375" h="3853815">
                  <a:moveTo>
                    <a:pt x="810346" y="0"/>
                  </a:moveTo>
                  <a:lnTo>
                    <a:pt x="893992" y="297025"/>
                  </a:lnTo>
                  <a:lnTo>
                    <a:pt x="699301" y="722207"/>
                  </a:lnTo>
                  <a:lnTo>
                    <a:pt x="270971" y="971927"/>
                  </a:lnTo>
                  <a:lnTo>
                    <a:pt x="0" y="2883240"/>
                  </a:lnTo>
                  <a:lnTo>
                    <a:pt x="123048" y="3031179"/>
                  </a:lnTo>
                  <a:lnTo>
                    <a:pt x="289843" y="3096404"/>
                  </a:lnTo>
                  <a:lnTo>
                    <a:pt x="517522" y="3078199"/>
                  </a:lnTo>
                </a:path>
                <a:path w="1349375" h="3853815">
                  <a:moveTo>
                    <a:pt x="1015740" y="0"/>
                  </a:moveTo>
                  <a:lnTo>
                    <a:pt x="986997" y="323805"/>
                  </a:lnTo>
                  <a:lnTo>
                    <a:pt x="1188978" y="554839"/>
                  </a:lnTo>
                  <a:lnTo>
                    <a:pt x="1276849" y="989611"/>
                  </a:lnTo>
                  <a:lnTo>
                    <a:pt x="1348921" y="1165519"/>
                  </a:lnTo>
                  <a:lnTo>
                    <a:pt x="1304301" y="1471305"/>
                  </a:lnTo>
                  <a:lnTo>
                    <a:pt x="1067633" y="1757109"/>
                  </a:lnTo>
                  <a:lnTo>
                    <a:pt x="770899" y="2108567"/>
                  </a:lnTo>
                  <a:lnTo>
                    <a:pt x="535091" y="2468945"/>
                  </a:lnTo>
                  <a:lnTo>
                    <a:pt x="504237" y="3853545"/>
                  </a:lnTo>
                </a:path>
              </a:pathLst>
            </a:custGeom>
            <a:ln w="38100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2" name="object 82"/>
            <p:cNvSpPr/>
            <p:nvPr/>
          </p:nvSpPr>
          <p:spPr>
            <a:xfrm>
              <a:off x="6041682" y="4195932"/>
              <a:ext cx="3087370" cy="2008505"/>
            </a:xfrm>
            <a:custGeom>
              <a:rect l="l" t="t" r="r" b="b"/>
              <a:pathLst>
                <a:path w="3087370" h="2008504">
                  <a:moveTo>
                    <a:pt x="0" y="1085505"/>
                  </a:moveTo>
                  <a:lnTo>
                    <a:pt x="1603521" y="1170084"/>
                  </a:lnTo>
                  <a:lnTo>
                    <a:pt x="2119780" y="1170084"/>
                  </a:lnTo>
                  <a:lnTo>
                    <a:pt x="2128789" y="1170084"/>
                  </a:lnTo>
                  <a:lnTo>
                    <a:pt x="2138292" y="1170084"/>
                  </a:lnTo>
                </a:path>
                <a:path w="3087370" h="2008504">
                  <a:moveTo>
                    <a:pt x="1337772" y="0"/>
                  </a:moveTo>
                  <a:lnTo>
                    <a:pt x="1506232" y="88136"/>
                  </a:lnTo>
                  <a:lnTo>
                    <a:pt x="1673073" y="540908"/>
                  </a:lnTo>
                  <a:lnTo>
                    <a:pt x="1865993" y="947473"/>
                  </a:lnTo>
                  <a:lnTo>
                    <a:pt x="2138282" y="1179065"/>
                  </a:lnTo>
                  <a:lnTo>
                    <a:pt x="2557571" y="1391226"/>
                  </a:lnTo>
                  <a:lnTo>
                    <a:pt x="3087168" y="2008185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3" name="object 83"/>
            <p:cNvSpPr/>
            <p:nvPr/>
          </p:nvSpPr>
          <p:spPr>
            <a:xfrm>
              <a:off x="5783988" y="5661364"/>
              <a:ext cx="772160" cy="287655"/>
            </a:xfrm>
            <a:custGeom>
              <a:rect l="l" t="t" r="r" b="b"/>
              <a:pathLst>
                <a:path w="772159" h="287654">
                  <a:moveTo>
                    <a:pt x="771791" y="135689"/>
                  </a:moveTo>
                  <a:lnTo>
                    <a:pt x="0" y="135689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4" y="0"/>
                  </a:lnTo>
                  <a:lnTo>
                    <a:pt x="771791" y="27138"/>
                  </a:lnTo>
                  <a:lnTo>
                    <a:pt x="771791" y="135689"/>
                  </a:lnTo>
                  <a:close/>
                </a:path>
                <a:path w="772159" h="287654">
                  <a:moveTo>
                    <a:pt x="771792" y="135689"/>
                  </a:moveTo>
                  <a:close/>
                </a:path>
                <a:path w="772159" h="287654">
                  <a:moveTo>
                    <a:pt x="757645" y="287660"/>
                  </a:moveTo>
                  <a:lnTo>
                    <a:pt x="450212" y="162826"/>
                  </a:lnTo>
                  <a:lnTo>
                    <a:pt x="27138" y="162825"/>
                  </a:lnTo>
                  <a:lnTo>
                    <a:pt x="16574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1" y="135689"/>
                  </a:lnTo>
                  <a:lnTo>
                    <a:pt x="744654" y="162825"/>
                  </a:lnTo>
                  <a:lnTo>
                    <a:pt x="643160" y="162826"/>
                  </a:lnTo>
                  <a:lnTo>
                    <a:pt x="757645" y="287660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4" name="object 84"/>
            <p:cNvSpPr/>
            <p:nvPr/>
          </p:nvSpPr>
          <p:spPr>
            <a:xfrm>
              <a:off x="5783988" y="5661364"/>
              <a:ext cx="772160" cy="287655"/>
            </a:xfrm>
            <a:custGeom>
              <a:rect l="l" t="t" r="r" b="b"/>
              <a:pathLst>
                <a:path w="772159" h="287654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6" y="2133"/>
                  </a:lnTo>
                  <a:lnTo>
                    <a:pt x="763842" y="7948"/>
                  </a:lnTo>
                  <a:lnTo>
                    <a:pt x="769658" y="16574"/>
                  </a:lnTo>
                  <a:lnTo>
                    <a:pt x="771791" y="27138"/>
                  </a:lnTo>
                  <a:lnTo>
                    <a:pt x="771792" y="94982"/>
                  </a:lnTo>
                  <a:lnTo>
                    <a:pt x="771792" y="135689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4" y="162825"/>
                  </a:lnTo>
                  <a:lnTo>
                    <a:pt x="643160" y="162826"/>
                  </a:lnTo>
                  <a:lnTo>
                    <a:pt x="757645" y="287660"/>
                  </a:lnTo>
                  <a:lnTo>
                    <a:pt x="450212" y="162826"/>
                  </a:lnTo>
                  <a:lnTo>
                    <a:pt x="27138" y="162826"/>
                  </a:lnTo>
                  <a:lnTo>
                    <a:pt x="16574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5" name="object 85"/>
          <p:cNvSpPr txBox="1"/>
          <p:nvPr/>
        </p:nvSpPr>
        <p:spPr>
          <a:xfrm>
            <a:off x="5928585" y="5643401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碧桂园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86" name="object 86"/>
          <p:cNvGrpSpPr/>
          <p:nvPr/>
        </p:nvGrpSpPr>
        <p:grpSpPr>
          <a:xfrm>
            <a:off x="6602471" y="5873703"/>
            <a:ext cx="781685" cy="205104"/>
            <a:chOff x="6602471" y="5873703"/>
            <a:chExt cx="781685" cy="205104"/>
          </a:xfrm>
        </p:grpSpPr>
        <p:sp>
          <p:nvSpPr>
            <p:cNvPr id="87" name="object 87"/>
            <p:cNvSpPr/>
            <p:nvPr/>
          </p:nvSpPr>
          <p:spPr>
            <a:xfrm>
              <a:off x="6607233" y="5878466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9"/>
                  </a:moveTo>
                  <a:lnTo>
                    <a:pt x="0" y="135689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7" y="2133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2" y="135689"/>
                  </a:lnTo>
                  <a:close/>
                </a:path>
                <a:path w="772159" h="195579">
                  <a:moveTo>
                    <a:pt x="48237" y="195391"/>
                  </a:moveTo>
                  <a:lnTo>
                    <a:pt x="128632" y="162826"/>
                  </a:lnTo>
                  <a:lnTo>
                    <a:pt x="27134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9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8" name="object 88"/>
            <p:cNvSpPr/>
            <p:nvPr/>
          </p:nvSpPr>
          <p:spPr>
            <a:xfrm>
              <a:off x="6607233" y="5878466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0" y="0"/>
                  </a:lnTo>
                  <a:lnTo>
                    <a:pt x="744654" y="0"/>
                  </a:lnTo>
                  <a:lnTo>
                    <a:pt x="755217" y="2133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2" y="94982"/>
                  </a:lnTo>
                  <a:lnTo>
                    <a:pt x="771792" y="135689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9" name="object 89"/>
          <p:cNvSpPr txBox="1"/>
          <p:nvPr/>
        </p:nvSpPr>
        <p:spPr>
          <a:xfrm>
            <a:off x="6675630" y="58605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楚荣首府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90" name="object 90"/>
          <p:cNvGrpSpPr/>
          <p:nvPr/>
        </p:nvGrpSpPr>
        <p:grpSpPr>
          <a:xfrm>
            <a:off x="6602471" y="6199355"/>
            <a:ext cx="781685" cy="205104"/>
            <a:chOff x="6602471" y="6199355"/>
            <a:chExt cx="781685" cy="205104"/>
          </a:xfrm>
        </p:grpSpPr>
        <p:sp>
          <p:nvSpPr>
            <p:cNvPr id="91" name="object 91"/>
            <p:cNvSpPr/>
            <p:nvPr/>
          </p:nvSpPr>
          <p:spPr>
            <a:xfrm>
              <a:off x="6607233" y="6204118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7" y="195391"/>
                  </a:moveTo>
                  <a:lnTo>
                    <a:pt x="128632" y="162826"/>
                  </a:lnTo>
                  <a:lnTo>
                    <a:pt x="27134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2" name="object 92"/>
            <p:cNvSpPr/>
            <p:nvPr/>
          </p:nvSpPr>
          <p:spPr>
            <a:xfrm>
              <a:off x="6607233" y="6204118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94982"/>
                  </a:lnTo>
                  <a:lnTo>
                    <a:pt x="771792" y="135688"/>
                  </a:lnTo>
                  <a:lnTo>
                    <a:pt x="769659" y="146250"/>
                  </a:lnTo>
                  <a:lnTo>
                    <a:pt x="763843" y="154876"/>
                  </a:lnTo>
                  <a:lnTo>
                    <a:pt x="755217" y="160692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3" name="object 93"/>
          <p:cNvSpPr txBox="1"/>
          <p:nvPr/>
        </p:nvSpPr>
        <p:spPr>
          <a:xfrm>
            <a:off x="6751830" y="6186154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凤凰城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94" name="object 94"/>
          <p:cNvGrpSpPr/>
          <p:nvPr/>
        </p:nvGrpSpPr>
        <p:grpSpPr>
          <a:xfrm>
            <a:off x="7785885" y="5548052"/>
            <a:ext cx="881380" cy="177165"/>
            <a:chOff x="7785885" y="5548052"/>
            <a:chExt cx="881380" cy="177165"/>
          </a:xfrm>
        </p:grpSpPr>
        <p:sp>
          <p:nvSpPr>
            <p:cNvPr id="95" name="object 95"/>
            <p:cNvSpPr/>
            <p:nvPr/>
          </p:nvSpPr>
          <p:spPr>
            <a:xfrm>
              <a:off x="7790648" y="5552814"/>
              <a:ext cx="871855" cy="167640"/>
            </a:xfrm>
            <a:custGeom>
              <a:rect l="l" t="t" r="r" b="b"/>
              <a:pathLst>
                <a:path w="871853" h="167639">
                  <a:moveTo>
                    <a:pt x="643160" y="162826"/>
                  </a:moveTo>
                  <a:lnTo>
                    <a:pt x="27135" y="162825"/>
                  </a:lnTo>
                  <a:lnTo>
                    <a:pt x="0" y="135687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827746" y="135687"/>
                  </a:lnTo>
                  <a:lnTo>
                    <a:pt x="771792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close/>
                </a:path>
                <a:path w="871853" h="167639">
                  <a:moveTo>
                    <a:pt x="871269" y="167349"/>
                  </a:moveTo>
                  <a:lnTo>
                    <a:pt x="771793" y="135688"/>
                  </a:lnTo>
                  <a:lnTo>
                    <a:pt x="827747" y="135688"/>
                  </a:lnTo>
                  <a:lnTo>
                    <a:pt x="871269" y="167349"/>
                  </a:lnTo>
                  <a:close/>
                </a:path>
                <a:path w="871853" h="167639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6" name="object 96"/>
            <p:cNvSpPr/>
            <p:nvPr/>
          </p:nvSpPr>
          <p:spPr>
            <a:xfrm>
              <a:off x="7790648" y="5552814"/>
              <a:ext cx="871855" cy="167640"/>
            </a:xfrm>
            <a:custGeom>
              <a:rect l="l" t="t" r="r" b="b"/>
              <a:pathLst>
                <a:path w="871853" h="16763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871269" y="167349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450212" y="162826"/>
                  </a:lnTo>
                  <a:lnTo>
                    <a:pt x="27139" y="162826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7" name="object 97"/>
          <p:cNvSpPr txBox="1"/>
          <p:nvPr/>
        </p:nvSpPr>
        <p:spPr>
          <a:xfrm>
            <a:off x="7630445" y="5534851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嘉顺利·</a:t>
            </a:r>
            <a:r>
              <a:rPr sz="1200" spc="-20">
                <a:latin typeface="宋体"/>
                <a:cs typeface="宋体"/>
              </a:rPr>
              <a:t>凯旋湾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98" name="object 98"/>
          <p:cNvGrpSpPr/>
          <p:nvPr/>
        </p:nvGrpSpPr>
        <p:grpSpPr>
          <a:xfrm>
            <a:off x="8351866" y="5276675"/>
            <a:ext cx="781685" cy="205104"/>
            <a:chOff x="8351866" y="5276675"/>
            <a:chExt cx="781685" cy="205104"/>
          </a:xfrm>
        </p:grpSpPr>
        <p:sp>
          <p:nvSpPr>
            <p:cNvPr id="99" name="object 99"/>
            <p:cNvSpPr/>
            <p:nvPr/>
          </p:nvSpPr>
          <p:spPr>
            <a:xfrm>
              <a:off x="8356629" y="5281438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7" y="195391"/>
                  </a:moveTo>
                  <a:lnTo>
                    <a:pt x="128632" y="162826"/>
                  </a:lnTo>
                  <a:lnTo>
                    <a:pt x="27136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0" name="object 100"/>
            <p:cNvSpPr/>
            <p:nvPr/>
          </p:nvSpPr>
          <p:spPr>
            <a:xfrm>
              <a:off x="8356629" y="5281438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94982"/>
                  </a:lnTo>
                  <a:lnTo>
                    <a:pt x="771792" y="135688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1" name="object 101"/>
          <p:cNvSpPr txBox="1"/>
          <p:nvPr/>
        </p:nvSpPr>
        <p:spPr>
          <a:xfrm>
            <a:off x="8272626" y="5263474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凯信·</a:t>
            </a:r>
            <a:r>
              <a:rPr sz="1200" spc="-20">
                <a:latin typeface="宋体"/>
                <a:cs typeface="宋体"/>
              </a:rPr>
              <a:t>凯旋城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02" name="object 102"/>
          <p:cNvGrpSpPr/>
          <p:nvPr/>
        </p:nvGrpSpPr>
        <p:grpSpPr>
          <a:xfrm>
            <a:off x="8043150" y="5005299"/>
            <a:ext cx="781685" cy="205104"/>
            <a:chOff x="8043150" y="5005299"/>
            <a:chExt cx="781685" cy="205104"/>
          </a:xfrm>
        </p:grpSpPr>
        <p:sp>
          <p:nvSpPr>
            <p:cNvPr id="103" name="object 103"/>
            <p:cNvSpPr/>
            <p:nvPr/>
          </p:nvSpPr>
          <p:spPr>
            <a:xfrm>
              <a:off x="8047912" y="5010062"/>
              <a:ext cx="772160" cy="195580"/>
            </a:xfrm>
            <a:custGeom>
              <a:rect l="l" t="t" r="r" b="b"/>
              <a:pathLst>
                <a:path w="772159" h="195579">
                  <a:moveTo>
                    <a:pt x="48238" y="195391"/>
                  </a:moveTo>
                  <a:lnTo>
                    <a:pt x="128633" y="162826"/>
                  </a:lnTo>
                  <a:lnTo>
                    <a:pt x="27135" y="162825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0"/>
                  </a:lnTo>
                  <a:lnTo>
                    <a:pt x="0" y="135687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  <a:path w="772159" h="195579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4" name="object 104"/>
            <p:cNvSpPr/>
            <p:nvPr/>
          </p:nvSpPr>
          <p:spPr>
            <a:xfrm>
              <a:off x="8047912" y="5010062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3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3" y="162826"/>
                  </a:lnTo>
                  <a:lnTo>
                    <a:pt x="27139" y="162826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5" name="object 105"/>
          <p:cNvSpPr txBox="1"/>
          <p:nvPr/>
        </p:nvSpPr>
        <p:spPr>
          <a:xfrm>
            <a:off x="7887709" y="4992098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佳信·</a:t>
            </a:r>
            <a:r>
              <a:rPr sz="1200" spc="-15">
                <a:latin typeface="宋体"/>
                <a:cs typeface="宋体"/>
              </a:rPr>
              <a:t>壹号公馆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06" name="object 106"/>
          <p:cNvGrpSpPr/>
          <p:nvPr/>
        </p:nvGrpSpPr>
        <p:grpSpPr>
          <a:xfrm>
            <a:off x="6808282" y="4299720"/>
            <a:ext cx="784860" cy="242570"/>
            <a:chOff x="6808282" y="4299720"/>
            <a:chExt cx="784860" cy="242570"/>
          </a:xfrm>
        </p:grpSpPr>
        <p:sp>
          <p:nvSpPr>
            <p:cNvPr id="107" name="object 107"/>
            <p:cNvSpPr/>
            <p:nvPr/>
          </p:nvSpPr>
          <p:spPr>
            <a:xfrm>
              <a:off x="6813044" y="4304482"/>
              <a:ext cx="775335" cy="233045"/>
            </a:xfrm>
            <a:custGeom>
              <a:rect l="l" t="t" r="r" b="b"/>
              <a:pathLst>
                <a:path w="775334" h="233045">
                  <a:moveTo>
                    <a:pt x="774795" y="232479"/>
                  </a:moveTo>
                  <a:lnTo>
                    <a:pt x="450212" y="162826"/>
                  </a:lnTo>
                  <a:lnTo>
                    <a:pt x="27135" y="162825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0"/>
                  </a:lnTo>
                  <a:lnTo>
                    <a:pt x="0" y="135687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74795" y="232479"/>
                  </a:lnTo>
                  <a:close/>
                </a:path>
                <a:path w="775334" h="233045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8" name="object 108"/>
            <p:cNvSpPr/>
            <p:nvPr/>
          </p:nvSpPr>
          <p:spPr>
            <a:xfrm>
              <a:off x="6813044" y="4304482"/>
              <a:ext cx="775335" cy="233045"/>
            </a:xfrm>
            <a:custGeom>
              <a:rect l="l" t="t" r="r" b="b"/>
              <a:pathLst>
                <a:path w="775334" h="233045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74795" y="232479"/>
                  </a:lnTo>
                  <a:lnTo>
                    <a:pt x="450212" y="162826"/>
                  </a:lnTo>
                  <a:lnTo>
                    <a:pt x="27139" y="162826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9" name="object 109"/>
          <p:cNvSpPr txBox="1"/>
          <p:nvPr/>
        </p:nvSpPr>
        <p:spPr>
          <a:xfrm>
            <a:off x="6881441" y="428651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城市春天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10" name="object 110"/>
          <p:cNvGrpSpPr/>
          <p:nvPr/>
        </p:nvGrpSpPr>
        <p:grpSpPr>
          <a:xfrm>
            <a:off x="6551018" y="3919793"/>
            <a:ext cx="781685" cy="233045"/>
            <a:chOff x="6551018" y="3919793"/>
            <a:chExt cx="781685" cy="233045"/>
          </a:xfrm>
        </p:grpSpPr>
        <p:sp>
          <p:nvSpPr>
            <p:cNvPr id="111" name="object 111"/>
            <p:cNvSpPr/>
            <p:nvPr/>
          </p:nvSpPr>
          <p:spPr>
            <a:xfrm>
              <a:off x="6555781" y="3924556"/>
              <a:ext cx="772160" cy="223520"/>
            </a:xfrm>
            <a:custGeom>
              <a:rect l="l" t="t" r="r" b="b"/>
              <a:pathLst>
                <a:path w="772159" h="223520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223520">
                  <a:moveTo>
                    <a:pt x="748638" y="222980"/>
                  </a:moveTo>
                  <a:lnTo>
                    <a:pt x="450212" y="162826"/>
                  </a:lnTo>
                  <a:lnTo>
                    <a:pt x="27134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48638" y="222980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2" name="object 112"/>
            <p:cNvSpPr/>
            <p:nvPr/>
          </p:nvSpPr>
          <p:spPr>
            <a:xfrm>
              <a:off x="6555781" y="3924556"/>
              <a:ext cx="772160" cy="223520"/>
            </a:xfrm>
            <a:custGeom>
              <a:rect l="l" t="t" r="r" b="b"/>
              <a:pathLst>
                <a:path w="772159" h="223520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6"/>
                  </a:lnTo>
                  <a:lnTo>
                    <a:pt x="755218" y="160692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48638" y="222980"/>
                  </a:lnTo>
                  <a:lnTo>
                    <a:pt x="45021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3" name="object 113"/>
          <p:cNvSpPr txBox="1"/>
          <p:nvPr/>
        </p:nvSpPr>
        <p:spPr>
          <a:xfrm>
            <a:off x="6624177" y="390659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亿达花园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14" name="object 114"/>
          <p:cNvGrpSpPr/>
          <p:nvPr/>
        </p:nvGrpSpPr>
        <p:grpSpPr>
          <a:xfrm>
            <a:off x="7682980" y="4516821"/>
            <a:ext cx="781685" cy="205104"/>
            <a:chOff x="7682980" y="4516821"/>
            <a:chExt cx="781685" cy="205104"/>
          </a:xfrm>
        </p:grpSpPr>
        <p:sp>
          <p:nvSpPr>
            <p:cNvPr id="115" name="object 115"/>
            <p:cNvSpPr/>
            <p:nvPr/>
          </p:nvSpPr>
          <p:spPr>
            <a:xfrm>
              <a:off x="7687743" y="4521584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8" y="195391"/>
                  </a:moveTo>
                  <a:lnTo>
                    <a:pt x="128633" y="162826"/>
                  </a:lnTo>
                  <a:lnTo>
                    <a:pt x="27134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6" name="object 116"/>
            <p:cNvSpPr/>
            <p:nvPr/>
          </p:nvSpPr>
          <p:spPr>
            <a:xfrm>
              <a:off x="7687743" y="4521584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3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3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7" name="object 117"/>
          <p:cNvSpPr txBox="1"/>
          <p:nvPr/>
        </p:nvSpPr>
        <p:spPr>
          <a:xfrm>
            <a:off x="7756139" y="450362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十里春晓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18" name="object 118"/>
          <p:cNvGrpSpPr/>
          <p:nvPr/>
        </p:nvGrpSpPr>
        <p:grpSpPr>
          <a:xfrm>
            <a:off x="7631527" y="4245445"/>
            <a:ext cx="781685" cy="205104"/>
            <a:chOff x="7631527" y="4245445"/>
            <a:chExt cx="781685" cy="205104"/>
          </a:xfrm>
        </p:grpSpPr>
        <p:sp>
          <p:nvSpPr>
            <p:cNvPr id="119" name="object 119"/>
            <p:cNvSpPr/>
            <p:nvPr/>
          </p:nvSpPr>
          <p:spPr>
            <a:xfrm>
              <a:off x="7636289" y="4250208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8" y="195391"/>
                  </a:moveTo>
                  <a:lnTo>
                    <a:pt x="128632" y="162826"/>
                  </a:lnTo>
                  <a:lnTo>
                    <a:pt x="27134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0" name="object 120"/>
            <p:cNvSpPr/>
            <p:nvPr/>
          </p:nvSpPr>
          <p:spPr>
            <a:xfrm>
              <a:off x="7636289" y="4250208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1" name="object 121"/>
          <p:cNvSpPr txBox="1"/>
          <p:nvPr/>
        </p:nvSpPr>
        <p:spPr>
          <a:xfrm>
            <a:off x="7780886" y="4232244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民心苑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22" name="object 122"/>
          <p:cNvGrpSpPr/>
          <p:nvPr/>
        </p:nvGrpSpPr>
        <p:grpSpPr>
          <a:xfrm>
            <a:off x="7374263" y="4028344"/>
            <a:ext cx="781685" cy="205104"/>
            <a:chOff x="7374263" y="4028344"/>
            <a:chExt cx="781685" cy="205104"/>
          </a:xfrm>
        </p:grpSpPr>
        <p:sp>
          <p:nvSpPr>
            <p:cNvPr id="123" name="object 123"/>
            <p:cNvSpPr/>
            <p:nvPr/>
          </p:nvSpPr>
          <p:spPr>
            <a:xfrm>
              <a:off x="7379025" y="4033106"/>
              <a:ext cx="772160" cy="195580"/>
            </a:xfrm>
            <a:custGeom>
              <a:rect l="l" t="t" r="r" b="b"/>
              <a:pathLst>
                <a:path w="772159" h="195579">
                  <a:moveTo>
                    <a:pt x="48238" y="195391"/>
                  </a:moveTo>
                  <a:lnTo>
                    <a:pt x="128633" y="162826"/>
                  </a:lnTo>
                  <a:lnTo>
                    <a:pt x="27135" y="162825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0"/>
                  </a:lnTo>
                  <a:lnTo>
                    <a:pt x="0" y="135687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  <a:path w="772159" h="195579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4" name="object 124"/>
            <p:cNvSpPr/>
            <p:nvPr/>
          </p:nvSpPr>
          <p:spPr>
            <a:xfrm>
              <a:off x="7379025" y="4033106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3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3" y="162826"/>
                  </a:lnTo>
                  <a:lnTo>
                    <a:pt x="27139" y="162826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5" name="object 125"/>
          <p:cNvSpPr txBox="1"/>
          <p:nvPr/>
        </p:nvSpPr>
        <p:spPr>
          <a:xfrm>
            <a:off x="7523622" y="4015142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润丰园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26" name="object 126"/>
          <p:cNvGrpSpPr/>
          <p:nvPr/>
        </p:nvGrpSpPr>
        <p:grpSpPr>
          <a:xfrm>
            <a:off x="7425716" y="3811242"/>
            <a:ext cx="781685" cy="205104"/>
            <a:chOff x="7425716" y="3811242"/>
            <a:chExt cx="781685" cy="205104"/>
          </a:xfrm>
        </p:grpSpPr>
        <p:sp>
          <p:nvSpPr>
            <p:cNvPr id="127" name="object 127"/>
            <p:cNvSpPr/>
            <p:nvPr/>
          </p:nvSpPr>
          <p:spPr>
            <a:xfrm>
              <a:off x="7430479" y="3816005"/>
              <a:ext cx="772160" cy="195580"/>
            </a:xfrm>
            <a:custGeom>
              <a:rect l="l" t="t" r="r" b="b"/>
              <a:pathLst>
                <a:path w="772159" h="195579">
                  <a:moveTo>
                    <a:pt x="48238" y="195391"/>
                  </a:moveTo>
                  <a:lnTo>
                    <a:pt x="128633" y="162826"/>
                  </a:lnTo>
                  <a:lnTo>
                    <a:pt x="27135" y="162825"/>
                  </a:lnTo>
                  <a:lnTo>
                    <a:pt x="16575" y="160692"/>
                  </a:lnTo>
                  <a:lnTo>
                    <a:pt x="7949" y="154876"/>
                  </a:lnTo>
                  <a:lnTo>
                    <a:pt x="2133" y="146250"/>
                  </a:lnTo>
                  <a:lnTo>
                    <a:pt x="0" y="135687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lnTo>
                    <a:pt x="769660" y="146250"/>
                  </a:lnTo>
                  <a:lnTo>
                    <a:pt x="763844" y="154876"/>
                  </a:lnTo>
                  <a:lnTo>
                    <a:pt x="755218" y="160692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  <a:path w="772159" h="195579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8" name="object 128"/>
            <p:cNvSpPr/>
            <p:nvPr/>
          </p:nvSpPr>
          <p:spPr>
            <a:xfrm>
              <a:off x="7430479" y="3816005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3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6"/>
                  </a:lnTo>
                  <a:lnTo>
                    <a:pt x="755218" y="160692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3" y="162826"/>
                  </a:lnTo>
                  <a:lnTo>
                    <a:pt x="27139" y="162826"/>
                  </a:lnTo>
                  <a:lnTo>
                    <a:pt x="16575" y="160692"/>
                  </a:lnTo>
                  <a:lnTo>
                    <a:pt x="7949" y="154876"/>
                  </a:lnTo>
                  <a:lnTo>
                    <a:pt x="2133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9" name="object 129"/>
          <p:cNvSpPr txBox="1"/>
          <p:nvPr/>
        </p:nvSpPr>
        <p:spPr>
          <a:xfrm>
            <a:off x="7346475" y="3798041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飞扬·</a:t>
            </a:r>
            <a:r>
              <a:rPr sz="1200" spc="-20">
                <a:latin typeface="宋体"/>
                <a:cs typeface="宋体"/>
              </a:rPr>
              <a:t>新天城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30" name="object 130"/>
          <p:cNvGrpSpPr/>
          <p:nvPr/>
        </p:nvGrpSpPr>
        <p:grpSpPr>
          <a:xfrm>
            <a:off x="6551018" y="3159939"/>
            <a:ext cx="1553210" cy="721995"/>
            <a:chOff x="6551018" y="3159939"/>
            <a:chExt cx="1553210" cy="721995"/>
          </a:xfrm>
        </p:grpSpPr>
        <p:sp>
          <p:nvSpPr>
            <p:cNvPr id="131" name="object 131"/>
            <p:cNvSpPr/>
            <p:nvPr/>
          </p:nvSpPr>
          <p:spPr>
            <a:xfrm>
              <a:off x="6555781" y="3653179"/>
              <a:ext cx="772160" cy="223520"/>
            </a:xfrm>
            <a:custGeom>
              <a:rect l="l" t="t" r="r" b="b"/>
              <a:pathLst>
                <a:path w="772159" h="223520">
                  <a:moveTo>
                    <a:pt x="771792" y="135689"/>
                  </a:moveTo>
                  <a:lnTo>
                    <a:pt x="0" y="135689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8"/>
                  </a:lnTo>
                  <a:lnTo>
                    <a:pt x="771792" y="135689"/>
                  </a:lnTo>
                  <a:close/>
                </a:path>
                <a:path w="772159" h="223520">
                  <a:moveTo>
                    <a:pt x="713475" y="223433"/>
                  </a:moveTo>
                  <a:lnTo>
                    <a:pt x="450212" y="162826"/>
                  </a:lnTo>
                  <a:lnTo>
                    <a:pt x="27134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9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13475" y="223433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2" name="object 132"/>
            <p:cNvSpPr/>
            <p:nvPr/>
          </p:nvSpPr>
          <p:spPr>
            <a:xfrm>
              <a:off x="6555781" y="3653179"/>
              <a:ext cx="772160" cy="223520"/>
            </a:xfrm>
            <a:custGeom>
              <a:rect l="l" t="t" r="r" b="b"/>
              <a:pathLst>
                <a:path w="772159" h="223520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7" y="2133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3" y="94982"/>
                  </a:lnTo>
                  <a:lnTo>
                    <a:pt x="771793" y="135689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13475" y="223433"/>
                  </a:lnTo>
                  <a:lnTo>
                    <a:pt x="450212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3" name="object 133"/>
            <p:cNvSpPr/>
            <p:nvPr/>
          </p:nvSpPr>
          <p:spPr>
            <a:xfrm>
              <a:off x="7327572" y="3490353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7" y="195391"/>
                  </a:moveTo>
                  <a:lnTo>
                    <a:pt x="128632" y="162826"/>
                  </a:lnTo>
                  <a:lnTo>
                    <a:pt x="27136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4" name="object 134"/>
            <p:cNvSpPr/>
            <p:nvPr/>
          </p:nvSpPr>
          <p:spPr>
            <a:xfrm>
              <a:off x="7327572" y="3490353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2" y="94982"/>
                  </a:lnTo>
                  <a:lnTo>
                    <a:pt x="771792" y="135688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48237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5" name="object 135"/>
            <p:cNvSpPr/>
            <p:nvPr/>
          </p:nvSpPr>
          <p:spPr>
            <a:xfrm>
              <a:off x="7276120" y="3164701"/>
              <a:ext cx="772160" cy="195580"/>
            </a:xfrm>
            <a:custGeom>
              <a:rect l="l" t="t" r="r" b="b"/>
              <a:pathLst>
                <a:path w="772159" h="195579">
                  <a:moveTo>
                    <a:pt x="771792" y="135688"/>
                  </a:moveTo>
                  <a:lnTo>
                    <a:pt x="0" y="135688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4" y="0"/>
                  </a:lnTo>
                  <a:lnTo>
                    <a:pt x="771792" y="27138"/>
                  </a:lnTo>
                  <a:lnTo>
                    <a:pt x="771792" y="135688"/>
                  </a:lnTo>
                  <a:close/>
                </a:path>
                <a:path w="772159" h="195579">
                  <a:moveTo>
                    <a:pt x="48238" y="195391"/>
                  </a:moveTo>
                  <a:lnTo>
                    <a:pt x="128632" y="162826"/>
                  </a:lnTo>
                  <a:lnTo>
                    <a:pt x="27134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6" name="object 136"/>
            <p:cNvSpPr/>
            <p:nvPr/>
          </p:nvSpPr>
          <p:spPr>
            <a:xfrm>
              <a:off x="7276120" y="3164701"/>
              <a:ext cx="772160" cy="195580"/>
            </a:xfrm>
            <a:custGeom>
              <a:rect l="l" t="t" r="r" b="b"/>
              <a:pathLst>
                <a:path w="772159" h="19557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3" y="94981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6"/>
                  </a:lnTo>
                  <a:lnTo>
                    <a:pt x="755218" y="160692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1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7" name="object 137"/>
          <p:cNvSpPr txBox="1"/>
          <p:nvPr/>
        </p:nvSpPr>
        <p:spPr>
          <a:xfrm>
            <a:off x="6395577" y="3146737"/>
            <a:ext cx="1940560" cy="697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6139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大汉龙城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000">
              <a:latin typeface="宋体"/>
              <a:cs typeface="宋体"/>
            </a:endParaRPr>
          </a:p>
          <a:p>
            <a:pPr marL="12700" marR="5080" indent="695325">
              <a:lnSpc>
                <a:spcPts val="1280"/>
              </a:lnSpc>
            </a:pPr>
            <a:r>
              <a:rPr sz="1200">
                <a:latin typeface="宋体"/>
                <a:cs typeface="宋体"/>
              </a:rPr>
              <a:t>富兴园·</a:t>
            </a:r>
            <a:r>
              <a:rPr sz="1200" spc="-15">
                <a:latin typeface="宋体"/>
                <a:cs typeface="宋体"/>
              </a:rPr>
              <a:t>名都馨城</a:t>
            </a:r>
            <a:r>
              <a:rPr sz="1200">
                <a:latin typeface="宋体"/>
                <a:cs typeface="宋体"/>
              </a:rPr>
              <a:t>星球·</a:t>
            </a:r>
            <a:r>
              <a:rPr sz="1200" spc="-15">
                <a:latin typeface="宋体"/>
                <a:cs typeface="宋体"/>
              </a:rPr>
              <a:t>欧洲城邦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38" name="object 138"/>
          <p:cNvGrpSpPr/>
          <p:nvPr/>
        </p:nvGrpSpPr>
        <p:grpSpPr>
          <a:xfrm>
            <a:off x="7014093" y="2942838"/>
            <a:ext cx="781685" cy="205104"/>
            <a:chOff x="7014093" y="2942838"/>
            <a:chExt cx="781685" cy="205104"/>
          </a:xfrm>
        </p:grpSpPr>
        <p:sp>
          <p:nvSpPr>
            <p:cNvPr id="139" name="object 139"/>
            <p:cNvSpPr/>
            <p:nvPr/>
          </p:nvSpPr>
          <p:spPr>
            <a:xfrm>
              <a:off x="7018856" y="2947600"/>
              <a:ext cx="772160" cy="195580"/>
            </a:xfrm>
            <a:custGeom>
              <a:rect l="l" t="t" r="r" b="b"/>
              <a:pathLst>
                <a:path w="772159" h="195580">
                  <a:moveTo>
                    <a:pt x="48238" y="195391"/>
                  </a:moveTo>
                  <a:lnTo>
                    <a:pt x="128633" y="162826"/>
                  </a:lnTo>
                  <a:lnTo>
                    <a:pt x="27137" y="162825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4" y="0"/>
                  </a:lnTo>
                  <a:lnTo>
                    <a:pt x="771792" y="27138"/>
                  </a:lnTo>
                  <a:lnTo>
                    <a:pt x="771793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  <a:path w="772159" h="195580">
                  <a:moveTo>
                    <a:pt x="0" y="135688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0" name="object 140"/>
            <p:cNvSpPr/>
            <p:nvPr/>
          </p:nvSpPr>
          <p:spPr>
            <a:xfrm>
              <a:off x="7018856" y="2947600"/>
              <a:ext cx="772160" cy="195580"/>
            </a:xfrm>
            <a:custGeom>
              <a:rect l="l" t="t" r="r" b="b"/>
              <a:pathLst>
                <a:path w="772159" h="195580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3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1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3" y="162826"/>
                  </a:lnTo>
                  <a:lnTo>
                    <a:pt x="27139" y="162826"/>
                  </a:lnTo>
                  <a:lnTo>
                    <a:pt x="16575" y="160693"/>
                  </a:lnTo>
                  <a:lnTo>
                    <a:pt x="7949" y="154877"/>
                  </a:lnTo>
                  <a:lnTo>
                    <a:pt x="2133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1" name="object 141"/>
          <p:cNvSpPr txBox="1"/>
          <p:nvPr/>
        </p:nvSpPr>
        <p:spPr>
          <a:xfrm>
            <a:off x="7087252" y="292963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宋体"/>
                <a:cs typeface="宋体"/>
              </a:rPr>
              <a:t>朝晖御苑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42" name="object 142"/>
          <p:cNvGrpSpPr/>
          <p:nvPr/>
        </p:nvGrpSpPr>
        <p:grpSpPr>
          <a:xfrm>
            <a:off x="7065546" y="2725737"/>
            <a:ext cx="781685" cy="205104"/>
            <a:chOff x="7065546" y="2725737"/>
            <a:chExt cx="781685" cy="205104"/>
          </a:xfrm>
        </p:grpSpPr>
        <p:sp>
          <p:nvSpPr>
            <p:cNvPr id="143" name="object 143"/>
            <p:cNvSpPr/>
            <p:nvPr/>
          </p:nvSpPr>
          <p:spPr>
            <a:xfrm>
              <a:off x="7070308" y="2730499"/>
              <a:ext cx="772160" cy="195580"/>
            </a:xfrm>
            <a:custGeom>
              <a:rect l="l" t="t" r="r" b="b"/>
              <a:pathLst>
                <a:path w="772159" h="195580">
                  <a:moveTo>
                    <a:pt x="771793" y="135688"/>
                  </a:moveTo>
                  <a:lnTo>
                    <a:pt x="0" y="135688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4" y="0"/>
                  </a:lnTo>
                  <a:lnTo>
                    <a:pt x="771792" y="27138"/>
                  </a:lnTo>
                  <a:lnTo>
                    <a:pt x="771793" y="135688"/>
                  </a:lnTo>
                  <a:close/>
                </a:path>
                <a:path w="772159" h="195580">
                  <a:moveTo>
                    <a:pt x="48238" y="195391"/>
                  </a:moveTo>
                  <a:lnTo>
                    <a:pt x="128632" y="162826"/>
                  </a:lnTo>
                  <a:lnTo>
                    <a:pt x="27136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3" y="135688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4" name="object 144"/>
            <p:cNvSpPr/>
            <p:nvPr/>
          </p:nvSpPr>
          <p:spPr>
            <a:xfrm>
              <a:off x="7070308" y="2730499"/>
              <a:ext cx="772160" cy="195580"/>
            </a:xfrm>
            <a:custGeom>
              <a:rect l="l" t="t" r="r" b="b"/>
              <a:pathLst>
                <a:path w="772159" h="195580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1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3" y="94981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321581" y="162826"/>
                  </a:lnTo>
                  <a:lnTo>
                    <a:pt x="48238" y="195391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1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5" name="object 145"/>
          <p:cNvSpPr txBox="1"/>
          <p:nvPr/>
        </p:nvSpPr>
        <p:spPr>
          <a:xfrm>
            <a:off x="6910105" y="2712535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长龙·</a:t>
            </a:r>
            <a:r>
              <a:rPr sz="1200" spc="-15">
                <a:latin typeface="宋体"/>
                <a:cs typeface="宋体"/>
              </a:rPr>
              <a:t>中央公园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46" name="object 146"/>
          <p:cNvGrpSpPr/>
          <p:nvPr/>
        </p:nvGrpSpPr>
        <p:grpSpPr>
          <a:xfrm>
            <a:off x="5316151" y="5059574"/>
            <a:ext cx="781685" cy="297180"/>
            <a:chOff x="5316151" y="5059574"/>
            <a:chExt cx="781685" cy="297180"/>
          </a:xfrm>
        </p:grpSpPr>
        <p:sp>
          <p:nvSpPr>
            <p:cNvPr id="147" name="object 147"/>
            <p:cNvSpPr/>
            <p:nvPr/>
          </p:nvSpPr>
          <p:spPr>
            <a:xfrm>
              <a:off x="5320913" y="5064337"/>
              <a:ext cx="772160" cy="287655"/>
            </a:xfrm>
            <a:custGeom>
              <a:rect l="l" t="t" r="r" b="b"/>
              <a:pathLst>
                <a:path w="772160" h="287654">
                  <a:moveTo>
                    <a:pt x="771791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6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1" y="27137"/>
                  </a:lnTo>
                  <a:lnTo>
                    <a:pt x="771791" y="135688"/>
                  </a:lnTo>
                  <a:close/>
                </a:path>
                <a:path w="772160" h="287654">
                  <a:moveTo>
                    <a:pt x="771792" y="135688"/>
                  </a:moveTo>
                  <a:close/>
                </a:path>
                <a:path w="772160" h="287654">
                  <a:moveTo>
                    <a:pt x="757645" y="287659"/>
                  </a:moveTo>
                  <a:lnTo>
                    <a:pt x="450212" y="162826"/>
                  </a:lnTo>
                  <a:lnTo>
                    <a:pt x="27138" y="162825"/>
                  </a:lnTo>
                  <a:lnTo>
                    <a:pt x="16574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1" y="135688"/>
                  </a:lnTo>
                  <a:lnTo>
                    <a:pt x="744653" y="162825"/>
                  </a:lnTo>
                  <a:lnTo>
                    <a:pt x="643160" y="162826"/>
                  </a:lnTo>
                  <a:lnTo>
                    <a:pt x="757645" y="287659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8" name="object 148"/>
            <p:cNvSpPr/>
            <p:nvPr/>
          </p:nvSpPr>
          <p:spPr>
            <a:xfrm>
              <a:off x="5320913" y="5064337"/>
              <a:ext cx="772160" cy="287655"/>
            </a:xfrm>
            <a:custGeom>
              <a:rect l="l" t="t" r="r" b="b"/>
              <a:pathLst>
                <a:path w="772160" h="287654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6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1" y="27137"/>
                  </a:lnTo>
                  <a:lnTo>
                    <a:pt x="771792" y="94982"/>
                  </a:lnTo>
                  <a:lnTo>
                    <a:pt x="771792" y="135688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3" y="162825"/>
                  </a:lnTo>
                  <a:lnTo>
                    <a:pt x="643160" y="162826"/>
                  </a:lnTo>
                  <a:lnTo>
                    <a:pt x="757645" y="287659"/>
                  </a:lnTo>
                  <a:lnTo>
                    <a:pt x="450212" y="162826"/>
                  </a:lnTo>
                  <a:lnTo>
                    <a:pt x="27138" y="162826"/>
                  </a:lnTo>
                  <a:lnTo>
                    <a:pt x="16574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9" name="object 149"/>
          <p:cNvSpPr txBox="1"/>
          <p:nvPr/>
        </p:nvSpPr>
        <p:spPr>
          <a:xfrm>
            <a:off x="5465510" y="5046373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">
                <a:latin typeface="宋体"/>
                <a:cs typeface="宋体"/>
              </a:rPr>
              <a:t>楚天城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50" name="object 150"/>
          <p:cNvGrpSpPr/>
          <p:nvPr/>
        </p:nvGrpSpPr>
        <p:grpSpPr>
          <a:xfrm>
            <a:off x="5419056" y="4363502"/>
            <a:ext cx="781685" cy="217170"/>
            <a:chOff x="5419056" y="4363502"/>
            <a:chExt cx="781685" cy="217170"/>
          </a:xfrm>
        </p:grpSpPr>
        <p:sp>
          <p:nvSpPr>
            <p:cNvPr id="151" name="object 151"/>
            <p:cNvSpPr/>
            <p:nvPr/>
          </p:nvSpPr>
          <p:spPr>
            <a:xfrm>
              <a:off x="5423818" y="4368265"/>
              <a:ext cx="772160" cy="207645"/>
            </a:xfrm>
            <a:custGeom>
              <a:rect l="l" t="t" r="r" b="b"/>
              <a:pathLst>
                <a:path w="772160" h="207645">
                  <a:moveTo>
                    <a:pt x="643160" y="44768"/>
                  </a:moveTo>
                  <a:lnTo>
                    <a:pt x="450212" y="44768"/>
                  </a:lnTo>
                  <a:lnTo>
                    <a:pt x="740064" y="0"/>
                  </a:lnTo>
                  <a:lnTo>
                    <a:pt x="643160" y="44768"/>
                  </a:lnTo>
                  <a:close/>
                </a:path>
                <a:path w="772160" h="207645">
                  <a:moveTo>
                    <a:pt x="771792" y="71906"/>
                  </a:moveTo>
                  <a:lnTo>
                    <a:pt x="0" y="71906"/>
                  </a:lnTo>
                  <a:lnTo>
                    <a:pt x="2132" y="61342"/>
                  </a:lnTo>
                  <a:lnTo>
                    <a:pt x="7948" y="52716"/>
                  </a:lnTo>
                  <a:lnTo>
                    <a:pt x="16574" y="46900"/>
                  </a:lnTo>
                  <a:lnTo>
                    <a:pt x="27137" y="44768"/>
                  </a:lnTo>
                  <a:lnTo>
                    <a:pt x="744655" y="44768"/>
                  </a:lnTo>
                  <a:lnTo>
                    <a:pt x="755217" y="46901"/>
                  </a:lnTo>
                  <a:lnTo>
                    <a:pt x="763843" y="52717"/>
                  </a:lnTo>
                  <a:lnTo>
                    <a:pt x="769659" y="61343"/>
                  </a:lnTo>
                  <a:lnTo>
                    <a:pt x="771792" y="71906"/>
                  </a:lnTo>
                  <a:close/>
                </a:path>
                <a:path w="772160" h="207645">
                  <a:moveTo>
                    <a:pt x="744654" y="207593"/>
                  </a:moveTo>
                  <a:lnTo>
                    <a:pt x="27138" y="207593"/>
                  </a:lnTo>
                  <a:lnTo>
                    <a:pt x="16574" y="205461"/>
                  </a:lnTo>
                  <a:lnTo>
                    <a:pt x="7948" y="199645"/>
                  </a:lnTo>
                  <a:lnTo>
                    <a:pt x="2132" y="191019"/>
                  </a:lnTo>
                  <a:lnTo>
                    <a:pt x="0" y="180456"/>
                  </a:lnTo>
                  <a:lnTo>
                    <a:pt x="0" y="71906"/>
                  </a:lnTo>
                  <a:lnTo>
                    <a:pt x="771792" y="71906"/>
                  </a:lnTo>
                  <a:lnTo>
                    <a:pt x="771791" y="180456"/>
                  </a:lnTo>
                  <a:lnTo>
                    <a:pt x="769659" y="191019"/>
                  </a:lnTo>
                  <a:lnTo>
                    <a:pt x="763843" y="199645"/>
                  </a:lnTo>
                  <a:lnTo>
                    <a:pt x="755217" y="205461"/>
                  </a:lnTo>
                  <a:lnTo>
                    <a:pt x="744654" y="207593"/>
                  </a:lnTo>
                  <a:close/>
                </a:path>
                <a:path w="772160" h="207645">
                  <a:moveTo>
                    <a:pt x="771792" y="180456"/>
                  </a:move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2" name="object 152"/>
            <p:cNvSpPr/>
            <p:nvPr/>
          </p:nvSpPr>
          <p:spPr>
            <a:xfrm>
              <a:off x="5423818" y="4368265"/>
              <a:ext cx="772160" cy="207645"/>
            </a:xfrm>
            <a:custGeom>
              <a:rect l="l" t="t" r="r" b="b"/>
              <a:pathLst>
                <a:path w="772160" h="207645">
                  <a:moveTo>
                    <a:pt x="0" y="71906"/>
                  </a:moveTo>
                  <a:lnTo>
                    <a:pt x="2132" y="61342"/>
                  </a:lnTo>
                  <a:lnTo>
                    <a:pt x="7948" y="52716"/>
                  </a:lnTo>
                  <a:lnTo>
                    <a:pt x="16574" y="46900"/>
                  </a:lnTo>
                  <a:lnTo>
                    <a:pt x="27137" y="44768"/>
                  </a:lnTo>
                  <a:lnTo>
                    <a:pt x="450212" y="44768"/>
                  </a:lnTo>
                  <a:lnTo>
                    <a:pt x="740064" y="0"/>
                  </a:lnTo>
                  <a:lnTo>
                    <a:pt x="643160" y="44768"/>
                  </a:lnTo>
                  <a:lnTo>
                    <a:pt x="744654" y="44768"/>
                  </a:lnTo>
                  <a:lnTo>
                    <a:pt x="755217" y="46901"/>
                  </a:lnTo>
                  <a:lnTo>
                    <a:pt x="763843" y="52717"/>
                  </a:lnTo>
                  <a:lnTo>
                    <a:pt x="769659" y="61343"/>
                  </a:lnTo>
                  <a:lnTo>
                    <a:pt x="771792" y="71906"/>
                  </a:lnTo>
                  <a:lnTo>
                    <a:pt x="771792" y="112612"/>
                  </a:lnTo>
                  <a:lnTo>
                    <a:pt x="771792" y="180456"/>
                  </a:lnTo>
                  <a:lnTo>
                    <a:pt x="769659" y="191019"/>
                  </a:lnTo>
                  <a:lnTo>
                    <a:pt x="763843" y="199645"/>
                  </a:lnTo>
                  <a:lnTo>
                    <a:pt x="755217" y="205461"/>
                  </a:lnTo>
                  <a:lnTo>
                    <a:pt x="744654" y="207593"/>
                  </a:lnTo>
                  <a:lnTo>
                    <a:pt x="643160" y="207594"/>
                  </a:lnTo>
                  <a:lnTo>
                    <a:pt x="450212" y="207594"/>
                  </a:lnTo>
                  <a:lnTo>
                    <a:pt x="27138" y="207594"/>
                  </a:lnTo>
                  <a:lnTo>
                    <a:pt x="16574" y="205461"/>
                  </a:lnTo>
                  <a:lnTo>
                    <a:pt x="7948" y="199645"/>
                  </a:lnTo>
                  <a:lnTo>
                    <a:pt x="2132" y="191019"/>
                  </a:lnTo>
                  <a:lnTo>
                    <a:pt x="0" y="180456"/>
                  </a:lnTo>
                  <a:lnTo>
                    <a:pt x="0" y="112612"/>
                  </a:lnTo>
                  <a:lnTo>
                    <a:pt x="0" y="71906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3" name="object 153"/>
          <p:cNvSpPr txBox="1"/>
          <p:nvPr/>
        </p:nvSpPr>
        <p:spPr>
          <a:xfrm>
            <a:off x="5492215" y="438609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xx</a:t>
            </a:r>
            <a:r>
              <a:rPr sz="1200" spc="-20">
                <a:latin typeface="宋体"/>
                <a:cs typeface="宋体"/>
              </a:rPr>
              <a:t>大家装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54" name="object 154"/>
          <p:cNvGrpSpPr/>
          <p:nvPr/>
        </p:nvGrpSpPr>
        <p:grpSpPr>
          <a:xfrm>
            <a:off x="7271357" y="4733923"/>
            <a:ext cx="781685" cy="297180"/>
            <a:chOff x="7271357" y="4733923"/>
            <a:chExt cx="781685" cy="297180"/>
          </a:xfrm>
        </p:grpSpPr>
        <p:sp>
          <p:nvSpPr>
            <p:cNvPr id="155" name="object 155"/>
            <p:cNvSpPr/>
            <p:nvPr/>
          </p:nvSpPr>
          <p:spPr>
            <a:xfrm>
              <a:off x="7276120" y="4738685"/>
              <a:ext cx="772160" cy="287655"/>
            </a:xfrm>
            <a:custGeom>
              <a:rect l="l" t="t" r="r" b="b"/>
              <a:pathLst>
                <a:path w="772159" h="287654">
                  <a:moveTo>
                    <a:pt x="771792" y="135688"/>
                  </a:moveTo>
                  <a:lnTo>
                    <a:pt x="0" y="135688"/>
                  </a:lnTo>
                  <a:lnTo>
                    <a:pt x="0" y="27137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71792" y="27137"/>
                  </a:lnTo>
                  <a:lnTo>
                    <a:pt x="771792" y="135688"/>
                  </a:lnTo>
                  <a:close/>
                </a:path>
                <a:path w="772159" h="287654">
                  <a:moveTo>
                    <a:pt x="757646" y="287659"/>
                  </a:moveTo>
                  <a:lnTo>
                    <a:pt x="450212" y="162826"/>
                  </a:lnTo>
                  <a:lnTo>
                    <a:pt x="27136" y="162825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8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57646" y="287659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6" name="object 156"/>
            <p:cNvSpPr/>
            <p:nvPr/>
          </p:nvSpPr>
          <p:spPr>
            <a:xfrm>
              <a:off x="7276120" y="4738685"/>
              <a:ext cx="772160" cy="287655"/>
            </a:xfrm>
            <a:custGeom>
              <a:rect l="l" t="t" r="r" b="b"/>
              <a:pathLst>
                <a:path w="772159" h="287654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450212" y="0"/>
                  </a:lnTo>
                  <a:lnTo>
                    <a:pt x="643160" y="0"/>
                  </a:lnTo>
                  <a:lnTo>
                    <a:pt x="744654" y="0"/>
                  </a:lnTo>
                  <a:lnTo>
                    <a:pt x="755217" y="2132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7"/>
                  </a:lnTo>
                  <a:lnTo>
                    <a:pt x="771793" y="94982"/>
                  </a:lnTo>
                  <a:lnTo>
                    <a:pt x="771793" y="135688"/>
                  </a:lnTo>
                  <a:lnTo>
                    <a:pt x="769660" y="146250"/>
                  </a:lnTo>
                  <a:lnTo>
                    <a:pt x="763844" y="154877"/>
                  </a:lnTo>
                  <a:lnTo>
                    <a:pt x="755218" y="160693"/>
                  </a:lnTo>
                  <a:lnTo>
                    <a:pt x="744655" y="162825"/>
                  </a:lnTo>
                  <a:lnTo>
                    <a:pt x="643160" y="162826"/>
                  </a:lnTo>
                  <a:lnTo>
                    <a:pt x="757646" y="287659"/>
                  </a:lnTo>
                  <a:lnTo>
                    <a:pt x="450212" y="162826"/>
                  </a:lnTo>
                  <a:lnTo>
                    <a:pt x="27138" y="162826"/>
                  </a:lnTo>
                  <a:lnTo>
                    <a:pt x="16575" y="160692"/>
                  </a:lnTo>
                  <a:lnTo>
                    <a:pt x="7948" y="154876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7" name="object 157"/>
          <p:cNvSpPr txBox="1"/>
          <p:nvPr/>
        </p:nvSpPr>
        <p:spPr>
          <a:xfrm>
            <a:off x="7268316" y="4720721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锦绣·</a:t>
            </a:r>
            <a:r>
              <a:rPr sz="1200" spc="-25">
                <a:latin typeface="宋体"/>
                <a:cs typeface="宋体"/>
              </a:rPr>
              <a:t>豪庭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158" name="object 158"/>
          <p:cNvGrpSpPr/>
          <p:nvPr/>
        </p:nvGrpSpPr>
        <p:grpSpPr>
          <a:xfrm>
            <a:off x="9020754" y="5113849"/>
            <a:ext cx="781685" cy="325755"/>
            <a:chOff x="9020754" y="5113849"/>
            <a:chExt cx="781685" cy="325755"/>
          </a:xfrm>
        </p:grpSpPr>
        <p:sp>
          <p:nvSpPr>
            <p:cNvPr id="159" name="object 159"/>
            <p:cNvSpPr/>
            <p:nvPr/>
          </p:nvSpPr>
          <p:spPr>
            <a:xfrm>
              <a:off x="9025516" y="5118612"/>
              <a:ext cx="772160" cy="316230"/>
            </a:xfrm>
            <a:custGeom>
              <a:rect l="l" t="t" r="r" b="b"/>
              <a:pathLst>
                <a:path w="772159" h="316229">
                  <a:moveTo>
                    <a:pt x="771792" y="135689"/>
                  </a:moveTo>
                  <a:lnTo>
                    <a:pt x="0" y="135689"/>
                  </a:lnTo>
                  <a:lnTo>
                    <a:pt x="0" y="27138"/>
                  </a:ln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744655" y="0"/>
                  </a:lnTo>
                  <a:lnTo>
                    <a:pt x="755217" y="2133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2" y="135689"/>
                  </a:lnTo>
                  <a:close/>
                </a:path>
                <a:path w="772159" h="316229">
                  <a:moveTo>
                    <a:pt x="197239" y="316154"/>
                  </a:moveTo>
                  <a:lnTo>
                    <a:pt x="128632" y="162826"/>
                  </a:lnTo>
                  <a:lnTo>
                    <a:pt x="27134" y="162825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0"/>
                  </a:lnTo>
                  <a:lnTo>
                    <a:pt x="0" y="135687"/>
                  </a:lnTo>
                  <a:lnTo>
                    <a:pt x="771792" y="135689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197239" y="316154"/>
                  </a:lnTo>
                  <a:close/>
                </a:path>
              </a:pathLst>
            </a:custGeom>
            <a:solidFill>
              <a:srgbClr val="FF6600">
                <a:alpha val="4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0" name="object 160"/>
            <p:cNvSpPr/>
            <p:nvPr/>
          </p:nvSpPr>
          <p:spPr>
            <a:xfrm>
              <a:off x="9025516" y="5118612"/>
              <a:ext cx="772160" cy="316230"/>
            </a:xfrm>
            <a:custGeom>
              <a:rect l="l" t="t" r="r" b="b"/>
              <a:pathLst>
                <a:path w="772159" h="316229">
                  <a:moveTo>
                    <a:pt x="0" y="27138"/>
                  </a:moveTo>
                  <a:lnTo>
                    <a:pt x="2132" y="16574"/>
                  </a:lnTo>
                  <a:lnTo>
                    <a:pt x="7948" y="7948"/>
                  </a:lnTo>
                  <a:lnTo>
                    <a:pt x="16574" y="2132"/>
                  </a:lnTo>
                  <a:lnTo>
                    <a:pt x="27137" y="0"/>
                  </a:lnTo>
                  <a:lnTo>
                    <a:pt x="128632" y="0"/>
                  </a:lnTo>
                  <a:lnTo>
                    <a:pt x="321580" y="0"/>
                  </a:lnTo>
                  <a:lnTo>
                    <a:pt x="744654" y="0"/>
                  </a:lnTo>
                  <a:lnTo>
                    <a:pt x="755217" y="2133"/>
                  </a:lnTo>
                  <a:lnTo>
                    <a:pt x="763843" y="7948"/>
                  </a:lnTo>
                  <a:lnTo>
                    <a:pt x="769659" y="16574"/>
                  </a:lnTo>
                  <a:lnTo>
                    <a:pt x="771792" y="27138"/>
                  </a:lnTo>
                  <a:lnTo>
                    <a:pt x="771792" y="94982"/>
                  </a:lnTo>
                  <a:lnTo>
                    <a:pt x="771792" y="135689"/>
                  </a:lnTo>
                  <a:lnTo>
                    <a:pt x="769659" y="146250"/>
                  </a:lnTo>
                  <a:lnTo>
                    <a:pt x="763843" y="154877"/>
                  </a:lnTo>
                  <a:lnTo>
                    <a:pt x="755217" y="160693"/>
                  </a:lnTo>
                  <a:lnTo>
                    <a:pt x="744654" y="162825"/>
                  </a:lnTo>
                  <a:lnTo>
                    <a:pt x="321580" y="162826"/>
                  </a:lnTo>
                  <a:lnTo>
                    <a:pt x="197239" y="316154"/>
                  </a:lnTo>
                  <a:lnTo>
                    <a:pt x="128632" y="162826"/>
                  </a:lnTo>
                  <a:lnTo>
                    <a:pt x="27138" y="162826"/>
                  </a:lnTo>
                  <a:lnTo>
                    <a:pt x="16575" y="160693"/>
                  </a:lnTo>
                  <a:lnTo>
                    <a:pt x="7948" y="154877"/>
                  </a:lnTo>
                  <a:lnTo>
                    <a:pt x="2132" y="146251"/>
                  </a:lnTo>
                  <a:lnTo>
                    <a:pt x="0" y="135687"/>
                  </a:lnTo>
                  <a:lnTo>
                    <a:pt x="0" y="94982"/>
                  </a:lnTo>
                  <a:lnTo>
                    <a:pt x="0" y="27138"/>
                  </a:lnTo>
                  <a:close/>
                </a:path>
              </a:pathLst>
            </a:custGeom>
            <a:ln w="952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1" name="object 161"/>
          <p:cNvSpPr txBox="1"/>
          <p:nvPr/>
        </p:nvSpPr>
        <p:spPr>
          <a:xfrm>
            <a:off x="9093913" y="509167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xx</a:t>
            </a:r>
            <a:r>
              <a:rPr sz="1200" spc="-20">
                <a:latin typeface="宋体"/>
                <a:cs typeface="宋体"/>
              </a:rPr>
              <a:t>家天下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62" name="object 162"/>
          <p:cNvSpPr txBox="1">
            <a:spLocks noGrp="1"/>
          </p:cNvSpPr>
          <p:nvPr>
            <p:ph type="title"/>
          </p:nvPr>
        </p:nvSpPr>
        <p:spPr>
          <a:xfrm>
            <a:off x="5673090" y="1186068"/>
            <a:ext cx="4089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0">
                <a:solidFill>
                  <a:srgbClr val="FF0000"/>
                </a:solidFill>
                <a:latin typeface="宋体"/>
                <a:cs typeface="宋体"/>
              </a:rPr>
              <a:t>xx东宝区在售项目有19</a:t>
            </a:r>
            <a:r>
              <a:rPr sz="1600" b="0" spc="-5">
                <a:solidFill>
                  <a:srgbClr val="FF0000"/>
                </a:solidFill>
                <a:latin typeface="宋体"/>
                <a:cs typeface="宋体"/>
              </a:rPr>
              <a:t>个项目，在左图上可以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5673090" y="1576212"/>
            <a:ext cx="4089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solidFill>
                  <a:srgbClr val="FF0000"/>
                </a:solidFill>
                <a:latin typeface="宋体"/>
                <a:cs typeface="宋体"/>
              </a:rPr>
              <a:t>看出东宝区项目的主要集中在象山大道板块、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5673090" y="1966356"/>
            <a:ext cx="3479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solidFill>
                  <a:srgbClr val="FF0000"/>
                </a:solidFill>
                <a:latin typeface="宋体"/>
                <a:cs typeface="宋体"/>
              </a:rPr>
              <a:t>长宁大道板块、以及月亮湖北路板块。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65" name="object 165"/>
          <p:cNvSpPr txBox="1"/>
          <p:nvPr/>
        </p:nvSpPr>
        <p:spPr>
          <a:xfrm>
            <a:off x="243839" y="5086741"/>
            <a:ext cx="4089400" cy="1391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600">
                <a:solidFill>
                  <a:srgbClr val="FF0000"/>
                </a:solidFill>
                <a:latin typeface="宋体"/>
                <a:cs typeface="宋体"/>
              </a:rPr>
              <a:t>xx掇刀区在售项目有21</a:t>
            </a:r>
            <a:r>
              <a:rPr sz="1600" spc="-5">
                <a:solidFill>
                  <a:srgbClr val="FF0000"/>
                </a:solidFill>
                <a:latin typeface="宋体"/>
                <a:cs typeface="宋体"/>
              </a:rPr>
              <a:t>个项目，在右图上可以看出掇刀区项目主要集中在虎牙关大道板块、深圳大道板块、区政府板块、高新区板块、生</a:t>
            </a:r>
            <a:r>
              <a:rPr sz="1600" spc="-10">
                <a:solidFill>
                  <a:srgbClr val="FF0000"/>
                </a:solidFill>
                <a:latin typeface="宋体"/>
                <a:cs typeface="宋体"/>
              </a:rPr>
              <a:t>态公园板块。</a:t>
            </a:r>
            <a:endParaRPr sz="1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937" y="449262"/>
            <a:ext cx="10073005" cy="781050"/>
          </a:xfrm>
          <a:custGeom>
            <a:rect l="l" t="t" r="r" b="b"/>
            <a:pathLst>
              <a:path w="10073005" h="781050">
                <a:moveTo>
                  <a:pt x="10072687" y="781050"/>
                </a:moveTo>
                <a:lnTo>
                  <a:pt x="0" y="781050"/>
                </a:lnTo>
                <a:lnTo>
                  <a:pt x="0" y="0"/>
                </a:lnTo>
                <a:lnTo>
                  <a:pt x="10072687" y="0"/>
                </a:lnTo>
                <a:lnTo>
                  <a:pt x="10072687" y="78105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60444" y="463126"/>
            <a:ext cx="8768080" cy="6877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350" spc="-265">
                <a:solidFill>
                  <a:srgbClr val="FFFF00"/>
                </a:solidFill>
              </a:rPr>
              <a:t>区位价值</a:t>
            </a:r>
            <a:r>
              <a:rPr sz="4350" spc="300">
                <a:solidFill>
                  <a:srgbClr val="FFFF00"/>
                </a:solidFill>
              </a:rPr>
              <a:t> </a:t>
            </a:r>
            <a:r>
              <a:rPr sz="2550" i="1" spc="-114">
                <a:solidFill>
                  <a:srgbClr val="FFFFFF"/>
                </a:solidFill>
                <a:latin typeface="Comic Sans MS"/>
                <a:cs typeface="Comic Sans MS"/>
              </a:rPr>
              <a:t>xx</a:t>
            </a:r>
            <a:r>
              <a:rPr sz="2550" spc="-160">
                <a:solidFill>
                  <a:srgbClr val="FFFFFF"/>
                </a:solidFill>
              </a:rPr>
              <a:t>高新区板块，对接掇刀区域，全面融入</a:t>
            </a:r>
            <a:r>
              <a:rPr sz="2550" i="1" spc="-114">
                <a:solidFill>
                  <a:srgbClr val="FFFFFF"/>
                </a:solidFill>
                <a:latin typeface="Comic Sans MS"/>
                <a:cs typeface="Comic Sans MS"/>
              </a:rPr>
              <a:t>xx</a:t>
            </a:r>
            <a:r>
              <a:rPr sz="2550" spc="-160">
                <a:solidFill>
                  <a:srgbClr val="FFFFFF"/>
                </a:solidFill>
              </a:rPr>
              <a:t>发</a:t>
            </a:r>
            <a:r>
              <a:rPr sz="2550" spc="-50">
                <a:solidFill>
                  <a:srgbClr val="FFFFFF"/>
                </a:solidFill>
              </a:rPr>
              <a:t>展</a:t>
            </a:r>
            <a:endParaRPr sz="2550">
              <a:latin typeface="Comic Sans MS"/>
              <a:cs typeface="Comic Sans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155700" y="1346200"/>
            <a:ext cx="7632700" cy="5397500"/>
            <a:chOff x="1155700" y="1346200"/>
            <a:chExt cx="7632700" cy="53975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55700" y="1346200"/>
              <a:ext cx="7632700" cy="53974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871662" y="3717924"/>
              <a:ext cx="288925" cy="287655"/>
            </a:xfrm>
            <a:custGeom>
              <a:rect l="l" t="t" r="r" b="b"/>
              <a:pathLst>
                <a:path w="288925" h="287654">
                  <a:moveTo>
                    <a:pt x="144461" y="287337"/>
                  </a:moveTo>
                  <a:lnTo>
                    <a:pt x="98800" y="280012"/>
                  </a:lnTo>
                  <a:lnTo>
                    <a:pt x="59144" y="259616"/>
                  </a:lnTo>
                  <a:lnTo>
                    <a:pt x="27872" y="228516"/>
                  </a:lnTo>
                  <a:lnTo>
                    <a:pt x="7364" y="189078"/>
                  </a:lnTo>
                  <a:lnTo>
                    <a:pt x="0" y="143667"/>
                  </a:lnTo>
                  <a:lnTo>
                    <a:pt x="7364" y="98258"/>
                  </a:lnTo>
                  <a:lnTo>
                    <a:pt x="27873" y="58819"/>
                  </a:lnTo>
                  <a:lnTo>
                    <a:pt x="59145" y="27719"/>
                  </a:lnTo>
                  <a:lnTo>
                    <a:pt x="98803" y="7324"/>
                  </a:lnTo>
                  <a:lnTo>
                    <a:pt x="144462" y="0"/>
                  </a:lnTo>
                  <a:lnTo>
                    <a:pt x="190124" y="7324"/>
                  </a:lnTo>
                  <a:lnTo>
                    <a:pt x="229780" y="27720"/>
                  </a:lnTo>
                  <a:lnTo>
                    <a:pt x="261051" y="58820"/>
                  </a:lnTo>
                  <a:lnTo>
                    <a:pt x="281559" y="98258"/>
                  </a:lnTo>
                  <a:lnTo>
                    <a:pt x="288924" y="143669"/>
                  </a:lnTo>
                  <a:lnTo>
                    <a:pt x="281559" y="189078"/>
                  </a:lnTo>
                  <a:lnTo>
                    <a:pt x="261051" y="228517"/>
                  </a:lnTo>
                  <a:lnTo>
                    <a:pt x="229779" y="259617"/>
                  </a:lnTo>
                  <a:lnTo>
                    <a:pt x="190123" y="280013"/>
                  </a:lnTo>
                  <a:lnTo>
                    <a:pt x="144461" y="287337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871661" y="3717924"/>
              <a:ext cx="288925" cy="287655"/>
            </a:xfrm>
            <a:custGeom>
              <a:rect l="l" t="t" r="r" b="b"/>
              <a:pathLst>
                <a:path w="288925" h="287654">
                  <a:moveTo>
                    <a:pt x="0" y="143669"/>
                  </a:moveTo>
                  <a:lnTo>
                    <a:pt x="7364" y="98258"/>
                  </a:lnTo>
                  <a:lnTo>
                    <a:pt x="27873" y="58820"/>
                  </a:lnTo>
                  <a:lnTo>
                    <a:pt x="59145" y="27720"/>
                  </a:lnTo>
                  <a:lnTo>
                    <a:pt x="98801" y="7324"/>
                  </a:lnTo>
                  <a:lnTo>
                    <a:pt x="144462" y="0"/>
                  </a:lnTo>
                  <a:lnTo>
                    <a:pt x="190123" y="7324"/>
                  </a:lnTo>
                  <a:lnTo>
                    <a:pt x="229780" y="27719"/>
                  </a:lnTo>
                  <a:lnTo>
                    <a:pt x="261052" y="58819"/>
                  </a:lnTo>
                  <a:lnTo>
                    <a:pt x="281560" y="98258"/>
                  </a:lnTo>
                  <a:lnTo>
                    <a:pt x="288925" y="143668"/>
                  </a:lnTo>
                  <a:lnTo>
                    <a:pt x="281560" y="189078"/>
                  </a:lnTo>
                  <a:lnTo>
                    <a:pt x="261051" y="228517"/>
                  </a:lnTo>
                  <a:lnTo>
                    <a:pt x="229780" y="259617"/>
                  </a:lnTo>
                  <a:lnTo>
                    <a:pt x="190123" y="280013"/>
                  </a:lnTo>
                  <a:lnTo>
                    <a:pt x="144462" y="287337"/>
                  </a:lnTo>
                  <a:lnTo>
                    <a:pt x="98801" y="280012"/>
                  </a:lnTo>
                  <a:lnTo>
                    <a:pt x="59144" y="259616"/>
                  </a:lnTo>
                  <a:lnTo>
                    <a:pt x="27872" y="228516"/>
                  </a:lnTo>
                  <a:lnTo>
                    <a:pt x="7364" y="189078"/>
                  </a:lnTo>
                  <a:lnTo>
                    <a:pt x="0" y="143667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736849" y="3860799"/>
              <a:ext cx="287655" cy="288925"/>
            </a:xfrm>
            <a:custGeom>
              <a:rect l="l" t="t" r="r" b="b"/>
              <a:pathLst>
                <a:path w="287655" h="288925">
                  <a:moveTo>
                    <a:pt x="143668" y="0"/>
                  </a:moveTo>
                  <a:close/>
                </a:path>
                <a:path w="287655" h="288925">
                  <a:moveTo>
                    <a:pt x="287337" y="144462"/>
                  </a:moveTo>
                  <a:lnTo>
                    <a:pt x="0" y="144462"/>
                  </a:lnTo>
                  <a:lnTo>
                    <a:pt x="7324" y="98800"/>
                  </a:lnTo>
                  <a:lnTo>
                    <a:pt x="27720" y="59144"/>
                  </a:lnTo>
                  <a:lnTo>
                    <a:pt x="58821" y="27872"/>
                  </a:lnTo>
                  <a:lnTo>
                    <a:pt x="98260" y="7364"/>
                  </a:lnTo>
                  <a:lnTo>
                    <a:pt x="143668" y="0"/>
                  </a:lnTo>
                  <a:lnTo>
                    <a:pt x="189080" y="7364"/>
                  </a:lnTo>
                  <a:lnTo>
                    <a:pt x="228518" y="27873"/>
                  </a:lnTo>
                  <a:lnTo>
                    <a:pt x="259618" y="59145"/>
                  </a:lnTo>
                  <a:lnTo>
                    <a:pt x="280013" y="98801"/>
                  </a:lnTo>
                  <a:lnTo>
                    <a:pt x="287337" y="144462"/>
                  </a:lnTo>
                  <a:close/>
                </a:path>
                <a:path w="287655" h="288925">
                  <a:moveTo>
                    <a:pt x="143669" y="288924"/>
                  </a:moveTo>
                  <a:lnTo>
                    <a:pt x="98258" y="281559"/>
                  </a:lnTo>
                  <a:lnTo>
                    <a:pt x="58820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1"/>
                  </a:lnTo>
                  <a:lnTo>
                    <a:pt x="287337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736849" y="3860799"/>
              <a:ext cx="287655" cy="288925"/>
            </a:xfrm>
            <a:custGeom>
              <a:rect l="l" t="t" r="r" b="b"/>
              <a:pathLst>
                <a:path w="287655" h="288925">
                  <a:moveTo>
                    <a:pt x="0" y="144462"/>
                  </a:moveTo>
                  <a:lnTo>
                    <a:pt x="7324" y="98801"/>
                  </a:lnTo>
                  <a:lnTo>
                    <a:pt x="27719" y="59145"/>
                  </a:lnTo>
                  <a:lnTo>
                    <a:pt x="58820" y="27873"/>
                  </a:lnTo>
                  <a:lnTo>
                    <a:pt x="98258" y="7364"/>
                  </a:lnTo>
                  <a:lnTo>
                    <a:pt x="143669" y="0"/>
                  </a:lnTo>
                  <a:lnTo>
                    <a:pt x="189079" y="7364"/>
                  </a:lnTo>
                  <a:lnTo>
                    <a:pt x="228517" y="27872"/>
                  </a:lnTo>
                  <a:lnTo>
                    <a:pt x="259618" y="59144"/>
                  </a:lnTo>
                  <a:lnTo>
                    <a:pt x="280013" y="98800"/>
                  </a:lnTo>
                  <a:lnTo>
                    <a:pt x="287338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lnTo>
                    <a:pt x="98258" y="281559"/>
                  </a:lnTo>
                  <a:lnTo>
                    <a:pt x="58820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2"/>
                  </a:lnTo>
                  <a:close/>
                </a:path>
              </a:pathLst>
            </a:custGeom>
            <a:ln w="952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736850" y="4294187"/>
              <a:ext cx="287655" cy="287655"/>
            </a:xfrm>
            <a:custGeom>
              <a:rect l="l" t="t" r="r" b="b"/>
              <a:pathLst>
                <a:path w="287655" h="287654">
                  <a:moveTo>
                    <a:pt x="143668" y="287337"/>
                  </a:moveTo>
                  <a:lnTo>
                    <a:pt x="98258" y="280012"/>
                  </a:lnTo>
                  <a:lnTo>
                    <a:pt x="58819" y="259616"/>
                  </a:lnTo>
                  <a:lnTo>
                    <a:pt x="27719" y="228516"/>
                  </a:lnTo>
                  <a:lnTo>
                    <a:pt x="7323" y="189078"/>
                  </a:lnTo>
                  <a:lnTo>
                    <a:pt x="0" y="143667"/>
                  </a:lnTo>
                  <a:lnTo>
                    <a:pt x="7324" y="98258"/>
                  </a:lnTo>
                  <a:lnTo>
                    <a:pt x="27720" y="58819"/>
                  </a:lnTo>
                  <a:lnTo>
                    <a:pt x="58820" y="27719"/>
                  </a:lnTo>
                  <a:lnTo>
                    <a:pt x="98260" y="7324"/>
                  </a:lnTo>
                  <a:lnTo>
                    <a:pt x="143668" y="0"/>
                  </a:lnTo>
                  <a:lnTo>
                    <a:pt x="189079" y="7324"/>
                  </a:lnTo>
                  <a:lnTo>
                    <a:pt x="228517" y="27720"/>
                  </a:lnTo>
                  <a:lnTo>
                    <a:pt x="259618" y="58820"/>
                  </a:lnTo>
                  <a:lnTo>
                    <a:pt x="280013" y="98258"/>
                  </a:lnTo>
                  <a:lnTo>
                    <a:pt x="287337" y="143669"/>
                  </a:lnTo>
                  <a:lnTo>
                    <a:pt x="280013" y="189078"/>
                  </a:lnTo>
                  <a:lnTo>
                    <a:pt x="259617" y="228517"/>
                  </a:lnTo>
                  <a:lnTo>
                    <a:pt x="228517" y="259617"/>
                  </a:lnTo>
                  <a:lnTo>
                    <a:pt x="189079" y="280013"/>
                  </a:lnTo>
                  <a:lnTo>
                    <a:pt x="143668" y="287337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736849" y="4294187"/>
              <a:ext cx="287655" cy="287655"/>
            </a:xfrm>
            <a:custGeom>
              <a:rect l="l" t="t" r="r" b="b"/>
              <a:pathLst>
                <a:path w="287655" h="287654">
                  <a:moveTo>
                    <a:pt x="0" y="143669"/>
                  </a:moveTo>
                  <a:lnTo>
                    <a:pt x="7324" y="98258"/>
                  </a:lnTo>
                  <a:lnTo>
                    <a:pt x="27719" y="58820"/>
                  </a:lnTo>
                  <a:lnTo>
                    <a:pt x="58820" y="27720"/>
                  </a:lnTo>
                  <a:lnTo>
                    <a:pt x="98258" y="7324"/>
                  </a:lnTo>
                  <a:lnTo>
                    <a:pt x="143669" y="0"/>
                  </a:lnTo>
                  <a:lnTo>
                    <a:pt x="189079" y="7324"/>
                  </a:lnTo>
                  <a:lnTo>
                    <a:pt x="228517" y="27719"/>
                  </a:lnTo>
                  <a:lnTo>
                    <a:pt x="259618" y="58819"/>
                  </a:lnTo>
                  <a:lnTo>
                    <a:pt x="280013" y="98258"/>
                  </a:lnTo>
                  <a:lnTo>
                    <a:pt x="287338" y="143668"/>
                  </a:lnTo>
                  <a:lnTo>
                    <a:pt x="280013" y="189078"/>
                  </a:lnTo>
                  <a:lnTo>
                    <a:pt x="259618" y="228517"/>
                  </a:lnTo>
                  <a:lnTo>
                    <a:pt x="228518" y="259617"/>
                  </a:lnTo>
                  <a:lnTo>
                    <a:pt x="189079" y="280013"/>
                  </a:lnTo>
                  <a:lnTo>
                    <a:pt x="143669" y="287337"/>
                  </a:lnTo>
                  <a:lnTo>
                    <a:pt x="98258" y="280012"/>
                  </a:lnTo>
                  <a:lnTo>
                    <a:pt x="58820" y="259616"/>
                  </a:lnTo>
                  <a:lnTo>
                    <a:pt x="27719" y="228516"/>
                  </a:lnTo>
                  <a:lnTo>
                    <a:pt x="7324" y="189078"/>
                  </a:lnTo>
                  <a:lnTo>
                    <a:pt x="0" y="143667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600449" y="5734049"/>
              <a:ext cx="288925" cy="288925"/>
            </a:xfrm>
            <a:custGeom>
              <a:rect l="l" t="t" r="r" b="b"/>
              <a:pathLst>
                <a:path w="288925" h="288925">
                  <a:moveTo>
                    <a:pt x="144462" y="0"/>
                  </a:moveTo>
                  <a:close/>
                </a:path>
                <a:path w="288925" h="288925">
                  <a:moveTo>
                    <a:pt x="288924" y="144462"/>
                  </a:moveTo>
                  <a:lnTo>
                    <a:pt x="0" y="144462"/>
                  </a:lnTo>
                  <a:lnTo>
                    <a:pt x="7365" y="98800"/>
                  </a:lnTo>
                  <a:lnTo>
                    <a:pt x="27874" y="59144"/>
                  </a:lnTo>
                  <a:lnTo>
                    <a:pt x="59146" y="27872"/>
                  </a:lnTo>
                  <a:lnTo>
                    <a:pt x="98803" y="7364"/>
                  </a:lnTo>
                  <a:lnTo>
                    <a:pt x="144462" y="0"/>
                  </a:lnTo>
                  <a:lnTo>
                    <a:pt x="190124" y="7364"/>
                  </a:lnTo>
                  <a:lnTo>
                    <a:pt x="229780" y="27873"/>
                  </a:lnTo>
                  <a:lnTo>
                    <a:pt x="261052" y="59145"/>
                  </a:lnTo>
                  <a:lnTo>
                    <a:pt x="281560" y="98801"/>
                  </a:lnTo>
                  <a:lnTo>
                    <a:pt x="288924" y="144462"/>
                  </a:lnTo>
                  <a:close/>
                </a:path>
                <a:path w="288925" h="288925">
                  <a:moveTo>
                    <a:pt x="144462" y="288924"/>
                  </a:moveTo>
                  <a:lnTo>
                    <a:pt x="98801" y="281559"/>
                  </a:lnTo>
                  <a:lnTo>
                    <a:pt x="59144" y="261051"/>
                  </a:lnTo>
                  <a:lnTo>
                    <a:pt x="27872" y="229779"/>
                  </a:lnTo>
                  <a:lnTo>
                    <a:pt x="7364" y="190123"/>
                  </a:lnTo>
                  <a:lnTo>
                    <a:pt x="0" y="144462"/>
                  </a:lnTo>
                  <a:lnTo>
                    <a:pt x="288924" y="144462"/>
                  </a:lnTo>
                  <a:lnTo>
                    <a:pt x="281559" y="190123"/>
                  </a:lnTo>
                  <a:lnTo>
                    <a:pt x="261051" y="229779"/>
                  </a:lnTo>
                  <a:lnTo>
                    <a:pt x="229779" y="261051"/>
                  </a:lnTo>
                  <a:lnTo>
                    <a:pt x="190123" y="281559"/>
                  </a:lnTo>
                  <a:lnTo>
                    <a:pt x="144462" y="28892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600449" y="5734049"/>
              <a:ext cx="288925" cy="288925"/>
            </a:xfrm>
            <a:custGeom>
              <a:rect l="l" t="t" r="r" b="b"/>
              <a:pathLst>
                <a:path w="288925" h="288925">
                  <a:moveTo>
                    <a:pt x="0" y="144462"/>
                  </a:moveTo>
                  <a:lnTo>
                    <a:pt x="7365" y="98801"/>
                  </a:lnTo>
                  <a:lnTo>
                    <a:pt x="27873" y="59145"/>
                  </a:lnTo>
                  <a:lnTo>
                    <a:pt x="59145" y="27873"/>
                  </a:lnTo>
                  <a:lnTo>
                    <a:pt x="98801" y="7364"/>
                  </a:lnTo>
                  <a:lnTo>
                    <a:pt x="144462" y="0"/>
                  </a:lnTo>
                  <a:lnTo>
                    <a:pt x="190123" y="7364"/>
                  </a:lnTo>
                  <a:lnTo>
                    <a:pt x="229780" y="27872"/>
                  </a:lnTo>
                  <a:lnTo>
                    <a:pt x="261052" y="59144"/>
                  </a:lnTo>
                  <a:lnTo>
                    <a:pt x="281560" y="98800"/>
                  </a:lnTo>
                  <a:lnTo>
                    <a:pt x="288925" y="144462"/>
                  </a:lnTo>
                  <a:lnTo>
                    <a:pt x="281559" y="190123"/>
                  </a:lnTo>
                  <a:lnTo>
                    <a:pt x="261051" y="229779"/>
                  </a:lnTo>
                  <a:lnTo>
                    <a:pt x="229779" y="261051"/>
                  </a:lnTo>
                  <a:lnTo>
                    <a:pt x="190123" y="281559"/>
                  </a:lnTo>
                  <a:lnTo>
                    <a:pt x="144462" y="288924"/>
                  </a:lnTo>
                  <a:lnTo>
                    <a:pt x="98801" y="281559"/>
                  </a:lnTo>
                  <a:lnTo>
                    <a:pt x="59144" y="261051"/>
                  </a:lnTo>
                  <a:lnTo>
                    <a:pt x="27872" y="229779"/>
                  </a:lnTo>
                  <a:lnTo>
                    <a:pt x="7364" y="190123"/>
                  </a:lnTo>
                  <a:lnTo>
                    <a:pt x="0" y="144462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736849" y="3428999"/>
              <a:ext cx="287655" cy="288925"/>
            </a:xfrm>
            <a:custGeom>
              <a:rect l="l" t="t" r="r" b="b"/>
              <a:pathLst>
                <a:path w="287655" h="288925">
                  <a:moveTo>
                    <a:pt x="143668" y="0"/>
                  </a:moveTo>
                  <a:close/>
                </a:path>
                <a:path w="287655" h="288925">
                  <a:moveTo>
                    <a:pt x="287337" y="144462"/>
                  </a:moveTo>
                  <a:lnTo>
                    <a:pt x="0" y="144462"/>
                  </a:lnTo>
                  <a:lnTo>
                    <a:pt x="7324" y="98800"/>
                  </a:lnTo>
                  <a:lnTo>
                    <a:pt x="27720" y="59144"/>
                  </a:lnTo>
                  <a:lnTo>
                    <a:pt x="58821" y="27872"/>
                  </a:lnTo>
                  <a:lnTo>
                    <a:pt x="98260" y="7364"/>
                  </a:lnTo>
                  <a:lnTo>
                    <a:pt x="143668" y="0"/>
                  </a:lnTo>
                  <a:lnTo>
                    <a:pt x="189080" y="7364"/>
                  </a:lnTo>
                  <a:lnTo>
                    <a:pt x="228518" y="27873"/>
                  </a:lnTo>
                  <a:lnTo>
                    <a:pt x="259618" y="59145"/>
                  </a:lnTo>
                  <a:lnTo>
                    <a:pt x="280013" y="98801"/>
                  </a:lnTo>
                  <a:lnTo>
                    <a:pt x="287337" y="144462"/>
                  </a:lnTo>
                  <a:close/>
                </a:path>
                <a:path w="287655" h="288925">
                  <a:moveTo>
                    <a:pt x="143669" y="288924"/>
                  </a:moveTo>
                  <a:lnTo>
                    <a:pt x="98258" y="281559"/>
                  </a:lnTo>
                  <a:lnTo>
                    <a:pt x="58820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1"/>
                  </a:lnTo>
                  <a:lnTo>
                    <a:pt x="287337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736849" y="3428999"/>
              <a:ext cx="287655" cy="288925"/>
            </a:xfrm>
            <a:custGeom>
              <a:rect l="l" t="t" r="r" b="b"/>
              <a:pathLst>
                <a:path w="287655" h="288925">
                  <a:moveTo>
                    <a:pt x="0" y="144462"/>
                  </a:moveTo>
                  <a:lnTo>
                    <a:pt x="7324" y="98801"/>
                  </a:lnTo>
                  <a:lnTo>
                    <a:pt x="27719" y="59145"/>
                  </a:lnTo>
                  <a:lnTo>
                    <a:pt x="58820" y="27873"/>
                  </a:lnTo>
                  <a:lnTo>
                    <a:pt x="98258" y="7364"/>
                  </a:lnTo>
                  <a:lnTo>
                    <a:pt x="143669" y="0"/>
                  </a:lnTo>
                  <a:lnTo>
                    <a:pt x="189079" y="7364"/>
                  </a:lnTo>
                  <a:lnTo>
                    <a:pt x="228517" y="27872"/>
                  </a:lnTo>
                  <a:lnTo>
                    <a:pt x="259618" y="59144"/>
                  </a:lnTo>
                  <a:lnTo>
                    <a:pt x="280013" y="98800"/>
                  </a:lnTo>
                  <a:lnTo>
                    <a:pt x="287338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lnTo>
                    <a:pt x="98258" y="281559"/>
                  </a:lnTo>
                  <a:lnTo>
                    <a:pt x="58820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2"/>
                  </a:lnTo>
                  <a:close/>
                </a:path>
              </a:pathLst>
            </a:custGeom>
            <a:ln w="952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1511300" y="3286125"/>
            <a:ext cx="901700" cy="31750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330"/>
              </a:spcBef>
            </a:pPr>
            <a:r>
              <a:rPr sz="1400">
                <a:latin typeface="Arial"/>
                <a:cs typeface="Arial"/>
              </a:rPr>
              <a:t>xx</a:t>
            </a:r>
            <a:r>
              <a:rPr sz="1400" spc="-20">
                <a:latin typeface="宋体"/>
                <a:cs typeface="宋体"/>
              </a:rPr>
              <a:t>碧桂园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095625" y="3429000"/>
            <a:ext cx="901700" cy="31750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409"/>
              </a:spcBef>
            </a:pPr>
            <a:r>
              <a:rPr sz="1400" spc="-15">
                <a:latin typeface="宋体"/>
                <a:cs typeface="宋体"/>
              </a:rPr>
              <a:t>碧波春城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095625" y="3860800"/>
            <a:ext cx="901700" cy="31750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409"/>
              </a:spcBef>
            </a:pPr>
            <a:r>
              <a:rPr sz="1400" spc="-15">
                <a:latin typeface="宋体"/>
                <a:cs typeface="宋体"/>
              </a:rPr>
              <a:t>楚荣首府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095625" y="4294187"/>
            <a:ext cx="723900" cy="31623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409"/>
              </a:spcBef>
            </a:pPr>
            <a:r>
              <a:rPr sz="1400" spc="-20">
                <a:latin typeface="宋体"/>
                <a:cs typeface="宋体"/>
              </a:rPr>
              <a:t>凤凰城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024188" y="6021387"/>
            <a:ext cx="1433830" cy="31623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409"/>
              </a:spcBef>
            </a:pPr>
            <a:r>
              <a:rPr sz="1400" spc="-10">
                <a:latin typeface="宋体"/>
                <a:cs typeface="宋体"/>
              </a:rPr>
              <a:t>宜洋汽车后市场</a:t>
            </a:r>
            <a:endParaRPr sz="1400">
              <a:latin typeface="宋体"/>
              <a:cs typeface="宋体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548437" y="3352799"/>
            <a:ext cx="873125" cy="657225"/>
            <a:chOff x="6548437" y="3352799"/>
            <a:chExt cx="873125" cy="657225"/>
          </a:xfrm>
        </p:grpSpPr>
        <p:sp>
          <p:nvSpPr>
            <p:cNvPr id="22" name="object 22"/>
            <p:cNvSpPr/>
            <p:nvPr/>
          </p:nvSpPr>
          <p:spPr>
            <a:xfrm>
              <a:off x="6553200" y="3357562"/>
              <a:ext cx="863600" cy="647700"/>
            </a:xfrm>
            <a:custGeom>
              <a:rect l="l" t="t" r="r" b="b"/>
              <a:pathLst>
                <a:path w="863600" h="647700">
                  <a:moveTo>
                    <a:pt x="431800" y="647700"/>
                  </a:moveTo>
                  <a:lnTo>
                    <a:pt x="292081" y="428638"/>
                  </a:lnTo>
                  <a:lnTo>
                    <a:pt x="0" y="323850"/>
                  </a:lnTo>
                  <a:lnTo>
                    <a:pt x="292081" y="219061"/>
                  </a:lnTo>
                  <a:lnTo>
                    <a:pt x="431800" y="0"/>
                  </a:lnTo>
                  <a:lnTo>
                    <a:pt x="571518" y="219061"/>
                  </a:lnTo>
                  <a:lnTo>
                    <a:pt x="863600" y="323850"/>
                  </a:lnTo>
                  <a:lnTo>
                    <a:pt x="571518" y="428638"/>
                  </a:lnTo>
                  <a:lnTo>
                    <a:pt x="431800" y="647700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553200" y="3357562"/>
              <a:ext cx="863600" cy="647700"/>
            </a:xfrm>
            <a:custGeom>
              <a:rect l="l" t="t" r="r" b="b"/>
              <a:pathLst>
                <a:path w="863600" h="647700">
                  <a:moveTo>
                    <a:pt x="0" y="323850"/>
                  </a:moveTo>
                  <a:lnTo>
                    <a:pt x="292081" y="219061"/>
                  </a:lnTo>
                  <a:lnTo>
                    <a:pt x="431800" y="0"/>
                  </a:lnTo>
                  <a:lnTo>
                    <a:pt x="571518" y="219061"/>
                  </a:lnTo>
                  <a:lnTo>
                    <a:pt x="863600" y="323850"/>
                  </a:lnTo>
                  <a:lnTo>
                    <a:pt x="571518" y="428638"/>
                  </a:lnTo>
                  <a:lnTo>
                    <a:pt x="431800" y="647700"/>
                  </a:lnTo>
                  <a:lnTo>
                    <a:pt x="292081" y="428638"/>
                  </a:lnTo>
                  <a:lnTo>
                    <a:pt x="0" y="323850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6922751" y="3401535"/>
            <a:ext cx="254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0">
                <a:latin typeface="宋体"/>
                <a:cs typeface="宋体"/>
              </a:rPr>
              <a:t>本案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675187" y="5729287"/>
            <a:ext cx="5410200" cy="847725"/>
          </a:xfrm>
          <a:prstGeom prst="rect">
            <a:avLst/>
          </a:prstGeom>
          <a:solidFill>
            <a:srgbClr val="808000"/>
          </a:solidFill>
        </p:spPr>
        <p:txBody>
          <a:bodyPr vert="horz" wrap="square" lIns="0" tIns="57785" rIns="0" bIns="0" rtlCol="0">
            <a:spAutoFit/>
          </a:bodyPr>
          <a:lstStyle/>
          <a:p>
            <a:pPr marL="94615" marR="227329" algn="just">
              <a:lnSpc>
                <a:spcPct val="100000"/>
              </a:lnSpc>
              <a:spcBef>
                <a:spcPts val="455"/>
              </a:spcBef>
            </a:pPr>
            <a:r>
              <a:rPr sz="1600" b="1" spc="-10">
                <a:latin typeface="Microsoft JhengHei"/>
                <a:cs typeface="Microsoft JhengHei"/>
              </a:rPr>
              <a:t>发展定位：</a:t>
            </a:r>
            <a:r>
              <a:rPr sz="1600" b="1" spc="-40">
                <a:latin typeface="Microsoft JhengHei"/>
                <a:cs typeface="Microsoft JhengHei"/>
              </a:rPr>
              <a:t>xx</a:t>
            </a:r>
            <a:r>
              <a:rPr sz="1600" b="1" spc="-5">
                <a:latin typeface="Microsoft JhengHei"/>
                <a:cs typeface="Microsoft JhengHei"/>
              </a:rPr>
              <a:t>高新区隶属于国家级高新技术开发区，本区</a:t>
            </a:r>
            <a:r>
              <a:rPr sz="1600" b="1">
                <a:latin typeface="Microsoft JhengHei"/>
                <a:cs typeface="Microsoft JhengHei"/>
              </a:rPr>
              <a:t>域吸纳了格林美、中航及</a:t>
            </a:r>
            <a:r>
              <a:rPr sz="1600" b="1" spc="-60">
                <a:latin typeface="Microsoft JhengHei"/>
                <a:cs typeface="Microsoft JhengHei"/>
              </a:rPr>
              <a:t>xx</a:t>
            </a:r>
            <a:r>
              <a:rPr sz="1600" b="1">
                <a:latin typeface="Microsoft JhengHei"/>
                <a:cs typeface="Microsoft JhengHei"/>
              </a:rPr>
              <a:t>在内的进</a:t>
            </a:r>
            <a:r>
              <a:rPr sz="1600" b="1" spc="-170">
                <a:latin typeface="Microsoft JhengHei"/>
                <a:cs typeface="Microsoft JhengHei"/>
              </a:rPr>
              <a:t>100</a:t>
            </a:r>
            <a:r>
              <a:rPr sz="1600" b="1">
                <a:latin typeface="Microsoft JhengHei"/>
                <a:cs typeface="Microsoft JhengHei"/>
              </a:rPr>
              <a:t>家世界及中国</a:t>
            </a:r>
            <a:r>
              <a:rPr sz="1600" b="1" spc="-160">
                <a:latin typeface="Microsoft JhengHei"/>
                <a:cs typeface="Microsoft JhengHei"/>
              </a:rPr>
              <a:t>500</a:t>
            </a:r>
            <a:r>
              <a:rPr sz="1600" b="1">
                <a:latin typeface="Microsoft JhengHei"/>
                <a:cs typeface="Microsoft JhengHei"/>
              </a:rPr>
              <a:t>强企业入驻。这也全面铺开</a:t>
            </a:r>
            <a:r>
              <a:rPr sz="1600" b="1" spc="-60">
                <a:latin typeface="Microsoft JhengHei"/>
                <a:cs typeface="Microsoft JhengHei"/>
              </a:rPr>
              <a:t>xx</a:t>
            </a:r>
            <a:r>
              <a:rPr sz="1600" b="1" spc="-5">
                <a:latin typeface="Microsoft JhengHei"/>
                <a:cs typeface="Microsoft JhengHei"/>
              </a:rPr>
              <a:t>高新区的国际化发展步伐。</a:t>
            </a:r>
            <a:endParaRPr sz="1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346200"/>
            <a:ext cx="4505325" cy="4572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476250"/>
            <a:ext cx="10073005" cy="779780"/>
          </a:xfrm>
          <a:custGeom>
            <a:rect l="l" t="t" r="r" b="b"/>
            <a:pathLst>
              <a:path w="10073005" h="779780">
                <a:moveTo>
                  <a:pt x="10072688" y="779461"/>
                </a:moveTo>
                <a:lnTo>
                  <a:pt x="0" y="779461"/>
                </a:lnTo>
                <a:lnTo>
                  <a:pt x="0" y="0"/>
                </a:lnTo>
                <a:lnTo>
                  <a:pt x="10072688" y="0"/>
                </a:lnTo>
                <a:lnTo>
                  <a:pt x="10072688" y="779461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4048" y="490114"/>
            <a:ext cx="9584690" cy="6877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350" spc="-265">
                <a:solidFill>
                  <a:srgbClr val="FFFF00"/>
                </a:solidFill>
              </a:rPr>
              <a:t>项目规划</a:t>
            </a:r>
            <a:r>
              <a:rPr sz="4350" spc="325">
                <a:solidFill>
                  <a:srgbClr val="FFFF00"/>
                </a:solidFill>
              </a:rPr>
              <a:t> </a:t>
            </a:r>
            <a:r>
              <a:rPr sz="2550" spc="-160">
                <a:solidFill>
                  <a:srgbClr val="FFFFFF"/>
                </a:solidFill>
              </a:rPr>
              <a:t>本项本目</a:t>
            </a:r>
            <a:r>
              <a:rPr sz="2550" i="1" spc="-114">
                <a:solidFill>
                  <a:srgbClr val="FFFFFF"/>
                </a:solidFill>
                <a:latin typeface="Comic Sans MS"/>
                <a:cs typeface="Comic Sans MS"/>
              </a:rPr>
              <a:t>xx</a:t>
            </a:r>
            <a:r>
              <a:rPr sz="2550" spc="-160">
                <a:solidFill>
                  <a:srgbClr val="FFFFFF"/>
                </a:solidFill>
              </a:rPr>
              <a:t>高新区迎春大道以北，位置</a:t>
            </a:r>
            <a:r>
              <a:rPr sz="2550" i="1" spc="-90">
                <a:solidFill>
                  <a:srgbClr val="FFFFFF"/>
                </a:solidFill>
                <a:latin typeface="Comic Sans MS"/>
                <a:cs typeface="Comic Sans MS"/>
              </a:rPr>
              <a:t>207</a:t>
            </a:r>
            <a:r>
              <a:rPr sz="2550" spc="-160">
                <a:solidFill>
                  <a:srgbClr val="FFFFFF"/>
                </a:solidFill>
              </a:rPr>
              <a:t>国道边上</a:t>
            </a:r>
            <a:r>
              <a:rPr sz="2550" spc="-50">
                <a:solidFill>
                  <a:srgbClr val="FFFFFF"/>
                </a:solidFill>
              </a:rPr>
              <a:t>。</a:t>
            </a:r>
            <a:endParaRPr sz="2550">
              <a:latin typeface="Comic Sans MS"/>
              <a:cs typeface="Comic Sans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33412" y="1758950"/>
            <a:ext cx="3215005" cy="3684904"/>
            <a:chOff x="633412" y="1758950"/>
            <a:chExt cx="3215005" cy="3684904"/>
          </a:xfrm>
        </p:grpSpPr>
        <p:sp>
          <p:nvSpPr>
            <p:cNvPr id="6" name="object 6"/>
            <p:cNvSpPr/>
            <p:nvPr/>
          </p:nvSpPr>
          <p:spPr>
            <a:xfrm>
              <a:off x="647700" y="3141661"/>
              <a:ext cx="1873250" cy="2232025"/>
            </a:xfrm>
            <a:custGeom>
              <a:rect l="l" t="t" r="r" b="b"/>
              <a:pathLst>
                <a:path w="1873250" h="2232025">
                  <a:moveTo>
                    <a:pt x="0" y="0"/>
                  </a:moveTo>
                  <a:lnTo>
                    <a:pt x="1873250" y="2232025"/>
                  </a:lnTo>
                </a:path>
              </a:pathLst>
            </a:custGeom>
            <a:ln w="2857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520950" y="4365625"/>
              <a:ext cx="1313180" cy="1063625"/>
            </a:xfrm>
            <a:custGeom>
              <a:rect l="l" t="t" r="r" b="b"/>
              <a:pathLst>
                <a:path w="1313179" h="1063625">
                  <a:moveTo>
                    <a:pt x="1312862" y="0"/>
                  </a:moveTo>
                  <a:lnTo>
                    <a:pt x="0" y="1063625"/>
                  </a:lnTo>
                </a:path>
              </a:pathLst>
            </a:custGeom>
            <a:ln w="2857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47700" y="1773238"/>
              <a:ext cx="1513205" cy="1351280"/>
            </a:xfrm>
            <a:custGeom>
              <a:rect l="l" t="t" r="r" b="b"/>
              <a:pathLst>
                <a:path w="1513205" h="1351280">
                  <a:moveTo>
                    <a:pt x="1512887" y="0"/>
                  </a:moveTo>
                  <a:lnTo>
                    <a:pt x="0" y="1350962"/>
                  </a:lnTo>
                </a:path>
              </a:pathLst>
            </a:custGeom>
            <a:ln w="2857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159000" y="1774825"/>
              <a:ext cx="1638300" cy="2517775"/>
            </a:xfrm>
            <a:custGeom>
              <a:rect l="l" t="t" r="r" b="b"/>
              <a:pathLst>
                <a:path w="1638300" h="2517775">
                  <a:moveTo>
                    <a:pt x="0" y="0"/>
                  </a:moveTo>
                  <a:lnTo>
                    <a:pt x="720725" y="863600"/>
                  </a:lnTo>
                </a:path>
                <a:path w="1638300" h="2517775">
                  <a:moveTo>
                    <a:pt x="773443" y="935036"/>
                  </a:moveTo>
                  <a:lnTo>
                    <a:pt x="720725" y="1484159"/>
                  </a:lnTo>
                  <a:lnTo>
                    <a:pt x="916431" y="1889223"/>
                  </a:lnTo>
                  <a:lnTo>
                    <a:pt x="1638300" y="2517775"/>
                  </a:lnTo>
                </a:path>
              </a:pathLst>
            </a:custGeom>
            <a:ln w="2857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-4762" y="1346200"/>
            <a:ext cx="10088880" cy="5516880"/>
            <a:chOff x="-4762" y="1346200"/>
            <a:chExt cx="10088880" cy="5516880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33900" y="4076700"/>
              <a:ext cx="5473700" cy="194468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33900" y="1346200"/>
              <a:ext cx="2822575" cy="27813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340600" y="2133600"/>
              <a:ext cx="2665411" cy="1984375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0" y="5949950"/>
              <a:ext cx="10079355" cy="908050"/>
            </a:xfrm>
            <a:custGeom>
              <a:rect l="l" t="t" r="r" b="b"/>
              <a:pathLst>
                <a:path w="10079355" h="908050">
                  <a:moveTo>
                    <a:pt x="10079038" y="908050"/>
                  </a:moveTo>
                  <a:lnTo>
                    <a:pt x="0" y="908050"/>
                  </a:lnTo>
                  <a:lnTo>
                    <a:pt x="0" y="0"/>
                  </a:lnTo>
                  <a:lnTo>
                    <a:pt x="10079038" y="0"/>
                  </a:lnTo>
                  <a:lnTo>
                    <a:pt x="10079038" y="9080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0" y="5949950"/>
              <a:ext cx="10079355" cy="908050"/>
            </a:xfrm>
            <a:custGeom>
              <a:rect l="l" t="t" r="r" b="b"/>
              <a:pathLst>
                <a:path w="10079355" h="908050">
                  <a:moveTo>
                    <a:pt x="0" y="0"/>
                  </a:moveTo>
                  <a:lnTo>
                    <a:pt x="10079038" y="0"/>
                  </a:lnTo>
                  <a:lnTo>
                    <a:pt x="10079038" y="908050"/>
                  </a:lnTo>
                  <a:lnTo>
                    <a:pt x="0" y="90805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8740" y="5957623"/>
            <a:ext cx="9855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本项目总占地面积</a:t>
            </a:r>
            <a:r>
              <a:rPr sz="1800" b="1" spc="-85">
                <a:solidFill>
                  <a:srgbClr val="FFFFFF"/>
                </a:solidFill>
                <a:latin typeface="Microsoft JhengHei"/>
                <a:cs typeface="Microsoft JhengHei"/>
              </a:rPr>
              <a:t>5491.1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㎡；总建筑面积</a:t>
            </a:r>
            <a:r>
              <a:rPr sz="1800" b="1" spc="-95">
                <a:solidFill>
                  <a:srgbClr val="FFFFFF"/>
                </a:solidFill>
                <a:latin typeface="Microsoft JhengHei"/>
                <a:cs typeface="Microsoft JhengHei"/>
              </a:rPr>
              <a:t>10207.7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㎡；容积率为1.7；绿化率为</a:t>
            </a:r>
            <a:r>
              <a:rPr sz="1800" b="1" spc="-130">
                <a:solidFill>
                  <a:srgbClr val="FFFFFF"/>
                </a:solidFill>
                <a:latin typeface="Microsoft JhengHei"/>
                <a:cs typeface="Microsoft JhengHei"/>
              </a:rPr>
              <a:t>33</a:t>
            </a:r>
            <a:r>
              <a:rPr sz="1800" b="1" spc="-30">
                <a:solidFill>
                  <a:srgbClr val="FFFFFF"/>
                </a:solidFill>
                <a:latin typeface="Microsoft JhengHei"/>
                <a:cs typeface="Microsoft JhengHei"/>
              </a:rPr>
              <a:t>；其中住宅建筑面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积为</a:t>
            </a:r>
            <a:r>
              <a:rPr sz="1800" b="1" spc="-190">
                <a:solidFill>
                  <a:srgbClr val="FFFFFF"/>
                </a:solidFill>
                <a:latin typeface="Microsoft JhengHei"/>
                <a:cs typeface="Microsoft JhengHei"/>
              </a:rPr>
              <a:t>67306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㎡；商业建筑面为</a:t>
            </a:r>
            <a:r>
              <a:rPr sz="1800" b="1" spc="-190">
                <a:solidFill>
                  <a:srgbClr val="FFFFFF"/>
                </a:solidFill>
                <a:latin typeface="Microsoft JhengHei"/>
                <a:cs typeface="Microsoft JhengHei"/>
              </a:rPr>
              <a:t>4286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㎡；其他配套建筑面积为</a:t>
            </a:r>
            <a:r>
              <a:rPr sz="1800" b="1" spc="-85">
                <a:solidFill>
                  <a:srgbClr val="FFFFFF"/>
                </a:solidFill>
                <a:latin typeface="Microsoft JhengHei"/>
                <a:cs typeface="Microsoft JhengHei"/>
              </a:rPr>
              <a:t>6438.2</a:t>
            </a:r>
            <a:r>
              <a:rPr sz="1800" b="1" spc="190">
                <a:solidFill>
                  <a:srgbClr val="FFFFFF"/>
                </a:solidFill>
                <a:latin typeface="Microsoft JhengHei"/>
                <a:cs typeface="Microsoft JhengHei"/>
              </a:rPr>
              <a:t>㎡.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76250"/>
            <a:ext cx="10073005" cy="1084580"/>
          </a:xfrm>
          <a:custGeom>
            <a:rect l="l" t="t" r="r" b="b"/>
            <a:pathLst>
              <a:path w="10073005" h="1084580">
                <a:moveTo>
                  <a:pt x="10072688" y="1084261"/>
                </a:moveTo>
                <a:lnTo>
                  <a:pt x="0" y="1084261"/>
                </a:lnTo>
                <a:lnTo>
                  <a:pt x="0" y="0"/>
                </a:lnTo>
                <a:lnTo>
                  <a:pt x="10072688" y="0"/>
                </a:lnTo>
                <a:lnTo>
                  <a:pt x="10072688" y="1084261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9069" y="498108"/>
            <a:ext cx="2108200" cy="6877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350" spc="-1255">
                <a:solidFill>
                  <a:srgbClr val="FFFF00"/>
                </a:solidFill>
              </a:rPr>
              <a:t>SWOT</a:t>
            </a:r>
            <a:r>
              <a:rPr sz="4350" spc="-265">
                <a:solidFill>
                  <a:srgbClr val="FFFF00"/>
                </a:solidFill>
              </a:rPr>
              <a:t>分</a:t>
            </a:r>
            <a:r>
              <a:rPr sz="4350" spc="-315">
                <a:solidFill>
                  <a:srgbClr val="FFFF00"/>
                </a:solidFill>
              </a:rPr>
              <a:t>析</a:t>
            </a:r>
            <a:endParaRPr sz="4350"/>
          </a:p>
        </p:txBody>
      </p:sp>
      <p:sp>
        <p:nvSpPr>
          <p:cNvPr id="4" name="object 4"/>
          <p:cNvSpPr txBox="1"/>
          <p:nvPr/>
        </p:nvSpPr>
        <p:spPr>
          <a:xfrm>
            <a:off x="2512219" y="725576"/>
            <a:ext cx="7391400" cy="78168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鉴于本项目位置及其区域属性分析本项目优势、劣势、机会、威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胁</a:t>
            </a:r>
            <a:endParaRPr sz="2100">
              <a:latin typeface="Microsoft JhengHei"/>
              <a:cs typeface="Microsoft JhengHei"/>
            </a:endParaRPr>
          </a:p>
          <a:p>
            <a:pPr marL="2269490">
              <a:lnSpc>
                <a:spcPct val="100000"/>
              </a:lnSpc>
              <a:spcBef>
                <a:spcPts val="455"/>
              </a:spcBef>
            </a:pPr>
            <a:r>
              <a:rPr sz="21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分</a:t>
            </a:r>
            <a:r>
              <a:rPr sz="21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析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42694" y="2086454"/>
            <a:ext cx="3937000" cy="156591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56845">
              <a:lnSpc>
                <a:spcPct val="100000"/>
              </a:lnSpc>
              <a:spcBef>
                <a:spcPts val="114"/>
              </a:spcBef>
            </a:pPr>
            <a:r>
              <a:rPr sz="2100" b="1" spc="-105">
                <a:latin typeface="Microsoft JhengHei"/>
                <a:cs typeface="Microsoft JhengHei"/>
              </a:rPr>
              <a:t>Strengths优势分</a:t>
            </a:r>
            <a:r>
              <a:rPr sz="2100" b="1" spc="-50">
                <a:latin typeface="Microsoft JhengHei"/>
                <a:cs typeface="Microsoft JhengHei"/>
              </a:rPr>
              <a:t>析</a:t>
            </a:r>
            <a:endParaRPr sz="2100">
              <a:latin typeface="Microsoft JhengHei"/>
              <a:cs typeface="Microsoft JhengHei"/>
            </a:endParaRPr>
          </a:p>
          <a:p>
            <a:pPr marL="190500" indent="-177800">
              <a:lnSpc>
                <a:spcPct val="100000"/>
              </a:lnSpc>
              <a:spcBef>
                <a:spcPts val="1360"/>
              </a:spcBef>
              <a:buAutoNum type="arabicPlain"/>
              <a:tabLst>
                <a:tab pos="190500"/>
              </a:tabLst>
            </a:pPr>
            <a:r>
              <a:rPr sz="1400">
                <a:latin typeface="宋体"/>
                <a:cs typeface="宋体"/>
              </a:rPr>
              <a:t>本项目依托xx</a:t>
            </a:r>
            <a:r>
              <a:rPr sz="1400" spc="-5">
                <a:latin typeface="宋体"/>
                <a:cs typeface="宋体"/>
              </a:rPr>
              <a:t>品牌为本项目营销发力</a:t>
            </a:r>
            <a:endParaRPr sz="1400">
              <a:latin typeface="宋体"/>
              <a:cs typeface="宋体"/>
            </a:endParaRPr>
          </a:p>
          <a:p>
            <a:pPr marL="190500" indent="-177800">
              <a:lnSpc>
                <a:spcPct val="100000"/>
              </a:lnSpc>
              <a:spcBef>
                <a:spcPts val="505"/>
              </a:spcBef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本项目连带企业内部员工福利住房为的项目开发</a:t>
            </a:r>
            <a:endParaRPr sz="1400">
              <a:latin typeface="宋体"/>
              <a:cs typeface="宋体"/>
            </a:endParaRPr>
          </a:p>
          <a:p>
            <a:pPr marL="12700" marR="5080" indent="177800">
              <a:lnSpc>
                <a:spcPct val="130000"/>
              </a:lnSpc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开发商具有较强的品牌和营销意识，区别于本地</a:t>
            </a:r>
            <a:r>
              <a:rPr sz="1400" spc="-15">
                <a:latin typeface="宋体"/>
                <a:cs typeface="宋体"/>
              </a:rPr>
              <a:t>开发商。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4905" y="2877691"/>
            <a:ext cx="3403600" cy="1911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77800">
              <a:lnSpc>
                <a:spcPct val="130000"/>
              </a:lnSpc>
              <a:spcBef>
                <a:spcPts val="100"/>
              </a:spcBef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周边具体了很多大型企业在后期销售上可</a:t>
            </a:r>
            <a:r>
              <a:rPr sz="1400" spc="-20">
                <a:latin typeface="宋体"/>
                <a:cs typeface="宋体"/>
              </a:rPr>
              <a:t>以借势</a:t>
            </a:r>
            <a:endParaRPr sz="1400">
              <a:latin typeface="宋体"/>
              <a:cs typeface="宋体"/>
            </a:endParaRPr>
          </a:p>
          <a:p>
            <a:pPr marL="12700" marR="5080" indent="177800">
              <a:lnSpc>
                <a:spcPct val="130000"/>
              </a:lnSpc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周边待开发项目居多，本案率先出击，抢</a:t>
            </a:r>
            <a:r>
              <a:rPr sz="1400" spc="-20">
                <a:latin typeface="宋体"/>
                <a:cs typeface="宋体"/>
              </a:rPr>
              <a:t>占市场</a:t>
            </a:r>
            <a:endParaRPr sz="1400">
              <a:latin typeface="宋体"/>
              <a:cs typeface="宋体"/>
            </a:endParaRPr>
          </a:p>
          <a:p>
            <a:pPr marL="12700" marR="5080" indent="177800">
              <a:lnSpc>
                <a:spcPts val="2180"/>
              </a:lnSpc>
              <a:spcBef>
                <a:spcPts val="160"/>
              </a:spcBef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从整体环境来看，本项目周边需改善客户</a:t>
            </a:r>
            <a:r>
              <a:rPr sz="1400" spc="-20">
                <a:latin typeface="宋体"/>
                <a:cs typeface="宋体"/>
              </a:rPr>
              <a:t>较多。</a:t>
            </a:r>
            <a:endParaRPr sz="1400">
              <a:latin typeface="宋体"/>
              <a:cs typeface="宋体"/>
            </a:endParaRPr>
          </a:p>
          <a:p>
            <a:pPr marL="299720">
              <a:lnSpc>
                <a:spcPts val="1590"/>
              </a:lnSpc>
            </a:pPr>
            <a:r>
              <a:rPr sz="2100" b="1" spc="-105">
                <a:latin typeface="Microsoft JhengHei"/>
                <a:cs typeface="Microsoft JhengHei"/>
              </a:rPr>
              <a:t>Opportunities机会分</a:t>
            </a:r>
            <a:r>
              <a:rPr sz="2100" b="1" spc="-50">
                <a:latin typeface="Microsoft JhengHei"/>
                <a:cs typeface="Microsoft JhengHei"/>
              </a:rPr>
              <a:t>析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51782" y="5161441"/>
            <a:ext cx="4559300" cy="128714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77800" algn="ctr">
              <a:lnSpc>
                <a:spcPct val="100000"/>
              </a:lnSpc>
              <a:spcBef>
                <a:spcPts val="114"/>
              </a:spcBef>
            </a:pPr>
            <a:r>
              <a:rPr sz="2100" b="1" spc="-95">
                <a:latin typeface="Microsoft JhengHei"/>
                <a:cs typeface="Microsoft JhengHei"/>
              </a:rPr>
              <a:t>Threats</a:t>
            </a:r>
            <a:r>
              <a:rPr sz="2100" b="1" spc="-105">
                <a:latin typeface="Microsoft JhengHei"/>
                <a:cs typeface="Microsoft JhengHei"/>
              </a:rPr>
              <a:t>威胁分</a:t>
            </a:r>
            <a:r>
              <a:rPr sz="2100" b="1" spc="-50">
                <a:latin typeface="Microsoft JhengHei"/>
                <a:cs typeface="Microsoft JhengHei"/>
              </a:rPr>
              <a:t>析</a:t>
            </a:r>
            <a:endParaRPr sz="2100">
              <a:latin typeface="Microsoft JhengHei"/>
              <a:cs typeface="Microsoft JhengHei"/>
            </a:endParaRPr>
          </a:p>
          <a:p>
            <a:pPr marL="12700" marR="182880">
              <a:lnSpc>
                <a:spcPct val="130000"/>
              </a:lnSpc>
              <a:spcBef>
                <a:spcPts val="844"/>
              </a:spcBef>
            </a:pPr>
            <a:r>
              <a:rPr sz="1400">
                <a:latin typeface="宋体"/>
                <a:cs typeface="宋体"/>
              </a:rPr>
              <a:t>1</a:t>
            </a:r>
            <a:r>
              <a:rPr sz="1400" spc="-5">
                <a:latin typeface="宋体"/>
                <a:cs typeface="宋体"/>
              </a:rPr>
              <a:t>、房地产大环境不稳定，国家频频出台调控政策，主要针对投资型产品，部分消费者持币观望态度加强。</a:t>
            </a: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00">
                <a:latin typeface="宋体"/>
                <a:cs typeface="宋体"/>
              </a:rPr>
              <a:t>2</a:t>
            </a:r>
            <a:r>
              <a:rPr sz="1400" spc="-5">
                <a:latin typeface="宋体"/>
                <a:cs typeface="宋体"/>
              </a:rPr>
              <a:t>、本项目与大其他区域项目跨度加大，没有任何的借势。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68244" y="4425556"/>
            <a:ext cx="4114800" cy="162560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90500" indent="-177800">
              <a:lnSpc>
                <a:spcPct val="100000"/>
              </a:lnSpc>
              <a:spcBef>
                <a:spcPts val="940"/>
              </a:spcBef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地段偏僻，地处城乡结合部，周边配套设施缺乏。</a:t>
            </a:r>
            <a:endParaRPr sz="1400">
              <a:latin typeface="宋体"/>
              <a:cs typeface="宋体"/>
            </a:endParaRPr>
          </a:p>
          <a:p>
            <a:pPr marL="190500" indent="-177800">
              <a:lnSpc>
                <a:spcPct val="100000"/>
              </a:lnSpc>
              <a:spcBef>
                <a:spcPts val="840"/>
              </a:spcBef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项目原为荒地，周边环境差。</a:t>
            </a:r>
            <a:endParaRPr sz="1400">
              <a:latin typeface="宋体"/>
              <a:cs typeface="宋体"/>
            </a:endParaRPr>
          </a:p>
          <a:p>
            <a:pPr marL="12700" marR="182880" indent="177800">
              <a:lnSpc>
                <a:spcPct val="150000"/>
              </a:lnSpc>
              <a:buAutoNum type="arabicPlain"/>
              <a:tabLst>
                <a:tab pos="190500"/>
              </a:tabLst>
            </a:pPr>
            <a:r>
              <a:rPr sz="1400" spc="-5">
                <a:latin typeface="宋体"/>
                <a:cs typeface="宋体"/>
              </a:rPr>
              <a:t>项目周边无山无水，无任何景观价值，需自己营</a:t>
            </a:r>
            <a:r>
              <a:rPr sz="1400" spc="-25">
                <a:latin typeface="宋体"/>
                <a:cs typeface="宋体"/>
              </a:rPr>
              <a:t>造。</a:t>
            </a:r>
            <a:endParaRPr sz="1400">
              <a:latin typeface="宋体"/>
              <a:cs typeface="宋体"/>
            </a:endParaRPr>
          </a:p>
          <a:p>
            <a:pPr marL="190500" indent="-177800">
              <a:lnSpc>
                <a:spcPct val="100000"/>
              </a:lnSpc>
              <a:spcBef>
                <a:spcPts val="840"/>
              </a:spcBef>
              <a:buAutoNum type="arabicPlain"/>
              <a:tabLst>
                <a:tab pos="190500"/>
              </a:tabLst>
            </a:pPr>
            <a:r>
              <a:rPr sz="1400">
                <a:latin typeface="宋体"/>
                <a:cs typeface="宋体"/>
              </a:rPr>
              <a:t>本区域并非xx</a:t>
            </a:r>
            <a:r>
              <a:rPr sz="1400" spc="-5">
                <a:latin typeface="宋体"/>
                <a:cs typeface="宋体"/>
              </a:rPr>
              <a:t>市的重点规划方向，市政工程较少。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19069" y="4008917"/>
            <a:ext cx="2311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254">
                <a:latin typeface="Microsoft JhengHei"/>
                <a:cs typeface="Microsoft JhengHei"/>
              </a:rPr>
              <a:t>Weaknesses</a:t>
            </a:r>
            <a:r>
              <a:rPr sz="2100" b="1" spc="-105">
                <a:latin typeface="Microsoft JhengHei"/>
                <a:cs typeface="Microsoft JhengHei"/>
              </a:rPr>
              <a:t>劣势分</a:t>
            </a:r>
            <a:r>
              <a:rPr sz="2100" b="1" spc="-50">
                <a:latin typeface="Microsoft JhengHei"/>
                <a:cs typeface="Microsoft JhengHei"/>
              </a:rPr>
              <a:t>析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340225" y="2038350"/>
            <a:ext cx="1149350" cy="1660525"/>
          </a:xfrm>
          <a:custGeom>
            <a:rect l="l" t="t" r="r" b="b"/>
            <a:pathLst>
              <a:path w="1149350" h="1660525">
                <a:moveTo>
                  <a:pt x="0" y="0"/>
                </a:moveTo>
                <a:lnTo>
                  <a:pt x="0" y="1660525"/>
                </a:lnTo>
                <a:lnTo>
                  <a:pt x="1149350" y="1660525"/>
                </a:lnTo>
              </a:path>
            </a:pathLst>
          </a:custGeom>
          <a:ln w="222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630861" y="3676650"/>
            <a:ext cx="3073400" cy="1168400"/>
          </a:xfrm>
          <a:custGeom>
            <a:rect l="l" t="t" r="r" b="b"/>
            <a:pathLst>
              <a:path w="3073400" h="1168400">
                <a:moveTo>
                  <a:pt x="3073400" y="0"/>
                </a:moveTo>
                <a:lnTo>
                  <a:pt x="0" y="0"/>
                </a:lnTo>
                <a:lnTo>
                  <a:pt x="0" y="1168400"/>
                </a:lnTo>
              </a:path>
            </a:pathLst>
          </a:custGeom>
          <a:ln w="222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492625" y="4976812"/>
            <a:ext cx="1139825" cy="1597025"/>
          </a:xfrm>
          <a:custGeom>
            <a:rect l="l" t="t" r="r" b="b"/>
            <a:pathLst>
              <a:path w="1139825" h="1597025">
                <a:moveTo>
                  <a:pt x="1139825" y="1597024"/>
                </a:moveTo>
                <a:lnTo>
                  <a:pt x="1139825" y="0"/>
                </a:lnTo>
                <a:lnTo>
                  <a:pt x="0" y="0"/>
                </a:lnTo>
              </a:path>
            </a:pathLst>
          </a:custGeom>
          <a:ln w="222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260475" y="3803650"/>
            <a:ext cx="3073400" cy="1168400"/>
          </a:xfrm>
          <a:custGeom>
            <a:rect l="l" t="t" r="r" b="b"/>
            <a:pathLst>
              <a:path w="3073400" h="1168400">
                <a:moveTo>
                  <a:pt x="0" y="1168400"/>
                </a:moveTo>
                <a:lnTo>
                  <a:pt x="3073400" y="1168400"/>
                </a:lnTo>
                <a:lnTo>
                  <a:pt x="3073400" y="0"/>
                </a:lnTo>
              </a:path>
            </a:pathLst>
          </a:custGeom>
          <a:ln w="222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76250"/>
            <a:ext cx="10073005" cy="1130300"/>
          </a:xfrm>
          <a:custGeom>
            <a:rect l="l" t="t" r="r" b="b"/>
            <a:pathLst>
              <a:path w="10073005" h="1130300">
                <a:moveTo>
                  <a:pt x="10072688" y="1130300"/>
                </a:moveTo>
                <a:lnTo>
                  <a:pt x="0" y="1130300"/>
                </a:lnTo>
                <a:lnTo>
                  <a:pt x="0" y="0"/>
                </a:lnTo>
                <a:lnTo>
                  <a:pt x="10072688" y="0"/>
                </a:lnTo>
                <a:lnTo>
                  <a:pt x="10072688" y="113030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67844" y="741728"/>
            <a:ext cx="6731000" cy="81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16100" marR="5080" indent="-1803400">
              <a:lnSpc>
                <a:spcPct val="102899"/>
              </a:lnSpc>
            </a:pPr>
            <a:r>
              <a:rPr sz="2550" b="1" spc="-160">
                <a:solidFill>
                  <a:srgbClr val="FFFFFF"/>
                </a:solidFill>
                <a:latin typeface="Microsoft JhengHei"/>
                <a:cs typeface="Microsoft JhengHei"/>
              </a:rPr>
              <a:t>如何在市场及项目本身优势殆尽的情况翻转营销</a:t>
            </a:r>
            <a:r>
              <a:rPr sz="2550" b="1" spc="-135">
                <a:solidFill>
                  <a:srgbClr val="FFFFFF"/>
                </a:solidFill>
                <a:latin typeface="Microsoft JhengHei"/>
                <a:cs typeface="Microsoft JhengHei"/>
              </a:rPr>
              <a:t>困</a:t>
            </a:r>
            <a:r>
              <a:rPr sz="2550" b="1" spc="-50">
                <a:solidFill>
                  <a:srgbClr val="FFFFFF"/>
                </a:solidFill>
                <a:latin typeface="Microsoft JhengHei"/>
                <a:cs typeface="Microsoft JhengHei"/>
              </a:rPr>
              <a:t>局</a:t>
            </a:r>
            <a:endParaRPr sz="25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73844" y="526505"/>
            <a:ext cx="2314575" cy="14141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200" spc="-210">
                <a:solidFill>
                  <a:srgbClr val="FFFF00"/>
                </a:solidFill>
              </a:rPr>
              <a:t>营销使</a:t>
            </a:r>
            <a:r>
              <a:rPr sz="4200" spc="-50">
                <a:solidFill>
                  <a:srgbClr val="FFFF00"/>
                </a:solidFill>
              </a:rPr>
              <a:t>命</a:t>
            </a:r>
            <a:endParaRPr sz="4200"/>
          </a:p>
          <a:p>
            <a:pPr marL="167640">
              <a:lnSpc>
                <a:spcPct val="100000"/>
              </a:lnSpc>
              <a:spcBef>
                <a:spcPts val="2500"/>
              </a:spcBef>
            </a:pPr>
            <a:r>
              <a:rPr sz="2800" spc="-10">
                <a:solidFill>
                  <a:srgbClr val="CC6600"/>
                </a:solidFill>
              </a:rPr>
              <a:t>营销使命界定</a:t>
            </a:r>
            <a:endParaRPr sz="2800"/>
          </a:p>
        </p:txBody>
      </p:sp>
      <p:grpSp>
        <p:nvGrpSpPr>
          <p:cNvPr id="5" name="object 5"/>
          <p:cNvGrpSpPr/>
          <p:nvPr/>
        </p:nvGrpSpPr>
        <p:grpSpPr>
          <a:xfrm>
            <a:off x="1019660" y="4598987"/>
            <a:ext cx="2917825" cy="1783080"/>
            <a:chOff x="1019660" y="4598987"/>
            <a:chExt cx="2917825" cy="1783080"/>
          </a:xfrm>
        </p:grpSpPr>
        <p:sp>
          <p:nvSpPr>
            <p:cNvPr id="6" name="object 6"/>
            <p:cNvSpPr/>
            <p:nvPr/>
          </p:nvSpPr>
          <p:spPr>
            <a:xfrm>
              <a:off x="1137214" y="4610100"/>
              <a:ext cx="2800350" cy="1771650"/>
            </a:xfrm>
            <a:custGeom>
              <a:rect l="l" t="t" r="r" b="b"/>
              <a:pathLst>
                <a:path w="2800350" h="1771650">
                  <a:moveTo>
                    <a:pt x="10760" y="1771650"/>
                  </a:moveTo>
                  <a:lnTo>
                    <a:pt x="8776" y="1747835"/>
                  </a:lnTo>
                  <a:lnTo>
                    <a:pt x="4573" y="1666408"/>
                  </a:lnTo>
                  <a:lnTo>
                    <a:pt x="773" y="1512392"/>
                  </a:lnTo>
                  <a:lnTo>
                    <a:pt x="0" y="1270810"/>
                  </a:lnTo>
                  <a:lnTo>
                    <a:pt x="25219" y="978698"/>
                  </a:lnTo>
                  <a:lnTo>
                    <a:pt x="80700" y="714920"/>
                  </a:lnTo>
                  <a:lnTo>
                    <a:pt x="136182" y="524002"/>
                  </a:lnTo>
                  <a:lnTo>
                    <a:pt x="161401" y="450468"/>
                  </a:lnTo>
                  <a:lnTo>
                    <a:pt x="1747445" y="223075"/>
                  </a:lnTo>
                  <a:lnTo>
                    <a:pt x="2397357" y="14392"/>
                  </a:lnTo>
                  <a:lnTo>
                    <a:pt x="2573823" y="0"/>
                  </a:lnTo>
                  <a:lnTo>
                    <a:pt x="2571200" y="86621"/>
                  </a:lnTo>
                  <a:lnTo>
                    <a:pt x="2570595" y="313025"/>
                  </a:lnTo>
                  <a:lnTo>
                    <a:pt x="2582902" y="629018"/>
                  </a:lnTo>
                  <a:lnTo>
                    <a:pt x="2619016" y="984410"/>
                  </a:lnTo>
                  <a:lnTo>
                    <a:pt x="2668142" y="1246995"/>
                  </a:lnTo>
                  <a:lnTo>
                    <a:pt x="2727962" y="1500541"/>
                  </a:lnTo>
                  <a:lnTo>
                    <a:pt x="2778501" y="1691752"/>
                  </a:lnTo>
                  <a:lnTo>
                    <a:pt x="2790058" y="1732791"/>
                  </a:lnTo>
                  <a:lnTo>
                    <a:pt x="1396665" y="1732791"/>
                  </a:lnTo>
                  <a:lnTo>
                    <a:pt x="884146" y="1741292"/>
                  </a:lnTo>
                  <a:lnTo>
                    <a:pt x="128650" y="1766387"/>
                  </a:lnTo>
                  <a:lnTo>
                    <a:pt x="10760" y="1771650"/>
                  </a:lnTo>
                  <a:close/>
                </a:path>
                <a:path w="2800350" h="1771650">
                  <a:moveTo>
                    <a:pt x="2799785" y="1767332"/>
                  </a:moveTo>
                  <a:lnTo>
                    <a:pt x="2679507" y="1760923"/>
                  </a:lnTo>
                  <a:lnTo>
                    <a:pt x="2362117" y="1747363"/>
                  </a:lnTo>
                  <a:lnTo>
                    <a:pt x="1912781" y="1735153"/>
                  </a:lnTo>
                  <a:lnTo>
                    <a:pt x="1396665" y="1732791"/>
                  </a:lnTo>
                  <a:lnTo>
                    <a:pt x="2790058" y="1732791"/>
                  </a:lnTo>
                  <a:lnTo>
                    <a:pt x="2799785" y="1767332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19660" y="4598987"/>
              <a:ext cx="2758589" cy="1731962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6206001" y="4510087"/>
            <a:ext cx="3306445" cy="1783080"/>
            <a:chOff x="6206001" y="4510087"/>
            <a:chExt cx="3306445" cy="1783080"/>
          </a:xfrm>
        </p:grpSpPr>
        <p:sp>
          <p:nvSpPr>
            <p:cNvPr id="9" name="object 9"/>
            <p:cNvSpPr/>
            <p:nvPr/>
          </p:nvSpPr>
          <p:spPr>
            <a:xfrm>
              <a:off x="6339899" y="4524333"/>
              <a:ext cx="3172460" cy="1769110"/>
            </a:xfrm>
            <a:custGeom>
              <a:rect l="l" t="t" r="r" b="b"/>
              <a:pathLst>
                <a:path w="3172459" h="1769110">
                  <a:moveTo>
                    <a:pt x="12192" y="1768516"/>
                  </a:moveTo>
                  <a:lnTo>
                    <a:pt x="9944" y="1744744"/>
                  </a:lnTo>
                  <a:lnTo>
                    <a:pt x="5181" y="1663461"/>
                  </a:lnTo>
                  <a:lnTo>
                    <a:pt x="876" y="1509717"/>
                  </a:lnTo>
                  <a:lnTo>
                    <a:pt x="0" y="1268562"/>
                  </a:lnTo>
                  <a:lnTo>
                    <a:pt x="28575" y="976966"/>
                  </a:lnTo>
                  <a:lnTo>
                    <a:pt x="91441" y="713655"/>
                  </a:lnTo>
                  <a:lnTo>
                    <a:pt x="154307" y="523075"/>
                  </a:lnTo>
                  <a:lnTo>
                    <a:pt x="182882" y="449671"/>
                  </a:lnTo>
                  <a:lnTo>
                    <a:pt x="1980007" y="222680"/>
                  </a:lnTo>
                  <a:lnTo>
                    <a:pt x="2716413" y="14366"/>
                  </a:lnTo>
                  <a:lnTo>
                    <a:pt x="2916364" y="0"/>
                  </a:lnTo>
                  <a:lnTo>
                    <a:pt x="2913392" y="86468"/>
                  </a:lnTo>
                  <a:lnTo>
                    <a:pt x="2912707" y="312471"/>
                  </a:lnTo>
                  <a:lnTo>
                    <a:pt x="2926652" y="627905"/>
                  </a:lnTo>
                  <a:lnTo>
                    <a:pt x="2967572" y="982668"/>
                  </a:lnTo>
                  <a:lnTo>
                    <a:pt x="3023236" y="1244789"/>
                  </a:lnTo>
                  <a:lnTo>
                    <a:pt x="3091017" y="1497887"/>
                  </a:lnTo>
                  <a:lnTo>
                    <a:pt x="3148282" y="1688759"/>
                  </a:lnTo>
                  <a:lnTo>
                    <a:pt x="3161378" y="1729726"/>
                  </a:lnTo>
                  <a:lnTo>
                    <a:pt x="1582542" y="1729726"/>
                  </a:lnTo>
                  <a:lnTo>
                    <a:pt x="1001814" y="1738211"/>
                  </a:lnTo>
                  <a:lnTo>
                    <a:pt x="145772" y="1763263"/>
                  </a:lnTo>
                  <a:lnTo>
                    <a:pt x="12192" y="1768516"/>
                  </a:lnTo>
                  <a:close/>
                </a:path>
                <a:path w="3172459" h="1769110">
                  <a:moveTo>
                    <a:pt x="3172400" y="1764206"/>
                  </a:moveTo>
                  <a:lnTo>
                    <a:pt x="2676484" y="1744272"/>
                  </a:lnTo>
                  <a:lnTo>
                    <a:pt x="2167347" y="1732083"/>
                  </a:lnTo>
                  <a:lnTo>
                    <a:pt x="1582542" y="1729726"/>
                  </a:lnTo>
                  <a:lnTo>
                    <a:pt x="3161378" y="1729726"/>
                  </a:lnTo>
                  <a:lnTo>
                    <a:pt x="3172400" y="1764206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06001" y="4510087"/>
              <a:ext cx="3130683" cy="1731884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1296192" y="5098732"/>
            <a:ext cx="2159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在现有开发条件下，以利润最大化实现为目标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11925" y="4697095"/>
            <a:ext cx="24638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秉承精工品质，打造区域住宅社区，传承精品开发的品</a:t>
            </a:r>
            <a:r>
              <a:rPr sz="2400" spc="-20">
                <a:latin typeface="宋体"/>
                <a:cs typeface="宋体"/>
              </a:rPr>
              <a:t>牌形象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390648" y="2060574"/>
            <a:ext cx="2305050" cy="2378075"/>
            <a:chOff x="1390648" y="2060574"/>
            <a:chExt cx="2305050" cy="237807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90648" y="2060574"/>
              <a:ext cx="2305049" cy="160654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205038" y="3692525"/>
              <a:ext cx="546099" cy="746125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6488108" y="2060574"/>
            <a:ext cx="2305050" cy="2378075"/>
            <a:chOff x="6488108" y="2060574"/>
            <a:chExt cx="2305050" cy="2378075"/>
          </a:xfrm>
        </p:grpSpPr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488108" y="2060574"/>
              <a:ext cx="2305049" cy="160654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383461" y="3692525"/>
              <a:ext cx="546100" cy="74612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1724215" y="2757043"/>
            <a:ext cx="1635125" cy="50863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50" b="1" spc="-15">
                <a:solidFill>
                  <a:srgbClr val="FFFFFF"/>
                </a:solidFill>
                <a:latin typeface="Microsoft JhengHei"/>
                <a:cs typeface="Microsoft JhengHei"/>
              </a:rPr>
              <a:t>利润需求</a:t>
            </a:r>
            <a:endParaRPr sz="315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635591" y="2757043"/>
            <a:ext cx="2037080" cy="991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17244" marR="5080" indent="-805180">
              <a:lnSpc>
                <a:spcPct val="100600"/>
              </a:lnSpc>
              <a:spcBef>
                <a:spcPts val="95"/>
              </a:spcBef>
            </a:pPr>
            <a:r>
              <a:rPr sz="3150" b="1" spc="-10">
                <a:solidFill>
                  <a:srgbClr val="FFFFFF"/>
                </a:solidFill>
                <a:latin typeface="Microsoft JhengHei"/>
                <a:cs typeface="Microsoft JhengHei"/>
              </a:rPr>
              <a:t>品牌形象需</a:t>
            </a:r>
            <a:r>
              <a:rPr sz="3150" b="1" spc="-50">
                <a:solidFill>
                  <a:srgbClr val="FFFFFF"/>
                </a:solidFill>
                <a:latin typeface="Microsoft JhengHei"/>
                <a:cs typeface="Microsoft JhengHei"/>
              </a:rPr>
              <a:t>求</a:t>
            </a:r>
            <a:endParaRPr sz="315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678654" y="1717828"/>
            <a:ext cx="1194435" cy="2128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800">
                <a:solidFill>
                  <a:srgbClr val="CC6600"/>
                </a:solidFill>
                <a:latin typeface="Arial"/>
                <a:cs typeface="Arial"/>
              </a:rPr>
              <a:t>&amp;</a:t>
            </a:r>
            <a:endParaRPr sz="13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80625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03237" y="2347911"/>
            <a:ext cx="5299075" cy="3751579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226060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1780"/>
              </a:spcBef>
            </a:pPr>
            <a:r>
              <a:rPr sz="3350" b="1" spc="-400">
                <a:solidFill>
                  <a:srgbClr val="FF0000"/>
                </a:solidFill>
                <a:latin typeface="Microsoft JhengHei"/>
                <a:cs typeface="Microsoft JhengHei"/>
              </a:rPr>
              <a:t>1</a:t>
            </a:r>
            <a:r>
              <a:rPr sz="3350" b="1" spc="-175">
                <a:solidFill>
                  <a:srgbClr val="FF0000"/>
                </a:solidFill>
                <a:latin typeface="Microsoft JhengHei"/>
                <a:cs typeface="Microsoft JhengHei"/>
              </a:rPr>
              <a:t>、确立目</a:t>
            </a:r>
            <a:r>
              <a:rPr sz="3350" b="1" spc="-50">
                <a:solidFill>
                  <a:srgbClr val="FF0000"/>
                </a:solidFill>
                <a:latin typeface="Microsoft JhengHei"/>
                <a:cs typeface="Microsoft JhengHei"/>
              </a:rPr>
              <a:t>标</a:t>
            </a:r>
            <a:endParaRPr sz="3350">
              <a:latin typeface="Microsoft JhengHei"/>
              <a:cs typeface="Microsoft JhengHei"/>
            </a:endParaRPr>
          </a:p>
          <a:p>
            <a:pPr marL="90170">
              <a:lnSpc>
                <a:spcPct val="100000"/>
              </a:lnSpc>
              <a:spcBef>
                <a:spcPts val="1739"/>
              </a:spcBef>
            </a:pPr>
            <a:r>
              <a:rPr sz="3350" b="1" spc="-175">
                <a:solidFill>
                  <a:srgbClr val="FF0000"/>
                </a:solidFill>
                <a:latin typeface="Microsoft JhengHei"/>
                <a:cs typeface="Microsoft JhengHei"/>
              </a:rPr>
              <a:t>我们怎么看这个项</a:t>
            </a:r>
            <a:r>
              <a:rPr sz="3350" b="1" spc="-50">
                <a:solidFill>
                  <a:srgbClr val="FF0000"/>
                </a:solidFill>
                <a:latin typeface="Microsoft JhengHei"/>
                <a:cs typeface="Microsoft JhengHei"/>
              </a:rPr>
              <a:t>目</a:t>
            </a:r>
            <a:endParaRPr sz="33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050">
              <a:latin typeface="Microsoft JhengHei"/>
              <a:cs typeface="Microsoft JhengHei"/>
            </a:endParaRPr>
          </a:p>
          <a:p>
            <a:pPr marL="90170">
              <a:lnSpc>
                <a:spcPct val="100000"/>
              </a:lnSpc>
            </a:pPr>
            <a:r>
              <a:rPr sz="3350" b="1" spc="-400">
                <a:solidFill>
                  <a:srgbClr val="FF0000"/>
                </a:solidFill>
                <a:latin typeface="Microsoft JhengHei"/>
                <a:cs typeface="Microsoft JhengHei"/>
              </a:rPr>
              <a:t>2</a:t>
            </a:r>
            <a:r>
              <a:rPr sz="3350" b="1" spc="-175">
                <a:solidFill>
                  <a:srgbClr val="FF0000"/>
                </a:solidFill>
                <a:latin typeface="Microsoft JhengHei"/>
                <a:cs typeface="Microsoft JhengHei"/>
              </a:rPr>
              <a:t>、行动方</a:t>
            </a:r>
            <a:r>
              <a:rPr sz="3350" b="1" spc="-50">
                <a:solidFill>
                  <a:srgbClr val="FF0000"/>
                </a:solidFill>
                <a:latin typeface="Microsoft JhengHei"/>
                <a:cs typeface="Microsoft JhengHei"/>
              </a:rPr>
              <a:t>案</a:t>
            </a:r>
            <a:endParaRPr sz="3350">
              <a:latin typeface="Microsoft JhengHei"/>
              <a:cs typeface="Microsoft JhengHei"/>
            </a:endParaRPr>
          </a:p>
          <a:p>
            <a:pPr marL="90170">
              <a:lnSpc>
                <a:spcPct val="100000"/>
              </a:lnSpc>
              <a:spcBef>
                <a:spcPts val="1739"/>
              </a:spcBef>
            </a:pPr>
            <a:r>
              <a:rPr sz="3350" b="1" spc="-175">
                <a:solidFill>
                  <a:srgbClr val="FF0000"/>
                </a:solidFill>
                <a:latin typeface="Microsoft JhengHei"/>
                <a:cs typeface="Microsoft JhengHei"/>
              </a:rPr>
              <a:t>企划策略演绎与行</a:t>
            </a:r>
            <a:r>
              <a:rPr sz="3350" b="1" spc="-50">
                <a:solidFill>
                  <a:srgbClr val="FF0000"/>
                </a:solidFill>
                <a:latin typeface="Microsoft JhengHei"/>
                <a:cs typeface="Microsoft JhengHei"/>
              </a:rPr>
              <a:t>动</a:t>
            </a:r>
            <a:endParaRPr sz="33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3362" y="1229591"/>
            <a:ext cx="29972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报告达成共识</a:t>
            </a:r>
            <a:endParaRPr sz="39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80487" y="358280"/>
            <a:ext cx="29972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 spc="-10">
                <a:solidFill>
                  <a:srgbClr val="FFFFFF"/>
                </a:solidFill>
              </a:rPr>
              <a:t>正式進入提案</a:t>
            </a:r>
            <a:endParaRPr sz="3900"/>
          </a:p>
        </p:txBody>
      </p:sp>
      <p:sp>
        <p:nvSpPr>
          <p:cNvPr id="6" name="object 6"/>
          <p:cNvSpPr/>
          <p:nvPr/>
        </p:nvSpPr>
        <p:spPr>
          <a:xfrm>
            <a:off x="0" y="1079500"/>
            <a:ext cx="5580380" cy="3175"/>
          </a:xfrm>
          <a:custGeom>
            <a:rect l="l" t="t" r="r" b="b"/>
            <a:pathLst>
              <a:path w="5580380" h="3175">
                <a:moveTo>
                  <a:pt x="0" y="0"/>
                </a:moveTo>
                <a:lnTo>
                  <a:pt x="5580062" y="3175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67894" y="2047542"/>
            <a:ext cx="307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5">
                <a:solidFill>
                  <a:srgbClr val="FF0000"/>
                </a:solidFill>
              </a:rPr>
              <a:t>定位策略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115094" y="2965488"/>
            <a:ext cx="9779000" cy="1661795"/>
          </a:xfrm>
          <a:prstGeom prst="rect">
            <a:avLst/>
          </a:prstGeom>
        </p:spPr>
        <p:txBody>
          <a:bodyPr vert="horz" wrap="square" lIns="0" tIns="2806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10"/>
              </a:spcBef>
            </a:pPr>
            <a:r>
              <a:rPr sz="4200" b="1" spc="-210">
                <a:solidFill>
                  <a:srgbClr val="FF0000"/>
                </a:solidFill>
                <a:latin typeface="Microsoft JhengHei"/>
                <a:cs typeface="Microsoft JhengHei"/>
              </a:rPr>
              <a:t>我们怎么看这个项目</a:t>
            </a:r>
            <a:r>
              <a:rPr sz="4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？</a:t>
            </a:r>
            <a:endParaRPr sz="42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1705"/>
              </a:spcBef>
            </a:pPr>
            <a:r>
              <a:rPr sz="3350" b="1" spc="-175">
                <a:solidFill>
                  <a:srgbClr val="FF0000"/>
                </a:solidFill>
                <a:latin typeface="Microsoft JhengHei"/>
                <a:cs typeface="Microsoft JhengHei"/>
              </a:rPr>
              <a:t>换句话说，如何看待这个市场、精准定位打赢这场战</a:t>
            </a:r>
            <a:r>
              <a:rPr sz="335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争</a:t>
            </a:r>
            <a:endParaRPr sz="33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71937" y="2403939"/>
            <a:ext cx="1803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u="heavy" spc="-105">
                <a:solidFill>
                  <a:srgbClr val="990000"/>
                </a:solidFill>
                <a:uFill>
                  <a:solidFill>
                    <a:srgbClr val="990000"/>
                  </a:solidFill>
                </a:uFill>
                <a:latin typeface="宋体"/>
                <a:cs typeface="宋体"/>
              </a:rPr>
              <a:t>项目形象目标</a:t>
            </a:r>
            <a:r>
              <a:rPr sz="2100" u="heavy" spc="-50">
                <a:solidFill>
                  <a:srgbClr val="990000"/>
                </a:solidFill>
                <a:uFill>
                  <a:solidFill>
                    <a:srgbClr val="990000"/>
                  </a:solidFill>
                </a:uFill>
                <a:latin typeface="宋体"/>
                <a:cs typeface="宋体"/>
              </a:rPr>
              <a:t>：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solidFill>
                  <a:srgbClr val="990000"/>
                </a:solidFill>
              </a:rPr>
              <a:t>打造区域内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3843337" y="3025254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990000"/>
                </a:solidFill>
                <a:latin typeface="Microsoft JhengHei"/>
                <a:cs typeface="Microsoft JhengHei"/>
              </a:rPr>
              <a:t>延续</a:t>
            </a:r>
            <a:r>
              <a:rPr sz="4400" b="1" spc="-150">
                <a:solidFill>
                  <a:srgbClr val="990000"/>
                </a:solidFill>
                <a:latin typeface="Microsoft JhengHei"/>
                <a:cs typeface="Microsoft JhengHei"/>
              </a:rPr>
              <a:t>xx</a:t>
            </a:r>
            <a:r>
              <a:rPr sz="4400" b="1" spc="-10">
                <a:solidFill>
                  <a:srgbClr val="990000"/>
                </a:solidFill>
                <a:latin typeface="Microsoft JhengHei"/>
                <a:cs typeface="Microsoft JhengHei"/>
              </a:rPr>
              <a:t>品牌的品质标杆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96524" y="4734473"/>
            <a:ext cx="8915400" cy="4775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u="heavy" spc="-185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这是我们既定的项目形象目标，也就成为企划包装的方</a:t>
            </a:r>
            <a:r>
              <a:rPr sz="2950" u="heavy" spc="-50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向</a:t>
            </a:r>
            <a:endParaRPr sz="29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1054100"/>
            <a:ext cx="7691437" cy="46609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504812" y="4517778"/>
            <a:ext cx="3581400" cy="4775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u="heavy" spc="-18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我希望能找到那只苹</a:t>
            </a:r>
            <a:r>
              <a:rPr sz="2950" u="heavy" spc="-6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果</a:t>
            </a:r>
            <a:endParaRPr sz="29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71476" y="2760869"/>
            <a:ext cx="9169400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0864" marR="5080" indent="-1828800">
              <a:lnSpc>
                <a:spcPct val="140000"/>
              </a:lnSpc>
              <a:spcBef>
                <a:spcPts val="100"/>
              </a:spcBef>
            </a:pPr>
            <a:r>
              <a:rPr sz="3600" b="1" spc="-5">
                <a:solidFill>
                  <a:srgbClr val="990000"/>
                </a:solidFill>
                <a:latin typeface="Microsoft JhengHei"/>
                <a:cs typeface="Microsoft JhengHei"/>
              </a:rPr>
              <a:t>从客户需求入手，贴合其喜好并填补其所缺，此为营销包装得思路导向。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61712" y="5312620"/>
            <a:ext cx="722122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74980"/>
                <a:tab pos="937894"/>
                <a:tab pos="1400810"/>
                <a:tab pos="1863089"/>
                <a:tab pos="2326005"/>
                <a:tab pos="2788920"/>
                <a:tab pos="3251835"/>
                <a:tab pos="3714115"/>
                <a:tab pos="4177029"/>
                <a:tab pos="4639945"/>
                <a:tab pos="5102860"/>
                <a:tab pos="5565140"/>
                <a:tab pos="6028055"/>
                <a:tab pos="6490970"/>
                <a:tab pos="6953884"/>
              </a:tabLst>
            </a:pPr>
            <a:r>
              <a:rPr sz="2100" spc="-50">
                <a:latin typeface="宋体"/>
                <a:cs typeface="宋体"/>
              </a:rPr>
              <a:t>让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我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们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看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看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究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竟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如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何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才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能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打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动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客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户</a:t>
            </a:r>
            <a:r>
              <a:rPr sz="2100">
                <a:latin typeface="宋体"/>
                <a:cs typeface="宋体"/>
              </a:rPr>
              <a:t>	</a:t>
            </a:r>
            <a:r>
              <a:rPr sz="2100" spc="-50">
                <a:latin typeface="宋体"/>
                <a:cs typeface="宋体"/>
              </a:rPr>
              <a:t>？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577837" y="2071739"/>
            <a:ext cx="2322195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b="0" spc="190">
                <a:solidFill>
                  <a:srgbClr val="990000"/>
                </a:solidFill>
                <a:latin typeface="宋体"/>
                <a:cs typeface="宋体"/>
              </a:rPr>
              <a:t>找到苹果前</a:t>
            </a:r>
            <a:r>
              <a:rPr b="0" spc="-185">
                <a:solidFill>
                  <a:srgbClr val="990000"/>
                </a:solidFill>
                <a:latin typeface="宋体"/>
                <a:cs typeface="宋体"/>
              </a:rPr>
              <a:t>， 需要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75990" y="2272229"/>
            <a:ext cx="1863725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08125"/>
              </a:tabLst>
            </a:pPr>
            <a:r>
              <a:rPr sz="2300" spc="-10">
                <a:solidFill>
                  <a:srgbClr val="990000"/>
                </a:solidFill>
                <a:latin typeface="微软雅黑"/>
                <a:cs typeface="微软雅黑"/>
              </a:rPr>
              <a:t>CHAPTER</a:t>
            </a:r>
            <a:r>
              <a:rPr sz="2300">
                <a:solidFill>
                  <a:srgbClr val="990000"/>
                </a:solidFill>
                <a:latin typeface="微软雅黑"/>
                <a:cs typeface="微软雅黑"/>
              </a:rPr>
              <a:t>	</a:t>
            </a:r>
            <a:r>
              <a:rPr sz="2300" spc="-25">
                <a:solidFill>
                  <a:srgbClr val="990000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b="1" spc="-5">
                <a:solidFill>
                  <a:srgbClr val="990000"/>
                </a:solidFill>
                <a:latin typeface="Microsoft JhengHei"/>
                <a:cs typeface="Microsoft JhengHei"/>
              </a:rPr>
              <a:t>从接受知名度到传播美誉度</a:t>
            </a:r>
            <a:endParaRPr sz="5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3287" y="1951412"/>
            <a:ext cx="26289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b="1" spc="-10">
                <a:solidFill>
                  <a:srgbClr val="990000"/>
                </a:solidFill>
                <a:latin typeface="Microsoft JhengHei"/>
                <a:cs typeface="Microsoft JhengHei"/>
              </a:rPr>
              <a:t>客户是谁？</a:t>
            </a:r>
            <a:endParaRPr sz="41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3287" y="2763704"/>
            <a:ext cx="62738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b="1" spc="-5">
                <a:solidFill>
                  <a:srgbClr val="990000"/>
                </a:solidFill>
                <a:latin typeface="Microsoft JhengHei"/>
                <a:cs typeface="Microsoft JhengHei"/>
              </a:rPr>
              <a:t>针对目标客群的需求解读。</a:t>
            </a:r>
            <a:endParaRPr sz="41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97600" y="2997200"/>
            <a:ext cx="3835400" cy="38147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1294" y="741038"/>
            <a:ext cx="9626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55265" marR="5080" indent="-27432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A50021"/>
                </a:solidFill>
              </a:rPr>
              <a:t>我们的客户可以归纳为城乡刚需客户、周边改善</a:t>
            </a:r>
            <a:r>
              <a:rPr sz="3600" spc="-10">
                <a:solidFill>
                  <a:srgbClr val="A50021"/>
                </a:solidFill>
              </a:rPr>
              <a:t>客户与区域上班客户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76262" y="3644900"/>
            <a:ext cx="9217025" cy="110172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144780" rIns="0" bIns="0" rtlCol="0">
            <a:spAutoFit/>
          </a:bodyPr>
          <a:lstStyle/>
          <a:p>
            <a:pPr marL="115570">
              <a:lnSpc>
                <a:spcPct val="100000"/>
              </a:lnSpc>
              <a:spcBef>
                <a:spcPts val="1140"/>
              </a:spcBef>
            </a:pPr>
            <a:r>
              <a:rPr sz="1400">
                <a:latin typeface="宋体"/>
                <a:cs typeface="宋体"/>
              </a:rPr>
              <a:t>2</a:t>
            </a:r>
            <a:r>
              <a:rPr sz="1400" spc="-10">
                <a:latin typeface="宋体"/>
                <a:cs typeface="宋体"/>
              </a:rPr>
              <a:t>、周边改善客户</a:t>
            </a:r>
            <a:endParaRPr sz="1400">
              <a:latin typeface="宋体"/>
              <a:cs typeface="宋体"/>
            </a:endParaRPr>
          </a:p>
          <a:p>
            <a:pPr marL="115570" marR="237490">
              <a:lnSpc>
                <a:spcPts val="2520"/>
              </a:lnSpc>
              <a:spcBef>
                <a:spcPts val="225"/>
              </a:spcBef>
            </a:pPr>
            <a:r>
              <a:rPr sz="1450">
                <a:latin typeface="Arial"/>
                <a:cs typeface="Arial"/>
              </a:rPr>
              <a:t>Ø</a:t>
            </a:r>
            <a:r>
              <a:rPr sz="1400" spc="-5">
                <a:latin typeface="宋体"/>
                <a:cs typeface="宋体"/>
              </a:rPr>
              <a:t>他们大多分布在区域对周边很熟悉，对项目地段本身无太大抗性，认可项目环境及性价比，他们认同大开发商的</a:t>
            </a:r>
            <a:r>
              <a:rPr sz="1400" spc="-10">
                <a:latin typeface="宋体"/>
                <a:cs typeface="宋体"/>
              </a:rPr>
              <a:t>品牌及项目性价比。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6262" y="4870450"/>
            <a:ext cx="9217025" cy="103822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128270" rIns="0" bIns="0" rtlCol="0">
            <a:spAutoFit/>
          </a:bodyPr>
          <a:lstStyle/>
          <a:p>
            <a:pPr marL="115570">
              <a:lnSpc>
                <a:spcPct val="100000"/>
              </a:lnSpc>
              <a:spcBef>
                <a:spcPts val="1010"/>
              </a:spcBef>
            </a:pPr>
            <a:r>
              <a:rPr sz="1400">
                <a:latin typeface="宋体"/>
                <a:cs typeface="宋体"/>
              </a:rPr>
              <a:t>3</a:t>
            </a:r>
            <a:r>
              <a:rPr sz="1400" spc="-10">
                <a:latin typeface="宋体"/>
                <a:cs typeface="宋体"/>
              </a:rPr>
              <a:t>、区域上班客户</a:t>
            </a:r>
            <a:endParaRPr sz="1400">
              <a:latin typeface="宋体"/>
              <a:cs typeface="宋体"/>
            </a:endParaRPr>
          </a:p>
          <a:p>
            <a:pPr marL="115570" marR="3793490">
              <a:lnSpc>
                <a:spcPct val="135200"/>
              </a:lnSpc>
              <a:spcBef>
                <a:spcPts val="10"/>
              </a:spcBef>
            </a:pPr>
            <a:r>
              <a:rPr sz="1450">
                <a:latin typeface="Arial"/>
                <a:cs typeface="Arial"/>
              </a:rPr>
              <a:t>Ø</a:t>
            </a:r>
            <a:r>
              <a:rPr sz="1400" spc="-5">
                <a:latin typeface="宋体"/>
                <a:cs typeface="宋体"/>
              </a:rPr>
              <a:t>他们主要工作在此区域，一时半会或者可能长期在此区域工作生活</a:t>
            </a:r>
            <a:r>
              <a:rPr sz="1400" spc="-50">
                <a:latin typeface="宋体"/>
                <a:cs typeface="宋体"/>
              </a:rPr>
              <a:t> </a:t>
            </a:r>
            <a:r>
              <a:rPr sz="1450">
                <a:latin typeface="Arial"/>
                <a:cs typeface="Arial"/>
              </a:rPr>
              <a:t>Ø</a:t>
            </a:r>
            <a:r>
              <a:rPr sz="1400" spc="-5">
                <a:latin typeface="宋体"/>
                <a:cs typeface="宋体"/>
              </a:rPr>
              <a:t>他们上班方便，加之单位福利供应。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7850" y="2133600"/>
            <a:ext cx="9215755" cy="131445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144780" rIns="0" bIns="0" rtlCol="0">
            <a:spAutoFit/>
          </a:bodyPr>
          <a:lstStyle/>
          <a:p>
            <a:pPr marL="115570">
              <a:lnSpc>
                <a:spcPct val="100000"/>
              </a:lnSpc>
              <a:spcBef>
                <a:spcPts val="1140"/>
              </a:spcBef>
            </a:pPr>
            <a:r>
              <a:rPr sz="1400">
                <a:latin typeface="宋体"/>
                <a:cs typeface="宋体"/>
              </a:rPr>
              <a:t>1</a:t>
            </a:r>
            <a:r>
              <a:rPr sz="1400" spc="-10">
                <a:latin typeface="宋体"/>
                <a:cs typeface="宋体"/>
              </a:rPr>
              <a:t>、城乡刚需客户</a:t>
            </a:r>
            <a:endParaRPr sz="1400">
              <a:latin typeface="宋体"/>
              <a:cs typeface="宋体"/>
            </a:endParaRPr>
          </a:p>
          <a:p>
            <a:pPr marL="115570" marR="1658620">
              <a:lnSpc>
                <a:spcPct val="144800"/>
              </a:lnSpc>
              <a:spcBef>
                <a:spcPts val="10"/>
              </a:spcBef>
            </a:pPr>
            <a:r>
              <a:rPr sz="1450">
                <a:latin typeface="Arial"/>
                <a:cs typeface="Arial"/>
              </a:rPr>
              <a:t>Ø</a:t>
            </a:r>
            <a:r>
              <a:rPr sz="1400" spc="-5">
                <a:latin typeface="宋体"/>
                <a:cs typeface="宋体"/>
              </a:rPr>
              <a:t>他们事业处于起步阶段，即将告别单身。迫于生活和经济双重压力，急需购房以备家庭所需；</a:t>
            </a:r>
            <a:r>
              <a:rPr sz="1400" spc="-50">
                <a:latin typeface="宋体"/>
                <a:cs typeface="宋体"/>
              </a:rPr>
              <a:t> </a:t>
            </a:r>
            <a:r>
              <a:rPr sz="1450">
                <a:latin typeface="Arial"/>
                <a:cs typeface="Arial"/>
              </a:rPr>
              <a:t>Ø</a:t>
            </a:r>
            <a:r>
              <a:rPr sz="1400" spc="-5">
                <a:latin typeface="宋体"/>
                <a:cs typeface="宋体"/>
              </a:rPr>
              <a:t>他们关注社区的品质和品牌元素，期望较高档次的以解面子。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38150"/>
            <a:ext cx="10080625" cy="2644775"/>
          </a:xfrm>
          <a:custGeom>
            <a:rect l="l" t="t" r="r" b="b"/>
            <a:pathLst>
              <a:path w="10080625" h="2644775">
                <a:moveTo>
                  <a:pt x="10080625" y="2644775"/>
                </a:moveTo>
                <a:lnTo>
                  <a:pt x="0" y="2644775"/>
                </a:lnTo>
                <a:lnTo>
                  <a:pt x="0" y="0"/>
                </a:lnTo>
                <a:lnTo>
                  <a:pt x="10080625" y="0"/>
                </a:lnTo>
                <a:lnTo>
                  <a:pt x="10080625" y="264477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14812" y="843730"/>
            <a:ext cx="16510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spc="-175">
                <a:solidFill>
                  <a:srgbClr val="FFFFFF"/>
                </a:solidFill>
              </a:rPr>
              <a:t>共性特</a:t>
            </a:r>
            <a:r>
              <a:rPr sz="3350" spc="-50">
                <a:solidFill>
                  <a:srgbClr val="FFFFFF"/>
                </a:solidFill>
              </a:rPr>
              <a:t>征</a:t>
            </a:r>
            <a:endParaRPr sz="3350"/>
          </a:p>
        </p:txBody>
      </p:sp>
      <p:sp>
        <p:nvSpPr>
          <p:cNvPr id="4" name="object 4"/>
          <p:cNvSpPr txBox="1"/>
          <p:nvPr/>
        </p:nvSpPr>
        <p:spPr>
          <a:xfrm>
            <a:off x="201612" y="1614005"/>
            <a:ext cx="9677400" cy="13849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4"/>
              </a:spcBef>
            </a:pPr>
            <a:r>
              <a:rPr sz="2100" spc="-105">
                <a:solidFill>
                  <a:srgbClr val="FFFFFF"/>
                </a:solidFill>
                <a:latin typeface="宋体"/>
                <a:cs typeface="宋体"/>
              </a:rPr>
              <a:t>认可都市圈区域发展潜力以及生态资源双重特质</a:t>
            </a:r>
            <a:r>
              <a:rPr sz="2100" spc="-50">
                <a:solidFill>
                  <a:srgbClr val="FFFFFF"/>
                </a:solidFill>
                <a:latin typeface="宋体"/>
                <a:cs typeface="宋体"/>
              </a:rPr>
              <a:t>；</a:t>
            </a:r>
            <a:endParaRPr sz="2100">
              <a:latin typeface="宋体"/>
              <a:cs typeface="宋体"/>
            </a:endParaRPr>
          </a:p>
          <a:p>
            <a:pPr marL="12700" marR="5080" algn="ctr">
              <a:lnSpc>
                <a:spcPct val="161900"/>
              </a:lnSpc>
            </a:pPr>
            <a:r>
              <a:rPr sz="2100" spc="-105">
                <a:solidFill>
                  <a:srgbClr val="FFFFFF"/>
                </a:solidFill>
                <a:latin typeface="宋体"/>
                <a:cs typeface="宋体"/>
              </a:rPr>
              <a:t>能够接受本区域远离市区的交通问题；注重项目的品质和品牌，向往区域标杆衍生出</a:t>
            </a:r>
            <a:r>
              <a:rPr sz="21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100" spc="-105">
                <a:solidFill>
                  <a:srgbClr val="FFFFFF"/>
                </a:solidFill>
                <a:latin typeface="宋体"/>
                <a:cs typeface="宋体"/>
              </a:rPr>
              <a:t>精神追求</a:t>
            </a:r>
            <a:r>
              <a:rPr sz="21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1437" y="4292600"/>
            <a:ext cx="10007600" cy="1765300"/>
          </a:xfrm>
          <a:custGeom>
            <a:rect l="l" t="t" r="r" b="b"/>
            <a:pathLst>
              <a:path w="10007600" h="1765300">
                <a:moveTo>
                  <a:pt x="10007600" y="1765300"/>
                </a:moveTo>
                <a:lnTo>
                  <a:pt x="0" y="1765300"/>
                </a:lnTo>
                <a:lnTo>
                  <a:pt x="0" y="0"/>
                </a:lnTo>
                <a:lnTo>
                  <a:pt x="10007600" y="0"/>
                </a:lnTo>
                <a:lnTo>
                  <a:pt x="10007600" y="1765300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633537" y="4288898"/>
            <a:ext cx="6883400" cy="1671320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60"/>
              </a:spcBef>
            </a:pPr>
            <a:r>
              <a:rPr sz="3600" b="1" spc="-10">
                <a:latin typeface="Microsoft JhengHei"/>
                <a:cs typeface="Microsoft JhengHei"/>
              </a:rPr>
              <a:t>提炼出关键词：</a:t>
            </a:r>
            <a:endParaRPr sz="36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2160"/>
              </a:spcBef>
            </a:pPr>
            <a:r>
              <a:rPr sz="3600" b="1" spc="-5">
                <a:solidFill>
                  <a:srgbClr val="0C0C0C"/>
                </a:solidFill>
                <a:latin typeface="Microsoft JhengHei"/>
                <a:cs typeface="Microsoft JhengHei"/>
              </a:rPr>
              <a:t>开发商品牌、项目品质、区域标杆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595687" y="3136899"/>
            <a:ext cx="2660650" cy="1104900"/>
            <a:chOff x="3595687" y="3136899"/>
            <a:chExt cx="2660650" cy="1104900"/>
          </a:xfrm>
        </p:grpSpPr>
        <p:sp>
          <p:nvSpPr>
            <p:cNvPr id="8" name="object 8"/>
            <p:cNvSpPr/>
            <p:nvPr/>
          </p:nvSpPr>
          <p:spPr>
            <a:xfrm>
              <a:off x="3600450" y="3141661"/>
              <a:ext cx="2651125" cy="1095375"/>
            </a:xfrm>
            <a:custGeom>
              <a:rect l="l" t="t" r="r" b="b"/>
              <a:pathLst>
                <a:path w="2651125" h="1095375">
                  <a:moveTo>
                    <a:pt x="1325562" y="1095375"/>
                  </a:moveTo>
                  <a:lnTo>
                    <a:pt x="0" y="821531"/>
                  </a:lnTo>
                  <a:lnTo>
                    <a:pt x="662781" y="821531"/>
                  </a:lnTo>
                  <a:lnTo>
                    <a:pt x="662781" y="0"/>
                  </a:lnTo>
                  <a:lnTo>
                    <a:pt x="1988343" y="0"/>
                  </a:lnTo>
                  <a:lnTo>
                    <a:pt x="1988343" y="821531"/>
                  </a:lnTo>
                  <a:lnTo>
                    <a:pt x="2651125" y="821531"/>
                  </a:lnTo>
                  <a:lnTo>
                    <a:pt x="1325562" y="1095375"/>
                  </a:lnTo>
                  <a:close/>
                </a:path>
              </a:pathLst>
            </a:custGeom>
            <a:solidFill>
              <a:srgbClr val="7F7F7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600450" y="3141661"/>
              <a:ext cx="2651125" cy="1095375"/>
            </a:xfrm>
            <a:custGeom>
              <a:rect l="l" t="t" r="r" b="b"/>
              <a:pathLst>
                <a:path w="2651125" h="1095375">
                  <a:moveTo>
                    <a:pt x="0" y="821531"/>
                  </a:moveTo>
                  <a:lnTo>
                    <a:pt x="662781" y="821531"/>
                  </a:lnTo>
                  <a:lnTo>
                    <a:pt x="662781" y="0"/>
                  </a:lnTo>
                  <a:lnTo>
                    <a:pt x="1988343" y="0"/>
                  </a:lnTo>
                  <a:lnTo>
                    <a:pt x="1988343" y="821531"/>
                  </a:lnTo>
                  <a:lnTo>
                    <a:pt x="2651125" y="821531"/>
                  </a:lnTo>
                  <a:lnTo>
                    <a:pt x="1325562" y="1095375"/>
                  </a:lnTo>
                  <a:lnTo>
                    <a:pt x="0" y="82153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846727" y="6289782"/>
            <a:ext cx="2540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latin typeface="Microsoft JhengHei"/>
                <a:cs typeface="Microsoft JhengHei"/>
              </a:rPr>
              <a:t>此为本项目企划包装方向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3437" y="3347382"/>
            <a:ext cx="8559800" cy="8007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050" b="1" spc="-254">
                <a:solidFill>
                  <a:srgbClr val="990000"/>
                </a:solidFill>
                <a:latin typeface="Microsoft JhengHei"/>
                <a:cs typeface="Microsoft JhengHei"/>
              </a:rPr>
              <a:t>做足品牌，做细产品，做到标</a:t>
            </a:r>
            <a:r>
              <a:rPr sz="5050" b="1" spc="-305">
                <a:solidFill>
                  <a:srgbClr val="990000"/>
                </a:solidFill>
                <a:latin typeface="Microsoft JhengHei"/>
                <a:cs typeface="Microsoft JhengHei"/>
              </a:rPr>
              <a:t>杆</a:t>
            </a:r>
            <a:endParaRPr sz="505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92512" y="2202237"/>
            <a:ext cx="16986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87475"/>
              </a:tabLst>
            </a:pPr>
            <a:r>
              <a:rPr sz="2000" spc="-10">
                <a:solidFill>
                  <a:srgbClr val="990000"/>
                </a:solidFill>
                <a:latin typeface="微软雅黑"/>
                <a:cs typeface="微软雅黑"/>
              </a:rPr>
              <a:t>CHAPTER</a:t>
            </a:r>
            <a:r>
              <a:rPr sz="2000">
                <a:solidFill>
                  <a:srgbClr val="990000"/>
                </a:solidFill>
                <a:latin typeface="微软雅黑"/>
                <a:cs typeface="微软雅黑"/>
              </a:rPr>
              <a:t>	</a:t>
            </a:r>
            <a:r>
              <a:rPr sz="2000" spc="-25">
                <a:solidFill>
                  <a:srgbClr val="990000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7338" y="692150"/>
            <a:ext cx="3381375" cy="641350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75895" rIns="0" bIns="0" rtlCol="0">
            <a:spAutoFit/>
          </a:bodyPr>
          <a:lstStyle/>
          <a:p>
            <a:pPr marL="674370">
              <a:lnSpc>
                <a:spcPct val="100000"/>
              </a:lnSpc>
              <a:spcBef>
                <a:spcPts val="1385"/>
              </a:spcBef>
            </a:pPr>
            <a:r>
              <a:rPr sz="2000" b="0" spc="-10">
                <a:solidFill>
                  <a:srgbClr val="FFFFFF"/>
                </a:solidFill>
                <a:latin typeface="宋体"/>
                <a:cs typeface="宋体"/>
              </a:rPr>
              <a:t>四大标杆品质沉淀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87338" y="2516188"/>
            <a:ext cx="3381375" cy="54927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30175" rIns="0" bIns="0" rtlCol="0">
            <a:spAutoFit/>
          </a:bodyPr>
          <a:lstStyle/>
          <a:p>
            <a:pPr marL="801370">
              <a:lnSpc>
                <a:spcPct val="100000"/>
              </a:lnSpc>
              <a:spcBef>
                <a:spcPts val="102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开发商品牌保证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7338" y="1603375"/>
            <a:ext cx="3381375" cy="641350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75895" rIns="0" bIns="0" rtlCol="0">
            <a:spAutoFit/>
          </a:bodyPr>
          <a:lstStyle/>
          <a:p>
            <a:pPr marL="801370">
              <a:lnSpc>
                <a:spcPct val="100000"/>
              </a:lnSpc>
              <a:spcBef>
                <a:spcPts val="138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进一步都市繁华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76712" y="2495550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619760">
              <a:lnSpc>
                <a:spcPct val="100000"/>
              </a:lnSpc>
              <a:spcBef>
                <a:spcPts val="101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项目产品价值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76712" y="1630361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619760">
              <a:lnSpc>
                <a:spcPct val="100000"/>
              </a:lnSpc>
              <a:spcBef>
                <a:spcPts val="101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城市环境价值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03687" y="765174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873760">
              <a:lnSpc>
                <a:spcPct val="100000"/>
              </a:lnSpc>
              <a:spcBef>
                <a:spcPts val="1015"/>
              </a:spcBef>
            </a:pPr>
            <a:r>
              <a:rPr sz="2000" spc="-15">
                <a:solidFill>
                  <a:srgbClr val="FFFFFF"/>
                </a:solidFill>
                <a:latin typeface="宋体"/>
                <a:cs typeface="宋体"/>
              </a:rPr>
              <a:t>品牌价值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272338" y="2495550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492759">
              <a:lnSpc>
                <a:spcPct val="100000"/>
              </a:lnSpc>
              <a:spcBef>
                <a:spcPts val="101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高性价与舒适度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72338" y="1630361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492759">
              <a:lnSpc>
                <a:spcPct val="100000"/>
              </a:lnSpc>
              <a:spcBef>
                <a:spcPts val="101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退一步绿荫如画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272338" y="765174"/>
            <a:ext cx="2764155" cy="548005"/>
          </a:xfrm>
          <a:prstGeom prst="rect">
            <a:avLst/>
          </a:prstGeom>
          <a:solidFill>
            <a:srgbClr val="990000"/>
          </a:solidFill>
        </p:spPr>
        <p:txBody>
          <a:bodyPr vert="horz" wrap="square" lIns="0" tIns="128905" rIns="0" bIns="0" rtlCol="0">
            <a:spAutoFit/>
          </a:bodyPr>
          <a:lstStyle/>
          <a:p>
            <a:pPr marL="365760">
              <a:lnSpc>
                <a:spcPct val="100000"/>
              </a:lnSpc>
              <a:spcBef>
                <a:spcPts val="1015"/>
              </a:spcBef>
            </a:pPr>
            <a:r>
              <a:rPr sz="2000" spc="-10">
                <a:solidFill>
                  <a:srgbClr val="FFFFFF"/>
                </a:solidFill>
                <a:latin typeface="宋体"/>
                <a:cs typeface="宋体"/>
              </a:rPr>
              <a:t>开启新的居住理念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47699" y="3213100"/>
            <a:ext cx="8940800" cy="1583055"/>
          </a:xfrm>
          <a:custGeom>
            <a:rect l="l" t="t" r="r" b="b"/>
            <a:pathLst>
              <a:path w="8940800" h="1583054">
                <a:moveTo>
                  <a:pt x="1788160" y="0"/>
                </a:moveTo>
                <a:lnTo>
                  <a:pt x="1788160" y="226126"/>
                </a:lnTo>
                <a:lnTo>
                  <a:pt x="7152640" y="226126"/>
                </a:lnTo>
                <a:lnTo>
                  <a:pt x="7152640" y="0"/>
                </a:lnTo>
                <a:lnTo>
                  <a:pt x="8940800" y="452179"/>
                </a:lnTo>
                <a:lnTo>
                  <a:pt x="7152640" y="904432"/>
                </a:lnTo>
                <a:lnTo>
                  <a:pt x="7152640" y="678305"/>
                </a:lnTo>
                <a:lnTo>
                  <a:pt x="5364480" y="678305"/>
                </a:lnTo>
                <a:lnTo>
                  <a:pt x="5364480" y="1130558"/>
                </a:lnTo>
                <a:lnTo>
                  <a:pt x="6258560" y="1130558"/>
                </a:lnTo>
                <a:lnTo>
                  <a:pt x="4470400" y="1582738"/>
                </a:lnTo>
                <a:lnTo>
                  <a:pt x="2682240" y="1130558"/>
                </a:lnTo>
                <a:lnTo>
                  <a:pt x="3576320" y="1130558"/>
                </a:lnTo>
                <a:lnTo>
                  <a:pt x="3576320" y="678305"/>
                </a:lnTo>
                <a:lnTo>
                  <a:pt x="1788160" y="678305"/>
                </a:lnTo>
                <a:lnTo>
                  <a:pt x="1788160" y="904432"/>
                </a:lnTo>
                <a:lnTo>
                  <a:pt x="0" y="452179"/>
                </a:lnTo>
                <a:lnTo>
                  <a:pt x="1788160" y="0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420301" y="4818961"/>
            <a:ext cx="561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5">
                <a:latin typeface="Microsoft JhengHei"/>
                <a:cs typeface="Microsoft JhengHei"/>
              </a:rPr>
              <a:t>将标杆的信息全方位展现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87624" y="5790882"/>
            <a:ext cx="459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0"/>
              </a:spcBef>
            </a:pPr>
            <a:r>
              <a:rPr sz="2000" b="1" spc="20">
                <a:solidFill>
                  <a:srgbClr val="990000"/>
                </a:solidFill>
                <a:latin typeface="Microsoft JhengHei"/>
                <a:cs typeface="Microsoft JhengHei"/>
              </a:rPr>
              <a:t>“高性价比”与“高舒适度”完美组合,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5">
                <a:solidFill>
                  <a:srgbClr val="990000"/>
                </a:solidFill>
                <a:latin typeface="Microsoft JhengHei"/>
                <a:cs typeface="Microsoft JhengHei"/>
              </a:rPr>
              <a:t>形成与客群阶层取向相映合的价值区间。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194" y="737870"/>
            <a:ext cx="94488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2365" marR="5080" indent="-2400300">
              <a:lnSpc>
                <a:spcPct val="100000"/>
              </a:lnSpc>
              <a:spcBef>
                <a:spcPts val="100"/>
              </a:spcBef>
            </a:pPr>
            <a:r>
              <a:rPr sz="2800"/>
              <a:t>如果客户要</a:t>
            </a:r>
            <a:r>
              <a:rPr sz="2800" spc="-285"/>
              <a:t>100</a:t>
            </a:r>
            <a:r>
              <a:rPr sz="2800" spc="-5"/>
              <a:t>分才下定，那么我们如何分配卖点分值来打一场差异化战役，并取得胜利？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0540" y="5273357"/>
            <a:ext cx="89154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通过上图，我们可以很清晰地看出：</a:t>
            </a:r>
            <a:r>
              <a:rPr sz="2800" b="1">
                <a:solidFill>
                  <a:srgbClr val="FB0404"/>
                </a:solidFill>
                <a:latin typeface="Microsoft JhengHei"/>
                <a:cs typeface="Microsoft JhengHei"/>
              </a:rPr>
              <a:t>景观、物业、价格</a:t>
            </a:r>
            <a:r>
              <a:rPr sz="2800" b="1" spc="-50">
                <a:latin typeface="Microsoft JhengHei"/>
                <a:cs typeface="Microsoft JhengHei"/>
              </a:rPr>
              <a:t>均</a:t>
            </a:r>
            <a:r>
              <a:rPr sz="2800" b="1" spc="-5">
                <a:latin typeface="Microsoft JhengHei"/>
                <a:cs typeface="Microsoft JhengHei"/>
              </a:rPr>
              <a:t>可成为我们增值点，问题是我们要做到什么程度？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06041" y="1848728"/>
            <a:ext cx="571500" cy="848360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200" spc="-10">
                <a:latin typeface="微软雅黑"/>
                <a:cs typeface="微软雅黑"/>
              </a:rPr>
              <a:t>1</a:t>
            </a:r>
            <a:r>
              <a:rPr sz="1200" spc="-20">
                <a:latin typeface="微软雅黑"/>
                <a:cs typeface="微软雅黑"/>
              </a:rPr>
              <a:t>、价格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2</a:t>
            </a:r>
            <a:r>
              <a:rPr sz="1200" spc="-20">
                <a:latin typeface="微软雅黑"/>
                <a:cs typeface="微软雅黑"/>
              </a:rPr>
              <a:t>、户型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3</a:t>
            </a:r>
            <a:r>
              <a:rPr sz="1200" spc="-20">
                <a:latin typeface="微软雅黑"/>
                <a:cs typeface="微软雅黑"/>
              </a:rPr>
              <a:t>、交通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06041" y="2671688"/>
            <a:ext cx="660400" cy="1942464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200" spc="-10">
                <a:latin typeface="微软雅黑"/>
                <a:cs typeface="微软雅黑"/>
              </a:rPr>
              <a:t>4</a:t>
            </a:r>
            <a:r>
              <a:rPr sz="1200" spc="-20">
                <a:latin typeface="微软雅黑"/>
                <a:cs typeface="微软雅黑"/>
              </a:rPr>
              <a:t>、配套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5</a:t>
            </a:r>
            <a:r>
              <a:rPr sz="1200" spc="-20">
                <a:latin typeface="微软雅黑"/>
                <a:cs typeface="微软雅黑"/>
              </a:rPr>
              <a:t>、教育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200" spc="-10">
                <a:latin typeface="微软雅黑"/>
                <a:cs typeface="微软雅黑"/>
              </a:rPr>
              <a:t>6</a:t>
            </a:r>
            <a:r>
              <a:rPr sz="1200" spc="-20">
                <a:latin typeface="微软雅黑"/>
                <a:cs typeface="微软雅黑"/>
              </a:rPr>
              <a:t>、环境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7</a:t>
            </a:r>
            <a:r>
              <a:rPr sz="1200" spc="-20">
                <a:latin typeface="微软雅黑"/>
                <a:cs typeface="微软雅黑"/>
              </a:rPr>
              <a:t>、品质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8</a:t>
            </a:r>
            <a:r>
              <a:rPr sz="1200" spc="-20">
                <a:latin typeface="微软雅黑"/>
                <a:cs typeface="微软雅黑"/>
              </a:rPr>
              <a:t>、景观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9</a:t>
            </a:r>
            <a:r>
              <a:rPr sz="1200" spc="-20">
                <a:latin typeface="微软雅黑"/>
                <a:cs typeface="微软雅黑"/>
              </a:rPr>
              <a:t>、物业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微软雅黑"/>
                <a:cs typeface="微软雅黑"/>
              </a:rPr>
              <a:t>10</a:t>
            </a:r>
            <a:r>
              <a:rPr sz="1200" spc="-20">
                <a:latin typeface="微软雅黑"/>
                <a:cs typeface="微软雅黑"/>
              </a:rPr>
              <a:t>、品牌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27475" y="2000250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927475" y="2279650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927475" y="250348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927475" y="284003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927475" y="311943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927475" y="336073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927475" y="364013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927475" y="3921125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927475" y="4256087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927475" y="4537075"/>
            <a:ext cx="1211580" cy="76200"/>
          </a:xfrm>
          <a:custGeom>
            <a:rect l="l" t="t" r="r" b="b"/>
            <a:pathLst>
              <a:path w="1211579" h="76200">
                <a:moveTo>
                  <a:pt x="1135061" y="76200"/>
                </a:moveTo>
                <a:lnTo>
                  <a:pt x="1135061" y="0"/>
                </a:lnTo>
                <a:lnTo>
                  <a:pt x="1198561" y="31749"/>
                </a:lnTo>
                <a:lnTo>
                  <a:pt x="1176974" y="31749"/>
                </a:lnTo>
                <a:lnTo>
                  <a:pt x="1176974" y="44450"/>
                </a:lnTo>
                <a:lnTo>
                  <a:pt x="1198562" y="44450"/>
                </a:lnTo>
                <a:lnTo>
                  <a:pt x="1135061" y="76200"/>
                </a:lnTo>
                <a:close/>
              </a:path>
              <a:path w="1211579" h="76200">
                <a:moveTo>
                  <a:pt x="1135061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35061" y="31749"/>
                </a:lnTo>
                <a:lnTo>
                  <a:pt x="1135061" y="44450"/>
                </a:lnTo>
                <a:close/>
              </a:path>
              <a:path w="1211579" h="76200">
                <a:moveTo>
                  <a:pt x="1198562" y="44450"/>
                </a:moveTo>
                <a:lnTo>
                  <a:pt x="1176974" y="44450"/>
                </a:lnTo>
                <a:lnTo>
                  <a:pt x="1176974" y="31749"/>
                </a:lnTo>
                <a:lnTo>
                  <a:pt x="1198561" y="31749"/>
                </a:lnTo>
                <a:lnTo>
                  <a:pt x="1211262" y="38100"/>
                </a:lnTo>
                <a:lnTo>
                  <a:pt x="1198562" y="44450"/>
                </a:lnTo>
                <a:close/>
              </a:path>
            </a:pathLst>
          </a:custGeom>
          <a:solidFill>
            <a:srgbClr val="EA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6" name="object 16"/>
          <p:cNvPicPr/>
          <p:nvPr/>
        </p:nvPicPr>
        <p:blipFill>
          <a:blip r:embed="rId2"/>
          <a:stretch>
            <a:fillRect/>
          </a:stretch>
        </p:blipFill>
        <p:spPr>
          <a:xfrm>
            <a:off x="5291138" y="1870075"/>
            <a:ext cx="1947861" cy="281622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5369878" y="1813083"/>
            <a:ext cx="1549400" cy="14255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2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未定</a:t>
            </a:r>
            <a:endParaRPr sz="1200">
              <a:latin typeface="Microsoft JhengHei"/>
              <a:cs typeface="Microsoft JhengHei"/>
            </a:endParaRPr>
          </a:p>
          <a:p>
            <a:pPr marL="12700" marR="5080">
              <a:lnSpc>
                <a:spcPct val="153200"/>
              </a:lnSpc>
            </a:pP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面积合理实用（共性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1200" b="1" spc="5">
                <a:solidFill>
                  <a:srgbClr val="FFFFFF"/>
                </a:solidFill>
                <a:latin typeface="Microsoft JhengHei"/>
                <a:cs typeface="Microsoft JhengHei"/>
              </a:rPr>
              <a:t>交通便利 </a:t>
            </a: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（劣势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200">
              <a:latin typeface="Microsoft JhengHei"/>
              <a:cs typeface="Microsoft JhengHei"/>
            </a:endParaRPr>
          </a:p>
          <a:p>
            <a:pPr marL="12700" marR="5080">
              <a:lnSpc>
                <a:spcPts val="2210"/>
              </a:lnSpc>
              <a:spcBef>
                <a:spcPts val="85"/>
              </a:spcBef>
            </a:pP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成熟生活配套（劣势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12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市区资源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69878" y="3229927"/>
            <a:ext cx="1744980" cy="142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00025" algn="just">
              <a:lnSpc>
                <a:spcPct val="153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环境较差（核心劣势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建筑规划（共性特点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12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未定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12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未定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当地知名度不高 （优势</a:t>
            </a:r>
            <a:r>
              <a:rPr sz="1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065337" y="2047874"/>
            <a:ext cx="533400" cy="2529205"/>
          </a:xfrm>
          <a:custGeom>
            <a:rect l="l" t="t" r="r" b="b"/>
            <a:pathLst>
              <a:path w="533400" h="2529204">
                <a:moveTo>
                  <a:pt x="533400" y="2528888"/>
                </a:moveTo>
                <a:lnTo>
                  <a:pt x="479650" y="2524608"/>
                </a:lnTo>
                <a:lnTo>
                  <a:pt x="429588" y="2512336"/>
                </a:lnTo>
                <a:lnTo>
                  <a:pt x="384285" y="2492916"/>
                </a:lnTo>
                <a:lnTo>
                  <a:pt x="344814" y="2467197"/>
                </a:lnTo>
                <a:lnTo>
                  <a:pt x="312248" y="2436026"/>
                </a:lnTo>
                <a:lnTo>
                  <a:pt x="287658" y="2400248"/>
                </a:lnTo>
                <a:lnTo>
                  <a:pt x="272118" y="2360712"/>
                </a:lnTo>
                <a:lnTo>
                  <a:pt x="266700" y="2318264"/>
                </a:lnTo>
                <a:lnTo>
                  <a:pt x="266700" y="1475067"/>
                </a:lnTo>
                <a:lnTo>
                  <a:pt x="261281" y="1432619"/>
                </a:lnTo>
                <a:lnTo>
                  <a:pt x="245741" y="1393083"/>
                </a:lnTo>
                <a:lnTo>
                  <a:pt x="221151" y="1357306"/>
                </a:lnTo>
                <a:lnTo>
                  <a:pt x="188585" y="1326134"/>
                </a:lnTo>
                <a:lnTo>
                  <a:pt x="149114" y="1300415"/>
                </a:lnTo>
                <a:lnTo>
                  <a:pt x="103811" y="1280995"/>
                </a:lnTo>
                <a:lnTo>
                  <a:pt x="53749" y="1268723"/>
                </a:lnTo>
                <a:lnTo>
                  <a:pt x="0" y="1264443"/>
                </a:lnTo>
                <a:lnTo>
                  <a:pt x="53749" y="1260164"/>
                </a:lnTo>
                <a:lnTo>
                  <a:pt x="103811" y="1247892"/>
                </a:lnTo>
                <a:lnTo>
                  <a:pt x="149114" y="1228472"/>
                </a:lnTo>
                <a:lnTo>
                  <a:pt x="188585" y="1202753"/>
                </a:lnTo>
                <a:lnTo>
                  <a:pt x="221151" y="1171581"/>
                </a:lnTo>
                <a:lnTo>
                  <a:pt x="245741" y="1135804"/>
                </a:lnTo>
                <a:lnTo>
                  <a:pt x="261281" y="1096268"/>
                </a:lnTo>
                <a:lnTo>
                  <a:pt x="266699" y="1053820"/>
                </a:lnTo>
                <a:lnTo>
                  <a:pt x="266700" y="210623"/>
                </a:lnTo>
                <a:lnTo>
                  <a:pt x="272118" y="168175"/>
                </a:lnTo>
                <a:lnTo>
                  <a:pt x="287658" y="128639"/>
                </a:lnTo>
                <a:lnTo>
                  <a:pt x="312248" y="92862"/>
                </a:lnTo>
                <a:lnTo>
                  <a:pt x="344814" y="61690"/>
                </a:lnTo>
                <a:lnTo>
                  <a:pt x="384285" y="35971"/>
                </a:lnTo>
                <a:lnTo>
                  <a:pt x="429588" y="16551"/>
                </a:lnTo>
                <a:lnTo>
                  <a:pt x="479650" y="4279"/>
                </a:lnTo>
                <a:lnTo>
                  <a:pt x="533399" y="0"/>
                </a:lnTo>
              </a:path>
            </a:pathLst>
          </a:custGeom>
          <a:ln w="9525">
            <a:solidFill>
              <a:srgbClr val="EA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386001" y="1821319"/>
            <a:ext cx="396875" cy="2814955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1300" spc="-10">
                <a:latin typeface="Arial"/>
                <a:cs typeface="Arial"/>
              </a:rPr>
              <a:t>20</a:t>
            </a:r>
            <a:r>
              <a:rPr sz="1300" spc="-50">
                <a:latin typeface="宋体"/>
                <a:cs typeface="宋体"/>
              </a:rPr>
              <a:t>分</a:t>
            </a:r>
            <a:endParaRPr sz="1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spc="-10">
                <a:latin typeface="Arial"/>
                <a:cs typeface="Arial"/>
              </a:rPr>
              <a:t>10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5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5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10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>
                <a:latin typeface="Arial"/>
                <a:cs typeface="Arial"/>
              </a:rPr>
              <a:t>-</a:t>
            </a:r>
            <a:r>
              <a:rPr sz="1200" spc="-10">
                <a:latin typeface="Arial"/>
                <a:cs typeface="Arial"/>
              </a:rPr>
              <a:t>25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10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10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>
                <a:latin typeface="Arial"/>
                <a:cs typeface="Arial"/>
              </a:rPr>
              <a:t>10</a:t>
            </a:r>
            <a:r>
              <a:rPr sz="1200" spc="-50">
                <a:latin typeface="宋体"/>
                <a:cs typeface="宋体"/>
              </a:rPr>
              <a:t>分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1300" spc="-10">
                <a:latin typeface="Arial"/>
                <a:cs typeface="Arial"/>
              </a:rPr>
              <a:t>25</a:t>
            </a:r>
            <a:r>
              <a:rPr sz="1300" spc="-50">
                <a:latin typeface="宋体"/>
                <a:cs typeface="宋体"/>
              </a:rPr>
              <a:t>分</a:t>
            </a:r>
            <a:endParaRPr sz="1300">
              <a:latin typeface="宋体"/>
              <a:cs typeface="宋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883524" y="1912937"/>
            <a:ext cx="215900" cy="2663825"/>
          </a:xfrm>
          <a:custGeom>
            <a:rect l="l" t="t" r="r" b="b"/>
            <a:pathLst>
              <a:path w="215900" h="2663825">
                <a:moveTo>
                  <a:pt x="0" y="0"/>
                </a:moveTo>
                <a:lnTo>
                  <a:pt x="54484" y="30290"/>
                </a:lnTo>
                <a:lnTo>
                  <a:pt x="76332" y="64981"/>
                </a:lnTo>
                <a:lnTo>
                  <a:pt x="93211" y="109884"/>
                </a:lnTo>
                <a:lnTo>
                  <a:pt x="104093" y="162882"/>
                </a:lnTo>
                <a:lnTo>
                  <a:pt x="107950" y="221863"/>
                </a:lnTo>
                <a:lnTo>
                  <a:pt x="107950" y="1110049"/>
                </a:lnTo>
                <a:lnTo>
                  <a:pt x="111806" y="1169029"/>
                </a:lnTo>
                <a:lnTo>
                  <a:pt x="122689" y="1222028"/>
                </a:lnTo>
                <a:lnTo>
                  <a:pt x="139568" y="1266930"/>
                </a:lnTo>
                <a:lnTo>
                  <a:pt x="161416" y="1301621"/>
                </a:lnTo>
                <a:lnTo>
                  <a:pt x="187203" y="1323987"/>
                </a:lnTo>
                <a:lnTo>
                  <a:pt x="215900" y="1331912"/>
                </a:lnTo>
                <a:lnTo>
                  <a:pt x="187202" y="1339837"/>
                </a:lnTo>
                <a:lnTo>
                  <a:pt x="161415" y="1362202"/>
                </a:lnTo>
                <a:lnTo>
                  <a:pt x="139567" y="1396894"/>
                </a:lnTo>
                <a:lnTo>
                  <a:pt x="122688" y="1441796"/>
                </a:lnTo>
                <a:lnTo>
                  <a:pt x="111806" y="1494795"/>
                </a:lnTo>
                <a:lnTo>
                  <a:pt x="107950" y="1553775"/>
                </a:lnTo>
                <a:lnTo>
                  <a:pt x="107950" y="2441961"/>
                </a:lnTo>
                <a:lnTo>
                  <a:pt x="104093" y="2500941"/>
                </a:lnTo>
                <a:lnTo>
                  <a:pt x="93211" y="2553939"/>
                </a:lnTo>
                <a:lnTo>
                  <a:pt x="76332" y="2598841"/>
                </a:lnTo>
                <a:lnTo>
                  <a:pt x="54484" y="2633533"/>
                </a:lnTo>
                <a:lnTo>
                  <a:pt x="28698" y="2655899"/>
                </a:lnTo>
                <a:lnTo>
                  <a:pt x="0" y="2663824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8249601" y="3051410"/>
            <a:ext cx="955675" cy="400685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 marR="5080">
              <a:lnSpc>
                <a:spcPct val="104900"/>
              </a:lnSpc>
              <a:spcBef>
                <a:spcPts val="30"/>
              </a:spcBef>
            </a:pPr>
            <a:r>
              <a:rPr sz="1200" b="1">
                <a:latin typeface="Microsoft JhengHei"/>
                <a:cs typeface="Microsoft JhengHei"/>
              </a:rPr>
              <a:t>剩余的</a:t>
            </a:r>
            <a:r>
              <a:rPr sz="1200" b="1" spc="-10">
                <a:latin typeface="Arial"/>
                <a:cs typeface="Arial"/>
              </a:rPr>
              <a:t>20</a:t>
            </a:r>
            <a:r>
              <a:rPr sz="1200" b="1" spc="-25">
                <a:latin typeface="Microsoft JhengHei"/>
                <a:cs typeface="Microsoft JhengHei"/>
              </a:rPr>
              <a:t>分如</a:t>
            </a:r>
            <a:r>
              <a:rPr sz="1200" b="1" spc="-15">
                <a:latin typeface="Microsoft JhengHei"/>
                <a:cs typeface="Microsoft JhengHei"/>
              </a:rPr>
              <a:t>何分配？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32473" y="2849245"/>
            <a:ext cx="1244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00" marR="5080" indent="-304800" algn="r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FB0404"/>
                </a:solidFill>
                <a:latin typeface="Microsoft JhengHei"/>
                <a:cs typeface="Microsoft JhengHei"/>
              </a:rPr>
              <a:t>每项基础</a:t>
            </a:r>
            <a:r>
              <a:rPr sz="2400" b="1">
                <a:solidFill>
                  <a:srgbClr val="FB0404"/>
                </a:solidFill>
                <a:latin typeface="Microsoft JhengHei"/>
                <a:cs typeface="Microsoft JhengHei"/>
              </a:rPr>
              <a:t>分</a:t>
            </a:r>
            <a:r>
              <a:rPr sz="2400" b="1" spc="-250">
                <a:solidFill>
                  <a:srgbClr val="FB0404"/>
                </a:solidFill>
                <a:latin typeface="Microsoft JhengHei"/>
                <a:cs typeface="Microsoft JhengHei"/>
              </a:rPr>
              <a:t>10</a:t>
            </a:r>
            <a:r>
              <a:rPr sz="2400" b="1" spc="-50">
                <a:solidFill>
                  <a:srgbClr val="FB0404"/>
                </a:solidFill>
                <a:latin typeface="Microsoft JhengHei"/>
                <a:cs typeface="Microsoft JhengHei"/>
              </a:rPr>
              <a:t>分</a:t>
            </a:r>
            <a:endParaRPr sz="2400">
              <a:latin typeface="Microsoft JhengHei"/>
              <a:cs typeface="Microsoft JhengHei"/>
            </a:endParaRPr>
          </a:p>
          <a:p>
            <a:pPr marR="5080" algn="r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FB0404"/>
                </a:solidFill>
                <a:latin typeface="Microsoft JhengHei"/>
                <a:cs typeface="Microsoft JhengHei"/>
              </a:rPr>
              <a:t>总</a:t>
            </a:r>
            <a:r>
              <a:rPr sz="2400" b="1" spc="-250">
                <a:solidFill>
                  <a:srgbClr val="FB0404"/>
                </a:solidFill>
                <a:latin typeface="Microsoft JhengHei"/>
                <a:cs typeface="Microsoft JhengHei"/>
              </a:rPr>
              <a:t>100</a:t>
            </a:r>
            <a:r>
              <a:rPr sz="2400" b="1" spc="-50">
                <a:solidFill>
                  <a:srgbClr val="FB0404"/>
                </a:solidFill>
                <a:latin typeface="Microsoft JhengHei"/>
                <a:cs typeface="Microsoft JhengHei"/>
              </a:rPr>
              <a:t>分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603" y="523964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/>
              <a:t>『景观建议』</a:t>
            </a:r>
            <a:endParaRPr sz="24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530600" y="3784600"/>
            <a:ext cx="2717800" cy="208756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67665" y="1028756"/>
            <a:ext cx="9372600" cy="2124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12165">
              <a:lnSpc>
                <a:spcPct val="100000"/>
              </a:lnSpc>
              <a:spcBef>
                <a:spcPts val="100"/>
              </a:spcBef>
            </a:pPr>
            <a:r>
              <a:rPr sz="1600" b="1" spc="-5">
                <a:latin typeface="Microsoft JhengHei"/>
                <a:cs typeface="Microsoft JhengHei"/>
              </a:rPr>
              <a:t>利用开阔的楼间距，以精致感、整洁感和幽静感区隔于周边的环境，以多做主题性质景观带，</a:t>
            </a:r>
            <a:endParaRPr sz="1600">
              <a:latin typeface="Microsoft JhengHei"/>
              <a:cs typeface="Microsoft JhengHei"/>
            </a:endParaRPr>
          </a:p>
          <a:p>
            <a:pPr marL="12700" marR="106680">
              <a:lnSpc>
                <a:spcPct val="150000"/>
              </a:lnSpc>
              <a:spcBef>
                <a:spcPts val="200"/>
              </a:spcBef>
            </a:pPr>
            <a:r>
              <a:rPr sz="1600" b="1">
                <a:latin typeface="Microsoft JhengHei"/>
                <a:cs typeface="Microsoft JhengHei"/>
              </a:rPr>
              <a:t>并带有风水特质的布局增强产品卖点，同时抓住客户“希望得到的更多” 心理，开辟园区</a:t>
            </a:r>
            <a:r>
              <a:rPr sz="1600" b="1">
                <a:solidFill>
                  <a:srgbClr val="FB0404"/>
                </a:solidFill>
                <a:latin typeface="Microsoft JhengHei"/>
                <a:cs typeface="Microsoft JhengHei"/>
              </a:rPr>
              <a:t>私人种植区</a:t>
            </a:r>
            <a:r>
              <a:rPr sz="1600" b="1" spc="-50">
                <a:latin typeface="Microsoft JhengHei"/>
                <a:cs typeface="Microsoft JhengHei"/>
              </a:rPr>
              <a:t>，</a:t>
            </a:r>
            <a:r>
              <a:rPr sz="1600" b="1" spc="-5">
                <a:latin typeface="Microsoft JhengHei"/>
                <a:cs typeface="Microsoft JhengHei"/>
              </a:rPr>
              <a:t>缴纳少量认领费用就可在园区指定位置种植自己喜爱的植物树种，让高楼层的业主也能体验田园乐趣；</a:t>
            </a:r>
            <a:r>
              <a:rPr sz="1600" b="1" spc="35">
                <a:latin typeface="Microsoft JhengHei"/>
                <a:cs typeface="Microsoft JhengHei"/>
              </a:rPr>
              <a:t>在主景观带中央移植 “</a:t>
            </a:r>
            <a:r>
              <a:rPr sz="1600" b="1">
                <a:solidFill>
                  <a:srgbClr val="EA0000"/>
                </a:solidFill>
                <a:latin typeface="Microsoft JhengHei"/>
                <a:cs typeface="Microsoft JhengHei"/>
              </a:rPr>
              <a:t>许愿树</a:t>
            </a:r>
            <a:r>
              <a:rPr sz="1600" b="1" spc="-5">
                <a:latin typeface="Microsoft JhengHei"/>
                <a:cs typeface="Microsoft JhengHei"/>
              </a:rPr>
              <a:t>”，设置达人艺术墙等具有一定意义的创意景观。</a:t>
            </a:r>
            <a:endParaRPr sz="1600">
              <a:latin typeface="Microsoft JhengHei"/>
              <a:cs typeface="Microsoft JhengHei"/>
            </a:endParaRPr>
          </a:p>
          <a:p>
            <a:pPr marL="12700" marR="5080">
              <a:lnSpc>
                <a:spcPct val="150000"/>
              </a:lnSpc>
            </a:pPr>
            <a:r>
              <a:rPr sz="1600" b="1">
                <a:latin typeface="Microsoft JhengHei"/>
                <a:cs typeface="Microsoft JhengHei"/>
              </a:rPr>
              <a:t>同时设置丰富儿童活动场地</a:t>
            </a:r>
            <a:r>
              <a:rPr sz="1600" b="1">
                <a:solidFill>
                  <a:srgbClr val="FB0404"/>
                </a:solidFill>
                <a:latin typeface="Microsoft JhengHei"/>
                <a:cs typeface="Microsoft JhengHei"/>
              </a:rPr>
              <a:t>（一个大型的</a:t>
            </a:r>
            <a:r>
              <a:rPr sz="1600" b="1" spc="-170">
                <a:solidFill>
                  <a:srgbClr val="FB0404"/>
                </a:solidFill>
                <a:latin typeface="Microsoft JhengHei"/>
                <a:cs typeface="Microsoft JhengHei"/>
              </a:rPr>
              <a:t>2000</a:t>
            </a:r>
            <a:r>
              <a:rPr sz="1600" b="1">
                <a:solidFill>
                  <a:srgbClr val="FB0404"/>
                </a:solidFill>
                <a:latin typeface="Microsoft JhengHei"/>
                <a:cs typeface="Microsoft JhengHei"/>
              </a:rPr>
              <a:t>平米儿童乐园，多个组团小型儿童活动场地），</a:t>
            </a:r>
            <a:r>
              <a:rPr sz="1600" b="1" spc="-15">
                <a:latin typeface="Microsoft JhengHei"/>
                <a:cs typeface="Microsoft JhengHei"/>
              </a:rPr>
              <a:t>休闲娱乐</a:t>
            </a:r>
            <a:r>
              <a:rPr sz="1600" b="1" spc="-50">
                <a:latin typeface="Microsoft JhengHei"/>
                <a:cs typeface="Microsoft JhengHei"/>
              </a:rPr>
              <a:t> </a:t>
            </a:r>
            <a:r>
              <a:rPr sz="1600" b="1">
                <a:latin typeface="Microsoft JhengHei"/>
                <a:cs typeface="Microsoft JhengHei"/>
              </a:rPr>
              <a:t>场所（休闲广场、亭、院、座椅等）和运动健身场所（器械、跑步道、篮球场、网球场、羽毛球场等）</a:t>
            </a:r>
            <a:r>
              <a:rPr sz="1600" b="1" spc="-50">
                <a:latin typeface="Microsoft JhengHei"/>
                <a:cs typeface="Microsoft JhengHei"/>
              </a:rPr>
              <a:t>。</a:t>
            </a:r>
            <a:endParaRPr sz="16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71500" y="3784600"/>
            <a:ext cx="2909887" cy="208756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6337300" y="3784600"/>
            <a:ext cx="2790825" cy="2087562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526664" y="6048025"/>
            <a:ext cx="4368800" cy="316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00" spc="-120">
                <a:latin typeface="宋体"/>
                <a:cs typeface="宋体"/>
              </a:rPr>
              <a:t>成本低，价值高，让景观也可以和业主互</a:t>
            </a:r>
            <a:r>
              <a:rPr sz="1900" spc="-50">
                <a:latin typeface="宋体"/>
                <a:cs typeface="宋体"/>
              </a:rPr>
              <a:t>动</a:t>
            </a:r>
            <a:endParaRPr sz="19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604" y="669221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0">
                <a:latin typeface="宋体"/>
                <a:cs typeface="宋体"/>
              </a:rPr>
              <a:t>『</a:t>
            </a:r>
            <a:r>
              <a:rPr sz="2400"/>
              <a:t>品牌物业</a:t>
            </a:r>
            <a:r>
              <a:rPr sz="2400" b="0" spc="-50">
                <a:latin typeface="宋体"/>
                <a:cs typeface="宋体"/>
              </a:rPr>
              <a:t>』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047615" y="3261073"/>
            <a:ext cx="4371975" cy="1229995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2000" b="1" spc="-5">
                <a:latin typeface="Microsoft JhengHei"/>
                <a:cs typeface="Microsoft JhengHei"/>
              </a:rPr>
              <a:t>引进国际知名物管公司顾问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2000" b="1">
                <a:latin typeface="Microsoft JhengHei"/>
                <a:cs typeface="Microsoft JhengHei"/>
              </a:rPr>
              <a:t>保安保洁绿化养护为们</a:t>
            </a:r>
            <a:r>
              <a:rPr sz="2000" b="1" spc="-10">
                <a:latin typeface="Arial"/>
                <a:cs typeface="Arial"/>
              </a:rPr>
              <a:t>xx</a:t>
            </a:r>
            <a:r>
              <a:rPr sz="2000" b="1" spc="-10">
                <a:latin typeface="Microsoft JhengHei"/>
                <a:cs typeface="Microsoft JhengHei"/>
              </a:rPr>
              <a:t>物业质量最高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000" b="1">
                <a:latin typeface="Microsoft JhengHei"/>
                <a:cs typeface="Microsoft JhengHei"/>
              </a:rPr>
              <a:t>（基础服务</a:t>
            </a:r>
            <a:r>
              <a:rPr sz="2000" b="1" spc="-50">
                <a:latin typeface="Microsoft JhengHei"/>
                <a:cs typeface="Microsoft JhengHei"/>
              </a:rPr>
              <a:t>）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968875" y="1412875"/>
            <a:ext cx="3454400" cy="1800225"/>
          </a:xfrm>
          <a:custGeom>
            <a:rect l="l" t="t" r="r" b="b"/>
            <a:pathLst>
              <a:path w="3454400" h="1800225">
                <a:moveTo>
                  <a:pt x="1727200" y="1800225"/>
                </a:moveTo>
                <a:lnTo>
                  <a:pt x="863596" y="1500271"/>
                </a:lnTo>
                <a:lnTo>
                  <a:pt x="1295398" y="1500271"/>
                </a:lnTo>
                <a:lnTo>
                  <a:pt x="1295398" y="1200156"/>
                </a:lnTo>
                <a:lnTo>
                  <a:pt x="0" y="1200156"/>
                </a:lnTo>
                <a:lnTo>
                  <a:pt x="0" y="0"/>
                </a:lnTo>
                <a:lnTo>
                  <a:pt x="3454400" y="0"/>
                </a:lnTo>
                <a:lnTo>
                  <a:pt x="3454400" y="1200156"/>
                </a:lnTo>
                <a:lnTo>
                  <a:pt x="2159002" y="1200156"/>
                </a:lnTo>
                <a:lnTo>
                  <a:pt x="2159002" y="1500271"/>
                </a:lnTo>
                <a:lnTo>
                  <a:pt x="2590803" y="1500271"/>
                </a:lnTo>
                <a:lnTo>
                  <a:pt x="1727200" y="1800225"/>
                </a:lnTo>
                <a:close/>
              </a:path>
            </a:pathLst>
          </a:custGeom>
          <a:solidFill>
            <a:srgbClr val="FF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260975" y="1525272"/>
            <a:ext cx="28702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marR="5080" indent="-35052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EA0000"/>
                </a:solidFill>
                <a:latin typeface="Microsoft JhengHei"/>
                <a:cs typeface="Microsoft JhengHei"/>
              </a:rPr>
              <a:t>第一太平戴维斯世邦魏理仕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473200"/>
            <a:ext cx="4895850" cy="34036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50178" y="5328177"/>
            <a:ext cx="9423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105">
                <a:solidFill>
                  <a:srgbClr val="333399"/>
                </a:solidFill>
                <a:latin typeface="Microsoft JhengHei"/>
                <a:cs typeface="Microsoft JhengHei"/>
              </a:rPr>
              <a:t>好的物业管理品牌可以大大增强客户对项目的信任感，这对于项目前期推广至关重</a:t>
            </a:r>
            <a:r>
              <a:rPr sz="2100" b="1" spc="-50">
                <a:solidFill>
                  <a:srgbClr val="333399"/>
                </a:solidFill>
                <a:latin typeface="Microsoft JhengHei"/>
                <a:cs typeface="Microsoft JhengHei"/>
              </a:rPr>
              <a:t>要</a:t>
            </a:r>
            <a:endParaRPr sz="21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1515" y="2313367"/>
            <a:ext cx="8559800" cy="27311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637540">
              <a:lnSpc>
                <a:spcPct val="100000"/>
              </a:lnSpc>
              <a:spcBef>
                <a:spcPts val="90"/>
              </a:spcBef>
            </a:pPr>
            <a:r>
              <a:rPr sz="2550" b="1" spc="-160">
                <a:solidFill>
                  <a:srgbClr val="FB0404"/>
                </a:solidFill>
                <a:latin typeface="Microsoft JhengHei"/>
                <a:cs typeface="Microsoft JhengHei"/>
              </a:rPr>
              <a:t>价格信息干扰、分展场截留、团购开源、户外媒体引</a:t>
            </a:r>
            <a:r>
              <a:rPr sz="2550" b="1" spc="-50">
                <a:solidFill>
                  <a:srgbClr val="FB0404"/>
                </a:solidFill>
                <a:latin typeface="Microsoft JhengHei"/>
                <a:cs typeface="Microsoft JhengHei"/>
              </a:rPr>
              <a:t>导</a:t>
            </a:r>
            <a:endParaRPr sz="25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469265">
              <a:lnSpc>
                <a:spcPct val="100000"/>
              </a:lnSpc>
            </a:pPr>
            <a:r>
              <a:rPr sz="2400">
                <a:latin typeface="宋体"/>
                <a:cs typeface="宋体"/>
              </a:rPr>
              <a:t>我们项目受工程进度及新政策影响，最快也要在9</a:t>
            </a:r>
            <a:r>
              <a:rPr sz="2400" spc="-10">
                <a:latin typeface="宋体"/>
                <a:cs typeface="宋体"/>
              </a:rPr>
              <a:t>月才能开盘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1570"/>
              </a:spcBef>
            </a:pPr>
            <a:r>
              <a:rPr sz="2400">
                <a:latin typeface="宋体"/>
                <a:cs typeface="宋体"/>
              </a:rPr>
              <a:t>而4~9月份，xx</a:t>
            </a:r>
            <a:r>
              <a:rPr sz="2400" spc="-5">
                <a:latin typeface="宋体"/>
                <a:cs typeface="宋体"/>
              </a:rPr>
              <a:t>以及掇刀区楼盘新品将集中放量，并且新盘有可能以低价入市抢占市场份额，严重分流我们的客户。因此，我们要制定一个有效的竞盘客户拦截策略来解决这个问题。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16831" y="1577591"/>
            <a:ext cx="7340600" cy="6070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800" spc="-235">
                <a:solidFill>
                  <a:srgbClr val="FB0404"/>
                </a:solidFill>
              </a:rPr>
              <a:t>拦截策略竞盘客户，抢截客户资源</a:t>
            </a:r>
            <a:r>
              <a:rPr sz="3800" spc="-50">
                <a:solidFill>
                  <a:srgbClr val="FB0404"/>
                </a:solidFill>
              </a:rPr>
              <a:t>；</a:t>
            </a:r>
            <a:endParaRPr sz="38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15365" y="1168082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我们建议：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15365" y="1843994"/>
            <a:ext cx="7213600" cy="735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650" spc="-280">
                <a:solidFill>
                  <a:srgbClr val="FC5151"/>
                </a:solidFill>
              </a:rPr>
              <a:t>惊爆超低起价拦截策略</a:t>
            </a:r>
            <a:r>
              <a:rPr sz="1450" spc="-65">
                <a:solidFill>
                  <a:srgbClr val="FC5151"/>
                </a:solidFill>
              </a:rPr>
              <a:t>（市场突然死亡法</a:t>
            </a:r>
            <a:r>
              <a:rPr sz="1450" spc="-50">
                <a:solidFill>
                  <a:srgbClr val="FC5151"/>
                </a:solidFill>
              </a:rPr>
              <a:t>）</a:t>
            </a:r>
            <a:endParaRPr sz="1450"/>
          </a:p>
        </p:txBody>
      </p:sp>
      <p:sp>
        <p:nvSpPr>
          <p:cNvPr id="4" name="object 4"/>
          <p:cNvSpPr txBox="1"/>
          <p:nvPr/>
        </p:nvSpPr>
        <p:spPr>
          <a:xfrm>
            <a:off x="581978" y="2704526"/>
            <a:ext cx="8712200" cy="26943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45770">
              <a:lnSpc>
                <a:spcPct val="100000"/>
              </a:lnSpc>
              <a:spcBef>
                <a:spcPts val="90"/>
              </a:spcBef>
            </a:pPr>
            <a:r>
              <a:rPr sz="2550" b="1" spc="-160">
                <a:latin typeface="Microsoft JhengHei"/>
                <a:cs typeface="Microsoft JhengHei"/>
              </a:rPr>
              <a:t>起价低，均价不低；只说起价，不说均</a:t>
            </a:r>
            <a:r>
              <a:rPr sz="2550" b="1" spc="-50">
                <a:latin typeface="Microsoft JhengHei"/>
                <a:cs typeface="Microsoft JhengHei"/>
              </a:rPr>
              <a:t>价</a:t>
            </a:r>
            <a:endParaRPr sz="25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9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tabLst>
                <a:tab pos="7479665"/>
              </a:tabLst>
            </a:pPr>
            <a:r>
              <a:rPr sz="2400">
                <a:latin typeface="宋体"/>
                <a:cs typeface="宋体"/>
              </a:rPr>
              <a:t>在竞争对手大量新品即将上市前，抢先将“超低起价</a:t>
            </a:r>
            <a:r>
              <a:rPr sz="2400" spc="-50">
                <a:latin typeface="宋体"/>
                <a:cs typeface="宋体"/>
              </a:rPr>
              <a:t>”</a:t>
            </a:r>
            <a:r>
              <a:rPr sz="2400">
                <a:latin typeface="宋体"/>
                <a:cs typeface="宋体"/>
              </a:rPr>
              <a:t>	公布，</a:t>
            </a:r>
            <a:r>
              <a:rPr sz="2400" spc="-50">
                <a:latin typeface="宋体"/>
                <a:cs typeface="宋体"/>
              </a:rPr>
              <a:t>让</a:t>
            </a:r>
            <a:r>
              <a:rPr sz="2400">
                <a:latin typeface="宋体"/>
                <a:cs typeface="宋体"/>
              </a:rPr>
              <a:t>整个市场措手不及，不仅竞争对手想不到，甚至连消费者也想</a:t>
            </a:r>
            <a:r>
              <a:rPr sz="2400" spc="-50">
                <a:latin typeface="宋体"/>
                <a:cs typeface="宋体"/>
              </a:rPr>
              <a:t>不</a:t>
            </a:r>
            <a:r>
              <a:rPr sz="2400">
                <a:latin typeface="宋体"/>
                <a:cs typeface="宋体"/>
              </a:rPr>
              <a:t>到的“惊爆起价”完全打乱市场预期，引发社会讨论，巨大的</a:t>
            </a:r>
            <a:r>
              <a:rPr sz="2400" spc="-50">
                <a:latin typeface="宋体"/>
                <a:cs typeface="宋体"/>
              </a:rPr>
              <a:t>价</a:t>
            </a:r>
            <a:r>
              <a:rPr sz="2400">
                <a:latin typeface="宋体"/>
                <a:cs typeface="宋体"/>
              </a:rPr>
              <a:t>格诱惑有效拦截竞盘意向客户，暂缓他们的购房意象，直到我</a:t>
            </a:r>
            <a:r>
              <a:rPr sz="2400" spc="-50">
                <a:latin typeface="宋体"/>
                <a:cs typeface="宋体"/>
              </a:rPr>
              <a:t>们</a:t>
            </a:r>
            <a:r>
              <a:rPr sz="2400">
                <a:latin typeface="宋体"/>
                <a:cs typeface="宋体"/>
              </a:rPr>
              <a:t>项目正式销售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21370" y="1183778"/>
            <a:ext cx="142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0000"/>
                </a:solidFill>
                <a:latin typeface="Arial"/>
                <a:cs typeface="Arial"/>
              </a:rPr>
              <a:t>xx</a:t>
            </a:r>
            <a:r>
              <a:rPr sz="1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市内分展场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908800" y="1346200"/>
            <a:ext cx="2700338" cy="209073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90900" y="3505200"/>
            <a:ext cx="4538980" cy="3168650"/>
            <a:chOff x="3390900" y="3505200"/>
            <a:chExt cx="4538980" cy="316865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90900" y="4876800"/>
              <a:ext cx="2330450" cy="17970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65800" y="3505200"/>
              <a:ext cx="2163762" cy="1712911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6964884" y="997210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大型购物中心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69297" y="4470660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商场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82184" y="3175260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宋体"/>
                <a:cs typeface="宋体"/>
              </a:rPr>
              <a:t>临街门店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565150"/>
            <a:ext cx="1428750" cy="371475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65608" y="586501"/>
            <a:ext cx="10922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5">
                <a:latin typeface="宋体"/>
                <a:cs typeface="宋体"/>
              </a:rPr>
              <a:t>我们建议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15900" y="1844675"/>
            <a:ext cx="3888104" cy="25812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598170">
              <a:lnSpc>
                <a:spcPct val="100000"/>
              </a:lnSpc>
              <a:spcBef>
                <a:spcPts val="1095"/>
              </a:spcBef>
            </a:pPr>
            <a:r>
              <a:rPr sz="1800">
                <a:latin typeface="宋体"/>
                <a:cs typeface="宋体"/>
              </a:rPr>
              <a:t>建议在</a:t>
            </a:r>
            <a:r>
              <a:rPr sz="1800">
                <a:latin typeface="Arial"/>
                <a:cs typeface="Arial"/>
              </a:rPr>
              <a:t>xx</a:t>
            </a:r>
            <a:r>
              <a:rPr sz="1800" spc="-10">
                <a:latin typeface="宋体"/>
                <a:cs typeface="宋体"/>
              </a:rPr>
              <a:t>市做分展场，展场的</a:t>
            </a:r>
            <a:endParaRPr sz="1800">
              <a:latin typeface="宋体"/>
              <a:cs typeface="宋体"/>
            </a:endParaRPr>
          </a:p>
          <a:p>
            <a:pPr marL="90170" marR="132080" algn="just">
              <a:lnSpc>
                <a:spcPct val="150000"/>
              </a:lnSpc>
              <a:spcBef>
                <a:spcPts val="155"/>
              </a:spcBef>
            </a:pPr>
            <a:r>
              <a:rPr sz="1800" spc="-5">
                <a:latin typeface="宋体"/>
                <a:cs typeface="宋体"/>
              </a:rPr>
              <a:t>选择地可位于人流密集的卖场，不建</a:t>
            </a:r>
            <a:r>
              <a:rPr sz="1800">
                <a:latin typeface="宋体"/>
                <a:cs typeface="宋体"/>
              </a:rPr>
              <a:t>议做固定的商业门头（</a:t>
            </a:r>
            <a:r>
              <a:rPr sz="1800" spc="-10">
                <a:latin typeface="宋体"/>
                <a:cs typeface="宋体"/>
              </a:rPr>
              <a:t>成本高、人流</a:t>
            </a:r>
            <a:r>
              <a:rPr sz="1800">
                <a:latin typeface="宋体"/>
                <a:cs typeface="宋体"/>
              </a:rPr>
              <a:t>量少</a:t>
            </a:r>
            <a:r>
              <a:rPr sz="1800" spc="-50"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  <a:p>
            <a:pPr marL="90170" marR="309880" indent="508000">
              <a:lnSpc>
                <a:spcPts val="3390"/>
              </a:lnSpc>
              <a:spcBef>
                <a:spcPts val="15"/>
              </a:spcBef>
            </a:pPr>
            <a:r>
              <a:rPr sz="1800">
                <a:latin typeface="宋体"/>
                <a:cs typeface="宋体"/>
              </a:rPr>
              <a:t>拦截</a:t>
            </a:r>
            <a:r>
              <a:rPr sz="1800">
                <a:latin typeface="Arial"/>
                <a:cs typeface="Arial"/>
              </a:rPr>
              <a:t>xx</a:t>
            </a:r>
            <a:r>
              <a:rPr sz="1800" spc="-5">
                <a:latin typeface="宋体"/>
                <a:cs typeface="宋体"/>
              </a:rPr>
              <a:t>流动客群，同时弥补淡季来访售楼处自来客少。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8138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https://d.book118.com/255102330200011041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219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39">
      <vt:lpstr>Arial</vt:lpstr>
      <vt:lpstr>Calibri</vt:lpstr>
      <vt:lpstr>Microsoft JhengHei</vt:lpstr>
      <vt:lpstr>宋体</vt:lpstr>
      <vt:lpstr>微软雅黑</vt:lpstr>
      <vt:lpstr>Comic Sans MS</vt:lpstr>
      <vt:lpstr>Office Theme</vt:lpstr>
      <vt:lpstr>xx（xx）xx港湾项目营销策划提案</vt:lpstr>
      <vt:lpstr>前言:</vt:lpstr>
      <vt:lpstr>PowerPoint Presentation</vt:lpstr>
      <vt:lpstr>这是一个优势与硬伤并存的地块,这是一个让人喜忧参半的项目.</vt:lpstr>
      <vt:lpstr>PowerPoint Presentation</vt:lpstr>
      <vt:lpstr>这是一片充满诱惑的沼泽,</vt:lpstr>
      <vt:lpstr>政策环境</vt:lpstr>
      <vt:lpstr>政策环境</vt:lpstr>
      <vt:lpstr>政策环境</vt:lpstr>
      <vt:lpstr>xx东宝区在售项目有19个项目，在左图上可以</vt:lpstr>
      <vt:lpstr>区位价值 xx高新区板块，对接掇刀区域，全面融入xx发展</vt:lpstr>
      <vt:lpstr>项目规划 本项本目xx高新区迎春大道以北，位置207国道边上。</vt:lpstr>
      <vt:lpstr>SWOT分析</vt:lpstr>
      <vt:lpstr>营销使命
营销使命界定</vt:lpstr>
      <vt:lpstr>正式進入提案</vt:lpstr>
      <vt:lpstr>定位策略</vt:lpstr>
      <vt:lpstr>打造区域内</vt:lpstr>
      <vt:lpstr>PowerPoint Presentation</vt:lpstr>
      <vt:lpstr>找到苹果前， 需要</vt:lpstr>
      <vt:lpstr>PowerPoint Presentation</vt:lpstr>
      <vt:lpstr>PowerPoint Presentation</vt:lpstr>
      <vt:lpstr>我们的客户可以归纳为城乡刚需客户、周边改善客户与区域上班客户</vt:lpstr>
      <vt:lpstr>共性特征</vt:lpstr>
      <vt:lpstr>PowerPoint Presentation</vt:lpstr>
      <vt:lpstr>四大标杆品质沉淀</vt:lpstr>
      <vt:lpstr>如果客户要100分才下定，那么我们如何分配卖点分值来打一场差异化战役，并取得胜利？</vt:lpstr>
      <vt:lpstr>『景观建议』</vt:lpstr>
      <vt:lpstr>『品牌物业』</vt:lpstr>
      <vt:lpstr>拦截策略竞盘客户，抢截客户资源；</vt:lpstr>
      <vt:lpstr>惊爆超低起价拦截策略（市场突然死亡法）</vt:lpstr>
      <vt:lpstr>我们建议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2024-09-02T03:22:23.139</cp:lastPrinted>
  <dcterms:created xsi:type="dcterms:W3CDTF">2024-09-01T19:22:23Z</dcterms:created>
  <dcterms:modified xsi:type="dcterms:W3CDTF">2024-09-01T19:22:24Z</dcterms:modified>
</cp:coreProperties>
</file>