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69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289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D2C40A-577A-4FD6-8293-E5B5A73AA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FAA557-B5A1-4157-A059-D98D6DC29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F05342-04A9-4F4E-8317-07FD74C7E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F6CEDE-65DB-44B5-BFA7-BE86A0FD4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3D6B47-57F7-49C8-91C4-F35FF603F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51B63D-4738-47CD-9D72-9131F3FA9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D4F2D9-EF95-45F0-AAC5-B7DE902D8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1153B1-C55B-4A94-B428-753118451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C276E5-007B-4BF3-A960-5162ACA28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DD8DED-A0BF-40ED-9E29-DBFEAD34B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E97C6D-CFFC-4253-A815-4759ABAD1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3" name="直接连接符 31"/>
          <p:cNvCxnSpPr/>
          <p:nvPr>
            <p:custDataLst>
              <p:tags r:id="rId3"/>
            </p:custDataLst>
          </p:nvPr>
        </p:nvCxnSpPr>
        <p:spPr>
          <a:xfrm>
            <a:off x="721895" y="5955632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5" name="直接连接符 33"/>
          <p:cNvCxnSpPr/>
          <p:nvPr>
            <p:custDataLst>
              <p:tags r:id="rId4"/>
            </p:custDataLst>
          </p:nvPr>
        </p:nvCxnSpPr>
        <p:spPr>
          <a:xfrm flipH="1">
            <a:off x="6902116" y="5987716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66" name="燕尾形 56"/>
          <p:cNvSpPr/>
          <p:nvPr>
            <p:custDataLst>
              <p:tags r:id="rId5"/>
            </p:custDataLst>
          </p:nvPr>
        </p:nvSpPr>
        <p:spPr>
          <a:xfrm>
            <a:off x="1123823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668" name="燕尾形 57"/>
          <p:cNvSpPr/>
          <p:nvPr>
            <p:custDataLst>
              <p:tags r:id="rId6"/>
            </p:custDataLst>
          </p:nvPr>
        </p:nvSpPr>
        <p:spPr>
          <a:xfrm>
            <a:off x="1139190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3" hasCustomPrompt="1"/>
            <p:custDataLst>
              <p:tags r:id="rId7"/>
            </p:custDataLst>
          </p:nvPr>
        </p:nvSpPr>
        <p:spPr>
          <a:xfrm>
            <a:off x="5291323" y="5744812"/>
            <a:ext cx="1609354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2" name="正文"/>
          <p:cNvSpPr txBox="1">
            <a:spLocks noGrp="1"/>
          </p:cNvSpPr>
          <p:nvPr>
            <p:ph type="body" idx="2"/>
            <p:custDataLst>
              <p:tags r:id="rId8"/>
            </p:custDataLst>
          </p:nvPr>
        </p:nvSpPr>
        <p:spPr>
          <a:xfrm>
            <a:off x="1929130" y="3429000"/>
            <a:ext cx="8334375" cy="432995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1929130" y="1586230"/>
            <a:ext cx="8334375" cy="16764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zh-CN" sz="6600" b="0" i="1" u="none" strike="noStrike" kern="1200" cap="none" spc="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309245" marR="0" lvl="0" indent="-309245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anose="05000000000000000000" charset="0"/>
              <a:buChar char="n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3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9" name="直接连接符 6"/>
          <p:cNvCxnSpPr/>
          <p:nvPr>
            <p:custDataLst>
              <p:tags r:id="rId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46"/>
          <p:cNvCxnSpPr/>
          <p:nvPr>
            <p:custDataLst>
              <p:tags r:id="rId3"/>
            </p:custDataLst>
          </p:nvPr>
        </p:nvCxnSpPr>
        <p:spPr>
          <a:xfrm>
            <a:off x="2482182" y="1122981"/>
            <a:ext cx="9613231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854243" y="699376"/>
            <a:ext cx="2656708" cy="8316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0" name="燕尾形 56"/>
          <p:cNvSpPr/>
          <p:nvPr>
            <p:custDataLst>
              <p:tags r:id="rId3"/>
            </p:custDataLst>
          </p:nvPr>
        </p:nvSpPr>
        <p:spPr>
          <a:xfrm>
            <a:off x="1123823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02" name="燕尾形 57"/>
          <p:cNvSpPr/>
          <p:nvPr>
            <p:custDataLst>
              <p:tags r:id="rId4"/>
            </p:custDataLst>
          </p:nvPr>
        </p:nvSpPr>
        <p:spPr>
          <a:xfrm>
            <a:off x="1139190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04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500489" y="2426407"/>
            <a:ext cx="7191021" cy="64304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800" b="1" i="1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5400000" scaled="1"/>
                </a:gradFill>
                <a:latin typeface="+mn-ea"/>
                <a:ea typeface="+mn-ea"/>
                <a:cs typeface="+mn-cs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6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2500489" y="3180306"/>
            <a:ext cx="7191022" cy="7683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1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8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3" name="直接连接符 11"/>
          <p:cNvCxnSpPr/>
          <p:nvPr>
            <p:custDataLst>
              <p:tags r:id="rId4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45" name="直接连接符 12"/>
          <p:cNvCxnSpPr/>
          <p:nvPr>
            <p:custDataLst>
              <p:tags r:id="rId5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"/>
          <p:cNvSpPr txBox="1">
            <a:spLocks noGrp="1"/>
          </p:cNvSpPr>
          <p:nvPr>
            <p:ph type="title" idx="7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7" name="直接连接符 14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49" name="直接连接符 13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28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"/>
          <p:cNvSpPr txBox="1">
            <a:spLocks noGrp="1"/>
          </p:cNvSpPr>
          <p:nvPr>
            <p:ph type="title" idx="3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51" name="直接连接符 6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53" name="直接连接符 5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cxnSp>
        <p:nvCxnSpPr>
          <p:cNvPr id="3145755" name="直接连接符 6"/>
          <p:cNvCxnSpPr/>
          <p:nvPr>
            <p:custDataLst>
              <p:tags r:id="rId1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57" name="直接连接符 7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cxnSp>
        <p:nvCxnSpPr>
          <p:cNvPr id="3145759" name="直接连接符 7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1" name="直接连接符 6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副标题"/>
          <p:cNvSpPr txBox="1">
            <a:spLocks noGrp="1"/>
          </p:cNvSpPr>
          <p:nvPr>
            <p:ph type="body" idx="4" hasCustomPrompt="1"/>
            <p:custDataLst>
              <p:tags r:id="rId1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6" name="标题"/>
          <p:cNvSpPr txBox="1">
            <a:spLocks noGrp="1"/>
          </p:cNvSpPr>
          <p:nvPr>
            <p:ph type="title" idx="3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63" name="直接连接符 5"/>
          <p:cNvCxnSpPr/>
          <p:nvPr>
            <p:custDataLst>
              <p:tags r:id="rId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5" name="直接连接符 6"/>
          <p:cNvCxnSpPr/>
          <p:nvPr>
            <p:custDataLst>
              <p:tags r:id="rId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67" name="直接连接符 31"/>
          <p:cNvCxnSpPr/>
          <p:nvPr>
            <p:custDataLst>
              <p:tags r:id="rId3"/>
            </p:custDataLst>
          </p:nvPr>
        </p:nvCxnSpPr>
        <p:spPr>
          <a:xfrm>
            <a:off x="721895" y="5955632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9" name="直接连接符 33"/>
          <p:cNvCxnSpPr/>
          <p:nvPr>
            <p:custDataLst>
              <p:tags r:id="rId4"/>
            </p:custDataLst>
          </p:nvPr>
        </p:nvCxnSpPr>
        <p:spPr>
          <a:xfrm flipH="1">
            <a:off x="6902116" y="5987716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74" name="燕尾形 56"/>
          <p:cNvSpPr/>
          <p:nvPr>
            <p:custDataLst>
              <p:tags r:id="rId5"/>
            </p:custDataLst>
          </p:nvPr>
        </p:nvSpPr>
        <p:spPr>
          <a:xfrm>
            <a:off x="1123823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76" name="燕尾形 57"/>
          <p:cNvSpPr/>
          <p:nvPr>
            <p:custDataLst>
              <p:tags r:id="rId6"/>
            </p:custDataLst>
          </p:nvPr>
        </p:nvSpPr>
        <p:spPr>
          <a:xfrm>
            <a:off x="1139190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78" name="标题"/>
          <p:cNvSpPr txBox="1">
            <a:spLocks noGrp="1"/>
          </p:cNvSpPr>
          <p:nvPr>
            <p:ph type="title" idx="2" hasCustomPrompt="1"/>
            <p:custDataLst>
              <p:tags r:id="rId7"/>
            </p:custDataLst>
          </p:nvPr>
        </p:nvSpPr>
        <p:spPr>
          <a:xfrm>
            <a:off x="2233930" y="1696085"/>
            <a:ext cx="7724140" cy="23431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1" u="none" strike="noStrike" kern="1200" cap="none" spc="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80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5291323" y="5744812"/>
            <a:ext cx="1609354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标题"/>
          <p:cNvSpPr txBox="1">
            <a:spLocks noGrp="1"/>
          </p:cNvSpPr>
          <p:nvPr>
            <p:ph type="title" idx="3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29" name="直接连接符 6"/>
          <p:cNvCxnSpPr/>
          <p:nvPr>
            <p:custDataLst>
              <p:tags r:id="rId1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1" name="直接连接符 8"/>
          <p:cNvCxnSpPr/>
          <p:nvPr>
            <p:custDataLst>
              <p:tags r:id="rId1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75117"/>
            <a:ext cx="10969200" cy="470184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L="309245" marR="0" lvl="0" indent="-309245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anose="05000000000000000000" charset="0"/>
              <a:buChar char="n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680" r:id="rId2"/>
    <p:sldLayoutId id="2147485681" r:id="rId3"/>
    <p:sldLayoutId id="2147485682" r:id="rId4"/>
    <p:sldLayoutId id="2147485683" r:id="rId5"/>
    <p:sldLayoutId id="2147485684" r:id="rId6"/>
    <p:sldLayoutId id="2147485685" r:id="rId7"/>
    <p:sldLayoutId id="2147485686" r:id="rId8"/>
    <p:sldLayoutId id="2147485687" r:id="rId9"/>
    <p:sldLayoutId id="2147485688" r:id="rId10"/>
    <p:sldLayoutId id="2147485689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MiSans Heavy"/>
          <a:ea typeface="MiSans Heavy"/>
          <a:cs typeface="MiSans Heavy" panose="00000a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5.xml" /><Relationship Id="rId11" Type="http://schemas.openxmlformats.org/officeDocument/2006/relationships/tags" Target="../tags/tag106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tags" Target="../tags/tag97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14" Type="http://schemas.openxmlformats.org/officeDocument/2006/relationships/tags" Target="../tags/tag155.xml" /><Relationship Id="rId15" Type="http://schemas.openxmlformats.org/officeDocument/2006/relationships/tags" Target="../tags/tag156.xml" /><Relationship Id="rId16" Type="http://schemas.openxmlformats.org/officeDocument/2006/relationships/tags" Target="../tags/tag157.xml" /><Relationship Id="rId17" Type="http://schemas.openxmlformats.org/officeDocument/2006/relationships/tags" Target="../tags/tag158.xml" /><Relationship Id="rId18" Type="http://schemas.openxmlformats.org/officeDocument/2006/relationships/tags" Target="../tags/tag159.xml" /><Relationship Id="rId19" Type="http://schemas.openxmlformats.org/officeDocument/2006/relationships/tags" Target="../tags/tag160.xml" /><Relationship Id="rId2" Type="http://schemas.openxmlformats.org/officeDocument/2006/relationships/tags" Target="../tags/tag143.xml" /><Relationship Id="rId20" Type="http://schemas.openxmlformats.org/officeDocument/2006/relationships/tags" Target="../tags/tag161.xml" /><Relationship Id="rId21" Type="http://schemas.openxmlformats.org/officeDocument/2006/relationships/tags" Target="../tags/tag162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14" Type="http://schemas.openxmlformats.org/officeDocument/2006/relationships/tags" Target="../tags/tag190.xml" /><Relationship Id="rId15" Type="http://schemas.openxmlformats.org/officeDocument/2006/relationships/tags" Target="../tags/tag191.xml" /><Relationship Id="rId16" Type="http://schemas.openxmlformats.org/officeDocument/2006/relationships/tags" Target="../tags/tag192.xml" /><Relationship Id="rId17" Type="http://schemas.openxmlformats.org/officeDocument/2006/relationships/tags" Target="../tags/tag193.xml" /><Relationship Id="rId18" Type="http://schemas.openxmlformats.org/officeDocument/2006/relationships/tags" Target="../tags/tag194.xml" /><Relationship Id="rId19" Type="http://schemas.openxmlformats.org/officeDocument/2006/relationships/tags" Target="../tags/tag195.xml" /><Relationship Id="rId2" Type="http://schemas.openxmlformats.org/officeDocument/2006/relationships/tags" Target="../tags/tag178.xml" /><Relationship Id="rId20" Type="http://schemas.openxmlformats.org/officeDocument/2006/relationships/tags" Target="../tags/tag196.xml" /><Relationship Id="rId21" Type="http://schemas.openxmlformats.org/officeDocument/2006/relationships/tags" Target="../tags/tag197.xml" /><Relationship Id="rId22" Type="http://schemas.openxmlformats.org/officeDocument/2006/relationships/tags" Target="../tags/tag198.xml" /><Relationship Id="rId23" Type="http://schemas.openxmlformats.org/officeDocument/2006/relationships/tags" Target="../tags/tag199.xml" /><Relationship Id="rId24" Type="http://schemas.openxmlformats.org/officeDocument/2006/relationships/tags" Target="../tags/tag200.xml" /><Relationship Id="rId25" Type="http://schemas.openxmlformats.org/officeDocument/2006/relationships/tags" Target="../tags/tag201.xml" /><Relationship Id="rId26" Type="http://schemas.openxmlformats.org/officeDocument/2006/relationships/tags" Target="../tags/tag202.xml" /><Relationship Id="rId27" Type="http://schemas.openxmlformats.org/officeDocument/2006/relationships/tags" Target="../tags/tag203.xml" /><Relationship Id="rId28" Type="http://schemas.openxmlformats.org/officeDocument/2006/relationships/tags" Target="../tags/tag204.xml" /><Relationship Id="rId29" Type="http://schemas.openxmlformats.org/officeDocument/2006/relationships/tags" Target="../tags/tag205.xml" /><Relationship Id="rId3" Type="http://schemas.openxmlformats.org/officeDocument/2006/relationships/tags" Target="../tags/tag179.xml" /><Relationship Id="rId30" Type="http://schemas.openxmlformats.org/officeDocument/2006/relationships/tags" Target="../tags/tag206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14" Type="http://schemas.openxmlformats.org/officeDocument/2006/relationships/tags" Target="../tags/tag219.xml" /><Relationship Id="rId15" Type="http://schemas.openxmlformats.org/officeDocument/2006/relationships/tags" Target="../tags/tag220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9.xml" /><Relationship Id="rId11" Type="http://schemas.openxmlformats.org/officeDocument/2006/relationships/tags" Target="../tags/tag230.xml" /><Relationship Id="rId12" Type="http://schemas.openxmlformats.org/officeDocument/2006/relationships/tags" Target="../tags/tag231.xml" /><Relationship Id="rId13" Type="http://schemas.openxmlformats.org/officeDocument/2006/relationships/tags" Target="../tags/tag232.xml" /><Relationship Id="rId14" Type="http://schemas.openxmlformats.org/officeDocument/2006/relationships/tags" Target="../tags/tag233.xml" /><Relationship Id="rId15" Type="http://schemas.openxmlformats.org/officeDocument/2006/relationships/tags" Target="../tags/tag234.xml" /><Relationship Id="rId16" Type="http://schemas.openxmlformats.org/officeDocument/2006/relationships/tags" Target="../tags/tag235.xml" /><Relationship Id="rId17" Type="http://schemas.openxmlformats.org/officeDocument/2006/relationships/tags" Target="../tags/tag236.xml" /><Relationship Id="rId18" Type="http://schemas.openxmlformats.org/officeDocument/2006/relationships/tags" Target="../tags/tag237.xml" /><Relationship Id="rId19" Type="http://schemas.openxmlformats.org/officeDocument/2006/relationships/tags" Target="../tags/tag238.xml" /><Relationship Id="rId2" Type="http://schemas.openxmlformats.org/officeDocument/2006/relationships/tags" Target="../tags/tag221.xml" /><Relationship Id="rId20" Type="http://schemas.openxmlformats.org/officeDocument/2006/relationships/tags" Target="../tags/tag239.xml" /><Relationship Id="rId21" Type="http://schemas.openxmlformats.org/officeDocument/2006/relationships/tags" Target="../tags/tag240.xml" /><Relationship Id="rId22" Type="http://schemas.openxmlformats.org/officeDocument/2006/relationships/tags" Target="../tags/tag241.xml" /><Relationship Id="rId23" Type="http://schemas.openxmlformats.org/officeDocument/2006/relationships/tags" Target="../tags/tag242.xml" /><Relationship Id="rId24" Type="http://schemas.openxmlformats.org/officeDocument/2006/relationships/tags" Target="../tags/tag243.xml" /><Relationship Id="rId25" Type="http://schemas.openxmlformats.org/officeDocument/2006/relationships/tags" Target="../tags/tag244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tags" Target="../tags/tag22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6.xml" /><Relationship Id="rId11" Type="http://schemas.openxmlformats.org/officeDocument/2006/relationships/tags" Target="../tags/tag257.xml" /><Relationship Id="rId12" Type="http://schemas.openxmlformats.org/officeDocument/2006/relationships/tags" Target="../tags/tag258.xml" /><Relationship Id="rId13" Type="http://schemas.openxmlformats.org/officeDocument/2006/relationships/tags" Target="../tags/tag259.xml" /><Relationship Id="rId14" Type="http://schemas.openxmlformats.org/officeDocument/2006/relationships/tags" Target="../tags/tag260.xml" /><Relationship Id="rId15" Type="http://schemas.openxmlformats.org/officeDocument/2006/relationships/tags" Target="../tags/tag261.xml" /><Relationship Id="rId16" Type="http://schemas.openxmlformats.org/officeDocument/2006/relationships/tags" Target="../tags/tag262.xml" /><Relationship Id="rId17" Type="http://schemas.openxmlformats.org/officeDocument/2006/relationships/tags" Target="../tags/tag263.xml" /><Relationship Id="rId18" Type="http://schemas.openxmlformats.org/officeDocument/2006/relationships/tags" Target="../tags/tag264.xml" /><Relationship Id="rId19" Type="http://schemas.openxmlformats.org/officeDocument/2006/relationships/tags" Target="../tags/tag265.xml" /><Relationship Id="rId2" Type="http://schemas.openxmlformats.org/officeDocument/2006/relationships/tags" Target="../tags/tag248.xml" /><Relationship Id="rId20" Type="http://schemas.openxmlformats.org/officeDocument/2006/relationships/tags" Target="../tags/tag266.xml" /><Relationship Id="rId21" Type="http://schemas.openxmlformats.org/officeDocument/2006/relationships/tags" Target="../tags/tag267.xml" /><Relationship Id="rId22" Type="http://schemas.openxmlformats.org/officeDocument/2006/relationships/tags" Target="../tags/tag268.xml" /><Relationship Id="rId23" Type="http://schemas.openxmlformats.org/officeDocument/2006/relationships/tags" Target="../tags/tag269.xml" /><Relationship Id="rId24" Type="http://schemas.openxmlformats.org/officeDocument/2006/relationships/tags" Target="../tags/tag270.xml" /><Relationship Id="rId25" Type="http://schemas.openxmlformats.org/officeDocument/2006/relationships/tags" Target="../tags/tag271.xml" /><Relationship Id="rId26" Type="http://schemas.openxmlformats.org/officeDocument/2006/relationships/tags" Target="../tags/tag272.xml" /><Relationship Id="rId27" Type="http://schemas.openxmlformats.org/officeDocument/2006/relationships/tags" Target="../tags/tag273.xml" /><Relationship Id="rId28" Type="http://schemas.openxmlformats.org/officeDocument/2006/relationships/tags" Target="../tags/tag274.xml" /><Relationship Id="rId29" Type="http://schemas.openxmlformats.org/officeDocument/2006/relationships/tags" Target="../tags/tag275.xml" /><Relationship Id="rId3" Type="http://schemas.openxmlformats.org/officeDocument/2006/relationships/tags" Target="../tags/tag249.xml" /><Relationship Id="rId30" Type="http://schemas.openxmlformats.org/officeDocument/2006/relationships/tags" Target="../tags/tag276.xml" /><Relationship Id="rId4" Type="http://schemas.openxmlformats.org/officeDocument/2006/relationships/tags" Target="../tags/tag250.xml" /><Relationship Id="rId5" Type="http://schemas.openxmlformats.org/officeDocument/2006/relationships/tags" Target="../tags/tag251.xml" /><Relationship Id="rId6" Type="http://schemas.openxmlformats.org/officeDocument/2006/relationships/tags" Target="../tags/tag252.xml" /><Relationship Id="rId7" Type="http://schemas.openxmlformats.org/officeDocument/2006/relationships/tags" Target="../tags/tag253.xml" /><Relationship Id="rId8" Type="http://schemas.openxmlformats.org/officeDocument/2006/relationships/tags" Target="../tags/tag254.xml" /><Relationship Id="rId9" Type="http://schemas.openxmlformats.org/officeDocument/2006/relationships/tags" Target="../tags/tag25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5.xml" /><Relationship Id="rId11" Type="http://schemas.openxmlformats.org/officeDocument/2006/relationships/tags" Target="../tags/tag286.xml" /><Relationship Id="rId12" Type="http://schemas.openxmlformats.org/officeDocument/2006/relationships/tags" Target="../tags/tag287.xml" /><Relationship Id="rId13" Type="http://schemas.openxmlformats.org/officeDocument/2006/relationships/tags" Target="../tags/tag288.xml" /><Relationship Id="rId2" Type="http://schemas.openxmlformats.org/officeDocument/2006/relationships/tags" Target="../tags/tag277.xml" /><Relationship Id="rId3" Type="http://schemas.openxmlformats.org/officeDocument/2006/relationships/tags" Target="../tags/tag278.xml" /><Relationship Id="rId4" Type="http://schemas.openxmlformats.org/officeDocument/2006/relationships/tags" Target="../tags/tag279.xml" /><Relationship Id="rId5" Type="http://schemas.openxmlformats.org/officeDocument/2006/relationships/tags" Target="../tags/tag280.xml" /><Relationship Id="rId6" Type="http://schemas.openxmlformats.org/officeDocument/2006/relationships/tags" Target="../tags/tag281.xml" /><Relationship Id="rId7" Type="http://schemas.openxmlformats.org/officeDocument/2006/relationships/tags" Target="../tags/tag282.xml" /><Relationship Id="rId8" Type="http://schemas.openxmlformats.org/officeDocument/2006/relationships/tags" Target="../tags/tag283.xml" /><Relationship Id="rId9" Type="http://schemas.openxmlformats.org/officeDocument/2006/relationships/tags" Target="../tags/tag28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511034214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,a click to unlimited possibilities</a:t>
            </a:r>
            <a:endParaRPr lang="zh-CN" altLang="en-US"/>
          </a:p>
        </p:txBody>
      </p:sp>
      <p:sp>
        <p:nvSpPr>
          <p:cNvPr id="1048652" name="标题 4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智能制造商业模式技术研究与应用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 3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序号"/>
          <p:cNvSpPr txBox="1"/>
          <p:nvPr>
            <p:custDataLst>
              <p:tags r:id="rId3"/>
            </p:custDataLst>
          </p:nvPr>
        </p:nvSpPr>
        <p:spPr>
          <a:xfrm>
            <a:off x="580914" y="2278904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01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08" name="标题"/>
          <p:cNvSpPr txBox="1"/>
          <p:nvPr>
            <p:custDataLst>
              <p:tags r:id="rId4"/>
            </p:custDataLst>
          </p:nvPr>
        </p:nvSpPr>
        <p:spPr>
          <a:xfrm>
            <a:off x="1102174" y="3324286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添加</a:t>
            </a:r>
            <a:endParaRPr lang="zh-CN" altLang="en-US"/>
          </a:p>
          <a:p>
            <a:r>
              <a:rPr lang="zh-CN" altLang="en-US"/>
              <a:t>目录标题</a:t>
            </a:r>
            <a:endParaRPr lang="zh-CN" altLang="en-US"/>
          </a:p>
        </p:txBody>
      </p:sp>
      <p:cxnSp>
        <p:nvCxnSpPr>
          <p:cNvPr id="3145775" name="直接连接符 24"/>
          <p:cNvCxnSpPr/>
          <p:nvPr>
            <p:custDataLst>
              <p:tags r:id="rId5"/>
            </p:custDataLst>
          </p:nvPr>
        </p:nvCxnSpPr>
        <p:spPr>
          <a:xfrm flipH="1">
            <a:off x="922363" y="2946670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0" name="序号"/>
          <p:cNvSpPr txBox="1"/>
          <p:nvPr>
            <p:custDataLst>
              <p:tags r:id="rId6"/>
            </p:custDataLst>
          </p:nvPr>
        </p:nvSpPr>
        <p:spPr>
          <a:xfrm>
            <a:off x="2388552" y="2278117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02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12" name="标题"/>
          <p:cNvSpPr txBox="1"/>
          <p:nvPr>
            <p:custDataLst>
              <p:tags r:id="rId7"/>
            </p:custDataLst>
          </p:nvPr>
        </p:nvSpPr>
        <p:spPr>
          <a:xfrm>
            <a:off x="2909606" y="3323697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智能制造商业模式概述</a:t>
            </a:r>
            <a:endParaRPr lang="zh-CN" altLang="en-US"/>
          </a:p>
        </p:txBody>
      </p:sp>
      <p:cxnSp>
        <p:nvCxnSpPr>
          <p:cNvPr id="3145777" name="直接连接符 50"/>
          <p:cNvCxnSpPr/>
          <p:nvPr>
            <p:custDataLst>
              <p:tags r:id="rId8"/>
            </p:custDataLst>
          </p:nvPr>
        </p:nvCxnSpPr>
        <p:spPr>
          <a:xfrm flipH="1">
            <a:off x="2730001" y="2945882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4" name="序号"/>
          <p:cNvSpPr txBox="1"/>
          <p:nvPr>
            <p:custDataLst>
              <p:tags r:id="rId9"/>
            </p:custDataLst>
          </p:nvPr>
        </p:nvSpPr>
        <p:spPr>
          <a:xfrm>
            <a:off x="4196190" y="2278904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03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16" name="标题"/>
          <p:cNvSpPr txBox="1"/>
          <p:nvPr>
            <p:custDataLst>
              <p:tags r:id="rId10"/>
            </p:custDataLst>
          </p:nvPr>
        </p:nvSpPr>
        <p:spPr>
          <a:xfrm>
            <a:off x="4717627" y="3324286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智能制造商业模式的关键技术</a:t>
            </a:r>
            <a:endParaRPr lang="zh-CN" altLang="en-US"/>
          </a:p>
        </p:txBody>
      </p:sp>
      <p:cxnSp>
        <p:nvCxnSpPr>
          <p:cNvPr id="3145779" name="直接连接符 55"/>
          <p:cNvCxnSpPr/>
          <p:nvPr>
            <p:custDataLst>
              <p:tags r:id="rId11"/>
            </p:custDataLst>
          </p:nvPr>
        </p:nvCxnSpPr>
        <p:spPr>
          <a:xfrm flipH="1">
            <a:off x="4537639" y="2946670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8" name="序号"/>
          <p:cNvSpPr txBox="1"/>
          <p:nvPr>
            <p:custDataLst>
              <p:tags r:id="rId12"/>
            </p:custDataLst>
          </p:nvPr>
        </p:nvSpPr>
        <p:spPr>
          <a:xfrm>
            <a:off x="6003828" y="2278117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04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20" name="标题"/>
          <p:cNvSpPr txBox="1"/>
          <p:nvPr>
            <p:custDataLst>
              <p:tags r:id="rId13"/>
            </p:custDataLst>
          </p:nvPr>
        </p:nvSpPr>
        <p:spPr>
          <a:xfrm>
            <a:off x="6525059" y="3323697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智能制造商业模式的应用场景</a:t>
            </a:r>
            <a:endParaRPr lang="zh-CN" altLang="en-US"/>
          </a:p>
        </p:txBody>
      </p:sp>
      <p:cxnSp>
        <p:nvCxnSpPr>
          <p:cNvPr id="3145781" name="直接连接符 60"/>
          <p:cNvCxnSpPr/>
          <p:nvPr>
            <p:custDataLst>
              <p:tags r:id="rId14"/>
            </p:custDataLst>
          </p:nvPr>
        </p:nvCxnSpPr>
        <p:spPr>
          <a:xfrm flipH="1">
            <a:off x="6345277" y="2945882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22" name="序号"/>
          <p:cNvSpPr txBox="1"/>
          <p:nvPr>
            <p:custDataLst>
              <p:tags r:id="rId15"/>
            </p:custDataLst>
          </p:nvPr>
        </p:nvSpPr>
        <p:spPr>
          <a:xfrm>
            <a:off x="7811466" y="2278904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05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24" name="标题"/>
          <p:cNvSpPr txBox="1"/>
          <p:nvPr>
            <p:custDataLst>
              <p:tags r:id="rId16"/>
            </p:custDataLst>
          </p:nvPr>
        </p:nvSpPr>
        <p:spPr>
          <a:xfrm>
            <a:off x="8332491" y="3324286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智能制造商业模式的实施策略</a:t>
            </a:r>
            <a:endParaRPr lang="zh-CN" altLang="en-US"/>
          </a:p>
        </p:txBody>
      </p:sp>
      <p:cxnSp>
        <p:nvCxnSpPr>
          <p:cNvPr id="3145783" name="直接连接符 65"/>
          <p:cNvCxnSpPr/>
          <p:nvPr>
            <p:custDataLst>
              <p:tags r:id="rId17"/>
            </p:custDataLst>
          </p:nvPr>
        </p:nvCxnSpPr>
        <p:spPr>
          <a:xfrm flipH="1">
            <a:off x="8152915" y="2946670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9619105" y="2278117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06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10140512" y="3323697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智能制造商业模式的发展趋势与挑战</a:t>
            </a:r>
            <a:endParaRPr lang="zh-CN" altLang="en-US"/>
          </a:p>
        </p:txBody>
      </p:sp>
      <p:cxnSp>
        <p:nvCxnSpPr>
          <p:cNvPr id="3145785" name="直接连接符 70"/>
          <p:cNvCxnSpPr/>
          <p:nvPr>
            <p:custDataLst>
              <p:tags r:id="rId20"/>
            </p:custDataLst>
          </p:nvPr>
        </p:nvCxnSpPr>
        <p:spPr>
          <a:xfrm flipH="1">
            <a:off x="9960554" y="2945882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0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4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智能制造商业模式概述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智能制造的定义与特征</a:t>
            </a:r>
            <a:endParaRPr lang="zh-CN" altLang="en-US"/>
          </a:p>
        </p:txBody>
      </p:sp>
      <p:sp>
        <p:nvSpPr>
          <p:cNvPr id="1048948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50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952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定义：智能制造是一种基于新一代信息技术，实现制造过程智能化、柔性化、网络化、绿色化的生产模式。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4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56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58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特征：智能制造具有自主感知、自主决策、自主执行、自主学习和自主维护等特征。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0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62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64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技术：智能制造涉及到物联网、大数据、云计算、人工智能等新一代信息技术。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6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68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70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应用：智能制造广泛应用于汽车、电子、机械、化工、能源等各个行业。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智能制造商业模式的概念</a:t>
            </a:r>
            <a:endParaRPr lang="zh-CN" altLang="en-US"/>
          </a:p>
        </p:txBody>
      </p:sp>
      <p:sp>
        <p:nvSpPr>
          <p:cNvPr id="1049006" name="正文"/>
          <p:cNvSpPr txBox="1"/>
          <p:nvPr>
            <p:custDataLst>
              <p:tags r:id="rId2"/>
            </p:custDataLst>
          </p:nvPr>
        </p:nvSpPr>
        <p:spPr>
          <a:xfrm>
            <a:off x="2821134" y="2000074"/>
            <a:ext cx="6543059" cy="596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28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智能制造商业模式是指通过智能化技术，如人工智能、大数据、物联网等，实现生产、销售、服务等环节的智能化、自动化和个性化。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标题"/>
          <p:cNvSpPr txBox="1"/>
          <p:nvPr>
            <p:custDataLst>
              <p:tags r:id="rId3"/>
            </p:custDataLst>
          </p:nvPr>
        </p:nvSpPr>
        <p:spPr>
          <a:xfrm>
            <a:off x="2821807" y="1490400"/>
            <a:ext cx="6543059" cy="444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单击此处添加标题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10" name="标题"/>
          <p:cNvSpPr txBox="1"/>
          <p:nvPr>
            <p:custDataLst>
              <p:tags r:id="rId4"/>
            </p:custDataLst>
          </p:nvPr>
        </p:nvSpPr>
        <p:spPr>
          <a:xfrm>
            <a:off x="2821807" y="5142840"/>
            <a:ext cx="6543059" cy="444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单击此处添加标题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12" name="正文"/>
          <p:cNvSpPr txBox="1"/>
          <p:nvPr>
            <p:custDataLst>
              <p:tags r:id="rId5"/>
            </p:custDataLst>
          </p:nvPr>
        </p:nvSpPr>
        <p:spPr>
          <a:xfrm>
            <a:off x="2821807" y="5652515"/>
            <a:ext cx="6543059" cy="596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智能制造商业模式的应用领域广泛，包括制造业、服务业、农业等。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正文"/>
          <p:cNvSpPr txBox="1"/>
          <p:nvPr>
            <p:custDataLst>
              <p:tags r:id="rId6"/>
            </p:custDataLst>
          </p:nvPr>
        </p:nvSpPr>
        <p:spPr>
          <a:xfrm>
            <a:off x="2821807" y="3217106"/>
            <a:ext cx="6543059" cy="596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28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智能制造商业模式的核心是提高生产效率、降低成本、提高产品质量和满足客户需求。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标题"/>
          <p:cNvSpPr txBox="1"/>
          <p:nvPr>
            <p:custDataLst>
              <p:tags r:id="rId7"/>
            </p:custDataLst>
          </p:nvPr>
        </p:nvSpPr>
        <p:spPr>
          <a:xfrm>
            <a:off x="2822479" y="2708104"/>
            <a:ext cx="6543059" cy="444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单击此处添加标题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18" name="标题"/>
          <p:cNvSpPr txBox="1"/>
          <p:nvPr>
            <p:custDataLst>
              <p:tags r:id="rId8"/>
            </p:custDataLst>
          </p:nvPr>
        </p:nvSpPr>
        <p:spPr>
          <a:xfrm>
            <a:off x="2822479" y="3925136"/>
            <a:ext cx="6543059" cy="444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单击此处添加标题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20" name="正文"/>
          <p:cNvSpPr txBox="1"/>
          <p:nvPr>
            <p:custDataLst>
              <p:tags r:id="rId9"/>
            </p:custDataLst>
          </p:nvPr>
        </p:nvSpPr>
        <p:spPr>
          <a:xfrm>
            <a:off x="2821807" y="4434810"/>
            <a:ext cx="6543059" cy="596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285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智能制造商业模式包括智能生产、智能物流、智能服务、智能管理等多个方面。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智能制造商业模式的重要性</a:t>
            </a:r>
            <a:endParaRPr lang="zh-CN" altLang="en-US"/>
          </a:p>
        </p:txBody>
      </p:sp>
      <p:sp>
        <p:nvSpPr>
          <p:cNvPr id="104905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提高生产效率：通过智能化技术提高生产效率，降低成本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满足个性化需求：智能化技术可以满足个性化需求，提高客户满意度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7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提高企业竞争力：智能化技术可以提高企业竞争力，增强企业可持续发展能力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提高产品质量：智能化技术可以提高产品质量，增强市场竞争力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8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130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智能制造商业模式的关键技术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2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物联网技术</a:t>
            </a:r>
            <a:endParaRPr lang="zh-CN" altLang="en-US"/>
          </a:p>
        </p:txBody>
      </p:sp>
      <p:sp>
        <p:nvSpPr>
          <p:cNvPr id="104917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7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8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物联网技术可以实时监控生产过程，提高产品质量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9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物联网技术可以降低生产成本，提高企业竞争力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9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物联网技术是智能制造商业模式的关键技术之一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9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物联网技术可以实现设备之间的互联互通，提高生产效率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大数据分析技术</a:t>
            </a:r>
            <a:endParaRPr lang="zh-CN" altLang="en-US"/>
          </a:p>
        </p:txBody>
      </p:sp>
      <p:sp>
        <p:nvSpPr>
          <p:cNvPr id="104923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5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5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5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6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5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6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5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6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5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6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6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6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6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6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技术原理：通过收集、处理和分析大量数据，发现数据背后的规律和趋势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技术挑战：数据安全、隐私保护、数据质量、数据孤岛等问题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技术特点：海量数据、实时处理、高精度、高可靠性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应用场景：智能制造、物联网、金融、医疗等领域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08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云计算技术</a:t>
            </a:r>
            <a:endParaRPr lang="zh-CN" altLang="en-US"/>
          </a:p>
        </p:txBody>
      </p:sp>
      <p:sp>
        <p:nvSpPr>
          <p:cNvPr id="1049310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云计算技术可以降低智能制造的成本和能耗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20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云计算技术可以提高智能制造的效率和准确性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云计算技术可以实现数据的存储、处理和分析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32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云计算技术是智能制造商业模式的关键技术之一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70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人工智能技术</a:t>
            </a:r>
            <a:endParaRPr lang="zh-CN" altLang="en-US"/>
          </a:p>
        </p:txBody>
      </p:sp>
      <p:sp>
        <p:nvSpPr>
          <p:cNvPr id="1049372" name="对角圆角矩形 52"/>
          <p:cNvSpPr/>
          <p:nvPr>
            <p:custDataLst>
              <p:tags r:id="rId2"/>
            </p:custDataLst>
          </p:nvPr>
        </p:nvSpPr>
        <p:spPr>
          <a:xfrm>
            <a:off x="754883" y="1619548"/>
            <a:ext cx="5113102" cy="1245339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4" name="对角圆角矩形 53"/>
          <p:cNvSpPr/>
          <p:nvPr>
            <p:custDataLst>
              <p:tags r:id="rId3"/>
            </p:custDataLst>
          </p:nvPr>
        </p:nvSpPr>
        <p:spPr>
          <a:xfrm>
            <a:off x="754883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6" name="直角三角形 54"/>
          <p:cNvSpPr/>
          <p:nvPr>
            <p:custDataLst>
              <p:tags r:id="rId4"/>
            </p:custDataLst>
          </p:nvPr>
        </p:nvSpPr>
        <p:spPr>
          <a:xfrm>
            <a:off x="1266977" y="1491043"/>
            <a:ext cx="77103" cy="12850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8" name="文本框 56"/>
          <p:cNvSpPr txBox="1"/>
          <p:nvPr>
            <p:custDataLst>
              <p:tags r:id="rId5"/>
            </p:custDataLst>
          </p:nvPr>
        </p:nvSpPr>
        <p:spPr>
          <a:xfrm>
            <a:off x="1300389" y="1671593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机器学习：通过大量数据训练模型，实现自主学习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对角圆角矩形 9"/>
          <p:cNvSpPr/>
          <p:nvPr>
            <p:custDataLst>
              <p:tags r:id="rId6"/>
            </p:custDataLst>
          </p:nvPr>
        </p:nvSpPr>
        <p:spPr>
          <a:xfrm>
            <a:off x="6317885" y="1619548"/>
            <a:ext cx="5113102" cy="1245339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2" name="对角圆角矩形 10"/>
          <p:cNvSpPr/>
          <p:nvPr>
            <p:custDataLst>
              <p:tags r:id="rId7"/>
            </p:custDataLst>
          </p:nvPr>
        </p:nvSpPr>
        <p:spPr>
          <a:xfrm>
            <a:off x="6317885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4" name="直角三角形 11"/>
          <p:cNvSpPr/>
          <p:nvPr>
            <p:custDataLst>
              <p:tags r:id="rId8"/>
            </p:custDataLst>
          </p:nvPr>
        </p:nvSpPr>
        <p:spPr>
          <a:xfrm>
            <a:off x="6829336" y="1491043"/>
            <a:ext cx="77103" cy="128505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6" name="文本框 12"/>
          <p:cNvSpPr txBox="1"/>
          <p:nvPr>
            <p:custDataLst>
              <p:tags r:id="rId9"/>
            </p:custDataLst>
          </p:nvPr>
        </p:nvSpPr>
        <p:spPr>
          <a:xfrm>
            <a:off x="6862748" y="1678018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计算机视觉：识别和理解图像和视频，实现智能监控和识别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对角圆角矩形 5"/>
          <p:cNvSpPr/>
          <p:nvPr>
            <p:custDataLst>
              <p:tags r:id="rId10"/>
            </p:custDataLst>
          </p:nvPr>
        </p:nvSpPr>
        <p:spPr>
          <a:xfrm>
            <a:off x="754883" y="3311965"/>
            <a:ext cx="5113102" cy="1245339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0" name="对角圆角矩形 6"/>
          <p:cNvSpPr/>
          <p:nvPr>
            <p:custDataLst>
              <p:tags r:id="rId11"/>
            </p:custDataLst>
          </p:nvPr>
        </p:nvSpPr>
        <p:spPr>
          <a:xfrm>
            <a:off x="754883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2" name="直角三角形 7"/>
          <p:cNvSpPr/>
          <p:nvPr>
            <p:custDataLst>
              <p:tags r:id="rId12"/>
            </p:custDataLst>
          </p:nvPr>
        </p:nvSpPr>
        <p:spPr>
          <a:xfrm>
            <a:off x="1266977" y="3183459"/>
            <a:ext cx="77103" cy="12850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4" name="文本框 8"/>
          <p:cNvSpPr txBox="1"/>
          <p:nvPr>
            <p:custDataLst>
              <p:tags r:id="rId13"/>
            </p:custDataLst>
          </p:nvPr>
        </p:nvSpPr>
        <p:spPr>
          <a:xfrm>
            <a:off x="1300389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深度学习：通过多层神经网络，实现更复杂的学习任务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对角圆角矩形 14"/>
          <p:cNvSpPr/>
          <p:nvPr>
            <p:custDataLst>
              <p:tags r:id="rId14"/>
            </p:custDataLst>
          </p:nvPr>
        </p:nvSpPr>
        <p:spPr>
          <a:xfrm>
            <a:off x="6317885" y="3311965"/>
            <a:ext cx="5113102" cy="1245339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8" name="对角圆角矩形 18"/>
          <p:cNvSpPr/>
          <p:nvPr>
            <p:custDataLst>
              <p:tags r:id="rId15"/>
            </p:custDataLst>
          </p:nvPr>
        </p:nvSpPr>
        <p:spPr>
          <a:xfrm>
            <a:off x="6317885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0" name="直角三角形 19"/>
          <p:cNvSpPr/>
          <p:nvPr>
            <p:custDataLst>
              <p:tags r:id="rId16"/>
            </p:custDataLst>
          </p:nvPr>
        </p:nvSpPr>
        <p:spPr>
          <a:xfrm>
            <a:off x="6829336" y="3183459"/>
            <a:ext cx="77103" cy="128505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2" name="文本框 20"/>
          <p:cNvSpPr txBox="1"/>
          <p:nvPr>
            <p:custDataLst>
              <p:tags r:id="rId17"/>
            </p:custDataLst>
          </p:nvPr>
        </p:nvSpPr>
        <p:spPr>
          <a:xfrm>
            <a:off x="6862748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语音识别：识别和理解语音，实现语音交互和语音控制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对角圆角矩形 15"/>
          <p:cNvSpPr/>
          <p:nvPr>
            <p:custDataLst>
              <p:tags r:id="rId18"/>
            </p:custDataLst>
          </p:nvPr>
        </p:nvSpPr>
        <p:spPr>
          <a:xfrm>
            <a:off x="754883" y="5004382"/>
            <a:ext cx="5113102" cy="1245339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6" name="对角圆角矩形 16"/>
          <p:cNvSpPr/>
          <p:nvPr>
            <p:custDataLst>
              <p:tags r:id="rId19"/>
            </p:custDataLst>
          </p:nvPr>
        </p:nvSpPr>
        <p:spPr>
          <a:xfrm>
            <a:off x="754883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8" name="直角三角形 17"/>
          <p:cNvSpPr/>
          <p:nvPr>
            <p:custDataLst>
              <p:tags r:id="rId20"/>
            </p:custDataLst>
          </p:nvPr>
        </p:nvSpPr>
        <p:spPr>
          <a:xfrm>
            <a:off x="1266977" y="4870736"/>
            <a:ext cx="77103" cy="128505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0" name="文本框 27"/>
          <p:cNvSpPr txBox="1"/>
          <p:nvPr>
            <p:custDataLst>
              <p:tags r:id="rId21"/>
            </p:custDataLst>
          </p:nvPr>
        </p:nvSpPr>
        <p:spPr>
          <a:xfrm>
            <a:off x="1300389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自然语言处理：理解并生成自然语言，实现人机交互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2" name="对角圆角矩形 22"/>
          <p:cNvSpPr/>
          <p:nvPr>
            <p:custDataLst>
              <p:tags r:id="rId22"/>
            </p:custDataLst>
          </p:nvPr>
        </p:nvSpPr>
        <p:spPr>
          <a:xfrm>
            <a:off x="6317885" y="5004382"/>
            <a:ext cx="5113102" cy="1245339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4" name="对角圆角矩形 23"/>
          <p:cNvSpPr/>
          <p:nvPr>
            <p:custDataLst>
              <p:tags r:id="rId23"/>
            </p:custDataLst>
          </p:nvPr>
        </p:nvSpPr>
        <p:spPr>
          <a:xfrm>
            <a:off x="6317885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6" name="直角三角形 24"/>
          <p:cNvSpPr/>
          <p:nvPr>
            <p:custDataLst>
              <p:tags r:id="rId24"/>
            </p:custDataLst>
          </p:nvPr>
        </p:nvSpPr>
        <p:spPr>
          <a:xfrm>
            <a:off x="6829336" y="4870736"/>
            <a:ext cx="77103" cy="128505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8" name="文本框 25"/>
          <p:cNvSpPr txBox="1"/>
          <p:nvPr>
            <p:custDataLst>
              <p:tags r:id="rId25"/>
            </p:custDataLst>
          </p:nvPr>
        </p:nvSpPr>
        <p:spPr>
          <a:xfrm>
            <a:off x="6862748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智能决策：基于大数据和机器学习，实现智能决策和优化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52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454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智能制造商业模式的应用场景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96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智能工厂</a:t>
            </a:r>
            <a:endParaRPr lang="zh-CN" altLang="en-US"/>
          </a:p>
        </p:txBody>
      </p:sp>
      <p:sp>
        <p:nvSpPr>
          <p:cNvPr id="104949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0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0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0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0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0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0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1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1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1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1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1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91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1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1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2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1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2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1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2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2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2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2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3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3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3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自动化生产线：实现生产过程的自动化和智能化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智能决策系统：根据生产数据，进行智能分析和决策，提高生产效率和产品质量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8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智能监控系统：实时监控生产过程，及时发现和解决问题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0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智能物流系统：实现物料的智能配送和仓储管理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74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智能供应链</a:t>
            </a:r>
            <a:endParaRPr lang="zh-CN" altLang="en-US"/>
          </a:p>
        </p:txBody>
      </p:sp>
      <p:sp>
        <p:nvSpPr>
          <p:cNvPr id="1049576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智能供应链的定义：通过物联网、大数据、人工智能等技术，实现供应链的智能化、自动化和可视化。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8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0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2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应用场景：在制造业、物流业、零售业等领域，实现供应链的智能化管理，提高效率，降低成本。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4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智能供应链的特点：实时监控、智能预测、自动决策、快速响应。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0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2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4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智能供应链的应用效果：提高供应链的透明度和可视性，降低库存成本，提高生产效率，增强企业的竞争力。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6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8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https://d.book118.com/255110342144011041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文本样式"/>
  <p:tag name="KSO_WM_UNIT_TYPE" val="b"/>
  <p:tag name="KSO_WM_UNIT_VALUE" val="3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  <p:tag name="KSO_WM_TEMPLATE_THUMBS_INDEX" val="1、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35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SLIDE_CONTENT_AREA" val="{&quot;left&quot;:&quot;140.25&quot;,&quot;top&quot;:&quot;121.15&quot;,&quot;width&quot;:&quot;679.5&quot;,&quot;height&quot;:&quot;208.75&quot;}"/>
  <p:tag name="KSO_WM_SLIDE_ID" val="custom202302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1_2"/>
  <p:tag name="KSO_WM_UNIT_INDEX" val="1_1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2_2"/>
  <p:tag name="KSO_WM_UNIT_INDEX" val="1_2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3_2"/>
  <p:tag name="KSO_WM_UNIT_INDEX" val="1_3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4_2"/>
  <p:tag name="KSO_WM_UNIT_INDEX" val="1_4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5_2"/>
  <p:tag name="KSO_WM_UNIT_INDEX" val="1_5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6_2"/>
  <p:tag name="KSO_WM_UNIT_INDEX" val="1_6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1_1"/>
  <p:tag name="KSO_WM_UNIT_INDEX" val="1_1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4_1"/>
  <p:tag name="KSO_WM_UNIT_INDEX" val="1_4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2_1"/>
  <p:tag name="KSO_WM_UNIT_INDEX" val="1_2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3_1"/>
  <p:tag name="KSO_WM_UNIT_INDEX" val="1_3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5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7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8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9">
      <a:dk1>
        <a:srgbClr val="000000"/>
      </a:dk1>
      <a:lt1>
        <a:srgbClr val="FFFFFF"/>
      </a:lt1>
      <a:dk2>
        <a:srgbClr val="043460"/>
      </a:dk2>
      <a:lt2>
        <a:srgbClr val="EFFFFF"/>
      </a:lt2>
      <a:accent1>
        <a:srgbClr val="09FFFF"/>
      </a:accent1>
      <a:accent2>
        <a:srgbClr val="1ADCFF"/>
      </a:accent2>
      <a:accent3>
        <a:srgbClr val="2CB9FF"/>
      </a:accent3>
      <a:accent4>
        <a:srgbClr val="3D97FF"/>
      </a:accent4>
      <a:accent5>
        <a:srgbClr val="4F74FF"/>
      </a:accent5>
      <a:accent6>
        <a:srgbClr val="6051FF"/>
      </a:accent6>
      <a:hlink>
        <a:srgbClr val="4472C4"/>
      </a:hlink>
      <a:folHlink>
        <a:srgbClr val="BFBFBF"/>
      </a:folHlink>
    </a:clrScheme>
    <a:fontScheme name="自定义 7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MiSans Heavy</vt:lpstr>
      <vt:lpstr>MiSans Normal</vt:lpstr>
      <vt:lpstr>Wingdings</vt:lpstr>
      <vt:lpstr>宋体</vt:lpstr>
      <vt:lpstr>微软雅黑</vt:lpstr>
      <vt:lpstr>Office Theme</vt:lpstr>
      <vt:lpstr>智能制造商业模式技术研究与应用</vt:lpstr>
      <vt:lpstr>目录</vt:lpstr>
      <vt:lpstr>添加章节标题</vt:lpstr>
      <vt:lpstr>智能制造商业模式概述</vt:lpstr>
      <vt:lpstr>智能制造的定义与特征</vt:lpstr>
      <vt:lpstr>智能制造商业模式的概念</vt:lpstr>
      <vt:lpstr>智能制造商业模式的重要性</vt:lpstr>
      <vt:lpstr>智能制造商业模式的关键技术</vt:lpstr>
      <vt:lpstr>物联网技术</vt:lpstr>
      <vt:lpstr>大数据分析技术</vt:lpstr>
      <vt:lpstr>云计算技术</vt:lpstr>
      <vt:lpstr>人工智能技术</vt:lpstr>
      <vt:lpstr>智能制造商业模式的应用场景</vt:lpstr>
      <vt:lpstr>智能工厂</vt:lpstr>
      <vt:lpstr>智能供应链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2024-09-02T03:04:40.288</cp:lastPrinted>
  <dcterms:created xsi:type="dcterms:W3CDTF">2024-09-01T19:04:40Z</dcterms:created>
  <dcterms:modified xsi:type="dcterms:W3CDTF">2024-09-01T19:04:42Z</dcterms:modified>
</cp:coreProperties>
</file>