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38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59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E2A52-AE25-4C1C-8C3F-DD78200A6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03329-8DFE-49F2-A007-43B146912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B43EC2-92F2-411E-B145-4BDC3CA04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F0E33B-0BF8-4D5C-B129-FB90F1E57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44E5DB-A968-4E00-95E3-EBB4EA7A5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AA77DD-5EF3-4EDB-B0E8-28F3FF708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9937FF-E64B-48E7-BD8C-B96A0C8D9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BB7903-E673-4F78-86B4-089F30C80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FB3B25-9F44-4218-86FA-D380CFF39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EA5306-16B3-475D-B132-58FA59D77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33A8AC-F5E0-4F5E-874D-821D12789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2373" r:id="rId2"/>
    <p:sldLayoutId id="2147492374" r:id="rId3"/>
    <p:sldLayoutId id="2147492375" r:id="rId4"/>
    <p:sldLayoutId id="2147492376" r:id="rId5"/>
    <p:sldLayoutId id="2147492377" r:id="rId6"/>
    <p:sldLayoutId id="2147492378" r:id="rId7"/>
    <p:sldLayoutId id="2147492379" r:id="rId8"/>
    <p:sldLayoutId id="2147492380" r:id="rId9"/>
    <p:sldLayoutId id="2147492381" r:id="rId10"/>
    <p:sldLayoutId id="214749238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2.xml" /><Relationship Id="rId11" Type="http://schemas.openxmlformats.org/officeDocument/2006/relationships/tags" Target="../tags/tag103.xml" /><Relationship Id="rId12" Type="http://schemas.openxmlformats.org/officeDocument/2006/relationships/tags" Target="../tags/tag104.xml" /><Relationship Id="rId13" Type="http://schemas.openxmlformats.org/officeDocument/2006/relationships/tags" Target="../tags/tag105.xml" /><Relationship Id="rId14" Type="http://schemas.openxmlformats.org/officeDocument/2006/relationships/tags" Target="../tags/tag106.xml" /><Relationship Id="rId15" Type="http://schemas.openxmlformats.org/officeDocument/2006/relationships/tags" Target="../tags/tag107.xml" /><Relationship Id="rId16" Type="http://schemas.openxmlformats.org/officeDocument/2006/relationships/tags" Target="../tags/tag108.xml" /><Relationship Id="rId17" Type="http://schemas.openxmlformats.org/officeDocument/2006/relationships/tags" Target="../tags/tag109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Relationship Id="rId7" Type="http://schemas.openxmlformats.org/officeDocument/2006/relationships/tags" Target="../tags/tag99.xml" /><Relationship Id="rId8" Type="http://schemas.openxmlformats.org/officeDocument/2006/relationships/tags" Target="../tags/tag100.xml" /><Relationship Id="rId9" Type="http://schemas.openxmlformats.org/officeDocument/2006/relationships/tags" Target="../tags/tag10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14" Type="http://schemas.openxmlformats.org/officeDocument/2006/relationships/tags" Target="../tags/tag137.xml" /><Relationship Id="rId15" Type="http://schemas.openxmlformats.org/officeDocument/2006/relationships/tags" Target="../tags/tag138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12033311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市场营销宏观环境概念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567815" y="2700020"/>
            <a:ext cx="2700020" cy="14497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90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06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106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567815" y="3463290"/>
            <a:ext cx="2700020" cy="15335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32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市场营销宏观环境定义</a:t>
            </a:r>
            <a:endParaRPr lang="zh-CN" altLang="en-US" sz="32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745990" y="2700020"/>
            <a:ext cx="2700020" cy="14497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90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06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106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745990" y="3463290"/>
            <a:ext cx="2700020" cy="15335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32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市场营销宏观环境构成要素</a:t>
            </a:r>
            <a:endParaRPr lang="zh-CN" altLang="en-US" sz="32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7924165" y="2700020"/>
            <a:ext cx="2700020" cy="14497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90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06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106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7924165" y="3463290"/>
            <a:ext cx="2700020" cy="15335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32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市场营销宏观环境对企业营销活动的影响</a:t>
            </a:r>
            <a:endParaRPr lang="zh-CN" altLang="en-US" sz="32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市场营销宏观环境定义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市场营销宏观环境的含义</a:t>
            </a:r>
            <a:endParaRPr lang="zh-CN" altLang="en-US"/>
          </a:p>
        </p:txBody>
      </p:sp>
      <p:sp>
        <p:nvSpPr>
          <p:cNvPr id="1048902" name="Rectangle 6"/>
          <p:cNvSpPr/>
          <p:nvPr>
            <p:custDataLst>
              <p:tags r:id="rId2"/>
            </p:custDataLst>
          </p:nvPr>
        </p:nvSpPr>
        <p:spPr>
          <a:xfrm>
            <a:off x="1032008" y="1776851"/>
            <a:ext cx="10322061" cy="722435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8904" name="Rectangle 6"/>
          <p:cNvSpPr/>
          <p:nvPr>
            <p:custDataLst>
              <p:tags r:id="rId3"/>
            </p:custDataLst>
          </p:nvPr>
        </p:nvSpPr>
        <p:spPr>
          <a:xfrm>
            <a:off x="1032008" y="2865344"/>
            <a:ext cx="10322061" cy="722435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8906" name="Rectangle 6"/>
          <p:cNvSpPr/>
          <p:nvPr>
            <p:custDataLst>
              <p:tags r:id="rId4"/>
            </p:custDataLst>
          </p:nvPr>
        </p:nvSpPr>
        <p:spPr>
          <a:xfrm>
            <a:off x="1032008" y="3954447"/>
            <a:ext cx="10322061" cy="722435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8908" name="Rectangle 6"/>
          <p:cNvSpPr/>
          <p:nvPr>
            <p:custDataLst>
              <p:tags r:id="rId5"/>
            </p:custDataLst>
          </p:nvPr>
        </p:nvSpPr>
        <p:spPr>
          <a:xfrm>
            <a:off x="1032008" y="5042940"/>
            <a:ext cx="10322061" cy="722435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8910" name="矩形: 圆角 26"/>
          <p:cNvSpPr/>
          <p:nvPr>
            <p:custDataLst>
              <p:tags r:id="rId6"/>
            </p:custDataLst>
          </p:nvPr>
        </p:nvSpPr>
        <p:spPr>
          <a:xfrm>
            <a:off x="838200" y="2862907"/>
            <a:ext cx="1885867" cy="728199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8912" name="矩形: 圆角 27"/>
          <p:cNvSpPr/>
          <p:nvPr>
            <p:custDataLst>
              <p:tags r:id="rId7"/>
            </p:custDataLst>
          </p:nvPr>
        </p:nvSpPr>
        <p:spPr>
          <a:xfrm>
            <a:off x="838200" y="1774413"/>
            <a:ext cx="1885867" cy="728199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8914" name="矩形: 圆角 28"/>
          <p:cNvSpPr/>
          <p:nvPr>
            <p:custDataLst>
              <p:tags r:id="rId8"/>
            </p:custDataLst>
          </p:nvPr>
        </p:nvSpPr>
        <p:spPr>
          <a:xfrm>
            <a:off x="838200" y="5039893"/>
            <a:ext cx="1885867" cy="728199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8916" name="矩形: 圆角 29"/>
          <p:cNvSpPr/>
          <p:nvPr>
            <p:custDataLst>
              <p:tags r:id="rId9"/>
            </p:custDataLst>
          </p:nvPr>
        </p:nvSpPr>
        <p:spPr>
          <a:xfrm>
            <a:off x="838200" y="3951400"/>
            <a:ext cx="1885867" cy="728199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8918" name="正文"/>
          <p:cNvSpPr txBox="1"/>
          <p:nvPr>
            <p:custDataLst>
              <p:tags r:id="rId10"/>
            </p:custDataLst>
          </p:nvPr>
        </p:nvSpPr>
        <p:spPr>
          <a:xfrm>
            <a:off x="2932909" y="1781117"/>
            <a:ext cx="8284352" cy="71467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市场营销宏观环境定义：指对企业营销活动造成市场机会和环境威胁的主要社会力量，包括人口、经济、自然、技术、政治和文化等因素。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20" name="标题"/>
          <p:cNvSpPr txBox="1"/>
          <p:nvPr>
            <p:custDataLst>
              <p:tags r:id="rId11"/>
            </p:custDataLst>
          </p:nvPr>
        </p:nvSpPr>
        <p:spPr>
          <a:xfrm>
            <a:off x="937542" y="1781117"/>
            <a:ext cx="1687865" cy="714671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22" name="正文"/>
          <p:cNvSpPr txBox="1"/>
          <p:nvPr>
            <p:custDataLst>
              <p:tags r:id="rId12"/>
            </p:custDataLst>
          </p:nvPr>
        </p:nvSpPr>
        <p:spPr>
          <a:xfrm>
            <a:off x="2932909" y="2869611"/>
            <a:ext cx="8284352" cy="71467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市场营销宏观环境对企业营销活动的影响：市场营销宏观环境的变化会直接或间接地影响企业营销活动的发展，企业需要密切关注市场营销宏观环境的变化，并灵活调整营销策略。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3"/>
            </p:custDataLst>
          </p:nvPr>
        </p:nvSpPr>
        <p:spPr>
          <a:xfrm>
            <a:off x="937542" y="2869611"/>
            <a:ext cx="1687865" cy="714671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26" name="正文"/>
          <p:cNvSpPr txBox="1"/>
          <p:nvPr>
            <p:custDataLst>
              <p:tags r:id="rId14"/>
            </p:custDataLst>
          </p:nvPr>
        </p:nvSpPr>
        <p:spPr>
          <a:xfrm>
            <a:off x="2932909" y="3958104"/>
            <a:ext cx="8284352" cy="71467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市场营销宏观环境的构成要素：市场营销宏观环境包括人口环境、经济环境、自然环境、技术环境、政治环境和文化环境等。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28" name="标题"/>
          <p:cNvSpPr txBox="1"/>
          <p:nvPr>
            <p:custDataLst>
              <p:tags r:id="rId15"/>
            </p:custDataLst>
          </p:nvPr>
        </p:nvSpPr>
        <p:spPr>
          <a:xfrm>
            <a:off x="937542" y="3958104"/>
            <a:ext cx="1687865" cy="714671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30" name="正文"/>
          <p:cNvSpPr txBox="1"/>
          <p:nvPr>
            <p:custDataLst>
              <p:tags r:id="rId16"/>
            </p:custDataLst>
          </p:nvPr>
        </p:nvSpPr>
        <p:spPr>
          <a:xfrm>
            <a:off x="2932909" y="5046597"/>
            <a:ext cx="8284352" cy="71467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市场营销宏观环境的特点：市场营销宏观环境具有不可控性、相关性、差异性、动态性和复杂性等特点。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32" name="标题"/>
          <p:cNvSpPr txBox="1"/>
          <p:nvPr>
            <p:custDataLst>
              <p:tags r:id="rId17"/>
            </p:custDataLst>
          </p:nvPr>
        </p:nvSpPr>
        <p:spPr>
          <a:xfrm>
            <a:off x="937542" y="5046597"/>
            <a:ext cx="1687865" cy="714671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市场营销宏观环境的特点</a:t>
            </a:r>
            <a:endParaRPr lang="zh-CN" altLang="en-US"/>
          </a:p>
        </p:txBody>
      </p:sp>
      <p:sp>
        <p:nvSpPr>
          <p:cNvPr id="1048968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不可控性：市场营销宏观环境因素是企业外部因素，企业无法完全控制。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稳定性：市场营销宏观环境因素相对稳定，不会频繁变动。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关联性：市场营销宏观环境因素之间相互关联，对企业营销活动产生综合影响。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动态性：市场营销宏观环境因素会随着社会、经济、技术等因素的变化而变化。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市场营销宏观环境构成要素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02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人口环境</a:t>
            </a:r>
            <a:endParaRPr lang="zh-CN" altLang="en-US"/>
          </a:p>
        </p:txBody>
      </p:sp>
      <p:sp>
        <p:nvSpPr>
          <p:cNvPr id="1049062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地理分布：不同地区的人口密度和市场潜力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72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性别结构：男性与女性消费需求的差异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年龄结构：不同年龄段有不同的消费需求和习惯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84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人口规模：影响市场需求和消费趋势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经济环境</a:t>
            </a:r>
            <a:endParaRPr lang="zh-CN" altLang="en-US"/>
          </a:p>
        </p:txBody>
      </p:sp>
      <p:sp>
        <p:nvSpPr>
          <p:cNvPr id="1049124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消费者收入水平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130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消费者支出模式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136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消费者储蓄和信贷情况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142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经济发展水平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政治法律环境</a:t>
            </a:r>
            <a:endParaRPr lang="zh-CN" altLang="en-US"/>
          </a:p>
        </p:txBody>
      </p:sp>
      <p:sp>
        <p:nvSpPr>
          <p:cNvPr id="1049182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政治环境：包括国家政治制度、政党和政权的稳定性、战争和政治冲突等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法律环境：包括国家法律法规、监管机构和执法情况等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政治法律环境对企业营销活动的影响：如政策变化、法律法规的制定和修改等对企业营销策略的影响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企业应对政治法律环境的策略：如建立良好的政府关系、遵守法律法规、关注政策变化等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社会文化环境</a:t>
            </a:r>
            <a:endParaRPr lang="zh-CN" altLang="en-US"/>
          </a:p>
        </p:txBody>
      </p:sp>
      <p:sp>
        <p:nvSpPr>
          <p:cNvPr id="104922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人口统计环境：包括人口数量、年龄结构、性别比例等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教育水平：影响消费者对产品的认知和接受程度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价值观念：影响消费者的消费观念和购买决策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宗教信仰：影响消费者的消费习惯和偏好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https://d.book118.com/255120333113011111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3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3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3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3"/>
  <p:tag name="KSO_WM_SLIDE_INDEX" val="3"/>
  <p:tag name="KSO_WM_SLIDE_ITEM_CNT" val="3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3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1_1"/>
  <p:tag name="KSO_WM_UNIT_INDEX" val="1_1_1"/>
  <p:tag name="KSO_WM_UNIT_LAYERLEVEL" val="1_1_1"/>
  <p:tag name="KSO_WM_UNIT_LINE_FORE_SCHEMECOLOR_INDEX" val="5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2_1"/>
  <p:tag name="KSO_WM_UNIT_INDEX" val="1_2_1"/>
  <p:tag name="KSO_WM_UNIT_LAYERLEVEL" val="1_1_1"/>
  <p:tag name="KSO_WM_UNIT_LINE_FORE_SCHEMECOLOR_INDEX" val="8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3_1"/>
  <p:tag name="KSO_WM_UNIT_INDEX" val="1_3_1"/>
  <p:tag name="KSO_WM_UNIT_LAYERLEVEL" val="1_1_1"/>
  <p:tag name="KSO_WM_UNIT_LINE_FORE_SCHEMECOLOR_INDEX" val="5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4_1"/>
  <p:tag name="KSO_WM_UNIT_INDEX" val="1_4_1"/>
  <p:tag name="KSO_WM_UNIT_LAYERLEVEL" val="1_1_1"/>
  <p:tag name="KSO_WM_UNIT_LINE_FORE_SCHEMECOLOR_INDEX" val="8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2_2"/>
  <p:tag name="KSO_WM_UNIT_INDEX" val="1_2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1_2"/>
  <p:tag name="KSO_WM_UNIT_INDEX" val="1_1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3_2"/>
  <p:tag name="KSO_WM_UNIT_INDEX" val="1_3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4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微软雅黑</vt:lpstr>
      <vt:lpstr>Wingdings</vt:lpstr>
      <vt:lpstr>Office Theme</vt:lpstr>
      <vt:lpstr>市场营销宏观环境概念</vt:lpstr>
      <vt:lpstr>目录</vt:lpstr>
      <vt:lpstr>市场营销宏观环境定义</vt:lpstr>
      <vt:lpstr>市场营销宏观环境的含义</vt:lpstr>
      <vt:lpstr>市场营销宏观环境的特点</vt:lpstr>
      <vt:lpstr>市场营销宏观环境构成要素</vt:lpstr>
      <vt:lpstr>人口环境</vt:lpstr>
      <vt:lpstr>经济环境</vt:lpstr>
      <vt:lpstr>政治法律环境</vt:lpstr>
      <vt:lpstr>社会文化环境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2024-09-17T00:22:13.436</cp:lastPrinted>
  <dcterms:created xsi:type="dcterms:W3CDTF">2024-09-16T16:22:13Z</dcterms:created>
  <dcterms:modified xsi:type="dcterms:W3CDTF">2024-09-16T16:22:15Z</dcterms:modified>
</cp:coreProperties>
</file>