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39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9144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27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477891-BBCB-4853-BCAD-782ADE62C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A46135-38CF-454A-9049-D1C85398D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7261F0-ACB9-4828-9571-17D627E38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95A5E8-8E6E-4FF2-AF4C-EEBCA6644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D8E832-10FA-4823-8D82-EEE74B4E5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D290E9-D58D-4403-AE30-1C9C4574B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842BAE-3FCB-423A-9571-8E8365169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9862BF-79F6-4A41-8C37-D05BE7B21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90934B-5CB3-433D-8F3C-6CF36E128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648242-C96B-4027-97A8-D8A5332D7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062CA-EAD5-488E-9ACD-D064A2882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4657725" y="953342"/>
            <a:ext cx="4486275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2675572" y="5720239"/>
            <a:ext cx="6468427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834081" y="5719763"/>
            <a:ext cx="1841001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13147" y="296863"/>
            <a:ext cx="234552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413385" y="5824855"/>
            <a:ext cx="86677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413385" y="6019800"/>
            <a:ext cx="86677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413385" y="6214110"/>
            <a:ext cx="86677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413385" y="6409055"/>
            <a:ext cx="86677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097357" y="6107907"/>
            <a:ext cx="131445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sz="1200">
                <a:sym typeface="+mn-ea"/>
              </a:rPr>
              <a:t>单击编辑文本</a:t>
            </a:r>
            <a:endParaRPr sz="1200"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829627" y="3143250"/>
            <a:ext cx="4208145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sz="1500">
                <a:sym typeface="+mn-ea"/>
              </a:rPr>
              <a:t>单击此处编辑母版副标题样式</a:t>
            </a:r>
            <a:endParaRPr sz="150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829627" y="995681"/>
            <a:ext cx="4208621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sz="4950">
                <a:sym typeface="+mn-ea"/>
              </a:rPr>
              <a:t>单击编辑标题</a:t>
            </a:r>
            <a:endParaRPr sz="495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55245" y="-86360"/>
            <a:ext cx="1754981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726757" y="327025"/>
            <a:ext cx="7956232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sz="2400">
                <a:sym typeface="+mn-ea"/>
              </a:rPr>
              <a:t>单击此处编辑母版标题样式</a:t>
            </a:r>
            <a:endParaRPr sz="2400"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8025289" y="0"/>
            <a:ext cx="1118711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3735228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6617173" y="-131634"/>
            <a:ext cx="2570355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370522" y="1307465"/>
            <a:ext cx="1667351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sz="1350">
                <a:sym typeface="+mn-ea"/>
              </a:rPr>
              <a:t>单击编辑副标题</a:t>
            </a:r>
            <a:endParaRPr sz="1350"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370522" y="327660"/>
            <a:ext cx="1667351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sz="4500">
                <a:sym typeface="+mn-ea"/>
              </a:rPr>
              <a:t>标题</a:t>
            </a:r>
            <a:endParaRPr sz="4500"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8577262" y="5449570"/>
            <a:ext cx="86677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8577262" y="5644515"/>
            <a:ext cx="86677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8577262" y="5838825"/>
            <a:ext cx="86677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8577262" y="6033770"/>
            <a:ext cx="86677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630555" y="3615055"/>
            <a:ext cx="7765732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4332514" y="1594582"/>
            <a:ext cx="4811485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747712" y="3731895"/>
            <a:ext cx="407289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sz="4500">
                <a:sym typeface="+mn-ea"/>
              </a:rPr>
              <a:t>单击编辑标题</a:t>
            </a:r>
            <a:endParaRPr sz="4500"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13147" y="296863"/>
            <a:ext cx="234552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833913" y="323057"/>
            <a:ext cx="1467326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sz="825">
                <a:sym typeface="+mn-ea"/>
              </a:rPr>
              <a:t>单击此处编辑母版文本样式</a:t>
            </a:r>
            <a:endParaRPr sz="825"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647700" y="2158466"/>
            <a:ext cx="5336967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 sz="4950">
                <a:sym typeface="+mn-ea"/>
              </a:rPr>
              <a:t>编辑节编号</a:t>
            </a:r>
            <a:endParaRPr sz="4950"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55245" y="-86360"/>
            <a:ext cx="1754981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4800604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456300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726757" y="327025"/>
            <a:ext cx="7956232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sz="2400">
                <a:sym typeface="+mn-ea"/>
              </a:rPr>
              <a:t>单击此处编辑母版标题样式</a:t>
            </a:r>
            <a:endParaRPr sz="2400"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8025289" y="0"/>
            <a:ext cx="1118711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55245" y="-86360"/>
            <a:ext cx="1754981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46764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4676400" y="1429200"/>
            <a:ext cx="40068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4563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456300" y="1429200"/>
            <a:ext cx="40068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726757" y="327025"/>
            <a:ext cx="7956232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sz="2400">
                <a:sym typeface="+mn-ea"/>
              </a:rPr>
              <a:t>单击此处编辑母版标题样式</a:t>
            </a:r>
            <a:endParaRPr sz="2400"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8025289" y="0"/>
            <a:ext cx="1118711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55245" y="-86360"/>
            <a:ext cx="1754981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726757" y="327025"/>
            <a:ext cx="7956232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sz="2400">
                <a:sym typeface="+mn-ea"/>
              </a:rPr>
              <a:t>单击此处编辑母版标题样式</a:t>
            </a:r>
            <a:endParaRPr sz="2400"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8025289" y="0"/>
            <a:ext cx="1118711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8025289" y="0"/>
            <a:ext cx="1118711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55245" y="-86360"/>
            <a:ext cx="1754981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55245" y="-86360"/>
            <a:ext cx="1754981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456247" y="327025"/>
            <a:ext cx="8226742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 err="1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 err="1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 err="1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 err="1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8025289" y="0"/>
            <a:ext cx="1118711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55245" y="-86360"/>
            <a:ext cx="1754981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726757" y="962025"/>
            <a:ext cx="7956232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 sz="1500">
                <a:sym typeface="+mn-ea"/>
              </a:rPr>
              <a:t>单击此处编辑母版副标题样式</a:t>
            </a:r>
            <a:endParaRPr sz="150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726757" y="327025"/>
            <a:ext cx="7956232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sz="2400">
                <a:sym typeface="+mn-ea"/>
              </a:rPr>
              <a:t>单击此处编辑母版标题样式</a:t>
            </a:r>
            <a:endParaRPr sz="2400"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8025289" y="0"/>
            <a:ext cx="1118711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4657725" y="953342"/>
            <a:ext cx="4486275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2675572" y="5720239"/>
            <a:ext cx="6468427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834081" y="5719763"/>
            <a:ext cx="1841001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13147" y="296863"/>
            <a:ext cx="234552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413385" y="5824855"/>
            <a:ext cx="86677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413385" y="6019800"/>
            <a:ext cx="86677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413385" y="6214110"/>
            <a:ext cx="86677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413385" y="6409055"/>
            <a:ext cx="86677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097357" y="6107907"/>
            <a:ext cx="131445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sz="1200">
                <a:sym typeface="+mn-ea"/>
              </a:rPr>
              <a:t>单击编辑文本</a:t>
            </a:r>
            <a:endParaRPr sz="1200"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829627" y="1579245"/>
            <a:ext cx="513588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sz="6000">
                <a:sym typeface="+mn-ea"/>
              </a:rPr>
              <a:t>单击编辑标题</a:t>
            </a:r>
            <a:endParaRPr sz="6000"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55245" y="-86360"/>
            <a:ext cx="1754981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8025289" y="0"/>
            <a:ext cx="1118711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28650" y="391003"/>
            <a:ext cx="78867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sz="2400"/>
              <a:t>单击此处编辑母版标题样式</a:t>
            </a:r>
            <a:endParaRPr lang="zh-CN" altLang="en-US" sz="2400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28650" y="1052423"/>
            <a:ext cx="78867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 sz="1350"/>
              <a:t>单击此处编辑母版文本样式</a:t>
            </a:r>
            <a:endParaRPr lang="zh-CN" altLang="en-US" sz="1350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 sz="1200"/>
              <a:t>二级</a:t>
            </a:r>
            <a:endParaRPr lang="zh-CN" altLang="en-US" sz="1200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 sz="1200"/>
              <a:t>三级</a:t>
            </a:r>
            <a:endParaRPr lang="zh-CN" altLang="en-US" sz="1200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 sz="1050"/>
              <a:t>四级</a:t>
            </a:r>
            <a:endParaRPr lang="zh-CN" altLang="en-US" sz="1050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385" r:id="rId2"/>
    <p:sldLayoutId id="2147489386" r:id="rId3"/>
    <p:sldLayoutId id="2147489387" r:id="rId4"/>
    <p:sldLayoutId id="2147489388" r:id="rId5"/>
    <p:sldLayoutId id="2147489389" r:id="rId6"/>
    <p:sldLayoutId id="2147489390" r:id="rId7"/>
    <p:sldLayoutId id="2147489391" r:id="rId8"/>
    <p:sldLayoutId id="2147489392" r:id="rId9"/>
    <p:sldLayoutId id="2147489393" r:id="rId10"/>
    <p:sldLayoutId id="214748939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18" Type="http://schemas.openxmlformats.org/officeDocument/2006/relationships/tags" Target="../tags/tag171.xml" /><Relationship Id="rId19" Type="http://schemas.openxmlformats.org/officeDocument/2006/relationships/tags" Target="../tags/tag172.xml" /><Relationship Id="rId2" Type="http://schemas.openxmlformats.org/officeDocument/2006/relationships/tags" Target="../tags/tag155.xml" /><Relationship Id="rId20" Type="http://schemas.openxmlformats.org/officeDocument/2006/relationships/tags" Target="../tags/tag173.xml" /><Relationship Id="rId21" Type="http://schemas.openxmlformats.org/officeDocument/2006/relationships/tags" Target="../tags/tag174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121221231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87500" lnSpcReduction="10000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多发性皮肌炎的康复护理和康复训练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>
            <a:normAutofit fontScale="83333" lnSpcReduction="20000"/>
          </a:bodyPr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2864167" y="1684496"/>
            <a:ext cx="5006816" cy="5176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2919622" y="1718559"/>
            <a:ext cx="448392" cy="449556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125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125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3562503" y="1767674"/>
            <a:ext cx="3214798" cy="3667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05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 sz="105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2864167" y="2456973"/>
            <a:ext cx="5006816" cy="5176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2919622" y="2491037"/>
            <a:ext cx="448392" cy="449556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125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125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3562503" y="2540151"/>
            <a:ext cx="3214798" cy="3667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05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多发性皮肌炎的康复护理</a:t>
            </a:r>
            <a:endParaRPr lang="zh-CN" altLang="en-US" sz="105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2864167" y="3229451"/>
            <a:ext cx="5006816" cy="5176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2919622" y="3263514"/>
            <a:ext cx="448392" cy="449556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125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125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3562503" y="3312629"/>
            <a:ext cx="3214798" cy="3667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05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多发性皮肌炎的康复训练</a:t>
            </a:r>
            <a:endParaRPr lang="zh-CN" altLang="en-US" sz="105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2864167" y="4001928"/>
            <a:ext cx="5006816" cy="5176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2919622" y="4035992"/>
            <a:ext cx="448392" cy="449556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125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125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3562503" y="4085106"/>
            <a:ext cx="3214798" cy="3667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3809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42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多发性皮肌炎的康复护理和康复训练的重要性</a:t>
            </a:r>
            <a:endParaRPr lang="zh-CN" altLang="en-US" sz="42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2864167" y="4774406"/>
            <a:ext cx="5006816" cy="5176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2919622" y="4808470"/>
            <a:ext cx="448392" cy="449556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125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125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3562503" y="4857584"/>
            <a:ext cx="3214798" cy="3667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3809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42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多发性皮肌炎的康复护理和康复训练的注意事项</a:t>
            </a:r>
            <a:endParaRPr lang="zh-CN" altLang="en-US" sz="42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endParaRPr lang="zh-CN" altLang="en-US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6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多发性皮肌炎的康复护理</a:t>
            </a:r>
            <a:endParaRPr lang="zh-CN" altLang="en-US"/>
          </a:p>
        </p:txBody>
      </p:sp>
      <p:sp>
        <p:nvSpPr>
          <p:cNvPr id="104896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endParaRPr lang="zh-CN" altLang="en-US"/>
          </a:p>
        </p:txBody>
      </p:sp>
      <p:sp>
        <p:nvSpPr>
          <p:cNvPr id="104897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日常护理</a:t>
            </a:r>
            <a:endParaRPr lang="zh-CN" altLang="en-US"/>
          </a:p>
        </p:txBody>
      </p:sp>
      <p:sp>
        <p:nvSpPr>
          <p:cNvPr id="1049042" name="五边形 30"/>
          <p:cNvSpPr/>
          <p:nvPr>
            <p:custDataLst>
              <p:tags r:id="rId2"/>
            </p:custDataLst>
          </p:nvPr>
        </p:nvSpPr>
        <p:spPr>
          <a:xfrm>
            <a:off x="456300" y="3327155"/>
            <a:ext cx="2180488" cy="88634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6"/>
          <p:cNvSpPr/>
          <p:nvPr>
            <p:custDataLst>
              <p:tags r:id="rId3"/>
            </p:custDataLst>
          </p:nvPr>
        </p:nvSpPr>
        <p:spPr>
          <a:xfrm>
            <a:off x="2415369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7"/>
          <p:cNvSpPr/>
          <p:nvPr>
            <p:custDataLst>
              <p:tags r:id="rId4"/>
            </p:custDataLst>
          </p:nvPr>
        </p:nvSpPr>
        <p:spPr>
          <a:xfrm>
            <a:off x="6333507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8"/>
          <p:cNvSpPr/>
          <p:nvPr>
            <p:custDataLst>
              <p:tags r:id="rId5"/>
            </p:custDataLst>
          </p:nvPr>
        </p:nvSpPr>
        <p:spPr>
          <a:xfrm>
            <a:off x="4374438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49050" name="文本框 3"/>
          <p:cNvSpPr txBox="1"/>
          <p:nvPr>
            <p:custDataLst>
              <p:tags r:id="rId6"/>
            </p:custDataLst>
          </p:nvPr>
        </p:nvSpPr>
        <p:spPr>
          <a:xfrm>
            <a:off x="2369763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定期修剪指甲，避免抓伤皮肤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6"/>
          <p:cNvSpPr txBox="1"/>
          <p:nvPr>
            <p:custDataLst>
              <p:tags r:id="rId7"/>
            </p:custDataLst>
          </p:nvPr>
        </p:nvSpPr>
        <p:spPr>
          <a:xfrm>
            <a:off x="456300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保持皮肤清洁干燥，避免阳光直射和摩擦刺激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7"/>
          <p:cNvSpPr txBox="1"/>
          <p:nvPr>
            <p:custDataLst>
              <p:tags r:id="rId8"/>
            </p:custDataLst>
          </p:nvPr>
        </p:nvSpPr>
        <p:spPr>
          <a:xfrm>
            <a:off x="4373116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选择舒适柔软的衣物，避免穿着粗糙和紧身的衣物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9"/>
            </p:custDataLst>
          </p:nvPr>
        </p:nvSpPr>
        <p:spPr>
          <a:xfrm>
            <a:off x="6331524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保持室内空气湿度适宜，避免干燥和过热的环境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心理护理</a:t>
            </a:r>
            <a:endParaRPr lang="zh-CN" altLang="en-US"/>
          </a:p>
        </p:txBody>
      </p:sp>
      <p:sp>
        <p:nvSpPr>
          <p:cNvPr id="1049092" name="圆角矩形 3"/>
          <p:cNvSpPr/>
          <p:nvPr>
            <p:custDataLst>
              <p:tags r:id="rId2"/>
            </p:custDataLst>
          </p:nvPr>
        </p:nvSpPr>
        <p:spPr>
          <a:xfrm rot="16200000">
            <a:off x="4207027" y="-1773082"/>
            <a:ext cx="724382" cy="82209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4"/>
          <p:cNvSpPr/>
          <p:nvPr>
            <p:custDataLst>
              <p:tags r:id="rId3"/>
            </p:custDataLst>
          </p:nvPr>
        </p:nvSpPr>
        <p:spPr>
          <a:xfrm rot="16200000">
            <a:off x="151130" y="2282814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6" name="圆角矩形 5"/>
          <p:cNvSpPr/>
          <p:nvPr>
            <p:custDataLst>
              <p:tags r:id="rId4"/>
            </p:custDataLst>
          </p:nvPr>
        </p:nvSpPr>
        <p:spPr>
          <a:xfrm rot="16200000">
            <a:off x="4207983" y="-818725"/>
            <a:ext cx="724382" cy="82215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6"/>
          <p:cNvSpPr/>
          <p:nvPr>
            <p:custDataLst>
              <p:tags r:id="rId5"/>
            </p:custDataLst>
          </p:nvPr>
        </p:nvSpPr>
        <p:spPr>
          <a:xfrm rot="16200000">
            <a:off x="152085" y="3237649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圆角矩形 9"/>
          <p:cNvSpPr/>
          <p:nvPr>
            <p:custDataLst>
              <p:tags r:id="rId6"/>
            </p:custDataLst>
          </p:nvPr>
        </p:nvSpPr>
        <p:spPr>
          <a:xfrm rot="16200000">
            <a:off x="4207027" y="117471"/>
            <a:ext cx="724382" cy="82209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0"/>
          <p:cNvSpPr/>
          <p:nvPr>
            <p:custDataLst>
              <p:tags r:id="rId7"/>
            </p:custDataLst>
          </p:nvPr>
        </p:nvSpPr>
        <p:spPr>
          <a:xfrm rot="16200000">
            <a:off x="151130" y="4173368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4" name="圆角矩形 11"/>
          <p:cNvSpPr/>
          <p:nvPr>
            <p:custDataLst>
              <p:tags r:id="rId8"/>
            </p:custDataLst>
          </p:nvPr>
        </p:nvSpPr>
        <p:spPr>
          <a:xfrm rot="16200000">
            <a:off x="4207983" y="1071350"/>
            <a:ext cx="724382" cy="82215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12"/>
          <p:cNvSpPr/>
          <p:nvPr>
            <p:custDataLst>
              <p:tags r:id="rId9"/>
            </p:custDataLst>
          </p:nvPr>
        </p:nvSpPr>
        <p:spPr>
          <a:xfrm rot="16200000">
            <a:off x="152085" y="5127725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7"/>
          <p:cNvSpPr txBox="1"/>
          <p:nvPr>
            <p:custDataLst>
              <p:tags r:id="rId10"/>
            </p:custDataLst>
          </p:nvPr>
        </p:nvSpPr>
        <p:spPr>
          <a:xfrm>
            <a:off x="803935" y="3865603"/>
            <a:ext cx="7875791" cy="7243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引导患者保持乐观心态，减轻焦虑和抑郁情绪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1"/>
            </p:custDataLst>
          </p:nvPr>
        </p:nvSpPr>
        <p:spPr>
          <a:xfrm>
            <a:off x="803935" y="4820438"/>
            <a:ext cx="7875791" cy="72378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与患者建立良好的沟通关系，促进情感交流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112" name="文本框 13"/>
          <p:cNvSpPr txBox="1"/>
          <p:nvPr>
            <p:custDataLst>
              <p:tags r:id="rId12"/>
            </p:custDataLst>
          </p:nvPr>
        </p:nvSpPr>
        <p:spPr>
          <a:xfrm>
            <a:off x="803935" y="1975050"/>
            <a:ext cx="7875791" cy="7243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关注患者情绪变化，及时给予心理支持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114" name="文本框 14"/>
          <p:cNvSpPr txBox="1"/>
          <p:nvPr>
            <p:custDataLst>
              <p:tags r:id="rId13"/>
            </p:custDataLst>
          </p:nvPr>
        </p:nvSpPr>
        <p:spPr>
          <a:xfrm>
            <a:off x="803935" y="2930840"/>
            <a:ext cx="7875791" cy="72378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鼓励患者积极面对疾病，树立康复信心</a:t>
            </a:r>
            <a:endParaRPr lang="zh-CN" altLang="en-US" sz="18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饮食护理</a:t>
            </a:r>
            <a:endParaRPr lang="zh-CN" altLang="en-US"/>
          </a:p>
        </p:txBody>
      </p:sp>
      <p:sp>
        <p:nvSpPr>
          <p:cNvPr id="104915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5346684" y="2069142"/>
            <a:ext cx="641713" cy="186724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5362545" y="4149298"/>
            <a:ext cx="610037" cy="16755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8"/>
          <p:cNvSpPr/>
          <p:nvPr>
            <p:custDataLst>
              <p:tags r:id="rId4"/>
            </p:custDataLst>
          </p:nvPr>
        </p:nvSpPr>
        <p:spPr>
          <a:xfrm>
            <a:off x="4829529" y="2679540"/>
            <a:ext cx="1675553" cy="252862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9"/>
          <p:cNvSpPr/>
          <p:nvPr>
            <p:custDataLst>
              <p:tags r:id="rId5"/>
            </p:custDataLst>
          </p:nvPr>
        </p:nvSpPr>
        <p:spPr>
          <a:xfrm flipV="1">
            <a:off x="4733884" y="2199873"/>
            <a:ext cx="1867248" cy="89730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068619" y="2069623"/>
            <a:ext cx="641713" cy="18661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085441" y="4149298"/>
            <a:ext cx="610037" cy="16755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4"/>
          <p:cNvSpPr/>
          <p:nvPr>
            <p:custDataLst>
              <p:tags r:id="rId8"/>
            </p:custDataLst>
          </p:nvPr>
        </p:nvSpPr>
        <p:spPr>
          <a:xfrm>
            <a:off x="552425" y="2679540"/>
            <a:ext cx="1675553" cy="252862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5"/>
          <p:cNvSpPr/>
          <p:nvPr>
            <p:custDataLst>
              <p:tags r:id="rId9"/>
            </p:custDataLst>
          </p:nvPr>
        </p:nvSpPr>
        <p:spPr>
          <a:xfrm flipV="1">
            <a:off x="456300" y="2199873"/>
            <a:ext cx="1866156" cy="89730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52425" y="3211594"/>
            <a:ext cx="1675553" cy="150964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6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多发性皮肌炎患者应保持营养均衡，多吃富含蛋白质、维生素和矿物质的食物。</a:t>
            </a: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829529" y="3211594"/>
            <a:ext cx="1675553" cy="150964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5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注意控制盐的摄入量，以免引起水肿。</a:t>
            </a:r>
            <a:endParaRPr sz="15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3262683" y="2079236"/>
            <a:ext cx="641713" cy="18661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3279024" y="4158911"/>
            <a:ext cx="610037" cy="16755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1"/>
          <p:cNvSpPr/>
          <p:nvPr>
            <p:custDataLst>
              <p:tags r:id="rId14"/>
            </p:custDataLst>
          </p:nvPr>
        </p:nvSpPr>
        <p:spPr>
          <a:xfrm>
            <a:off x="2746009" y="2688672"/>
            <a:ext cx="1675553" cy="252862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2"/>
          <p:cNvSpPr/>
          <p:nvPr>
            <p:custDataLst>
              <p:tags r:id="rId15"/>
            </p:custDataLst>
          </p:nvPr>
        </p:nvSpPr>
        <p:spPr>
          <a:xfrm flipV="1">
            <a:off x="2650364" y="2209966"/>
            <a:ext cx="1866156" cy="89730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7429723" y="2097980"/>
            <a:ext cx="641713" cy="18661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7446065" y="4176694"/>
            <a:ext cx="610037" cy="167664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25"/>
          <p:cNvSpPr/>
          <p:nvPr>
            <p:custDataLst>
              <p:tags r:id="rId18"/>
            </p:custDataLst>
          </p:nvPr>
        </p:nvSpPr>
        <p:spPr>
          <a:xfrm>
            <a:off x="6912568" y="2707416"/>
            <a:ext cx="1676646" cy="252862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6"/>
          <p:cNvSpPr/>
          <p:nvPr>
            <p:custDataLst>
              <p:tags r:id="rId19"/>
            </p:custDataLst>
          </p:nvPr>
        </p:nvSpPr>
        <p:spPr>
          <a:xfrm flipV="1">
            <a:off x="6817404" y="2228711"/>
            <a:ext cx="1866156" cy="89730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913049" y="3239470"/>
            <a:ext cx="1675553" cy="150964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33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5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多喝水，保持充足的水分摄入，有助于排毒和减轻肌肉疲劳。</a:t>
            </a:r>
            <a:endParaRPr sz="15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746009" y="3220726"/>
            <a:ext cx="1675553" cy="150964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33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避免食用过于油腻、辛辣、刺激性的食物，以免加重病情。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皮肤护理</a:t>
            </a:r>
            <a:endParaRPr lang="zh-CN" altLang="en-US"/>
          </a:p>
        </p:txBody>
      </p:sp>
      <p:sp>
        <p:nvSpPr>
          <p:cNvPr id="1049224" name="矩形 3"/>
          <p:cNvSpPr/>
          <p:nvPr>
            <p:custDataLst>
              <p:tags r:id="rId2"/>
            </p:custDataLst>
          </p:nvPr>
        </p:nvSpPr>
        <p:spPr>
          <a:xfrm>
            <a:off x="1208914" y="1975050"/>
            <a:ext cx="7117893" cy="78259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矩形 13"/>
          <p:cNvSpPr/>
          <p:nvPr>
            <p:custDataLst>
              <p:tags r:id="rId3"/>
            </p:custDataLst>
          </p:nvPr>
        </p:nvSpPr>
        <p:spPr>
          <a:xfrm>
            <a:off x="812737" y="1975050"/>
            <a:ext cx="193035" cy="78259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文本框 4"/>
          <p:cNvSpPr txBox="1"/>
          <p:nvPr>
            <p:custDataLst>
              <p:tags r:id="rId4"/>
            </p:custDataLst>
          </p:nvPr>
        </p:nvSpPr>
        <p:spPr>
          <a:xfrm>
            <a:off x="1412716" y="2042667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保持皮肤清洁，避免感染和刺激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5"/>
            </p:custDataLst>
          </p:nvPr>
        </p:nvSpPr>
        <p:spPr>
          <a:xfrm>
            <a:off x="1208914" y="2904065"/>
            <a:ext cx="7117893" cy="78259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矩形 5"/>
          <p:cNvSpPr/>
          <p:nvPr>
            <p:custDataLst>
              <p:tags r:id="rId6"/>
            </p:custDataLst>
          </p:nvPr>
        </p:nvSpPr>
        <p:spPr>
          <a:xfrm>
            <a:off x="812737" y="2904065"/>
            <a:ext cx="193035" cy="78259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文本框 41"/>
          <p:cNvSpPr txBox="1"/>
          <p:nvPr>
            <p:custDataLst>
              <p:tags r:id="rId7"/>
            </p:custDataLst>
          </p:nvPr>
        </p:nvSpPr>
        <p:spPr>
          <a:xfrm>
            <a:off x="1412716" y="2971682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使用温和的护肤品，避免使用含有酒精和香料的化妆品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8"/>
            </p:custDataLst>
          </p:nvPr>
        </p:nvSpPr>
        <p:spPr>
          <a:xfrm>
            <a:off x="1208914" y="3833080"/>
            <a:ext cx="7117893" cy="78259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矩形 17"/>
          <p:cNvSpPr/>
          <p:nvPr>
            <p:custDataLst>
              <p:tags r:id="rId9"/>
            </p:custDataLst>
          </p:nvPr>
        </p:nvSpPr>
        <p:spPr>
          <a:xfrm>
            <a:off x="812737" y="3833080"/>
            <a:ext cx="193035" cy="78259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文本框 19"/>
          <p:cNvSpPr txBox="1"/>
          <p:nvPr>
            <p:custDataLst>
              <p:tags r:id="rId10"/>
            </p:custDataLst>
          </p:nvPr>
        </p:nvSpPr>
        <p:spPr>
          <a:xfrm>
            <a:off x="1412716" y="3900697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避免过度暴露于阳光下，使用防晒霜保护皮肤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1"/>
            </p:custDataLst>
          </p:nvPr>
        </p:nvSpPr>
        <p:spPr>
          <a:xfrm>
            <a:off x="1208914" y="4761620"/>
            <a:ext cx="7117893" cy="78259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矩形 26"/>
          <p:cNvSpPr/>
          <p:nvPr>
            <p:custDataLst>
              <p:tags r:id="rId12"/>
            </p:custDataLst>
          </p:nvPr>
        </p:nvSpPr>
        <p:spPr>
          <a:xfrm>
            <a:off x="812737" y="4761620"/>
            <a:ext cx="193035" cy="78259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文本框 27"/>
          <p:cNvSpPr txBox="1"/>
          <p:nvPr>
            <p:custDataLst>
              <p:tags r:id="rId13"/>
            </p:custDataLst>
          </p:nvPr>
        </p:nvSpPr>
        <p:spPr>
          <a:xfrm>
            <a:off x="1412716" y="4829236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定期进行皮肤检查，及时发现和处理皮肤问题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多发性皮肌炎的康复训练</a:t>
            </a:r>
            <a:endParaRPr lang="zh-CN" altLang="en-US"/>
          </a:p>
        </p:txBody>
      </p:sp>
      <p:sp>
        <p:nvSpPr>
          <p:cNvPr id="1049282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endParaRPr lang="zh-CN" altLang="en-US"/>
          </a:p>
        </p:txBody>
      </p:sp>
      <p:sp>
        <p:nvSpPr>
          <p:cNvPr id="1049284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>
            <a:normAutofit fontScale="95455" lnSpcReduction="20000"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5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运动康复训练</a:t>
            </a:r>
            <a:endParaRPr lang="zh-CN" altLang="en-US"/>
          </a:p>
        </p:txBody>
      </p:sp>
      <p:sp>
        <p:nvSpPr>
          <p:cNvPr id="1049356" name="圆角矩形 3"/>
          <p:cNvSpPr/>
          <p:nvPr>
            <p:custDataLst>
              <p:tags r:id="rId2"/>
            </p:custDataLst>
          </p:nvPr>
        </p:nvSpPr>
        <p:spPr>
          <a:xfrm rot="16200000">
            <a:off x="4207027" y="-1773082"/>
            <a:ext cx="724382" cy="82209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4"/>
          <p:cNvSpPr/>
          <p:nvPr>
            <p:custDataLst>
              <p:tags r:id="rId3"/>
            </p:custDataLst>
          </p:nvPr>
        </p:nvSpPr>
        <p:spPr>
          <a:xfrm rot="16200000">
            <a:off x="151130" y="2282814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0" name="圆角矩形 5"/>
          <p:cNvSpPr/>
          <p:nvPr>
            <p:custDataLst>
              <p:tags r:id="rId4"/>
            </p:custDataLst>
          </p:nvPr>
        </p:nvSpPr>
        <p:spPr>
          <a:xfrm rot="16200000">
            <a:off x="4207983" y="-818725"/>
            <a:ext cx="724382" cy="82215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6"/>
          <p:cNvSpPr/>
          <p:nvPr>
            <p:custDataLst>
              <p:tags r:id="rId5"/>
            </p:custDataLst>
          </p:nvPr>
        </p:nvSpPr>
        <p:spPr>
          <a:xfrm rot="16200000">
            <a:off x="152085" y="3237649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圆角矩形 9"/>
          <p:cNvSpPr/>
          <p:nvPr>
            <p:custDataLst>
              <p:tags r:id="rId6"/>
            </p:custDataLst>
          </p:nvPr>
        </p:nvSpPr>
        <p:spPr>
          <a:xfrm rot="16200000">
            <a:off x="4207027" y="117471"/>
            <a:ext cx="724382" cy="82209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10"/>
          <p:cNvSpPr/>
          <p:nvPr>
            <p:custDataLst>
              <p:tags r:id="rId7"/>
            </p:custDataLst>
          </p:nvPr>
        </p:nvSpPr>
        <p:spPr>
          <a:xfrm rot="16200000">
            <a:off x="151130" y="4173368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8" name="圆角矩形 11"/>
          <p:cNvSpPr/>
          <p:nvPr>
            <p:custDataLst>
              <p:tags r:id="rId8"/>
            </p:custDataLst>
          </p:nvPr>
        </p:nvSpPr>
        <p:spPr>
          <a:xfrm rot="16200000">
            <a:off x="4207983" y="1071350"/>
            <a:ext cx="724382" cy="82215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2"/>
          <p:cNvSpPr/>
          <p:nvPr>
            <p:custDataLst>
              <p:tags r:id="rId9"/>
            </p:custDataLst>
          </p:nvPr>
        </p:nvSpPr>
        <p:spPr>
          <a:xfrm rot="16200000">
            <a:off x="152085" y="5127725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7"/>
          <p:cNvSpPr txBox="1"/>
          <p:nvPr>
            <p:custDataLst>
              <p:tags r:id="rId10"/>
            </p:custDataLst>
          </p:nvPr>
        </p:nvSpPr>
        <p:spPr>
          <a:xfrm>
            <a:off x="803935" y="3865603"/>
            <a:ext cx="7875791" cy="7243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运动康复训练的方法：包括有氧运动、力量训练、柔韧性训练、平衡训练等，可根据患者的具体情况选择合适的训练方法。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374" name="文本框 8"/>
          <p:cNvSpPr txBox="1"/>
          <p:nvPr>
            <p:custDataLst>
              <p:tags r:id="rId11"/>
            </p:custDataLst>
          </p:nvPr>
        </p:nvSpPr>
        <p:spPr>
          <a:xfrm>
            <a:off x="803935" y="4820438"/>
            <a:ext cx="7875791" cy="72378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运动康复训练的注意事项：在训练过程中，要注意患者的身体反应，避免过度疲劳和损伤，同时要保持积极的心态和正确的姿势。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376" name="文本框 13"/>
          <p:cNvSpPr txBox="1"/>
          <p:nvPr>
            <p:custDataLst>
              <p:tags r:id="rId12"/>
            </p:custDataLst>
          </p:nvPr>
        </p:nvSpPr>
        <p:spPr>
          <a:xfrm>
            <a:off x="803935" y="1975050"/>
            <a:ext cx="7875791" cy="7243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运动康复训练的目的：通过适当的运动锻炼，帮助多发性皮肌炎患者恢复肌肉力量和关节活动能力，提高生活质量。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378" name="文本框 14"/>
          <p:cNvSpPr txBox="1"/>
          <p:nvPr>
            <p:custDataLst>
              <p:tags r:id="rId13"/>
            </p:custDataLst>
          </p:nvPr>
        </p:nvSpPr>
        <p:spPr>
          <a:xfrm>
            <a:off x="803935" y="2930840"/>
            <a:ext cx="7875791" cy="72378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运动康复训练的原则：根据患者的具体情况，制定个性化的训练计划，遵循循序渐进、适量适度的原则。</a:t>
            </a:r>
            <a:endParaRPr lang="zh-CN" altLang="en-US" sz="18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呼吸康复训练</a:t>
            </a:r>
            <a:endParaRPr lang="zh-CN" altLang="en-US"/>
          </a:p>
        </p:txBody>
      </p:sp>
      <p:sp>
        <p:nvSpPr>
          <p:cNvPr id="1049414" name="圆角矩形 3"/>
          <p:cNvSpPr/>
          <p:nvPr>
            <p:custDataLst>
              <p:tags r:id="rId2"/>
            </p:custDataLst>
          </p:nvPr>
        </p:nvSpPr>
        <p:spPr>
          <a:xfrm rot="16200000">
            <a:off x="4207027" y="-1773082"/>
            <a:ext cx="724382" cy="82209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3"/>
            </p:custDataLst>
          </p:nvPr>
        </p:nvSpPr>
        <p:spPr>
          <a:xfrm rot="16200000">
            <a:off x="151130" y="2282814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4"/>
            </p:custDataLst>
          </p:nvPr>
        </p:nvSpPr>
        <p:spPr>
          <a:xfrm rot="16200000">
            <a:off x="4207983" y="-818725"/>
            <a:ext cx="724382" cy="82215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5"/>
            </p:custDataLst>
          </p:nvPr>
        </p:nvSpPr>
        <p:spPr>
          <a:xfrm rot="16200000">
            <a:off x="152085" y="3237649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6"/>
            </p:custDataLst>
          </p:nvPr>
        </p:nvSpPr>
        <p:spPr>
          <a:xfrm rot="16200000">
            <a:off x="4207027" y="117471"/>
            <a:ext cx="724382" cy="82209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7"/>
            </p:custDataLst>
          </p:nvPr>
        </p:nvSpPr>
        <p:spPr>
          <a:xfrm rot="16200000">
            <a:off x="151130" y="4173368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8"/>
            </p:custDataLst>
          </p:nvPr>
        </p:nvSpPr>
        <p:spPr>
          <a:xfrm rot="16200000">
            <a:off x="4207983" y="1071350"/>
            <a:ext cx="724382" cy="82215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9"/>
            </p:custDataLst>
          </p:nvPr>
        </p:nvSpPr>
        <p:spPr>
          <a:xfrm rot="16200000">
            <a:off x="152085" y="5127725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10"/>
            </p:custDataLst>
          </p:nvPr>
        </p:nvSpPr>
        <p:spPr>
          <a:xfrm>
            <a:off x="803935" y="3865603"/>
            <a:ext cx="7875791" cy="7243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注意事项：在医生指导下进行，避免过度疲劳和情绪激动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1"/>
            </p:custDataLst>
          </p:nvPr>
        </p:nvSpPr>
        <p:spPr>
          <a:xfrm>
            <a:off x="803935" y="4820438"/>
            <a:ext cx="7875791" cy="72378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长期坚持：呼吸康复训练需要长期坚持，以获得最佳效果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2"/>
            </p:custDataLst>
          </p:nvPr>
        </p:nvSpPr>
        <p:spPr>
          <a:xfrm>
            <a:off x="803935" y="1975050"/>
            <a:ext cx="7875791" cy="7243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呼吸康复训练的目的：改善呼吸功能，减轻呼吸困难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3"/>
            </p:custDataLst>
          </p:nvPr>
        </p:nvSpPr>
        <p:spPr>
          <a:xfrm>
            <a:off x="803935" y="2930840"/>
            <a:ext cx="7875791" cy="72378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训练方法：包括腹式呼吸、缩唇呼吸、吹蜡烛等</a:t>
            </a:r>
            <a:endParaRPr lang="zh-CN" altLang="en-US" sz="18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7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物理疗法</a:t>
            </a:r>
            <a:endParaRPr lang="zh-CN" altLang="en-US"/>
          </a:p>
        </p:txBody>
      </p:sp>
      <p:sp>
        <p:nvSpPr>
          <p:cNvPr id="1049472" name="圆角矩形 3"/>
          <p:cNvSpPr/>
          <p:nvPr>
            <p:custDataLst>
              <p:tags r:id="rId2"/>
            </p:custDataLst>
          </p:nvPr>
        </p:nvSpPr>
        <p:spPr>
          <a:xfrm rot="16200000">
            <a:off x="4207027" y="-1773082"/>
            <a:ext cx="724382" cy="82209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4"/>
          <p:cNvSpPr/>
          <p:nvPr>
            <p:custDataLst>
              <p:tags r:id="rId3"/>
            </p:custDataLst>
          </p:nvPr>
        </p:nvSpPr>
        <p:spPr>
          <a:xfrm rot="16200000">
            <a:off x="151130" y="2282814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6" name="圆角矩形 5"/>
          <p:cNvSpPr/>
          <p:nvPr>
            <p:custDataLst>
              <p:tags r:id="rId4"/>
            </p:custDataLst>
          </p:nvPr>
        </p:nvSpPr>
        <p:spPr>
          <a:xfrm rot="16200000">
            <a:off x="4207983" y="-818725"/>
            <a:ext cx="724382" cy="82215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6"/>
          <p:cNvSpPr/>
          <p:nvPr>
            <p:custDataLst>
              <p:tags r:id="rId5"/>
            </p:custDataLst>
          </p:nvPr>
        </p:nvSpPr>
        <p:spPr>
          <a:xfrm rot="16200000">
            <a:off x="152085" y="3237649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圆角矩形 9"/>
          <p:cNvSpPr/>
          <p:nvPr>
            <p:custDataLst>
              <p:tags r:id="rId6"/>
            </p:custDataLst>
          </p:nvPr>
        </p:nvSpPr>
        <p:spPr>
          <a:xfrm rot="16200000">
            <a:off x="4207027" y="117471"/>
            <a:ext cx="724382" cy="82209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0"/>
          <p:cNvSpPr/>
          <p:nvPr>
            <p:custDataLst>
              <p:tags r:id="rId7"/>
            </p:custDataLst>
          </p:nvPr>
        </p:nvSpPr>
        <p:spPr>
          <a:xfrm rot="16200000">
            <a:off x="151130" y="4173368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4" name="圆角矩形 11"/>
          <p:cNvSpPr/>
          <p:nvPr>
            <p:custDataLst>
              <p:tags r:id="rId8"/>
            </p:custDataLst>
          </p:nvPr>
        </p:nvSpPr>
        <p:spPr>
          <a:xfrm rot="16200000">
            <a:off x="4207983" y="1071350"/>
            <a:ext cx="724382" cy="82215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2"/>
          <p:cNvSpPr/>
          <p:nvPr>
            <p:custDataLst>
              <p:tags r:id="rId9"/>
            </p:custDataLst>
          </p:nvPr>
        </p:nvSpPr>
        <p:spPr>
          <a:xfrm rot="16200000">
            <a:off x="152085" y="5127725"/>
            <a:ext cx="723189" cy="10850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7"/>
          <p:cNvSpPr txBox="1"/>
          <p:nvPr>
            <p:custDataLst>
              <p:tags r:id="rId10"/>
            </p:custDataLst>
          </p:nvPr>
        </p:nvSpPr>
        <p:spPr>
          <a:xfrm>
            <a:off x="803935" y="3865603"/>
            <a:ext cx="7875791" cy="7243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按摩疗法：通过轻柔的按摩缓解肌肉紧张和疼痛，促进肌肉恢复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11"/>
            </p:custDataLst>
          </p:nvPr>
        </p:nvSpPr>
        <p:spPr>
          <a:xfrm>
            <a:off x="803935" y="4820438"/>
            <a:ext cx="7875791" cy="72378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运动疗法：在医生指导下进行适当的运动，如散步、游泳等，增强肌肉力量和耐力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492" name="文本框 13"/>
          <p:cNvSpPr txBox="1"/>
          <p:nvPr>
            <p:custDataLst>
              <p:tags r:id="rId12"/>
            </p:custDataLst>
          </p:nvPr>
        </p:nvSpPr>
        <p:spPr>
          <a:xfrm>
            <a:off x="803935" y="1975050"/>
            <a:ext cx="7875791" cy="7243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冷疗法：使用冰袋或冷水进行局部冷敷，缓解肌肉疼痛和肿胀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049494" name="文本框 14"/>
          <p:cNvSpPr txBox="1"/>
          <p:nvPr>
            <p:custDataLst>
              <p:tags r:id="rId13"/>
            </p:custDataLst>
          </p:nvPr>
        </p:nvSpPr>
        <p:spPr>
          <a:xfrm>
            <a:off x="803935" y="2930840"/>
            <a:ext cx="7875791" cy="72378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4444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+mn-ea"/>
                <a:ea typeface="+mn-ea"/>
              </a:rPr>
              <a:t>热疗法：使用热水袋或热毛巾进行局部热敷，促进血液循环和肌肉松弛</a:t>
            </a:r>
            <a:endParaRPr lang="zh-CN" altLang="en-US" sz="18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https://d.book118.com/255121221231011100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0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宋体</vt:lpstr>
      <vt:lpstr>Office Theme</vt:lpstr>
      <vt:lpstr>多发性皮肌炎的康复护理和康复训练</vt:lpstr>
      <vt:lpstr>目录</vt:lpstr>
      <vt:lpstr>添加章节标题</vt:lpstr>
      <vt:lpstr>多发性皮肌炎的康复护理</vt:lpstr>
      <vt:lpstr>日常护理</vt:lpstr>
      <vt:lpstr>心理护理</vt:lpstr>
      <vt:lpstr>饮食护理</vt:lpstr>
      <vt:lpstr>皮肤护理</vt:lpstr>
      <vt:lpstr>多发性皮肌炎的康复训练</vt:lpstr>
      <vt:lpstr>运动康复训练</vt:lpstr>
      <vt:lpstr>呼吸康复训练</vt:lpstr>
      <vt:lpstr>物理疗法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2024-09-08T15:25:17.787</cp:lastPrinted>
  <dcterms:created xsi:type="dcterms:W3CDTF">2024-09-08T07:25:17Z</dcterms:created>
  <dcterms:modified xsi:type="dcterms:W3CDTF">2024-09-08T07:25:20Z</dcterms:modified>
</cp:coreProperties>
</file>