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7054332-13E8-4B89-8E98-A871B89621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37B1DF-EDA9-4D45-8AC0-5400AEA1BA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754FB8A-F6E1-4845-A562-A1D086DAD1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32AF3EE-BD20-446B-ACF0-D825D0D80E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89A880E-2895-4BA6-A202-727763F1D76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DB0963A-B9DF-4A3E-AE20-14726213AB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8BFA34B-A298-4319-B9F6-D1DC1116724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F340B6-04A7-4668-991A-4B095B9E13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AC7A6D-466E-41B3-A160-C0FBEACF56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2A5DD7-8E2E-4270-9033-EE824A76A0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7FDE6E-2412-4843-B588-0B29D9FB1E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5123234032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集团企业战略财务管理探析</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2023-12-29</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集团企业战略财务管理概述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集团企业战略财务管理现状分析</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集团企业战略财务管理体系建设</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集团企业战略财务管理实施路径</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集团企业战略财务管理实践案例</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引言</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815" b="281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全球化背景下的挑战</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随着全球化的深入发展，集团企业面临的市场竞争日益激烈，财务管理作为企业管理的核心，对于提升集团整体竞争力具有重要意义。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财务管理转型的需求</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传统财务管理模式已难以适应集团企业战略发展的需要，战略财务管理成为企业财务管理转型的必然趋势。</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理论与实践的脱节</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当前，关于集团企业战略财务管理的理论研究与实践应用存在一定程度的脱节，需要进一步加强理论与实践的结合。</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本文旨在探讨集团企业战略财务管理的内涵、特点、实施路径及保障机制，为提升集团企业财务管理水平提供理论支持和实践指导。</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如何界定和理解集团企业战略财务管理的内涵和特点？如何构建集团企业战略财务管理的实施路径？如何保障集团企业战略财务管理的有效实施？</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研究问题</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集团企业战略财务管理概述</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战略财务管理是指在企业总体战略目标的指导下，以企业全局为对象，通过对企业内外部环境的分析，对企业资源进行优化配置，对企业财务活动进行全局性、长期性和创造性的谋划，以确保企业财务战略目标得以实现的一系列管理活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全局性、长期性、外向性、动态性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特点</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战略财务管理的定义与特点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随着市场经济的发展，企业面临的竞争日益激烈，战略财务管理有助于企业适应市场变化，提高竞争力。</a:t>
            </a:r>
            <a:endParaRPr lang="en-US" sz="1100"/>
          </a:p>
        </p:txBody>
      </p:sp>
      <p:sp>
        <p:nvSpPr>
          <p:cNvPr id="3" name="AutoShape 3"/>
          <p:cNvSpPr/>
          <p:nvPr/>
        </p:nvSpPr>
        <p:spPr>
          <a:xfrm>
            <a:off x="8684852" y="1462164"/>
            <a:ext cx="2382848" cy="1991137"/>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通过战略财务管理，企业可以制定科学合理的财务战略，确保企业财务战略目标得以实现。</a:t>
            </a:r>
            <a:endParaRPr lang="en-US" sz="1100"/>
          </a:p>
        </p:txBody>
      </p:sp>
      <p:sp>
        <p:nvSpPr>
          <p:cNvPr id="4" name="AutoShape 4"/>
          <p:cNvSpPr/>
          <p:nvPr/>
        </p:nvSpPr>
        <p:spPr>
          <a:xfrm>
            <a:off x="8684852" y="4394429"/>
            <a:ext cx="2382848" cy="196256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战略财务管理有助于企业优化资源配置，提高资源利用效率，降低经营成本。</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9072" r="9072"/>
          <a:stretch>
            <a:fillRect/>
          </a:stretch>
        </p:blipFill>
        <p:spPr>
          <a:xfrm>
            <a:off x="4495323"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AutoShape 25"/>
          <p:cNvSpPr/>
          <p:nvPr/>
        </p:nvSpPr>
        <p:spPr>
          <a:xfrm>
            <a:off x="455981" y="2535936"/>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适应市场经济发展</a:t>
            </a:r>
            <a:endParaRPr lang="en-US" sz="1100"/>
          </a:p>
        </p:txBody>
      </p:sp>
      <p:sp>
        <p:nvSpPr>
          <p:cNvPr id="26" name="AutoShape 26"/>
          <p:cNvSpPr/>
          <p:nvPr/>
        </p:nvSpPr>
        <p:spPr>
          <a:xfrm>
            <a:off x="8503125" y="1054893"/>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实现企业财务战略目标</a:t>
            </a:r>
            <a:endParaRPr lang="en-US" sz="1100"/>
          </a:p>
        </p:txBody>
      </p:sp>
      <p:sp>
        <p:nvSpPr>
          <p:cNvPr id="27" name="AutoShape 27"/>
          <p:cNvSpPr/>
          <p:nvPr/>
        </p:nvSpPr>
        <p:spPr>
          <a:xfrm>
            <a:off x="8503125" y="4009655"/>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优化资源配置</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集团企业战略财务管理的重要性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040649" y="4459492"/>
            <a:ext cx="2991272" cy="113356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传统财务管理主要关注企业内部财务活动，而战略财务管理则涉及企业内外部环境的分析。</a:t>
            </a:r>
            <a:endParaRPr lang="en-US" sz="1100"/>
          </a:p>
        </p:txBody>
      </p:sp>
      <p:sp>
        <p:nvSpPr>
          <p:cNvPr id="3" name="AutoShape 3"/>
          <p:cNvSpPr/>
          <p:nvPr/>
        </p:nvSpPr>
        <p:spPr>
          <a:xfrm>
            <a:off x="5302294" y="2786180"/>
            <a:ext cx="1586556" cy="1586556"/>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974741" y="3458798"/>
            <a:ext cx="242348" cy="24234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295619" y="2778478"/>
            <a:ext cx="1600762" cy="1602131"/>
          </a:xfrm>
          <a:custGeom>
            <a:rect l="l" t="t" r="r" b="b"/>
            <a:pathLst>
              <a:path w="1320" h="1320">
                <a:moveTo>
                  <a:pt x="660" y="0"/>
                </a:moveTo>
                <a:cubicBezTo>
                  <a:pt x="295" y="0"/>
                  <a:pt x="0" y="296"/>
                  <a:pt x="0" y="660"/>
                </a:cubicBezTo>
                <a:cubicBezTo>
                  <a:pt x="0" y="1025"/>
                  <a:pt x="295" y="1320"/>
                  <a:pt x="660" y="1320"/>
                </a:cubicBezTo>
                <a:cubicBezTo>
                  <a:pt x="1025" y="1320"/>
                  <a:pt x="1320" y="1025"/>
                  <a:pt x="1320" y="660"/>
                </a:cubicBezTo>
                <a:cubicBezTo>
                  <a:pt x="1320" y="296"/>
                  <a:pt x="1025" y="0"/>
                  <a:pt x="660" y="0"/>
                </a:cubicBezTo>
                <a:close/>
                <a:moveTo>
                  <a:pt x="660" y="1224"/>
                </a:moveTo>
                <a:cubicBezTo>
                  <a:pt x="349" y="1224"/>
                  <a:pt x="96" y="972"/>
                  <a:pt x="96" y="660"/>
                </a:cubicBezTo>
                <a:cubicBezTo>
                  <a:pt x="96" y="349"/>
                  <a:pt x="349" y="96"/>
                  <a:pt x="660" y="96"/>
                </a:cubicBezTo>
                <a:cubicBezTo>
                  <a:pt x="971" y="96"/>
                  <a:pt x="1224" y="349"/>
                  <a:pt x="1224" y="660"/>
                </a:cubicBezTo>
                <a:cubicBezTo>
                  <a:pt x="1224" y="972"/>
                  <a:pt x="971" y="1224"/>
                  <a:pt x="660" y="122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523933" y="3009188"/>
            <a:ext cx="1143279" cy="1141910"/>
          </a:xfrm>
          <a:custGeom>
            <a:rect l="l" t="t" r="r" b="b"/>
            <a:pathLst>
              <a:path w="942" h="941">
                <a:moveTo>
                  <a:pt x="471" y="0"/>
                </a:moveTo>
                <a:cubicBezTo>
                  <a:pt x="211" y="0"/>
                  <a:pt x="0" y="210"/>
                  <a:pt x="0" y="470"/>
                </a:cubicBezTo>
                <a:cubicBezTo>
                  <a:pt x="0" y="730"/>
                  <a:pt x="211" y="941"/>
                  <a:pt x="471" y="941"/>
                </a:cubicBezTo>
                <a:cubicBezTo>
                  <a:pt x="731" y="941"/>
                  <a:pt x="942" y="730"/>
                  <a:pt x="942" y="470"/>
                </a:cubicBezTo>
                <a:cubicBezTo>
                  <a:pt x="942" y="210"/>
                  <a:pt x="731" y="0"/>
                  <a:pt x="471" y="0"/>
                </a:cubicBezTo>
                <a:close/>
                <a:moveTo>
                  <a:pt x="471" y="854"/>
                </a:moveTo>
                <a:cubicBezTo>
                  <a:pt x="259" y="854"/>
                  <a:pt x="87" y="682"/>
                  <a:pt x="87" y="470"/>
                </a:cubicBezTo>
                <a:cubicBezTo>
                  <a:pt x="87" y="258"/>
                  <a:pt x="259" y="86"/>
                  <a:pt x="471" y="86"/>
                </a:cubicBezTo>
                <a:cubicBezTo>
                  <a:pt x="683" y="86"/>
                  <a:pt x="855" y="258"/>
                  <a:pt x="855" y="470"/>
                </a:cubicBezTo>
                <a:cubicBezTo>
                  <a:pt x="855" y="682"/>
                  <a:pt x="683" y="854"/>
                  <a:pt x="471" y="85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759777" y="3243834"/>
            <a:ext cx="672618" cy="672618"/>
          </a:xfrm>
          <a:custGeom>
            <a:rect l="l" t="t" r="r" b="b"/>
            <a:pathLst>
              <a:path w="554" h="555">
                <a:moveTo>
                  <a:pt x="277" y="0"/>
                </a:moveTo>
                <a:cubicBezTo>
                  <a:pt x="124" y="0"/>
                  <a:pt x="0" y="124"/>
                  <a:pt x="0" y="277"/>
                </a:cubicBezTo>
                <a:cubicBezTo>
                  <a:pt x="0" y="430"/>
                  <a:pt x="124" y="555"/>
                  <a:pt x="277" y="555"/>
                </a:cubicBezTo>
                <a:cubicBezTo>
                  <a:pt x="430" y="555"/>
                  <a:pt x="554" y="430"/>
                  <a:pt x="554" y="277"/>
                </a:cubicBezTo>
                <a:cubicBezTo>
                  <a:pt x="554" y="124"/>
                  <a:pt x="430" y="0"/>
                  <a:pt x="277" y="0"/>
                </a:cubicBezTo>
                <a:close/>
                <a:moveTo>
                  <a:pt x="277" y="464"/>
                </a:moveTo>
                <a:cubicBezTo>
                  <a:pt x="174" y="464"/>
                  <a:pt x="90" y="380"/>
                  <a:pt x="90" y="277"/>
                </a:cubicBezTo>
                <a:cubicBezTo>
                  <a:pt x="90" y="174"/>
                  <a:pt x="174" y="91"/>
                  <a:pt x="277" y="91"/>
                </a:cubicBezTo>
                <a:cubicBezTo>
                  <a:pt x="380" y="91"/>
                  <a:pt x="464" y="174"/>
                  <a:pt x="464" y="277"/>
                </a:cubicBezTo>
                <a:cubicBezTo>
                  <a:pt x="464" y="380"/>
                  <a:pt x="380" y="464"/>
                  <a:pt x="277" y="46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97679" y="2570153"/>
            <a:ext cx="584182" cy="58418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198489" y="2570153"/>
            <a:ext cx="584182" cy="589085"/>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97679" y="4078166"/>
            <a:ext cx="584182" cy="58418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8489" y="4078166"/>
            <a:ext cx="584182" cy="58418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397679" y="2711972"/>
            <a:ext cx="584182" cy="3156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2">
                    <a:lumMod val="20000"/>
                    <a:lumOff val="80000"/>
                    <a:alpha val="100000"/>
                  </a:schemeClr>
                </a:solidFill>
                <a:latin typeface="Microsoft Yahei"/>
                <a:ea typeface="Microsoft Yahei"/>
                <a:cs typeface="Microsoft Yahei"/>
              </a:rPr>
              <a:t>01</a:t>
            </a:r>
            <a:endParaRPr lang="en-US" sz="1100"/>
          </a:p>
        </p:txBody>
      </p:sp>
      <p:sp>
        <p:nvSpPr>
          <p:cNvPr id="13" name="AutoShape 13"/>
          <p:cNvSpPr/>
          <p:nvPr/>
        </p:nvSpPr>
        <p:spPr>
          <a:xfrm>
            <a:off x="4397679" y="4212438"/>
            <a:ext cx="584182" cy="3156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3">
                    <a:lumMod val="20000"/>
                    <a:lumOff val="80000"/>
                    <a:alpha val="100000"/>
                  </a:schemeClr>
                </a:solidFill>
                <a:latin typeface="Microsoft Yahei"/>
                <a:ea typeface="Microsoft Yahei"/>
                <a:cs typeface="Microsoft Yahei"/>
              </a:rPr>
              <a:t>02</a:t>
            </a:r>
            <a:endParaRPr lang="en-US" sz="1100"/>
          </a:p>
        </p:txBody>
      </p:sp>
      <p:sp>
        <p:nvSpPr>
          <p:cNvPr id="14" name="AutoShape 14"/>
          <p:cNvSpPr/>
          <p:nvPr/>
        </p:nvSpPr>
        <p:spPr>
          <a:xfrm>
            <a:off x="7198489" y="2702445"/>
            <a:ext cx="584182" cy="3156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3">
                    <a:lumMod val="20000"/>
                    <a:lumOff val="80000"/>
                    <a:alpha val="100000"/>
                  </a:schemeClr>
                </a:solidFill>
                <a:latin typeface="Microsoft Yahei"/>
                <a:ea typeface="Microsoft Yahei"/>
                <a:cs typeface="Microsoft Yahei"/>
              </a:rPr>
              <a:t>03</a:t>
            </a:r>
            <a:endParaRPr lang="en-US" sz="1100"/>
          </a:p>
        </p:txBody>
      </p:sp>
      <p:sp>
        <p:nvSpPr>
          <p:cNvPr id="15" name="AutoShape 15"/>
          <p:cNvSpPr/>
          <p:nvPr/>
        </p:nvSpPr>
        <p:spPr>
          <a:xfrm>
            <a:off x="7198489" y="4212438"/>
            <a:ext cx="584182" cy="3156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2">
                    <a:lumMod val="20000"/>
                    <a:lumOff val="80000"/>
                    <a:alpha val="100000"/>
                  </a:schemeClr>
                </a:solidFill>
                <a:latin typeface="Microsoft Yahei"/>
                <a:ea typeface="Microsoft Yahei"/>
                <a:cs typeface="Microsoft Yahei"/>
              </a:rPr>
              <a:t>04</a:t>
            </a:r>
            <a:endParaRPr lang="en-US" sz="1100"/>
          </a:p>
        </p:txBody>
      </p:sp>
      <p:sp>
        <p:nvSpPr>
          <p:cNvPr id="16" name="AutoShape 16"/>
          <p:cNvSpPr/>
          <p:nvPr/>
        </p:nvSpPr>
        <p:spPr>
          <a:xfrm>
            <a:off x="1004073" y="1994376"/>
            <a:ext cx="2991272" cy="113356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传统财务管理以利润最大化为目标，而战略财务管理以企业价值最大化为目标。</a:t>
            </a:r>
            <a:endParaRPr lang="en-US" sz="1100"/>
          </a:p>
        </p:txBody>
      </p:sp>
      <p:sp>
        <p:nvSpPr>
          <p:cNvPr id="17" name="AutoShape 17"/>
          <p:cNvSpPr/>
          <p:nvPr/>
        </p:nvSpPr>
        <p:spPr>
          <a:xfrm>
            <a:off x="8310042" y="1907692"/>
            <a:ext cx="2991272" cy="113356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传统财务管理主要采用定量分析方法，而战略财务管理则综合运用定量和定性分析方法。</a:t>
            </a:r>
            <a:endParaRPr lang="en-US" sz="1100"/>
          </a:p>
        </p:txBody>
      </p:sp>
      <p:sp>
        <p:nvSpPr>
          <p:cNvPr id="18" name="AutoShape 18"/>
          <p:cNvSpPr/>
          <p:nvPr/>
        </p:nvSpPr>
        <p:spPr>
          <a:xfrm>
            <a:off x="8310042" y="4459492"/>
            <a:ext cx="2991272" cy="113356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传统财务管理重视短期财务成果，而战略财务管理则关注长期财务战略目标。</a:t>
            </a:r>
            <a:endParaRPr lang="en-US" sz="1100"/>
          </a:p>
        </p:txBody>
      </p:sp>
      <p:sp>
        <p:nvSpPr>
          <p:cNvPr id="19" name="AutoShape 19"/>
          <p:cNvSpPr/>
          <p:nvPr/>
        </p:nvSpPr>
        <p:spPr>
          <a:xfrm>
            <a:off x="1040649" y="1467965"/>
            <a:ext cx="2468084" cy="52641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管理目标不同</a:t>
            </a:r>
            <a:endParaRPr lang="en-US" sz="1100"/>
          </a:p>
        </p:txBody>
      </p:sp>
      <p:sp>
        <p:nvSpPr>
          <p:cNvPr id="20" name="AutoShape 20"/>
          <p:cNvSpPr/>
          <p:nvPr/>
        </p:nvSpPr>
        <p:spPr>
          <a:xfrm>
            <a:off x="8310042" y="1467965"/>
            <a:ext cx="2480432" cy="52641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管理方法不同</a:t>
            </a:r>
            <a:endParaRPr lang="en-US" sz="1100"/>
          </a:p>
        </p:txBody>
      </p:sp>
      <p:sp>
        <p:nvSpPr>
          <p:cNvPr id="21" name="AutoShape 21"/>
          <p:cNvSpPr/>
          <p:nvPr/>
        </p:nvSpPr>
        <p:spPr>
          <a:xfrm>
            <a:off x="1040649" y="3846326"/>
            <a:ext cx="2468084" cy="52641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管理范围不同</a:t>
            </a:r>
            <a:endParaRPr lang="en-US" sz="1100"/>
          </a:p>
        </p:txBody>
      </p:sp>
      <p:sp>
        <p:nvSpPr>
          <p:cNvPr id="22" name="AutoShape 22"/>
          <p:cNvSpPr/>
          <p:nvPr/>
        </p:nvSpPr>
        <p:spPr>
          <a:xfrm>
            <a:off x="8310042" y="3846326"/>
            <a:ext cx="2550364" cy="52641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管理重点不同</a:t>
            </a:r>
            <a:endParaRPr lang="en-US" sz="1100"/>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战略财务管理与传统财务管理的区别</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集团企业战略财务管理现状分析</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大型集团企业普遍采用集中化财务管理模式，通过设立财务共享服务中心等方式，实现财务资源的优化配置和高效利用。</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集中化财务管理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随着信息化技术的发展，集团企业纷纷引入先进的财务管理系统，如ERP、CRM等，提高财务管理的效率和准确性。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信息化技术应用</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8542" r="1854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为加强财务管理和风险防范，集团企业注重内部控制体系建设，包括完善的财务制度、规范的财务流程等。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内部控制体系建设</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集团企业财务管理的现状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财务资源配置</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战略财务管理强调财务资源的优化配置，通过对资金、人力、物力等资源的合理分配，支持企业战略目标的实现。</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制定财务战略</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集团企业根据整体发展战略和市场环境，制定相适应的财务战略，包括投资战略、融资战略、收益分配战略等。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财务风险管理</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集团企业在实施战略财务管理过程中，注重识别和评估各种财务风险，并采取相应的措施进行管理和控制。</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战略财务管理在集团企业中的应用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预算管理困难</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集团企业预算管理涉及多个子公司和部门，存在预算目标不一致、预算编制不合理等问题，导致预算管理困难重重。</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内部控制不足</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部分集团企业内部控制体系不完善，存在制度漏洞和执行不力等问题，容易引发财务风险和舞弊行为。</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信息沟通不畅</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在集团企业中，由于组织结构复杂、子公司众多等原因，导致财务信息沟通不畅，影响战略财务管理的实施效果。</a:t>
            </a:r>
          </a:p>
        </p:txBody>
      </p:sp>
      <p:pic>
        <p:nvPicPr>
          <p:cNvPr id="10" name="Picture 10"/>
          <p:cNvPicPr>
            <a:picLocks noChangeAspect="1"/>
          </p:cNvPicPr>
          <p:nvPr/>
        </p:nvPicPr>
        <p:blipFill>
          <a:blip r:embed="rId2"/>
          <a:srcRect l="8125" r="812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存在的问题与挑战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集团企业战略财务管理体系建设</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04</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根据集团企业整体战略，制定长期和短期的财务规划，明确财务目标和实现路径。</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战略财务规划</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战略财务决策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战略财务风险管理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在投资决策、融资决策和利润分配等方面，运用财务分析工具和模型，进行科学的决策。</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识别、评估和管理集团企业在实现战略目标过程中面临的财务风险，确保企业财务安全。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战略财务管理体系的构成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https://d.book118.com/255123234032011043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2024-09-04T18:48:26.977</cp:lastPrinted>
  <dcterms:created xsi:type="dcterms:W3CDTF">2024-09-04T10:48:26Z</dcterms:created>
  <dcterms:modified xsi:type="dcterms:W3CDTF">2024-09-04T10:48:29Z</dcterms:modified>
</cp:coreProperties>
</file>