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3CD1FEB8-8FEB-45DB-9398-BD5B357160B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9EA8F4E-0296-4A96-8837-D4ADE3F3779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1C36CEC-8328-4139-9FFA-B5B7BB3AC5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09C51B1-C529-424D-BC55-2C33551F10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6185CFB-A7FD-4B02-BB8E-F5C29D92D1F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25C3B65-80FC-44E2-B672-FF51F0000FF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D5600B8-8B64-49A7-8A61-AF7ABFF0244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A9AB4A7-4ADF-410D-88C2-52E07646F5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0723C11-19ED-4617-8BE8-608606D5D6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B22E43B-71D3-43F5-9687-EB9CB08750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A8948AA-9E3E-4317-B303-39BF69BEF8C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5131231211011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470139" y="529006"/>
            <a:ext cx="7248525" cy="165735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050" b="1">
                <a:solidFill>
                  <a:srgbClr val="FFFFFF">
                    <a:alpha val="100000"/>
                  </a:srgbClr>
                </a:solidFill>
                <a:latin typeface="Microsoft Yahei"/>
                <a:ea typeface="Microsoft Yahei"/>
                <a:cs typeface="Microsoft Yahei"/>
              </a:rPr>
              <a:t>大数据新闻传播与媒体融合的品牌建设与营销策略</a:t>
            </a:r>
          </a:p>
        </p:txBody>
      </p:sp>
      <p:sp>
        <p:nvSpPr>
          <p:cNvPr id="3" name="TextBox 3"/>
          <p:cNvSpPr txBox="1"/>
          <p:nvPr/>
        </p:nvSpPr>
        <p:spPr>
          <a:xfrm>
            <a:off x="1123166" y="5720870"/>
            <a:ext cx="38671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6798437" y="5720870"/>
            <a:ext cx="4267200" cy="50482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2025">
                <a:solidFill>
                  <a:srgbClr val="FFFFFF">
                    <a:alpha val="100000"/>
                  </a:srgbClr>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5170170" y="171260"/>
            <a:ext cx="1851660" cy="114584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500" b="1">
                <a:solidFill>
                  <a:srgbClr val="FFFFFF">
                    <a:alpha val="100000"/>
                  </a:srgbClr>
                </a:solidFill>
                <a:latin typeface="微软雅黑"/>
                <a:ea typeface="微软雅黑"/>
                <a:cs typeface="微软雅黑"/>
              </a:rPr>
              <a:t>目录</a:t>
            </a:r>
            <a:endParaRPr lang="en-US" sz="1100"/>
          </a:p>
        </p:txBody>
      </p:sp>
      <p:sp>
        <p:nvSpPr>
          <p:cNvPr id="4" name="AutoShape 4"/>
          <p:cNvSpPr/>
          <p:nvPr/>
        </p:nvSpPr>
        <p:spPr>
          <a:xfrm>
            <a:off x="4467920" y="1030644"/>
            <a:ext cx="3256160" cy="572922"/>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b="1">
                <a:solidFill>
                  <a:srgbClr val="FFFFFF">
                    <a:alpha val="100000"/>
                  </a:srgbClr>
                </a:solidFill>
                <a:latin typeface="微软雅黑"/>
                <a:ea typeface="微软雅黑"/>
                <a:cs typeface="微软雅黑"/>
              </a:rPr>
              <a:t>CONTENTS</a:t>
            </a:r>
            <a:endParaRPr lang="en-US" sz="1100"/>
          </a:p>
        </p:txBody>
      </p:sp>
      <p:sp>
        <p:nvSpPr>
          <p:cNvPr id="5" name="TextBox 5"/>
          <p:cNvSpPr txBox="1"/>
          <p:nvPr/>
        </p:nvSpPr>
        <p:spPr>
          <a:xfrm>
            <a:off x="2054178" y="1507605"/>
            <a:ext cx="8083645" cy="5056027"/>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大数据新闻传播与媒体融合概述</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品牌建设在大数据新闻传播与媒体融合中的作用</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营销策略在大数据新闻传播与媒体融合中的应用</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大数据新闻传播与媒体融合的品牌建设与营销策略实践</a:t>
            </a:r>
          </a:p>
          <a:p>
            <a:pPr marL="203200" lvl="0" indent="-203200" algn="l">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结论与展望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引言</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新闻传播变革</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大数据技术推动了新闻传播的深刻变革，实现了传播内容的个性化、精准化和智能化。</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媒体融合趋势</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媒体融合是新闻传播领域的重要趋势，大数据技术的应用有助于推动媒体融合向更深层次发展。</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品牌建设与营销策略重要性</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在大数据和媒体融合背景下，品牌建设与营销策略对于新闻传播机构的发展至关重要，有助于提高传播效果、扩大社会影响力和提升经济效益。</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本研究旨在探讨大数据新闻传播与媒体融合背景下的品牌建设与营销策略，为新闻传播机构提供有针对性的理论指导和实践建议。</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研究目的</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本研究将围绕以下几个方面展开探讨：1）大数据新闻传播与媒体融合的现状及发展趋势；2）品牌建设与营销策略在大数据新闻传播与媒体融合中的应用；3）如何制定有效的品牌建设与营销策略以提高新闻传播效果；4）大数据新闻传播与媒体融合背景下品牌建设与营销策略的挑战与机遇。</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研究问题</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研究目的和问题</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大数据新闻传播与媒体融合概述</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大数据新闻传播是指利用大数据技术和方法，对海量、多样、快速变化的数据进行采集、存储、处理、分析和可视化呈现，以揭示新闻传播现象、预测趋势和提供决策支持的新闻传播活动。</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特点</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大数据新闻传播具有数据驱动、跨界融合、实时互动和智能决策等特点。它强调以数据为核心，通过数据挖掘和分析揭示新闻传播规律；注重跨媒体、跨平台和跨界的融合，实现信息的高效传播；强调实时互动，提升用户体验；利用智能技术辅助决策，提高新闻传播的针对性和效果。</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定义</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大数据新闻传播的定义与特点</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647422" y="1416260"/>
            <a:ext cx="10787368" cy="4757506"/>
          </a:xfrm>
          <a:custGeom>
            <a:rect l="l" t="t" r="r" b="b"/>
            <a:pathLst>
              <a:path w="8427632" h="3716802">
                <a:moveTo>
                  <a:pt x="0" y="0"/>
                </a:moveTo>
                <a:lnTo>
                  <a:pt x="7963031" y="0"/>
                </a:lnTo>
                <a:quadBezTo>
                  <a:pt x="8427632" y="0"/>
                  <a:pt x="8427632" y="464600"/>
                </a:quadBezTo>
                <a:lnTo>
                  <a:pt x="8427632" y="3716802"/>
                </a:lnTo>
                <a:lnTo>
                  <a:pt x="464600" y="3716802"/>
                </a:lnTo>
                <a:quadBezTo>
                  <a:pt x="0" y="3716802"/>
                  <a:pt x="0" y="3252201"/>
                </a:quadBezTo>
                <a:lnTo>
                  <a:pt x="0" y="0"/>
                </a:lnTo>
                <a:close/>
              </a:path>
            </a:pathLst>
          </a:cu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flipH="1">
            <a:off x="6069242" y="1732467"/>
            <a:ext cx="0" cy="4116499"/>
          </a:xfrm>
          <a:prstGeom prst="line">
            <a:avLst/>
          </a:prstGeom>
          <a:ln w="9525">
            <a:solidFill>
              <a:schemeClr val="accent2">
                <a:lumMod val="20000"/>
                <a:lumOff val="80000"/>
              </a:schemeClr>
            </a:solidFill>
            <a:prstDash val="solid"/>
            <a:headEnd type="oval"/>
            <a:tailEnd type="oval"/>
          </a:ln>
        </p:spPr>
        <p:style>
          <a:lnRef idx="0">
            <a:schemeClr val="accent2"/>
          </a:lnRef>
          <a:fillRef idx="1">
            <a:schemeClr val="accent2"/>
          </a:fillRef>
          <a:effectRef idx="0">
            <a:schemeClr val="accent2"/>
          </a:effectRef>
          <a:fontRef idx="minor">
            <a:schemeClr val="lt1"/>
          </a:fontRef>
        </p:style>
      </p:cxnSp>
      <p:sp>
        <p:nvSpPr>
          <p:cNvPr id="4" name="TextBox 4"/>
          <p:cNvSpPr txBox="1"/>
          <p:nvPr/>
        </p:nvSpPr>
        <p:spPr>
          <a:xfrm>
            <a:off x="1262336"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媒体融合是指不同形态的媒体在内容、渠道、平台、技术等方面进行全面整合，形成新的传播形态和业态。它强调各种媒体资源的优化配置和互补，实现信息的高效传播和媒体产业的创新发展。</a:t>
            </a:r>
          </a:p>
        </p:txBody>
      </p:sp>
      <p:sp>
        <p:nvSpPr>
          <p:cNvPr id="5" name="TextBox 5"/>
          <p:cNvSpPr txBox="1"/>
          <p:nvPr/>
        </p:nvSpPr>
        <p:spPr>
          <a:xfrm>
            <a:off x="1262336" y="1733458"/>
            <a:ext cx="4280121"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概念</a:t>
            </a:r>
          </a:p>
        </p:txBody>
      </p:sp>
      <p:sp>
        <p:nvSpPr>
          <p:cNvPr id="6" name="TextBox 6"/>
          <p:cNvSpPr txBox="1"/>
          <p:nvPr/>
        </p:nvSpPr>
        <p:spPr>
          <a:xfrm>
            <a:off x="6708503" y="2877196"/>
            <a:ext cx="4218426"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媒体融合的趋势包括内容融合、渠道融合、平台融合和技术融合。内容融合强调内容的共享和整合，形成多样化的内容产品；渠道融合注重传播渠道的多元化和互动性，提高信息传播的覆盖面和影响力；平台融合强调跨平台合作和资源共享，打造综合性的媒体平台；技术融合则关注新技术在媒体融合中的应用和创新，推动媒体产业的变革和发展。</a:t>
            </a:r>
          </a:p>
        </p:txBody>
      </p:sp>
      <p:sp>
        <p:nvSpPr>
          <p:cNvPr id="7" name="TextBox 7"/>
          <p:cNvSpPr txBox="1"/>
          <p:nvPr/>
        </p:nvSpPr>
        <p:spPr>
          <a:xfrm>
            <a:off x="6671927" y="1733458"/>
            <a:ext cx="4312633"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趋势</a:t>
            </a:r>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媒体融合的概念与趋势</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相互促进</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大数据新闻传播为媒体融合提供了强大的数据支持和技术保障，推动了媒体融合的深入发展。同时，媒体融合为大数据新闻传播提供了更广阔的平台和更多的应用场景，促进了大数据新闻传播的普及和应用。</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共同发展</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大数据新闻传播与媒体融合在发展过程中相互依存、相互促进。大数据新闻传播需要借助媒体融合的力量扩大影响力和提高传播效果，而媒体融合则需要借助大数据新闻传播的技术和方法提升内容质量和用户体验。两者在共同发展中不断推动新闻传播业的创新和发展。</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大数据新闻传播与媒体融合的关系</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393306" y="1990837"/>
            <a:ext cx="7405389" cy="1138956"/>
            <a:chOff x="2393306" y="1990837"/>
            <a:chExt cx="7405389" cy="1138956"/>
          </a:xfrm>
        </p:grpSpPr>
        <p:sp>
          <p:nvSpPr>
            <p:cNvPr id="3" name="TextBox 3"/>
            <p:cNvSpPr txBox="1"/>
            <p:nvPr/>
          </p:nvSpPr>
          <p:spPr>
            <a:xfrm>
              <a:off x="2393306" y="1990837"/>
              <a:ext cx="7405389" cy="1138956"/>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3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651635" y="3830878"/>
            <a:ext cx="8888730" cy="1510665"/>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b="1">
                <a:solidFill>
                  <a:srgbClr val="FFFFFF">
                    <a:alpha val="100000"/>
                  </a:srgbClr>
                </a:solidFill>
                <a:latin typeface="Microsoft Yahei"/>
                <a:ea typeface="Microsoft Yahei"/>
                <a:cs typeface="Microsoft Yahei"/>
              </a:rPr>
              <a:t>品牌建设在大数据新闻传播与媒体融合中的作用</a:t>
            </a:r>
          </a:p>
        </p:txBody>
      </p:sp>
      <p:grpSp>
        <p:nvGrpSpPr>
          <p:cNvPr id="5" name="Group 5"/>
          <p:cNvGrpSpPr/>
          <p:nvPr/>
        </p:nvGrpSpPr>
        <p:grpSpPr>
          <a:xfrm>
            <a:off x="5017700" y="5577969"/>
            <a:ext cx="2156600" cy="638034"/>
            <a:chOff x="5017700" y="5577969"/>
            <a:chExt cx="2156600" cy="638034"/>
          </a:xfrm>
        </p:grpSpPr>
        <p:sp>
          <p:nvSpPr>
            <p:cNvPr id="6" name="TextBox 6"/>
            <p:cNvSpPr txBox="1"/>
            <p:nvPr/>
          </p:nvSpPr>
          <p:spPr>
            <a:xfrm>
              <a:off x="5017700" y="5577969"/>
              <a:ext cx="2156600" cy="638034"/>
            </a:xfrm>
            <a:prstGeom prst="rect">
              <a:avLst/>
            </a:prstGeom>
          </p:spPr>
          <p:txBody>
            <a:bodyPr vert="horz"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C21401">
                      <a:alpha val="100000"/>
                    </a:srgbClr>
                  </a:solidFill>
                  <a:latin typeface="Microsoft Yahei"/>
                  <a:ea typeface="Microsoft Yahei"/>
                  <a:cs typeface="Microsoft Yahei"/>
                </a:rPr>
                <a:t>CHAPTER</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655" r="21655"/>
          <a:stretch>
            <a:fillRect/>
          </a:stretch>
        </p:blipFill>
        <p:spPr>
          <a:xfrm>
            <a:off x="7092556"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通过大数据分析，精准定位目标受众群体，了解他们的需求和兴趣点，为品牌传播提供有力支持。</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确定目标受众</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根据品牌定位和目标受众，制定相应的传播策略，包括内容创意、传播渠道、推广方式等，提高品牌曝光度和认知度。</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制定传播策略</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实时监测品牌传播效果，根据反馈数据及时调整策略，确保品牌传播的有效性和准确性。</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监测与调整</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品牌定位与传播策略</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9000" r="9000"/>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强化品牌情感连接</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通过大数据分析用户情感需求，打造与受众情感共鸣的品牌形象，增强用户对品牌的认同感和忠诚度。</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塑造品牌形象</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通过大数据分析，挖掘品牌核心价值，打造独特且易于识别的品牌形象，提升品牌辨识度和美誉度。</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维护品牌形象</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建立品牌形象维护机制，积极应对负面舆论和危机事件，确保品牌形象的稳定性和持续性。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品牌形象塑造与维护</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https://d.book118.com/255131231211011104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5C0B15"/>
      </a:dk1>
      <a:lt1>
        <a:srgbClr val="FFFCF9"/>
      </a:lt1>
      <a:dk2>
        <a:srgbClr val="000000"/>
      </a:dk2>
      <a:lt2>
        <a:srgbClr val="FFFFFF"/>
      </a:lt2>
      <a:accent1>
        <a:srgbClr val="BA242F"/>
      </a:accent1>
      <a:accent2>
        <a:srgbClr val="C49E6D"/>
      </a:accent2>
      <a:accent3>
        <a:srgbClr val="E71A34"/>
      </a:accent3>
      <a:accent4>
        <a:srgbClr val="E8C496"/>
      </a:accent4>
      <a:accent5>
        <a:srgbClr val="EA6A6A"/>
      </a:accent5>
      <a:accent6>
        <a:srgbClr val="979797"/>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13</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13</vt:i4>
      </vt:variant>
    </vt:vector>
  </HeadingPairs>
  <TitlesOfParts>
    <vt:vector baseType="lpstr" size="18">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2024-09-14T08:26:29.126</cp:lastPrinted>
  <dcterms:created xsi:type="dcterms:W3CDTF">2024-09-14T00:26:29Z</dcterms:created>
  <dcterms:modified xsi:type="dcterms:W3CDTF">2024-09-14T00:26:30Z</dcterms:modified>
</cp:coreProperties>
</file>