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38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237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8F9843-BFA2-4AF5-B345-37883AC7F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435064-839F-4550-AEEE-8281AAEFBC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C2562A-8940-4FEA-807A-CB7F4D7F32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41BD82-8E54-4BC1-8DBF-BD1CB4C60E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E6B5995-7929-4622-AE0C-06BE7571BF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D68E8F4-2961-4BBE-B163-F79EA2462B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5D86C8-7CC6-4B4F-84C7-C3FE68115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5E5D54-A04F-4251-8AAC-AFD36FC426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26587A-8CC1-4490-BA91-B507387FA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461EE6-6233-48B1-ACDA-B6CAB227FA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A1CBDC-AC6E-42CB-B42E-2E7257351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9378" r:id="rId2"/>
    <p:sldLayoutId id="2147489379" r:id="rId3"/>
    <p:sldLayoutId id="2147489380" r:id="rId4"/>
    <p:sldLayoutId id="2147489381" r:id="rId5"/>
    <p:sldLayoutId id="2147489382" r:id="rId6"/>
    <p:sldLayoutId id="2147489383" r:id="rId7"/>
    <p:sldLayoutId id="2147489384" r:id="rId8"/>
    <p:sldLayoutId id="2147489385" r:id="rId9"/>
    <p:sldLayoutId id="2147489386" r:id="rId10"/>
    <p:sldLayoutId id="2147489387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86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1.xml" /><Relationship Id="rId11" Type="http://schemas.openxmlformats.org/officeDocument/2006/relationships/tags" Target="../tags/tag122.xml" /><Relationship Id="rId12" Type="http://schemas.openxmlformats.org/officeDocument/2006/relationships/tags" Target="../tags/tag123.xml" /><Relationship Id="rId13" Type="http://schemas.openxmlformats.org/officeDocument/2006/relationships/tags" Target="../tags/tag124.xml" /><Relationship Id="rId14" Type="http://schemas.openxmlformats.org/officeDocument/2006/relationships/tags" Target="../tags/tag125.xml" /><Relationship Id="rId15" Type="http://schemas.openxmlformats.org/officeDocument/2006/relationships/tags" Target="../tags/tag126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tags" Target="../tags/tag118.xml" /><Relationship Id="rId8" Type="http://schemas.openxmlformats.org/officeDocument/2006/relationships/tags" Target="../tags/tag119.xml" /><Relationship Id="rId9" Type="http://schemas.openxmlformats.org/officeDocument/2006/relationships/tags" Target="../tags/tag1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14" Type="http://schemas.openxmlformats.org/officeDocument/2006/relationships/tags" Target="../tags/tag158.xml" /><Relationship Id="rId15" Type="http://schemas.openxmlformats.org/officeDocument/2006/relationships/tags" Target="../tags/tag159.xml" /><Relationship Id="rId16" Type="http://schemas.openxmlformats.org/officeDocument/2006/relationships/tags" Target="../tags/tag160.xml" /><Relationship Id="rId17" Type="http://schemas.openxmlformats.org/officeDocument/2006/relationships/tags" Target="../tags/tag161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0.xml" /><Relationship Id="rId11" Type="http://schemas.openxmlformats.org/officeDocument/2006/relationships/tags" Target="../tags/tag171.xml" /><Relationship Id="rId12" Type="http://schemas.openxmlformats.org/officeDocument/2006/relationships/tags" Target="../tags/tag172.xml" /><Relationship Id="rId13" Type="http://schemas.openxmlformats.org/officeDocument/2006/relationships/tags" Target="../tags/tag173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14" Type="http://schemas.openxmlformats.org/officeDocument/2006/relationships/tags" Target="../tags/tag201.xml" /><Relationship Id="rId15" Type="http://schemas.openxmlformats.org/officeDocument/2006/relationships/tags" Target="../tags/tag202.xml" /><Relationship Id="rId16" Type="http://schemas.openxmlformats.org/officeDocument/2006/relationships/tags" Target="../tags/tag203.xml" /><Relationship Id="rId17" Type="http://schemas.openxmlformats.org/officeDocument/2006/relationships/tags" Target="../tags/tag204.xml" /><Relationship Id="rId18" Type="http://schemas.openxmlformats.org/officeDocument/2006/relationships/tags" Target="../tags/tag205.xml" /><Relationship Id="rId19" Type="http://schemas.openxmlformats.org/officeDocument/2006/relationships/tags" Target="../tags/tag206.xml" /><Relationship Id="rId2" Type="http://schemas.openxmlformats.org/officeDocument/2006/relationships/tags" Target="../tags/tag189.xml" /><Relationship Id="rId20" Type="http://schemas.openxmlformats.org/officeDocument/2006/relationships/tags" Target="../tags/tag207.xml" /><Relationship Id="rId21" Type="http://schemas.openxmlformats.org/officeDocument/2006/relationships/tags" Target="../tags/tag208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13" Type="http://schemas.openxmlformats.org/officeDocument/2006/relationships/tags" Target="../tags/tag220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9.xml" /><Relationship Id="rId11" Type="http://schemas.openxmlformats.org/officeDocument/2006/relationships/tags" Target="../tags/tag230.xml" /><Relationship Id="rId12" Type="http://schemas.openxmlformats.org/officeDocument/2006/relationships/tags" Target="../tags/tag231.xml" /><Relationship Id="rId13" Type="http://schemas.openxmlformats.org/officeDocument/2006/relationships/tags" Target="../tags/tag232.xml" /><Relationship Id="rId14" Type="http://schemas.openxmlformats.org/officeDocument/2006/relationships/tags" Target="../tags/tag233.xml" /><Relationship Id="rId15" Type="http://schemas.openxmlformats.org/officeDocument/2006/relationships/tags" Target="../tags/tag234.xml" /><Relationship Id="rId16" Type="http://schemas.openxmlformats.org/officeDocument/2006/relationships/tags" Target="../tags/tag235.xml" /><Relationship Id="rId17" Type="http://schemas.openxmlformats.org/officeDocument/2006/relationships/tags" Target="../tags/tag236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Relationship Id="rId7" Type="http://schemas.openxmlformats.org/officeDocument/2006/relationships/tags" Target="../tags/tag226.xml" /><Relationship Id="rId8" Type="http://schemas.openxmlformats.org/officeDocument/2006/relationships/tags" Target="../tags/tag227.xml" /><Relationship Id="rId9" Type="http://schemas.openxmlformats.org/officeDocument/2006/relationships/tags" Target="../tags/tag22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5140331322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98333"/>
          </a:bodyPr>
          <a:lstStyle/>
          <a:p>
            <a:r>
              <a:rPr lang="zh-CN" altLang="en-US"/>
              <a:t>管理工作场所的化学品安全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4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5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6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化学品安全的管理措施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7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8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化学品安全培训与意识提升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/>
          <p:nvPr>
            <p:custDataLst>
              <p:tags r:id="rId9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10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11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化学品安全监管与法规遵守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2"/>
            </p:custDataLst>
          </p:nvPr>
        </p:nvSpPr>
        <p:spPr>
          <a:xfrm>
            <a:off x="801497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3"/>
            </p:custDataLst>
          </p:nvPr>
        </p:nvSpPr>
        <p:spPr>
          <a:xfrm>
            <a:off x="947610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化学品废弃物处理与环保要求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4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5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6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7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8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化学品安全的重要性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/>
          <p:nvPr>
            <p:custDataLst>
              <p:tags r:id="rId19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化学品安全的重要性</a:t>
            </a:r>
            <a:endParaRPr lang="zh-CN" altLang="en-US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化学品对工作场所的影响</a:t>
            </a:r>
            <a:endParaRPr lang="zh-CN" altLang="en-US"/>
          </a:p>
        </p:txBody>
      </p:sp>
      <p:sp>
        <p:nvSpPr>
          <p:cNvPr id="104893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人员健康：化学品可能对员工健康造成危害，如中毒、过敏等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环境破坏：化学品泄漏可能对环境造成污染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生产安全：化学品的不当使用可能导致生产事故，影响生产安全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设备损坏：化学品可能对设备造成腐蚀、损坏等影响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化学品对员工健康的影响</a:t>
            </a:r>
            <a:endParaRPr lang="zh-CN" altLang="en-US"/>
          </a:p>
        </p:txBody>
      </p:sp>
      <p:sp>
        <p:nvSpPr>
          <p:cNvPr id="1049008" name="弧形 58"/>
          <p:cNvSpPr/>
          <p:nvPr>
            <p:custDataLst>
              <p:tags r:id="rId2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0" name="弧形 57"/>
          <p:cNvSpPr/>
          <p:nvPr>
            <p:custDataLst>
              <p:tags r:id="rId3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2" name="椭圆 22"/>
          <p:cNvSpPr/>
          <p:nvPr>
            <p:custDataLst>
              <p:tags r:id="rId4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4" name="椭圆 23"/>
          <p:cNvSpPr/>
          <p:nvPr>
            <p:custDataLst>
              <p:tags r:id="rId5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6" name="正文"/>
          <p:cNvSpPr txBox="1"/>
          <p:nvPr>
            <p:custDataLst>
              <p:tags r:id="rId6"/>
            </p:custDataLst>
          </p:nvPr>
        </p:nvSpPr>
        <p:spPr>
          <a:xfrm>
            <a:off x="8788472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化学品对消化系统的影响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18" name="椭圆 24"/>
          <p:cNvSpPr/>
          <p:nvPr>
            <p:custDataLst>
              <p:tags r:id="rId7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0" name="椭圆 25"/>
          <p:cNvSpPr/>
          <p:nvPr>
            <p:custDataLst>
              <p:tags r:id="rId8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2" name="正文"/>
          <p:cNvSpPr txBox="1"/>
          <p:nvPr>
            <p:custDataLst>
              <p:tags r:id="rId9"/>
            </p:custDataLst>
          </p:nvPr>
        </p:nvSpPr>
        <p:spPr>
          <a:xfrm>
            <a:off x="6456763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化学品对神经系统的影响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椭圆 7"/>
          <p:cNvSpPr/>
          <p:nvPr>
            <p:custDataLst>
              <p:tags r:id="rId10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6" name="椭圆 9"/>
          <p:cNvSpPr/>
          <p:nvPr>
            <p:custDataLst>
              <p:tags r:id="rId11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8" name="正文"/>
          <p:cNvSpPr txBox="1"/>
          <p:nvPr>
            <p:custDataLst>
              <p:tags r:id="rId12"/>
            </p:custDataLst>
          </p:nvPr>
        </p:nvSpPr>
        <p:spPr>
          <a:xfrm>
            <a:off x="4125055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化学品对皮肤和眼睛的影响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30" name="椭圆 5"/>
          <p:cNvSpPr/>
          <p:nvPr>
            <p:custDataLst>
              <p:tags r:id="rId13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2" name="椭圆 4"/>
          <p:cNvSpPr/>
          <p:nvPr>
            <p:custDataLst>
              <p:tags r:id="rId14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4" name="正文"/>
          <p:cNvSpPr txBox="1"/>
          <p:nvPr>
            <p:custDataLst>
              <p:tags r:id="rId15"/>
            </p:custDataLst>
          </p:nvPr>
        </p:nvSpPr>
        <p:spPr>
          <a:xfrm>
            <a:off x="1528278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化学品对呼吸系统的影响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化学品对环境的影响</a:t>
            </a:r>
            <a:endParaRPr lang="zh-CN" altLang="en-US"/>
          </a:p>
        </p:txBody>
      </p:sp>
      <p:sp>
        <p:nvSpPr>
          <p:cNvPr id="1049070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空气污染：化学品挥发或泄漏会导致空气污染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水污染：化学品泄漏或排放会导致水体污染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土壤污染：化学品残留会导致土壤污染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生态破坏：化学品对生态系统造成破坏，影响生物多样性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1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化学品安全的管理措施</a:t>
            </a:r>
            <a:endParaRPr lang="zh-CN" altLang="en-US"/>
          </a:p>
        </p:txBody>
      </p:sp>
      <p:sp>
        <p:nvSpPr>
          <p:cNvPr id="104911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建立化学品管理制度</a:t>
            </a:r>
            <a:endParaRPr lang="zh-CN" altLang="en-US"/>
          </a:p>
        </p:txBody>
      </p:sp>
      <p:sp>
        <p:nvSpPr>
          <p:cNvPr id="104917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78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0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明确化学品管理责任人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8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4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6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制定化学品安全操作规程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8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90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建立化学品台账和档案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92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6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8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定期对化学品进行安全检查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化学品分类与标识</a:t>
            </a:r>
            <a:endParaRPr lang="zh-CN" altLang="en-US"/>
          </a:p>
        </p:txBody>
      </p:sp>
      <p:sp>
        <p:nvSpPr>
          <p:cNvPr id="1049234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6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3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0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化学品储存：规范储存方式，防止泄漏和污染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6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48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化学品分类：根据性质、用途等进行分类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2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4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6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化学品标识：明确标识名称、成分、危险性等信息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0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4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化学品使用：严格遵守操作规程，确保安全使用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化学品储存与运输规范</a:t>
            </a:r>
            <a:endParaRPr lang="zh-CN" altLang="en-US"/>
          </a:p>
        </p:txBody>
      </p:sp>
      <p:sp>
        <p:nvSpPr>
          <p:cNvPr id="1049300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2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4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储存规范：分类存放，标识清晰，定期检查，确保安全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8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0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运输规范：专车专用，防护措施到位，遵守交通规则，确保安全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4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6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人员培训：加强化学品储存与运输人员的培训，提高安全意识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2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应急处理：制定应急预案，配备应急设备，及时处理化学品泄漏等突发情况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化学品使用与操作规程</a:t>
            </a:r>
            <a:endParaRPr lang="zh-CN" altLang="en-US"/>
          </a:p>
        </p:txBody>
      </p:sp>
      <p:sp>
        <p:nvSpPr>
          <p:cNvPr id="1049358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6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化学品分类与标识：明确各类化学品的性质、危害及标识要求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64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6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化学品储存与运输：规定化学品的存放条件、运输方式及应急处理措施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化学品使用规范：明确化学品的使用方法、注意事项及应急处理措施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化学品废弃处理：规定化学品的废弃处理方式及环保要求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lstStyle/>
          <a:p>
            <a:r>
              <a:rPr lang="zh-CN" altLang="en-US"/>
              <a:t>化学品安全培训与意识提升</a:t>
            </a:r>
            <a:endParaRPr lang="zh-CN" altLang="en-US"/>
          </a:p>
        </p:txBody>
      </p:sp>
      <p:sp>
        <p:nvSpPr>
          <p:cNvPr id="10494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员工化学品安全培训计划</a:t>
            </a:r>
            <a:endParaRPr lang="zh-CN" altLang="en-US"/>
          </a:p>
        </p:txBody>
      </p:sp>
      <p:sp>
        <p:nvSpPr>
          <p:cNvPr id="104948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培训目标：提高员工对化学品安全的认识和意识，掌握化学品安全操作规程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培训方式：线上培训、线下培训相结合，包括视频教程、讲座、案例分析等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培训周期：每年至少进行一次化学品安全培训，并根据实际情况进行调整和补充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培训内容：化学品分类、标识、储存、运输、使用等方面的知识，以及应急处理措施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化学品安全意识宣传活动</a:t>
            </a:r>
            <a:endParaRPr lang="zh-CN" altLang="en-US"/>
          </a:p>
        </p:txBody>
      </p:sp>
      <p:sp>
        <p:nvSpPr>
          <p:cNvPr id="1049554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宣传活动目的：提高员工对化学品安全的重视程度，增强安全意识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8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0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宣传活动内容：介绍化学品安全知识、操作规程、应急处理措施等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4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6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宣传活动形式：培训、讲座、宣传册、海报等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0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2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宣传活动效果评估：通过问卷调查、反馈意见等方式，对宣传活动的效果进行评估和改进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6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/>
        <p:cNvGrpSpPr/>
        <p:nvPr/>
      </p:nvGrpSpPr>
      <p:grpSpPr>
        <a:xfrm>
          <a:off x="0" y="0"/>
          <a: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定期进行化学品安全检查</a:t>
            </a:r>
            <a:endParaRPr lang="zh-CN" altLang="en-US"/>
          </a:p>
        </p:txBody>
      </p:sp>
      <p:sp>
        <p:nvSpPr>
          <p:cNvPr id="1049612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14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16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18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检查化学品泄漏和事故应急处理措施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22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24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26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定期检查化学品储存和使用情况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30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32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34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确保化学品标识和分类准确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38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40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42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对化学品安全检查进行记录和报告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https://d.book118.com/255140331322011043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1"/>
  <p:tag name="KSO_WM_UNIT_INDEX" val="1_1"/>
  <p:tag name="KSO_WM_UNIT_LAYERLEVEL" val="1_1"/>
  <p:tag name="KSO_WM_UNIT_TYPE" val="l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5_1"/>
  <p:tag name="KSO_WM_UNIT_INDEX" val="1_5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6_1"/>
  <p:tag name="KSO_WM_UNIT_INDEX" val="1_6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2"/>
  <p:tag name="KSO_WM_UNIT_INDEX" val="1_2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1_1"/>
  <p:tag name="KSO_WM_UNIT_INDEX" val="1_1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2_1"/>
  <p:tag name="KSO_WM_UNIT_INDEX" val="1_2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3"/>
  <p:tag name="KSO_WM_UNIT_INDEX" val="1_3"/>
  <p:tag name="KSO_WM_UNIT_LAYERLEVEL" val="1_1"/>
  <p:tag name="KSO_WM_UNIT_TYPE" val="l_i"/>
</p:tagLst>
</file>

<file path=ppt/tags/tag8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2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33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88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微软雅黑</vt:lpstr>
      <vt:lpstr>Calibri Light</vt:lpstr>
      <vt:lpstr>+中文标题</vt:lpstr>
      <vt:lpstr>宋体</vt:lpstr>
      <vt:lpstr>Wingdings</vt:lpstr>
      <vt:lpstr>Office Theme</vt:lpstr>
      <vt:lpstr>管理工作场所的化学品安全</vt:lpstr>
      <vt:lpstr>目录</vt:lpstr>
      <vt:lpstr>添加章节标题</vt:lpstr>
      <vt:lpstr>化学品安全的重要性</vt:lpstr>
      <vt:lpstr>化学品对工作场所的影响</vt:lpstr>
      <vt:lpstr>化学品对员工健康的影响</vt:lpstr>
      <vt:lpstr>化学品对环境的影响</vt:lpstr>
      <vt:lpstr>化学品安全的管理措施</vt:lpstr>
      <vt:lpstr>建立化学品管理制度</vt:lpstr>
      <vt:lpstr>化学品分类与标识</vt:lpstr>
      <vt:lpstr>化学品储存与运输规范</vt:lpstr>
      <vt:lpstr>化学品使用与操作规程</vt:lpstr>
      <vt:lpstr>化学品安全培训与意识提升</vt:lpstr>
      <vt:lpstr>员工化学品安全培训计划</vt:lpstr>
      <vt:lpstr>化学品安全意识宣传活动</vt:lpstr>
      <vt:lpstr>定期进行化学品安全检查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2024-09-05T20:44:41.839</cp:lastPrinted>
  <dcterms:created xsi:type="dcterms:W3CDTF">2024-09-05T12:44:41Z</dcterms:created>
  <dcterms:modified xsi:type="dcterms:W3CDTF">2024-09-05T12:44:44Z</dcterms:modified>
</cp:coreProperties>
</file>