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ink/ink1.xml" ContentType="application/inkml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1920" units="cm"/>
          <inkml:channel name="Y" type="integer" min="0" max="1080" units="cm"/>
          <inkml:channel name="T" type="integer" min="0" max="2" units="dev"/>
        </inkml:traceFormat>
        <inkml:channelProperties>
          <inkml:channelProperty channel="X" name="resolution" value="55.81395" units="1/cm"/>
          <inkml:channelProperty channel="Y" name="resolution" value="55.95855" units="1/cm"/>
          <inkml:channelProperty channel="T" name="resolution" value="1" units="1/dev"/>
        </inkml:channelProperties>
      </inkml:inkSource>
      <inkml:timestamp xml:id="ts0" timeString="2020-08-10T03:32:38.0000000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9799 3100 0,'-44'0'31,"21"0"-16,2-21 1,-2-2 0,-21 23-1,-23-23 1,0 23 0,22-21-1,0 21 1,23 0-1,-112-23 1,0 23 0,45 0-1,67 0-15,-1 0 32,1 0-32,-23 0 31,-44 0-16,-1 0 1,46 0 0,0 0-1,-46 23 1,-44-2 0,1-21-1,87 23 16,2 0-31,44-2 16,-23-21 15,2 46-31,-46-2 32,21 0-17,25 23 1,-2-44-1,1 21 1,-1-21-16,-44 66 16,45-45-1,-23 2 1,1 21 0,0 21-1,-2 2 16,25-23-31,-2 0 16,-21 22 15,21-22-31,23 0 32,0-44-17,-23 43 1,23-44-1,0 23 1,0 0 0,0 0-1,0-1 1,0-21 15,23-1-31,0 0 31,21 22-15,23 23-16,-23-44 31,1 0-15,-23-2 0,68 25-1,-23-2 1,89 1-1,-22 22 1,44 0 0,-66-44-1,-1 21 1,46-23 15,44 25-31,-134-46 31,-1 21-15,68-21-16,45 23 31,-22 0-15,-69-2 0,47-21-1,-68 0-15,134 23 16,0-23-1,-1 0 1,-43 0 0,-68 0-1,-44 0 1,22 0 15,45-44-31,-45 21 31,-23 0-15,46-21-16,-2 0 31,24-23-15,0 22 0,-90 23-1,22-23 1,-21 0 15,67-44-31,21 22 16,-44 0 15,0-22-31,66-23 31,-66 0-15,46 45-1,-69 23 1,1 0 0,-23 44-1,23-46 1,-1 25 0,-44-2-1,0 0 1,23 23 15,21 0-31,-21-21 16,0 21 156,-2 0-157,2 0 32,-2 0-47,2 0 16,21 0-16,2-45 31,-46 0-15,21 23-1,-21 0 1,23 22 15,-23-23-31,0 1 31,0-45-15,0-23 0,0 69 15,-23 21-31,23-46 31,-44-21-15,0 23-16,-23 0 31,23-1-15,-2 0-1,-88 0 1,1-44-1,20 23-15,-109-47 16,66 69 0,-1-23-1,-21 0 1,-135 0 0,67 0 15,112 67-16,46 0-15,-46 0 16,22 0 0,-1 0-1,-86-22 1,-70 22 0,24 0-1,-45 0 1,89 0-1,44 0 1,45 22 0,1 0-1,-112 68 17,89-46-32,44-21 15,2 22 1,65-24-1,-21-21 1,44 23 15</inkml:trace>
</inkml:ink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92C81-6805-45EE-8D16-920C7E1CF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E45D4-63F2-4120-BBD2-FBB296D02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95C41-FC94-44B1-83A7-FCC33FD62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03E5E-EC48-4CE5-BA9E-D095D9327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069EDA-1B74-4DD4-9C5E-6B4F4020B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6EE834-4340-4E15-A522-5DF35B9B7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278F2F-1527-4016-8C3F-EDEE64B3D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2026F-429B-4556-A007-2B9E3EDF5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9BA32-DCF6-4BB0-8D63-AE2A41899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2C767-2775-4BA1-8F63-7809718EA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CA032-AFDE-46C8-9805-2BCFC88B4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random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file:///D:\qq&#25991;&#20214;\712321467\Image\C2C\Image2\%7b75232B38-A165-1FB7-499C-2E1C792CACB5%7d.png" TargetMode="External" /><Relationship Id="rId5" Type="http://schemas.openxmlformats.org/officeDocument/2006/relationships/image" Target="../media/image1.png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flip="none"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98000">
              <a:srgbClr val="FFF6D9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5" r:link="rId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>
    <p:random/>
  </p:transition>
  <p:timing/>
  <p:txStyles>
    <p:titleStyle>
      <a:lvl1pPr algn="l" defTabSz="257175" rtl="0" eaLnBrk="0" fontAlgn="base" hangingPunct="0">
        <a:spcBef>
          <a:spcPct val="0"/>
        </a:spcBef>
        <a:spcAft>
          <a:spcPct val="0"/>
        </a:spcAft>
        <a:defRPr sz="2025" kern="1200">
          <a:solidFill>
            <a:srgbClr val="262626"/>
          </a:solidFill>
          <a:latin typeface="+mj-lt"/>
          <a:ea typeface="+mj-ea"/>
          <a:cs typeface="+mj-cs"/>
        </a:defRPr>
      </a:lvl1pPr>
      <a:lvl2pPr algn="l" defTabSz="257175" rtl="0" eaLnBrk="0" fontAlgn="base" hangingPunct="0">
        <a:spcBef>
          <a:spcPct val="0"/>
        </a:spcBef>
        <a:spcAft>
          <a:spcPct val="0"/>
        </a:spcAft>
        <a:defRPr sz="2025">
          <a:solidFill>
            <a:srgbClr val="262626"/>
          </a:solidFill>
          <a:latin typeface="Century Gothic" panose="020b0502020202020204" pitchFamily="34" charset="0"/>
        </a:defRPr>
      </a:lvl2pPr>
      <a:lvl3pPr algn="l" defTabSz="257175" rtl="0" eaLnBrk="0" fontAlgn="base" hangingPunct="0">
        <a:spcBef>
          <a:spcPct val="0"/>
        </a:spcBef>
        <a:spcAft>
          <a:spcPct val="0"/>
        </a:spcAft>
        <a:defRPr sz="2025">
          <a:solidFill>
            <a:srgbClr val="262626"/>
          </a:solidFill>
          <a:latin typeface="Century Gothic" panose="020b0502020202020204" pitchFamily="34" charset="0"/>
        </a:defRPr>
      </a:lvl3pPr>
      <a:lvl4pPr algn="l" defTabSz="257175" rtl="0" eaLnBrk="0" fontAlgn="base" hangingPunct="0">
        <a:spcBef>
          <a:spcPct val="0"/>
        </a:spcBef>
        <a:spcAft>
          <a:spcPct val="0"/>
        </a:spcAft>
        <a:defRPr sz="2025">
          <a:solidFill>
            <a:srgbClr val="262626"/>
          </a:solidFill>
          <a:latin typeface="Century Gothic" panose="020b0502020202020204" pitchFamily="34" charset="0"/>
        </a:defRPr>
      </a:lvl4pPr>
      <a:lvl5pPr algn="l" defTabSz="257175" rtl="0" eaLnBrk="0" fontAlgn="base" hangingPunct="0">
        <a:spcBef>
          <a:spcPct val="0"/>
        </a:spcBef>
        <a:spcAft>
          <a:spcPct val="0"/>
        </a:spcAft>
        <a:defRPr sz="2025">
          <a:solidFill>
            <a:srgbClr val="262626"/>
          </a:solidFill>
          <a:latin typeface="Century Gothic" panose="020b0502020202020204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193040" indent="-193040" algn="l" defTabSz="257175" rtl="0" eaLnBrk="0" fontAlgn="base" hangingPunct="0">
        <a:spcBef>
          <a:spcPts val="565"/>
        </a:spcBef>
        <a:spcAft>
          <a:spcPct val="0"/>
        </a:spcAft>
        <a:buClr>
          <a:schemeClr val="accent1"/>
        </a:buClr>
        <a:buFont typeface="Wingdings 3" panose="05040102010807070707" pitchFamily="18" charset="2"/>
        <a:buChar char=""/>
        <a:defRPr kern="1200">
          <a:solidFill>
            <a:srgbClr val="404040"/>
          </a:solidFill>
          <a:latin typeface="+mn-lt"/>
          <a:ea typeface="+mn-ea"/>
          <a:cs typeface="+mn-cs"/>
        </a:defRPr>
      </a:lvl1pPr>
      <a:lvl2pPr marL="417830" indent="-160655" algn="l" defTabSz="257175" rtl="0" eaLnBrk="0" fontAlgn="base" hangingPunct="0">
        <a:spcBef>
          <a:spcPts val="565"/>
        </a:spcBef>
        <a:spcAft>
          <a:spcPct val="0"/>
        </a:spcAft>
        <a:buClr>
          <a:schemeClr val="accent1"/>
        </a:buClr>
        <a:buFont typeface="Wingdings 3" panose="05040102010807070707" pitchFamily="18" charset="2"/>
        <a:buChar char=""/>
        <a:defRPr sz="900" kern="1200">
          <a:solidFill>
            <a:srgbClr val="404040"/>
          </a:solidFill>
          <a:latin typeface="+mn-lt"/>
          <a:ea typeface="+mn-ea"/>
          <a:cs typeface="+mn-cs"/>
        </a:defRPr>
      </a:lvl2pPr>
      <a:lvl3pPr marL="643255" indent="-128905" algn="l" defTabSz="257175" rtl="0" eaLnBrk="0" fontAlgn="base" hangingPunct="0">
        <a:spcBef>
          <a:spcPts val="565"/>
        </a:spcBef>
        <a:spcAft>
          <a:spcPct val="0"/>
        </a:spcAft>
        <a:buClr>
          <a:schemeClr val="accent1"/>
        </a:buClr>
        <a:buFont typeface="Wingdings 3" panose="05040102010807070707" pitchFamily="18" charset="2"/>
        <a:buChar char=""/>
        <a:defRPr sz="790" kern="1200">
          <a:solidFill>
            <a:srgbClr val="404040"/>
          </a:solidFill>
          <a:latin typeface="+mn-lt"/>
          <a:ea typeface="+mn-ea"/>
          <a:cs typeface="+mn-cs"/>
        </a:defRPr>
      </a:lvl3pPr>
      <a:lvl4pPr marL="900430" indent="-128905" algn="l" defTabSz="257175" rtl="0" eaLnBrk="0" fontAlgn="base" hangingPunct="0">
        <a:spcBef>
          <a:spcPts val="565"/>
        </a:spcBef>
        <a:spcAft>
          <a:spcPct val="0"/>
        </a:spcAft>
        <a:buClr>
          <a:schemeClr val="accent1"/>
        </a:buClr>
        <a:buFont typeface="Wingdings 3" panose="05040102010807070707" pitchFamily="18" charset="2"/>
        <a:buChar char=""/>
        <a:defRPr sz="675" kern="1200">
          <a:solidFill>
            <a:srgbClr val="404040"/>
          </a:solidFill>
          <a:latin typeface="+mn-lt"/>
          <a:ea typeface="+mn-ea"/>
          <a:cs typeface="+mn-cs"/>
        </a:defRPr>
      </a:lvl4pPr>
      <a:lvl5pPr marL="1157605" indent="-128905" algn="l" defTabSz="257175" rtl="0" eaLnBrk="0" fontAlgn="base" hangingPunct="0">
        <a:spcBef>
          <a:spcPts val="565"/>
        </a:spcBef>
        <a:spcAft>
          <a:spcPct val="0"/>
        </a:spcAft>
        <a:buClr>
          <a:schemeClr val="accent1"/>
        </a:buClr>
        <a:buFont typeface="Wingdings 3" panose="05040102010807070707" pitchFamily="18" charset="2"/>
        <a:buChar char=""/>
        <a:defRPr sz="675" kern="1200">
          <a:solidFill>
            <a:srgbClr val="404040"/>
          </a:solidFill>
          <a:latin typeface="+mn-lt"/>
          <a:ea typeface="+mn-ea"/>
          <a:cs typeface="+mn-cs"/>
        </a:defRPr>
      </a:lvl5pPr>
      <a:lvl6pPr marL="1414780" indent="-128905" algn="l" defTabSz="257175" rtl="0" eaLnBrk="1" latinLnBrk="0" hangingPunct="1">
        <a:spcBef>
          <a:spcPts val="565"/>
        </a:spcBef>
        <a:spcAft>
          <a:spcPct val="0"/>
        </a:spcAft>
        <a:buClr>
          <a:schemeClr val="accent1"/>
        </a:buClr>
        <a:buFont typeface="Wingdings 3" panose="05040102010807070707" pitchFamily="18" charset="2"/>
        <a:buChar char=""/>
        <a:defRPr sz="675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671955" indent="-128905" algn="l" defTabSz="257175" rtl="0" eaLnBrk="1" latinLnBrk="0" hangingPunct="1">
        <a:spcBef>
          <a:spcPts val="565"/>
        </a:spcBef>
        <a:spcAft>
          <a:spcPct val="0"/>
        </a:spcAft>
        <a:buClr>
          <a:schemeClr val="accent1"/>
        </a:buClr>
        <a:buFont typeface="Wingdings 3" panose="05040102010807070707" pitchFamily="18" charset="2"/>
        <a:buChar char=""/>
        <a:defRPr sz="675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929130" indent="-128905" algn="l" defTabSz="257175" rtl="0" eaLnBrk="1" latinLnBrk="0" hangingPunct="1">
        <a:spcBef>
          <a:spcPts val="565"/>
        </a:spcBef>
        <a:spcAft>
          <a:spcPct val="0"/>
        </a:spcAft>
        <a:buClr>
          <a:schemeClr val="accent1"/>
        </a:buClr>
        <a:buFont typeface="Wingdings 3" panose="05040102010807070707" pitchFamily="18" charset="2"/>
        <a:buChar char=""/>
        <a:defRPr sz="675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186305" indent="-128905" algn="l" defTabSz="257175" rtl="0" eaLnBrk="1" latinLnBrk="0" hangingPunct="1">
        <a:spcBef>
          <a:spcPts val="565"/>
        </a:spcBef>
        <a:spcAft>
          <a:spcPct val="0"/>
        </a:spcAft>
        <a:buClr>
          <a:schemeClr val="accent1"/>
        </a:buClr>
        <a:buFont typeface="Wingdings 3" panose="05040102010807070707" pitchFamily="18" charset="2"/>
        <a:buChar char=""/>
        <a:defRPr sz="675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57175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257175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257175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257175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257175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257175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257175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257175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257175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ustomXml" Target="../ink/ink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21104211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图片 4140" descr="11997870_409073"/>
          <p:cNvPicPr>
            <a:picLocks noChangeAspect="1" noChangeArrowheads="1"/>
          </p:cNvPicPr>
          <p:nvPr/>
        </p:nvPicPr>
        <p:blipFill>
          <a:blip r:embed="rId2">
            <a:lum brigh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42489" y="5419724"/>
            <a:ext cx="2301511" cy="143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1" name="Rectangle 2"/>
          <p:cNvSpPr>
            <a:spLocks noChangeArrowheads="1"/>
          </p:cNvSpPr>
          <p:nvPr/>
        </p:nvSpPr>
        <p:spPr bwMode="auto">
          <a:xfrm>
            <a:off x="-171450" y="792163"/>
            <a:ext cx="8572500" cy="1008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4800">
                <a:solidFill>
                  <a:srgbClr val="070707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   第四单元  自然界的水</a:t>
            </a:r>
            <a:endParaRPr lang="zh-CN" altLang="en-US" sz="4800" b="1">
              <a:latin typeface="方正小标宋_GBK" pitchFamily="65" charset="-122"/>
              <a:ea typeface="方正小标宋_GBK" pitchFamily="65" charset="-122"/>
            </a:endParaRPr>
          </a:p>
        </p:txBody>
      </p:sp>
      <p:sp>
        <p:nvSpPr>
          <p:cNvPr id="9" name="Text Box 55"/>
          <p:cNvSpPr txBox="1">
            <a:spLocks noChangeArrowheads="1"/>
          </p:cNvSpPr>
          <p:nvPr/>
        </p:nvSpPr>
        <p:spPr bwMode="auto">
          <a:xfrm>
            <a:off x="1225296" y="2259902"/>
            <a:ext cx="6634670" cy="584775"/>
          </a:xfrm>
          <a:prstGeom prst="rect">
            <a:avLst/>
          </a:prstGeom>
          <a:noFill/>
          <a:ln>
            <a:noFill/>
          </a:ln>
          <a:effectLst>
            <a:prstShdw prst="shdw17" dist="17961" dir="2700000">
              <a:srgbClr val="4D7A20"/>
            </a:prst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课题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4   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化学式与化合价</a:t>
            </a:r>
            <a:r>
              <a:rPr lang="zh-CN" altLang="en-US" sz="3200" b="1">
                <a:solidFill>
                  <a:srgbClr val="000000"/>
                </a:solidFill>
                <a:ea typeface="隶书" panose="02010509060101010101" pitchFamily="49" charset="-122"/>
              </a:rPr>
              <a:t>　</a:t>
            </a:r>
            <a:endParaRPr lang="zh-CN" altLang="en-US" sz="3200" b="1">
              <a:solidFill>
                <a:srgbClr val="000000"/>
              </a:solidFill>
              <a:ea typeface="隶书" panose="02010509060101010101" pitchFamily="49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203133" y="3181311"/>
            <a:ext cx="465772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1" i="0" u="none" strike="noStrike" kern="1200" cap="none" spc="0" normalizeH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第</a:t>
            </a:r>
            <a:r>
              <a:rPr kumimoji="0" lang="en-US" altLang="zh-CN" sz="4000" b="1" i="0" u="none" strike="noStrike" kern="1200" cap="none" spc="0" normalizeH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1</a:t>
            </a:r>
            <a:r>
              <a:rPr kumimoji="0" lang="zh-CN" altLang="en-US" sz="4000" b="1" i="0" u="none" strike="noStrike" kern="1200" cap="none" spc="0" normalizeH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课时  化学式</a:t>
            </a:r>
            <a:endParaRPr kumimoji="0" lang="zh-CN" altLang="en-US" sz="4000" b="1" i="0" u="none" strike="noStrike" kern="1200" cap="none" spc="0" normalizeH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文本框 3"/>
          <p:cNvSpPr txBox="1">
            <a:spLocks noChangeArrowheads="1"/>
          </p:cNvSpPr>
          <p:nvPr/>
        </p:nvSpPr>
        <p:spPr bwMode="auto">
          <a:xfrm>
            <a:off x="395288" y="981075"/>
            <a:ext cx="2732087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latin typeface="黑体" panose="02010609060101010101" pitchFamily="49" charset="-122"/>
                <a:ea typeface="黑体" panose="02010609060101010101" pitchFamily="49" charset="-122"/>
              </a:rPr>
              <a:t>教学重难点</a:t>
            </a:r>
            <a:endParaRPr lang="zh-CN" altLang="en-US" sz="4000"/>
          </a:p>
        </p:txBody>
      </p:sp>
      <p:sp>
        <p:nvSpPr>
          <p:cNvPr id="2051" name="Rectangle 9"/>
          <p:cNvSpPr>
            <a:spLocks noChangeArrowheads="1"/>
          </p:cNvSpPr>
          <p:nvPr/>
        </p:nvSpPr>
        <p:spPr bwMode="auto">
          <a:xfrm>
            <a:off x="477044" y="1817828"/>
            <a:ext cx="8189912" cy="12840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2800" b="1">
                <a:latin typeface="宋体" panose="02010600030101010101" pitchFamily="2" charset="-122"/>
              </a:rPr>
              <a:t>1.</a:t>
            </a:r>
            <a:r>
              <a:rPr lang="zh-CN" altLang="en-US" sz="2800" b="1">
                <a:latin typeface="宋体" panose="02010600030101010101" pitchFamily="2" charset="-122"/>
              </a:rPr>
              <a:t> 化学式及其含义，掌握一些常见物质的化学式</a:t>
            </a:r>
            <a:endParaRPr lang="zh-CN" altLang="en-US" sz="2800" b="1">
              <a:latin typeface="宋体" panose="02010600030101010101" pitchFamily="2" charset="-122"/>
            </a:endParaRPr>
          </a:p>
          <a:p>
            <a:pPr eaLnBrk="1" hangingPunct="1">
              <a:lnSpc>
                <a:spcPct val="150000"/>
              </a:lnSpc>
            </a:pPr>
            <a:r>
              <a:rPr lang="en-US" altLang="zh-CN" sz="2800" b="1">
                <a:latin typeface="宋体" panose="02010600030101010101" pitchFamily="2" charset="-122"/>
              </a:rPr>
              <a:t>2.</a:t>
            </a:r>
            <a:r>
              <a:rPr lang="zh-CN" altLang="en-US" sz="2800" b="1">
                <a:latin typeface="宋体" panose="02010600030101010101" pitchFamily="2" charset="-122"/>
              </a:rPr>
              <a:t> 化学式的写法和读法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6" name="Text Box 11"/>
          <p:cNvSpPr txBox="1">
            <a:spLocks noChangeArrowheads="1"/>
          </p:cNvSpPr>
          <p:nvPr/>
        </p:nvSpPr>
        <p:spPr bwMode="auto">
          <a:xfrm>
            <a:off x="2971800" y="228600"/>
            <a:ext cx="28321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33CC33"/>
                </a:solidFill>
              </a14:hiddenFill>
            </a:ext>
            <a:ext uri="{91240B29-F687-4F45-9708-019B960494DF}">
              <a14:hiddenLine xmlns:a14="http://schemas.microsoft.com/office/drawing/2010/main" w="76200">
                <a:solidFill>
                  <a:srgbClr val="99CCFF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6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课前练习</a:t>
            </a:r>
            <a:endParaRPr lang="zh-CN" altLang="en-US" sz="3600">
              <a:solidFill>
                <a:srgbClr val="FF0000"/>
              </a:solidFill>
            </a:endParaRPr>
          </a:p>
        </p:txBody>
      </p:sp>
      <p:sp>
        <p:nvSpPr>
          <p:cNvPr id="4099" name="Rectangle 6"/>
          <p:cNvSpPr>
            <a:spLocks noChangeArrowheads="1"/>
          </p:cNvSpPr>
          <p:nvPr/>
        </p:nvSpPr>
        <p:spPr bwMode="auto">
          <a:xfrm>
            <a:off x="228600" y="3207653"/>
            <a:ext cx="8686800" cy="181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b="1"/>
              <a:t>2.</a:t>
            </a:r>
            <a:r>
              <a:rPr lang="zh-CN" altLang="en-US" sz="2800" b="1"/>
              <a:t>用适当的化学符号填空：</a:t>
            </a:r>
            <a:endParaRPr lang="zh-CN" altLang="en-US" sz="2800" b="1"/>
          </a:p>
          <a:p>
            <a:pPr eaLnBrk="1" hangingPunct="1"/>
            <a:r>
              <a:rPr lang="zh-CN" altLang="en-US" sz="2800" b="1"/>
              <a:t>   </a:t>
            </a:r>
            <a:endParaRPr lang="en-US" altLang="zh-CN" sz="2800" b="1"/>
          </a:p>
          <a:p>
            <a:pPr eaLnBrk="1" hangingPunct="1"/>
            <a:r>
              <a:rPr lang="en-US" altLang="zh-CN" sz="2800" b="1"/>
              <a:t>    2</a:t>
            </a:r>
            <a:r>
              <a:rPr lang="zh-CN" altLang="en-US" sz="2800" b="1"/>
              <a:t>个铝原子</a:t>
            </a:r>
            <a:r>
              <a:rPr lang="zh-CN" altLang="en-US" sz="2800" b="1" u="sng"/>
              <a:t>         </a:t>
            </a:r>
            <a:r>
              <a:rPr lang="zh-CN" altLang="en-US" sz="2800" b="1"/>
              <a:t>；  二个镁离子</a:t>
            </a:r>
            <a:r>
              <a:rPr lang="en-US" altLang="zh-CN" sz="2800" b="1"/>
              <a:t>__________</a:t>
            </a:r>
            <a:r>
              <a:rPr lang="en-US" altLang="zh-CN" sz="2800"/>
              <a:t>  </a:t>
            </a:r>
            <a:endParaRPr lang="en-US" altLang="zh-CN" sz="2800" b="1"/>
          </a:p>
          <a:p>
            <a:pPr eaLnBrk="1" hangingPunct="1"/>
            <a:endParaRPr lang="en-US" altLang="zh-CN" sz="2800" b="1"/>
          </a:p>
        </p:txBody>
      </p:sp>
      <p:sp>
        <p:nvSpPr>
          <p:cNvPr id="4100" name="Text Box 7"/>
          <p:cNvSpPr txBox="1">
            <a:spLocks noChangeArrowheads="1"/>
          </p:cNvSpPr>
          <p:nvPr/>
        </p:nvSpPr>
        <p:spPr bwMode="auto">
          <a:xfrm>
            <a:off x="228600" y="990600"/>
            <a:ext cx="8153400" cy="1160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800" b="1"/>
              <a:t>1. </a:t>
            </a:r>
            <a:r>
              <a:rPr lang="zh-CN" altLang="en-US" sz="2800" b="1"/>
              <a:t>下列元素符号可以表示这种物质的是</a:t>
            </a:r>
            <a:endParaRPr lang="zh-CN" altLang="en-US" sz="2800" b="1"/>
          </a:p>
          <a:p>
            <a:pPr eaLnBrk="1" hangingPunct="1">
              <a:spcBef>
                <a:spcPct val="50000"/>
              </a:spcBef>
            </a:pPr>
            <a:r>
              <a:rPr lang="zh-CN" altLang="en-US" sz="2800" b="1"/>
              <a:t>     </a:t>
            </a:r>
            <a:r>
              <a:rPr lang="en-US" altLang="zh-CN" sz="2800" b="1"/>
              <a:t>A. H          B.N          C.Hg      D. Ne</a:t>
            </a:r>
            <a:endParaRPr lang="en-US" altLang="zh-CN" sz="2800" b="1"/>
          </a:p>
        </p:txBody>
      </p:sp>
      <p:sp>
        <p:nvSpPr>
          <p:cNvPr id="38920" name="Rectangle 8"/>
          <p:cNvSpPr>
            <a:spLocks noChangeArrowheads="1"/>
          </p:cNvSpPr>
          <p:nvPr/>
        </p:nvSpPr>
        <p:spPr bwMode="auto">
          <a:xfrm>
            <a:off x="3736975" y="1476375"/>
            <a:ext cx="949325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6000">
                <a:solidFill>
                  <a:srgbClr val="FF0000"/>
                </a:solidFill>
                <a:latin typeface="+mn-ea"/>
                <a:ea typeface="+mn-ea"/>
              </a:rPr>
              <a:t>√</a:t>
            </a:r>
            <a:endParaRPr lang="en-US" altLang="zh-CN" sz="6000">
              <a:solidFill>
                <a:srgbClr val="FF0000"/>
              </a:solidFill>
              <a:latin typeface="+mn-ea"/>
              <a:ea typeface="+mn-ea"/>
            </a:endParaRPr>
          </a:p>
        </p:txBody>
      </p:sp>
      <p:sp>
        <p:nvSpPr>
          <p:cNvPr id="38921" name="Rectangle 9"/>
          <p:cNvSpPr>
            <a:spLocks noChangeArrowheads="1"/>
          </p:cNvSpPr>
          <p:nvPr/>
        </p:nvSpPr>
        <p:spPr bwMode="auto">
          <a:xfrm>
            <a:off x="5202237" y="1570831"/>
            <a:ext cx="949325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6000">
                <a:solidFill>
                  <a:srgbClr val="FF0000"/>
                </a:solidFill>
                <a:latin typeface="+mn-ea"/>
                <a:ea typeface="+mn-ea"/>
              </a:rPr>
              <a:t>√</a:t>
            </a:r>
            <a:endParaRPr lang="en-US" altLang="zh-CN" sz="6000">
              <a:solidFill>
                <a:srgbClr val="FF0000"/>
              </a:solidFill>
              <a:latin typeface="+mn-ea"/>
              <a:ea typeface="+mn-ea"/>
            </a:endParaRPr>
          </a:p>
        </p:txBody>
      </p:sp>
      <p:sp>
        <p:nvSpPr>
          <p:cNvPr id="38923" name="Text Box 11"/>
          <p:cNvSpPr txBox="1">
            <a:spLocks noChangeArrowheads="1"/>
          </p:cNvSpPr>
          <p:nvPr/>
        </p:nvSpPr>
        <p:spPr bwMode="auto">
          <a:xfrm>
            <a:off x="2295525" y="4006850"/>
            <a:ext cx="9906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</a:rPr>
              <a:t>2Al</a:t>
            </a:r>
            <a:endParaRPr lang="en-US" altLang="zh-CN" sz="3200" b="1">
              <a:solidFill>
                <a:srgbClr val="FF0000"/>
              </a:solidFill>
            </a:endParaRPr>
          </a:p>
        </p:txBody>
      </p:sp>
      <p:sp>
        <p:nvSpPr>
          <p:cNvPr id="38930" name="Text Box 18"/>
          <p:cNvSpPr txBox="1">
            <a:spLocks noChangeArrowheads="1"/>
          </p:cNvSpPr>
          <p:nvPr/>
        </p:nvSpPr>
        <p:spPr bwMode="auto">
          <a:xfrm>
            <a:off x="5803900" y="4006850"/>
            <a:ext cx="14478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</a:rPr>
              <a:t>2Mg</a:t>
            </a:r>
            <a:r>
              <a:rPr lang="en-US" altLang="zh-CN" sz="3200" b="1" baseline="30000">
                <a:solidFill>
                  <a:srgbClr val="FF0000"/>
                </a:solidFill>
              </a:rPr>
              <a:t>2+</a:t>
            </a:r>
            <a:endParaRPr lang="en-US" altLang="zh-CN" sz="3200" b="1" baseline="30000">
              <a:solidFill>
                <a:srgbClr val="FF0000"/>
              </a:solidFill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1201738" y="2162829"/>
            <a:ext cx="7810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H</a:t>
            </a:r>
            <a:r>
              <a:rPr kumimoji="0" lang="en-US" altLang="zh-CN" sz="3200" b="1" i="0" u="none" strike="noStrike" kern="1200" cap="none" spc="0" normalizeH="0" baseline="-2500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等线" panose="02010600030101010101" pitchFamily="2" charset="-122"/>
              </a:rPr>
              <a:t>2</a:t>
            </a:r>
            <a:endParaRPr lang="zh-CN" altLang="en-US" sz="2000" baseline="-25000">
              <a:solidFill>
                <a:srgbClr val="FF0000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801938" y="2162830"/>
            <a:ext cx="7810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N</a:t>
            </a:r>
            <a:r>
              <a:rPr kumimoji="0" lang="en-US" altLang="zh-CN" sz="3200" b="1" i="0" u="none" strike="noStrike" kern="1200" cap="none" spc="0" normalizeH="0" baseline="-2500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等线" panose="02010600030101010101" pitchFamily="2" charset="-122"/>
              </a:rPr>
              <a:t>2</a:t>
            </a:r>
            <a:endParaRPr lang="zh-CN" altLang="en-US" sz="2000" baseline="-250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89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89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89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89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/>
      <p:bldP spid="38920" grpId="0"/>
      <p:bldP spid="38921" grpId="0"/>
      <p:bldP spid="38923" grpId="0"/>
      <p:bldP spid="38930" grpId="0"/>
      <p:bldP spid="25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6" name="Text Box 11"/>
          <p:cNvSpPr txBox="1">
            <a:spLocks noChangeArrowheads="1"/>
          </p:cNvSpPr>
          <p:nvPr/>
        </p:nvSpPr>
        <p:spPr bwMode="auto">
          <a:xfrm>
            <a:off x="2971800" y="228600"/>
            <a:ext cx="28321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33CC33"/>
                </a:solidFill>
              </a14:hiddenFill>
            </a:ext>
            <a:ext uri="{91240B29-F687-4F45-9708-019B960494DF}">
              <a14:hiddenLine xmlns:a14="http://schemas.microsoft.com/office/drawing/2010/main" w="76200">
                <a:solidFill>
                  <a:srgbClr val="99CCFF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6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课前练习</a:t>
            </a:r>
            <a:endParaRPr lang="zh-CN" altLang="en-US" sz="3600">
              <a:solidFill>
                <a:srgbClr val="FF0000"/>
              </a:solidFill>
            </a:endParaRPr>
          </a:p>
        </p:txBody>
      </p:sp>
      <p:sp>
        <p:nvSpPr>
          <p:cNvPr id="4105" name="Rectangle 19"/>
          <p:cNvSpPr>
            <a:spLocks noChangeArrowheads="1"/>
          </p:cNvSpPr>
          <p:nvPr/>
        </p:nvSpPr>
        <p:spPr bwMode="auto">
          <a:xfrm>
            <a:off x="285750" y="1092201"/>
            <a:ext cx="8686800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b="1"/>
              <a:t>3.</a:t>
            </a:r>
            <a:r>
              <a:rPr lang="zh-CN" altLang="en-US" sz="2800" b="1"/>
              <a:t>请你读出下列化学符号所表示的物质名称：</a:t>
            </a:r>
            <a:endParaRPr lang="zh-CN" altLang="en-US" sz="2800" b="1"/>
          </a:p>
          <a:p>
            <a:pPr eaLnBrk="1" hangingPunct="1"/>
            <a:endParaRPr lang="en-US" altLang="zh-CN" sz="2800" b="1"/>
          </a:p>
          <a:p>
            <a:pPr eaLnBrk="1" hangingPunct="1"/>
            <a:r>
              <a:rPr lang="en-US" altLang="zh-CN" sz="2800" b="1"/>
              <a:t>H</a:t>
            </a:r>
            <a:r>
              <a:rPr lang="en-US" altLang="zh-CN" b="1"/>
              <a:t>2</a:t>
            </a:r>
            <a:r>
              <a:rPr lang="en-US" altLang="zh-CN" sz="2800" b="1"/>
              <a:t>O</a:t>
            </a:r>
            <a:r>
              <a:rPr lang="en-US" altLang="zh-CN" sz="1600" b="1"/>
              <a:t>2</a:t>
            </a:r>
            <a:r>
              <a:rPr lang="en-US" altLang="zh-CN" sz="2800" b="1"/>
              <a:t> (             )  Fe</a:t>
            </a:r>
            <a:r>
              <a:rPr lang="en-US" altLang="zh-CN" sz="1600" b="1"/>
              <a:t>3</a:t>
            </a:r>
            <a:r>
              <a:rPr lang="en-US" altLang="zh-CN" sz="2800" b="1"/>
              <a:t>O</a:t>
            </a:r>
            <a:r>
              <a:rPr lang="en-US" altLang="zh-CN" b="1"/>
              <a:t>4</a:t>
            </a:r>
            <a:r>
              <a:rPr lang="en-US" altLang="zh-CN" sz="2800" b="1"/>
              <a:t>(                 )  MnO</a:t>
            </a:r>
            <a:r>
              <a:rPr lang="en-US" altLang="zh-CN" sz="1600" b="1"/>
              <a:t>2</a:t>
            </a:r>
            <a:r>
              <a:rPr lang="en-US" altLang="zh-CN" sz="2800" b="1"/>
              <a:t>(              )</a:t>
            </a:r>
            <a:endParaRPr lang="en-US" altLang="zh-CN" sz="2800" b="1"/>
          </a:p>
          <a:p>
            <a:pPr eaLnBrk="1" hangingPunct="1"/>
            <a:endParaRPr lang="en-US" altLang="zh-CN" sz="2800" b="1"/>
          </a:p>
          <a:p>
            <a:pPr eaLnBrk="1" hangingPunct="1"/>
            <a:r>
              <a:rPr lang="en-US" altLang="zh-CN" sz="2800" b="1"/>
              <a:t>NaCl(             ) KMnO</a:t>
            </a:r>
            <a:r>
              <a:rPr lang="en-US" altLang="zh-CN" b="1"/>
              <a:t>4</a:t>
            </a:r>
            <a:r>
              <a:rPr lang="en-US" altLang="zh-CN" sz="2800" b="1"/>
              <a:t>(                ) K</a:t>
            </a:r>
            <a:r>
              <a:rPr lang="en-US" altLang="zh-CN" b="1"/>
              <a:t>2</a:t>
            </a:r>
            <a:r>
              <a:rPr lang="en-US" altLang="zh-CN" sz="2800" b="1"/>
              <a:t>MnO</a:t>
            </a:r>
            <a:r>
              <a:rPr lang="en-US" altLang="zh-CN" b="1"/>
              <a:t>4</a:t>
            </a:r>
            <a:r>
              <a:rPr lang="en-US" altLang="zh-CN" sz="2800" b="1"/>
              <a:t>(           )    </a:t>
            </a:r>
            <a:endParaRPr lang="en-US" altLang="zh-CN" sz="2800" b="1"/>
          </a:p>
          <a:p>
            <a:pPr eaLnBrk="1" hangingPunct="1"/>
            <a:endParaRPr lang="en-US" altLang="zh-CN" sz="2800" b="1"/>
          </a:p>
          <a:p>
            <a:pPr eaLnBrk="1" hangingPunct="1"/>
            <a:r>
              <a:rPr lang="en-US" altLang="zh-CN" sz="2800" b="1"/>
              <a:t>O</a:t>
            </a:r>
            <a:r>
              <a:rPr lang="en-US" altLang="zh-CN" b="1"/>
              <a:t>2</a:t>
            </a:r>
            <a:r>
              <a:rPr lang="en-US" altLang="zh-CN" sz="2800" b="1"/>
              <a:t>(         )  N</a:t>
            </a:r>
            <a:r>
              <a:rPr lang="en-US" altLang="zh-CN" sz="1600" b="1"/>
              <a:t>2 </a:t>
            </a:r>
            <a:r>
              <a:rPr lang="en-US" altLang="zh-CN" sz="2400" b="1"/>
              <a:t>(           )</a:t>
            </a:r>
            <a:r>
              <a:rPr lang="en-US" altLang="zh-CN" sz="2800" b="1"/>
              <a:t>      Ne(          )   HgO(             )      </a:t>
            </a:r>
            <a:endParaRPr lang="en-US" altLang="zh-CN" sz="2800" b="1"/>
          </a:p>
          <a:p>
            <a:pPr eaLnBrk="1" hangingPunct="1"/>
            <a:endParaRPr lang="en-US" altLang="zh-CN" sz="2800" b="1"/>
          </a:p>
          <a:p>
            <a:pPr eaLnBrk="1" hangingPunct="1"/>
            <a:r>
              <a:rPr lang="en-US" altLang="zh-CN" sz="2800" b="1"/>
              <a:t>H</a:t>
            </a:r>
            <a:r>
              <a:rPr lang="en-US" altLang="zh-CN" b="1"/>
              <a:t>2</a:t>
            </a:r>
            <a:r>
              <a:rPr lang="en-US" altLang="zh-CN" sz="2400" b="1"/>
              <a:t>(          )</a:t>
            </a:r>
            <a:r>
              <a:rPr lang="en-US" altLang="zh-CN" sz="2800" b="1"/>
              <a:t>    KCl(             )    KClO</a:t>
            </a:r>
            <a:r>
              <a:rPr lang="en-US" altLang="zh-CN" sz="1600" b="1"/>
              <a:t>3</a:t>
            </a:r>
            <a:r>
              <a:rPr lang="en-US" altLang="zh-CN" sz="2800" b="1"/>
              <a:t> (             )</a:t>
            </a:r>
            <a:endParaRPr lang="en-US" altLang="zh-CN" sz="1400" b="1"/>
          </a:p>
        </p:txBody>
      </p:sp>
      <p:sp>
        <p:nvSpPr>
          <p:cNvPr id="38934" name="Text Box 22"/>
          <p:cNvSpPr txBox="1">
            <a:spLocks noChangeArrowheads="1"/>
          </p:cNvSpPr>
          <p:nvPr/>
        </p:nvSpPr>
        <p:spPr bwMode="auto">
          <a:xfrm>
            <a:off x="3962400" y="1989189"/>
            <a:ext cx="2133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</a:rPr>
              <a:t>四氧化三铁</a:t>
            </a:r>
            <a:endParaRPr lang="zh-CN" altLang="en-US" sz="2400" b="1">
              <a:solidFill>
                <a:srgbClr val="FF0000"/>
              </a:solidFill>
            </a:endParaRPr>
          </a:p>
        </p:txBody>
      </p:sp>
      <p:sp>
        <p:nvSpPr>
          <p:cNvPr id="38936" name="Text Box 24"/>
          <p:cNvSpPr txBox="1">
            <a:spLocks noChangeArrowheads="1"/>
          </p:cNvSpPr>
          <p:nvPr/>
        </p:nvSpPr>
        <p:spPr bwMode="auto">
          <a:xfrm>
            <a:off x="1295400" y="2841626"/>
            <a:ext cx="19050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</a:rPr>
              <a:t>氯化钠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38937" name="Text Box 25"/>
          <p:cNvSpPr txBox="1">
            <a:spLocks noChangeArrowheads="1"/>
          </p:cNvSpPr>
          <p:nvPr/>
        </p:nvSpPr>
        <p:spPr bwMode="auto">
          <a:xfrm>
            <a:off x="7010400" y="1989139"/>
            <a:ext cx="19050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</a:rPr>
              <a:t>二氧化锰</a:t>
            </a:r>
            <a:endParaRPr lang="zh-CN" altLang="en-US" sz="2400" b="1">
              <a:solidFill>
                <a:srgbClr val="FF0000"/>
              </a:solidFill>
            </a:endParaRPr>
          </a:p>
        </p:txBody>
      </p:sp>
      <p:sp>
        <p:nvSpPr>
          <p:cNvPr id="38938" name="Text Box 26"/>
          <p:cNvSpPr txBox="1">
            <a:spLocks noChangeArrowheads="1"/>
          </p:cNvSpPr>
          <p:nvPr/>
        </p:nvSpPr>
        <p:spPr bwMode="auto">
          <a:xfrm>
            <a:off x="4019550" y="2841626"/>
            <a:ext cx="19050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</a:rPr>
              <a:t>高锰酸钾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38939" name="Text Box 27"/>
          <p:cNvSpPr txBox="1">
            <a:spLocks noChangeArrowheads="1"/>
          </p:cNvSpPr>
          <p:nvPr/>
        </p:nvSpPr>
        <p:spPr bwMode="auto">
          <a:xfrm>
            <a:off x="6896100" y="2818309"/>
            <a:ext cx="19050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</a:rPr>
              <a:t>   </a:t>
            </a:r>
            <a:r>
              <a:rPr lang="zh-CN" altLang="en-US" sz="2800" b="1">
                <a:solidFill>
                  <a:srgbClr val="FF0000"/>
                </a:solidFill>
              </a:rPr>
              <a:t>锰酸钾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38941" name="Text Box 29"/>
          <p:cNvSpPr txBox="1">
            <a:spLocks noChangeArrowheads="1"/>
          </p:cNvSpPr>
          <p:nvPr/>
        </p:nvSpPr>
        <p:spPr bwMode="auto">
          <a:xfrm>
            <a:off x="2628900" y="3646507"/>
            <a:ext cx="11811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</a:rPr>
              <a:t>氮气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38942" name="Text Box 30"/>
          <p:cNvSpPr txBox="1">
            <a:spLocks noChangeArrowheads="1"/>
          </p:cNvSpPr>
          <p:nvPr/>
        </p:nvSpPr>
        <p:spPr bwMode="auto">
          <a:xfrm>
            <a:off x="4829175" y="3692515"/>
            <a:ext cx="11811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</a:rPr>
              <a:t>氖气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38943" name="Text Box 31"/>
          <p:cNvSpPr txBox="1">
            <a:spLocks noChangeArrowheads="1"/>
          </p:cNvSpPr>
          <p:nvPr/>
        </p:nvSpPr>
        <p:spPr bwMode="auto">
          <a:xfrm>
            <a:off x="7086600" y="3704927"/>
            <a:ext cx="19050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</a:rPr>
              <a:t>氧化汞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38944" name="Text Box 32"/>
          <p:cNvSpPr txBox="1">
            <a:spLocks noChangeArrowheads="1"/>
          </p:cNvSpPr>
          <p:nvPr/>
        </p:nvSpPr>
        <p:spPr bwMode="auto">
          <a:xfrm>
            <a:off x="847725" y="4498955"/>
            <a:ext cx="113347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</a:rPr>
              <a:t>氢气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38945" name="Text Box 33"/>
          <p:cNvSpPr txBox="1">
            <a:spLocks noChangeArrowheads="1"/>
          </p:cNvSpPr>
          <p:nvPr/>
        </p:nvSpPr>
        <p:spPr bwMode="auto">
          <a:xfrm>
            <a:off x="2971800" y="4543406"/>
            <a:ext cx="1543049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</a:rPr>
              <a:t>氯化钾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38946" name="Text Box 34"/>
          <p:cNvSpPr txBox="1">
            <a:spLocks noChangeArrowheads="1"/>
          </p:cNvSpPr>
          <p:nvPr/>
        </p:nvSpPr>
        <p:spPr bwMode="auto">
          <a:xfrm>
            <a:off x="5924550" y="4498954"/>
            <a:ext cx="165735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</a:rPr>
              <a:t>氯酸钾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38947" name="Text Box 35"/>
          <p:cNvSpPr txBox="1">
            <a:spLocks noChangeArrowheads="1"/>
          </p:cNvSpPr>
          <p:nvPr/>
        </p:nvSpPr>
        <p:spPr bwMode="auto">
          <a:xfrm>
            <a:off x="1295400" y="1989139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</a:rPr>
              <a:t>过氧化氢</a:t>
            </a:r>
            <a:endParaRPr lang="zh-CN" altLang="en-US" sz="2400" b="1">
              <a:solidFill>
                <a:srgbClr val="FF0000"/>
              </a:solidFill>
            </a:endParaRPr>
          </a:p>
        </p:txBody>
      </p:sp>
      <p:sp>
        <p:nvSpPr>
          <p:cNvPr id="38948" name="Text Box 36"/>
          <p:cNvSpPr txBox="1">
            <a:spLocks noChangeArrowheads="1"/>
          </p:cNvSpPr>
          <p:nvPr/>
        </p:nvSpPr>
        <p:spPr bwMode="auto">
          <a:xfrm>
            <a:off x="914400" y="3646507"/>
            <a:ext cx="12954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</a:rPr>
              <a:t>氧气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38950" name="AutoShape 38"/>
          <p:cNvSpPr>
            <a:spLocks noChangeArrowheads="1"/>
          </p:cNvSpPr>
          <p:nvPr/>
        </p:nvSpPr>
        <p:spPr bwMode="auto">
          <a:xfrm>
            <a:off x="6053137" y="420573"/>
            <a:ext cx="1881188" cy="687117"/>
          </a:xfrm>
          <a:prstGeom prst="wedgeRoundRectCallout">
            <a:avLst>
              <a:gd name="adj1" fmla="val -165359"/>
              <a:gd name="adj2" fmla="val 50818"/>
              <a:gd name="adj3" fmla="val 16667"/>
            </a:avLst>
          </a:prstGeom>
          <a:noFill/>
          <a:ln w="38100">
            <a:solidFill>
              <a:schemeClr val="tx1"/>
            </a:solidFill>
            <a:miter lim="800000"/>
          </a:ln>
          <a:effectLst/>
        </p:spPr>
        <p:txBody>
          <a:bodyPr/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4000" b="1">
                <a:solidFill>
                  <a:srgbClr val="FF0000"/>
                </a:solidFill>
              </a:rPr>
              <a:t>化学式</a:t>
            </a:r>
            <a:endParaRPr lang="zh-CN" altLang="en-US" sz="4000" b="1">
              <a:solidFill>
                <a:srgbClr val="FF0000"/>
              </a:solidFill>
            </a:endParaRPr>
          </a:p>
        </p:txBody>
      </p:sp>
      <p:contentPart p14:bwMode="auto" r:id="rId2">
        <p14:nvContentPartPr>
          <p14:cNvPr id="2" name="墨迹 1"/>
          <p14:cNvContentPartPr/>
          <p14:nvPr/>
        </p14:nvContentPartPr>
        <p14:xfrm>
          <a:off x="2628900" y="939523"/>
          <a:ext cx="1881188" cy="908474"/>
        </p14:xfrm>
      </p:contentPart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9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9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9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89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89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89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89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89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8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8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89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89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89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89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89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8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89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89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89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8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89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89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89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89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89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89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9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9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9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9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9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9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9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9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9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9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9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34" grpId="0"/>
      <p:bldP spid="38936" grpId="0"/>
      <p:bldP spid="38937" grpId="0"/>
      <p:bldP spid="38938" grpId="0"/>
      <p:bldP spid="38939" grpId="0"/>
      <p:bldP spid="38941" grpId="0"/>
      <p:bldP spid="38942" grpId="0"/>
      <p:bldP spid="38943" grpId="0"/>
      <p:bldP spid="38944" grpId="0"/>
      <p:bldP spid="38945" grpId="0"/>
      <p:bldP spid="38946" grpId="0"/>
      <p:bldP spid="38947" grpId="0"/>
      <p:bldP spid="38948" grpId="0"/>
      <p:bldP spid="3895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7" name="矩形 6146"/>
          <p:cNvSpPr>
            <a:spLocks noChangeArrowheads="1"/>
          </p:cNvSpPr>
          <p:nvPr/>
        </p:nvSpPr>
        <p:spPr bwMode="auto">
          <a:xfrm>
            <a:off x="190500" y="900113"/>
            <a:ext cx="8839200" cy="87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marL="342900" indent="-3429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20000"/>
              </a:spcBef>
              <a:buClr>
                <a:schemeClr val="hlink"/>
              </a:buClr>
              <a:buSzPct val="80000"/>
              <a:buFont typeface="Wingdings" panose="05000000000000000000" pitchFamily="2" charset="2"/>
              <a:buNone/>
            </a:pPr>
            <a:r>
              <a:rPr lang="en-US" altLang="zh-CN" sz="2400" b="1"/>
              <a:t>1.</a:t>
            </a:r>
            <a:r>
              <a:rPr lang="zh-CN" altLang="en-US" sz="2400" b="1"/>
              <a:t>定义：</a:t>
            </a:r>
            <a:endParaRPr lang="en-US" altLang="zh-CN" sz="2400" b="1"/>
          </a:p>
          <a:p>
            <a:pPr eaLnBrk="1" hangingPunct="1">
              <a:spcBef>
                <a:spcPct val="20000"/>
              </a:spcBef>
              <a:buClr>
                <a:schemeClr val="hlink"/>
              </a:buClr>
              <a:buSzPct val="80000"/>
              <a:buFont typeface="Wingdings" panose="05000000000000000000" pitchFamily="2" charset="2"/>
              <a:buNone/>
            </a:pPr>
            <a:r>
              <a:rPr lang="en-US" altLang="zh-CN" sz="2400" b="1">
                <a:ea typeface="楷体_GB2312" pitchFamily="1" charset="-122"/>
              </a:rPr>
              <a:t>    </a:t>
            </a:r>
            <a:r>
              <a:rPr lang="zh-CN" altLang="en-US" sz="2400" b="1">
                <a:ea typeface="楷体_GB2312" pitchFamily="1" charset="-122"/>
              </a:rPr>
              <a:t>用</a:t>
            </a:r>
            <a:r>
              <a:rPr lang="zh-CN" altLang="en-US" sz="2400" b="1" u="sng">
                <a:solidFill>
                  <a:srgbClr val="CC0000"/>
                </a:solidFill>
                <a:ea typeface="黑体" panose="02010609060101010101" pitchFamily="49" charset="-122"/>
              </a:rPr>
              <a:t>元素符号</a:t>
            </a:r>
            <a:r>
              <a:rPr lang="zh-CN" altLang="en-US" sz="2400" b="1">
                <a:ea typeface="楷体_GB2312" pitchFamily="1" charset="-122"/>
              </a:rPr>
              <a:t>和</a:t>
            </a:r>
            <a:r>
              <a:rPr lang="zh-CN" altLang="en-US" sz="2400" b="1" u="sng">
                <a:solidFill>
                  <a:srgbClr val="CC0000"/>
                </a:solidFill>
                <a:ea typeface="黑体" panose="02010609060101010101" pitchFamily="49" charset="-122"/>
              </a:rPr>
              <a:t>数字</a:t>
            </a:r>
            <a:r>
              <a:rPr lang="zh-CN" altLang="en-US" sz="2400" b="1">
                <a:ea typeface="楷体_GB2312" pitchFamily="1" charset="-122"/>
              </a:rPr>
              <a:t>的组合表示物质组成的式子，叫做</a:t>
            </a:r>
            <a:r>
              <a:rPr lang="zh-CN" altLang="en-US" sz="2400" b="1">
                <a:solidFill>
                  <a:srgbClr val="FF0000"/>
                </a:solidFill>
                <a:ea typeface="楷体_GB2312" pitchFamily="1" charset="-122"/>
              </a:rPr>
              <a:t>化学式</a:t>
            </a:r>
            <a:r>
              <a:rPr lang="zh-CN" altLang="en-US" sz="2400" b="1">
                <a:ea typeface="楷体_GB2312" pitchFamily="1" charset="-122"/>
              </a:rPr>
              <a:t>。</a:t>
            </a:r>
            <a:endParaRPr lang="zh-CN" altLang="en-US" sz="2400" b="1">
              <a:ea typeface="楷体_GB2312" pitchFamily="1" charset="-122"/>
            </a:endParaRPr>
          </a:p>
        </p:txBody>
      </p:sp>
      <p:sp>
        <p:nvSpPr>
          <p:cNvPr id="6148" name="矩形 6147"/>
          <p:cNvSpPr>
            <a:spLocks noChangeArrowheads="1"/>
          </p:cNvSpPr>
          <p:nvPr/>
        </p:nvSpPr>
        <p:spPr bwMode="auto">
          <a:xfrm>
            <a:off x="304800" y="309563"/>
            <a:ext cx="236220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marL="342900" indent="-3429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20000"/>
              </a:spcBef>
              <a:buClr>
                <a:schemeClr val="hlink"/>
              </a:buClr>
              <a:buSzPct val="80000"/>
              <a:buFont typeface="Wingdings" panose="05000000000000000000" pitchFamily="2" charset="2"/>
              <a:buNone/>
            </a:pP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一、化学式：</a:t>
            </a:r>
            <a:endParaRPr lang="zh-CN" altLang="en-US" sz="3200">
              <a:ea typeface="楷体_GB2312" pitchFamily="1" charset="-122"/>
            </a:endParaRPr>
          </a:p>
        </p:txBody>
      </p:sp>
      <p:sp>
        <p:nvSpPr>
          <p:cNvPr id="39947" name="Rectangle 11"/>
          <p:cNvSpPr>
            <a:spLocks noChangeArrowheads="1"/>
          </p:cNvSpPr>
          <p:nvPr/>
        </p:nvSpPr>
        <p:spPr bwMode="auto">
          <a:xfrm>
            <a:off x="157163" y="2707204"/>
            <a:ext cx="573405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 b="1">
                <a:solidFill>
                  <a:srgbClr val="0033CC"/>
                </a:solidFill>
              </a:rPr>
              <a:t>(1)</a:t>
            </a:r>
            <a:r>
              <a:rPr lang="zh-CN" altLang="en-US" sz="2400" b="1">
                <a:solidFill>
                  <a:srgbClr val="0033CC"/>
                </a:solidFill>
              </a:rPr>
              <a:t>由分子构成的物质又叫分子式</a:t>
            </a:r>
            <a:endParaRPr lang="zh-CN" altLang="en-US" sz="2400" b="1">
              <a:solidFill>
                <a:srgbClr val="0033CC"/>
              </a:solidFill>
            </a:endParaRPr>
          </a:p>
        </p:txBody>
      </p:sp>
      <p:sp>
        <p:nvSpPr>
          <p:cNvPr id="2" name="矩形 6147"/>
          <p:cNvSpPr>
            <a:spLocks noChangeArrowheads="1"/>
          </p:cNvSpPr>
          <p:nvPr/>
        </p:nvSpPr>
        <p:spPr bwMode="auto">
          <a:xfrm>
            <a:off x="190500" y="2325063"/>
            <a:ext cx="165735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marL="342900" indent="-3429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20000"/>
              </a:spcBef>
              <a:buClr>
                <a:schemeClr val="hlink"/>
              </a:buClr>
              <a:buSzPct val="80000"/>
              <a:buFont typeface="Wingdings" panose="05000000000000000000" pitchFamily="2" charset="2"/>
              <a:buNone/>
            </a:pP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2.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注意：</a:t>
            </a:r>
            <a:endParaRPr lang="zh-CN" altLang="en-US" sz="2400">
              <a:solidFill>
                <a:srgbClr val="FF0000"/>
              </a:solidFill>
              <a:ea typeface="楷体_GB2312" pitchFamily="1" charset="-122"/>
            </a:endParaRPr>
          </a:p>
        </p:txBody>
      </p:sp>
      <p:sp>
        <p:nvSpPr>
          <p:cNvPr id="39949" name="Text Box 5"/>
          <p:cNvSpPr txBox="1">
            <a:spLocks noChangeArrowheads="1"/>
          </p:cNvSpPr>
          <p:nvPr/>
        </p:nvSpPr>
        <p:spPr bwMode="auto">
          <a:xfrm>
            <a:off x="-161925" y="5591166"/>
            <a:ext cx="9363075" cy="1073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</a:pPr>
            <a:r>
              <a:rPr lang="en-US" altLang="zh-CN" sz="3600" b="1">
                <a:latin typeface="宋体" panose="02010600030101010101" pitchFamily="2" charset="-122"/>
              </a:rPr>
              <a:t> </a:t>
            </a:r>
            <a:r>
              <a:rPr lang="en-US" altLang="zh-CN" sz="2400" b="1">
                <a:latin typeface="宋体" panose="02010600030101010101" pitchFamily="2" charset="-122"/>
              </a:rPr>
              <a:t>(3)</a:t>
            </a:r>
            <a:r>
              <a:rPr lang="zh-CN" altLang="en-US" sz="2400" b="1">
                <a:solidFill>
                  <a:srgbClr val="0000FF"/>
                </a:solidFill>
                <a:latin typeface="宋体" panose="02010600030101010101" pitchFamily="2" charset="-122"/>
              </a:rPr>
              <a:t>纯净物</a:t>
            </a:r>
            <a:r>
              <a:rPr lang="zh-CN" altLang="en-US" sz="2400" b="1">
                <a:latin typeface="宋体" panose="02010600030101010101" pitchFamily="2" charset="-122"/>
              </a:rPr>
              <a:t>都有固定化学式</a:t>
            </a:r>
            <a:r>
              <a:rPr lang="zh-CN" altLang="en-US" sz="2400" b="1">
                <a:solidFill>
                  <a:srgbClr val="FF3300"/>
                </a:solidFill>
              </a:rPr>
              <a:t>，</a:t>
            </a:r>
            <a:r>
              <a:rPr lang="zh-CN" altLang="en-US" sz="2400">
                <a:latin typeface="楷体_GB2312" pitchFamily="1" charset="-122"/>
                <a:ea typeface="楷体_GB2312" pitchFamily="1" charset="-122"/>
              </a:rPr>
              <a:t>而且每种</a:t>
            </a:r>
            <a:r>
              <a:rPr lang="zh-CN" altLang="en-US" sz="2400" b="1">
                <a:solidFill>
                  <a:srgbClr val="0000FF"/>
                </a:solidFill>
                <a:latin typeface="宋体" panose="02010600030101010101" pitchFamily="2" charset="-122"/>
              </a:rPr>
              <a:t>纯净物</a:t>
            </a:r>
            <a:r>
              <a:rPr lang="zh-CN" altLang="en-US" sz="2400">
                <a:latin typeface="楷体_GB2312" pitchFamily="1" charset="-122"/>
                <a:ea typeface="楷体_GB2312" pitchFamily="1" charset="-122"/>
              </a:rPr>
              <a:t>的化学式只有一个，</a:t>
            </a:r>
            <a:endParaRPr lang="en-US" altLang="zh-CN" sz="2400">
              <a:latin typeface="楷体_GB2312" pitchFamily="1" charset="-122"/>
              <a:ea typeface="楷体_GB2312" pitchFamily="1" charset="-122"/>
            </a:endParaRPr>
          </a:p>
          <a:p>
            <a:pPr eaLnBrk="1" hangingPunct="1">
              <a:lnSpc>
                <a:spcPct val="110000"/>
              </a:lnSpc>
            </a:pPr>
            <a:r>
              <a:rPr lang="zh-CN" altLang="en-US" sz="2400" b="1">
                <a:solidFill>
                  <a:srgbClr val="0000FF"/>
                </a:solidFill>
              </a:rPr>
              <a:t>        混合物</a:t>
            </a:r>
            <a:r>
              <a:rPr lang="zh-CN" altLang="en-US" sz="2400" b="1"/>
              <a:t>没有固定化学式  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667000" y="366619"/>
            <a:ext cx="7409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</a:rPr>
              <a:t>P83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4" name="椭圆 3"/>
          <p:cNvSpPr/>
          <p:nvPr/>
        </p:nvSpPr>
        <p:spPr>
          <a:xfrm>
            <a:off x="6943725" y="2286000"/>
            <a:ext cx="1952625" cy="1381125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7403306" y="2514897"/>
            <a:ext cx="139779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楷体_GB2312" pitchFamily="1" charset="-122"/>
                <a:cs typeface="+mn-cs"/>
              </a:rPr>
              <a:t>化学式</a:t>
            </a:r>
            <a:endParaRPr lang="zh-CN" altLang="en-US"/>
          </a:p>
        </p:txBody>
      </p:sp>
      <p:sp>
        <p:nvSpPr>
          <p:cNvPr id="6" name="椭圆 5"/>
          <p:cNvSpPr/>
          <p:nvPr/>
        </p:nvSpPr>
        <p:spPr>
          <a:xfrm>
            <a:off x="7267575" y="2976853"/>
            <a:ext cx="1314450" cy="504533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/>
              <a:t>分子式</a:t>
            </a:r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1107281" y="1827769"/>
            <a:ext cx="644604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+mn-ea"/>
                <a:ea typeface="+mn-ea"/>
              </a:rPr>
              <a:t>如：</a:t>
            </a:r>
            <a:r>
              <a:rPr lang="en-US" altLang="zh-CN" sz="2400" b="1">
                <a:latin typeface="+mn-ea"/>
                <a:ea typeface="+mn-ea"/>
              </a:rPr>
              <a:t>Fe</a:t>
            </a:r>
            <a:r>
              <a:rPr lang="en-US" altLang="zh-CN" sz="2400" b="1" baseline="-25000">
                <a:latin typeface="+mn-ea"/>
                <a:ea typeface="+mn-ea"/>
              </a:rPr>
              <a:t>2</a:t>
            </a:r>
            <a:r>
              <a:rPr lang="en-US" altLang="zh-CN" sz="2400" b="1">
                <a:latin typeface="+mn-ea"/>
                <a:ea typeface="+mn-ea"/>
              </a:rPr>
              <a:t>O</a:t>
            </a:r>
            <a:r>
              <a:rPr lang="en-US" altLang="zh-CN" sz="2400" b="1" baseline="-25000">
                <a:latin typeface="+mn-ea"/>
              </a:rPr>
              <a:t>3</a:t>
            </a:r>
            <a:r>
              <a:rPr lang="zh-CN" altLang="en-US" sz="2400" b="1">
                <a:latin typeface="+mn-ea"/>
                <a:ea typeface="+mn-ea"/>
              </a:rPr>
              <a:t>表示氧化铁，</a:t>
            </a:r>
            <a:r>
              <a:rPr lang="en-US" altLang="zh-CN" sz="2400" b="1">
                <a:latin typeface="+mn-ea"/>
                <a:ea typeface="+mn-ea"/>
              </a:rPr>
              <a:t>KMnO</a:t>
            </a:r>
            <a:r>
              <a:rPr lang="en-US" altLang="zh-CN" sz="2400" b="1" baseline="-25000">
                <a:latin typeface="+mn-ea"/>
              </a:rPr>
              <a:t>4</a:t>
            </a:r>
            <a:r>
              <a:rPr lang="zh-CN" altLang="en-US" sz="2400" b="1">
                <a:latin typeface="+mn-ea"/>
                <a:ea typeface="+mn-ea"/>
              </a:rPr>
              <a:t>表示高锰酸钾 </a:t>
            </a:r>
            <a:endParaRPr lang="zh-CN" altLang="en-US" sz="2400"/>
          </a:p>
        </p:txBody>
      </p:sp>
      <p:sp>
        <p:nvSpPr>
          <p:cNvPr id="14" name="文本框 13"/>
          <p:cNvSpPr txBox="1"/>
          <p:nvPr/>
        </p:nvSpPr>
        <p:spPr>
          <a:xfrm>
            <a:off x="190500" y="4131777"/>
            <a:ext cx="7077075" cy="149470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30000"/>
              </a:lnSpc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33CC"/>
                </a:solidFill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(2)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33CC"/>
                </a:solidFill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化学式中右下角数字表示各元素微粒个数比。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0033CC"/>
              </a:solidFill>
              <a:effectLst/>
              <a:uLnTx/>
              <a:uFillTx/>
              <a:latin typeface="Calibri"/>
              <a:ea typeface="等线" panose="02010600030101010101" pitchFamily="2" charset="-122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30000"/>
              </a:lnSpc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如：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H</a:t>
            </a:r>
            <a:r>
              <a:rPr kumimoji="0" lang="en-US" altLang="zh-CN" sz="1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2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O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中氢原子与氧原子个数比为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2:1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Calibri"/>
              <a:ea typeface="等线" panose="02010600030101010101" pitchFamily="2" charset="-122"/>
              <a:cs typeface="+mn-cs"/>
            </a:endParaRPr>
          </a:p>
          <a:p>
            <a:pPr lvl="0">
              <a:lnSpc>
                <a:spcPct val="130000"/>
              </a:lnSpc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       NaCl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中</a:t>
            </a:r>
            <a:r>
              <a:rPr lang="en-US" altLang="zh-CN" sz="2400" b="1">
                <a:solidFill>
                  <a:prstClr val="black"/>
                </a:solidFill>
              </a:rPr>
              <a:t>Na</a:t>
            </a:r>
            <a:r>
              <a:rPr lang="en-US" altLang="zh-CN" sz="2400" b="1" baseline="30000">
                <a:solidFill>
                  <a:prstClr val="black"/>
                </a:solidFill>
              </a:rPr>
              <a:t>+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与</a:t>
            </a:r>
            <a:r>
              <a:rPr lang="en-US" altLang="zh-CN" sz="2400" b="1">
                <a:solidFill>
                  <a:prstClr val="black"/>
                </a:solidFill>
              </a:rPr>
              <a:t>Cl</a:t>
            </a:r>
            <a:r>
              <a:rPr lang="en-US" altLang="zh-CN" sz="2400" b="1" baseline="30000">
                <a:solidFill>
                  <a:prstClr val="black"/>
                </a:solidFill>
              </a:rPr>
              <a:t>—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个数比为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1:1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Calibri"/>
              <a:ea typeface="等线" panose="02010600030101010101" pitchFamily="2" charset="-122"/>
              <a:cs typeface="+mn-cs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229097" y="3153985"/>
            <a:ext cx="82341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H</a:t>
            </a:r>
            <a:r>
              <a:rPr kumimoji="0" lang="en-US" altLang="zh-CN" sz="1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2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O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：</a:t>
            </a:r>
            <a:endParaRPr lang="zh-CN" altLang="en-US"/>
          </a:p>
        </p:txBody>
      </p:sp>
      <p:sp>
        <p:nvSpPr>
          <p:cNvPr id="19" name="文本框 18"/>
          <p:cNvSpPr txBox="1"/>
          <p:nvPr/>
        </p:nvSpPr>
        <p:spPr>
          <a:xfrm>
            <a:off x="1052512" y="3198167"/>
            <a:ext cx="483870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</a:rPr>
              <a:t>既是水的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</a:rPr>
              <a:t>化学式，同时也是分子式</a:t>
            </a:r>
            <a:endParaRPr lang="zh-CN" altLang="en-US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124322" y="3620769"/>
            <a:ext cx="137373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 NaCl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：</a:t>
            </a:r>
            <a:endParaRPr lang="zh-CN" altLang="en-US"/>
          </a:p>
        </p:txBody>
      </p:sp>
      <p:sp>
        <p:nvSpPr>
          <p:cNvPr id="15" name="文本框 14"/>
          <p:cNvSpPr txBox="1"/>
          <p:nvPr/>
        </p:nvSpPr>
        <p:spPr>
          <a:xfrm>
            <a:off x="1074080" y="3656398"/>
            <a:ext cx="783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由</a:t>
            </a:r>
            <a:r>
              <a:rPr lang="en-US" altLang="zh-CN" sz="2400" b="1"/>
              <a:t>Na</a:t>
            </a:r>
            <a:r>
              <a:rPr lang="en-US" altLang="zh-CN" sz="2400" b="1" baseline="30000"/>
              <a:t>+</a:t>
            </a:r>
            <a:r>
              <a:rPr lang="zh-CN" altLang="en-US" sz="2400" b="1"/>
              <a:t>和</a:t>
            </a:r>
            <a:r>
              <a:rPr lang="en-US" altLang="zh-CN" sz="2400" b="1"/>
              <a:t>Cl</a:t>
            </a:r>
            <a:r>
              <a:rPr lang="en-US" altLang="zh-CN" sz="2400" b="1" baseline="30000"/>
              <a:t>—</a:t>
            </a:r>
            <a:r>
              <a:rPr lang="zh-CN" altLang="en-US" sz="2400" b="1"/>
              <a:t>构成，不是由分子构成的物质，只能叫化学式</a:t>
            </a:r>
            <a:endParaRPr lang="zh-CN" altLang="en-US" sz="2400" b="1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9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9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500"/>
                                        <p:tgtEl>
                                          <p:spTgt spid="39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/>
      <p:bldP spid="2" grpId="0"/>
      <p:bldP spid="39949" grpId="0"/>
      <p:bldP spid="4" grpId="0"/>
      <p:bldP spid="10" grpId="0"/>
      <p:bldP spid="6" grpId="0"/>
      <p:bldP spid="12" grpId="0"/>
      <p:bldP spid="17" grpId="0"/>
      <p:bldP spid="19" grpId="0"/>
      <p:bldP spid="21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Text Box 12"/>
          <p:cNvSpPr txBox="1">
            <a:spLocks noChangeArrowheads="1"/>
          </p:cNvSpPr>
          <p:nvPr/>
        </p:nvSpPr>
        <p:spPr bwMode="auto">
          <a:xfrm>
            <a:off x="388938" y="301625"/>
            <a:ext cx="4017962" cy="598488"/>
          </a:xfrm>
          <a:prstGeom prst="rect">
            <a:avLst/>
          </a:prstGeom>
          <a:gradFill rotWithShape="1">
            <a:gsLst>
              <a:gs pos="0">
                <a:srgbClr val="CC99FF"/>
              </a:gs>
              <a:gs pos="50000">
                <a:schemeClr val="bg1"/>
              </a:gs>
              <a:gs pos="100000">
                <a:srgbClr val="CC99FF"/>
              </a:gs>
            </a:gsLst>
            <a:lin ang="5400000" scaled="1"/>
          </a:gradFill>
          <a:ln w="19050" cap="rnd">
            <a:solidFill>
              <a:srgbClr val="CC99FF"/>
            </a:solidFill>
            <a:prstDash val="sysDot"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</a:rPr>
              <a:t>例：</a:t>
            </a:r>
            <a:r>
              <a:rPr lang="en-US" altLang="zh-CN" sz="3200" b="1">
                <a:solidFill>
                  <a:srgbClr val="FF0000"/>
                </a:solidFill>
                <a:latin typeface="宋体" panose="02010600030101010101" pitchFamily="2" charset="-122"/>
              </a:rPr>
              <a:t>H</a:t>
            </a:r>
            <a:r>
              <a:rPr lang="en-US" altLang="zh-CN" sz="3200" b="1" baseline="-25000">
                <a:solidFill>
                  <a:srgbClr val="FF0000"/>
                </a:solidFill>
                <a:latin typeface="宋体" panose="02010600030101010101" pitchFamily="2" charset="-122"/>
              </a:rPr>
              <a:t>2</a:t>
            </a:r>
            <a:r>
              <a:rPr lang="en-US" altLang="zh-CN" sz="3200" b="1">
                <a:solidFill>
                  <a:srgbClr val="FF0000"/>
                </a:solidFill>
                <a:latin typeface="宋体" panose="02010600030101010101" pitchFamily="2" charset="-122"/>
              </a:rPr>
              <a:t>O</a:t>
            </a:r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</a:rPr>
              <a:t>表示的意义：</a:t>
            </a:r>
            <a:endParaRPr lang="zh-CN" altLang="en-US" sz="32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pic>
        <p:nvPicPr>
          <p:cNvPr id="6147" name="Picture 1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EFEBEC"/>
              </a:clrFrom>
              <a:clrTo>
                <a:srgbClr val="EFEBEC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4213" y="1412875"/>
            <a:ext cx="7775575" cy="496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998" name="AutoShape 14"/>
          <p:cNvSpPr>
            <a:spLocks noChangeArrowheads="1"/>
          </p:cNvSpPr>
          <p:nvPr/>
        </p:nvSpPr>
        <p:spPr bwMode="auto">
          <a:xfrm>
            <a:off x="179388" y="1802756"/>
            <a:ext cx="2160587" cy="971550"/>
          </a:xfrm>
          <a:prstGeom prst="cloudCallout">
            <a:avLst>
              <a:gd name="adj1" fmla="val 55722"/>
              <a:gd name="adj2" fmla="val 57190"/>
            </a:avLst>
          </a:prstGeom>
          <a:solidFill>
            <a:srgbClr val="FFFFCC"/>
          </a:solidFill>
          <a:ln w="9525">
            <a:solidFill>
              <a:schemeClr val="tx1"/>
            </a:solidFill>
            <a:round/>
          </a:ln>
        </p:spPr>
        <p:txBody>
          <a:bodyPr/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400" b="1">
                <a:solidFill>
                  <a:srgbClr val="1409E9"/>
                </a:solidFill>
                <a:latin typeface="Times New Roman" panose="02020603050405020304" pitchFamily="18" charset="0"/>
                <a:ea typeface="华文宋体" panose="02010600040101010101" pitchFamily="2" charset="-122"/>
              </a:rPr>
              <a:t>表示水这种物质</a:t>
            </a:r>
            <a:endParaRPr lang="zh-CN" altLang="en-US" sz="2400" b="1">
              <a:solidFill>
                <a:srgbClr val="1409E9"/>
              </a:solidFill>
              <a:latin typeface="Times New Roman" panose="02020603050405020304" pitchFamily="18" charset="0"/>
              <a:ea typeface="华文宋体" panose="02010600040101010101" pitchFamily="2" charset="-122"/>
            </a:endParaRPr>
          </a:p>
        </p:txBody>
      </p:sp>
      <p:sp>
        <p:nvSpPr>
          <p:cNvPr id="41999" name="AutoShape 15"/>
          <p:cNvSpPr>
            <a:spLocks noChangeArrowheads="1"/>
          </p:cNvSpPr>
          <p:nvPr/>
        </p:nvSpPr>
        <p:spPr bwMode="auto">
          <a:xfrm>
            <a:off x="6048375" y="1376363"/>
            <a:ext cx="2268538" cy="1371600"/>
          </a:xfrm>
          <a:prstGeom prst="cloudCallout">
            <a:avLst>
              <a:gd name="adj1" fmla="val -64181"/>
              <a:gd name="adj2" fmla="val 56019"/>
            </a:avLst>
          </a:prstGeom>
          <a:solidFill>
            <a:srgbClr val="FFFFCC"/>
          </a:solidFill>
          <a:ln w="9525">
            <a:solidFill>
              <a:schemeClr val="tx1"/>
            </a:solidFill>
            <a:round/>
          </a:ln>
        </p:spPr>
        <p:txBody>
          <a:bodyPr/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400" b="1">
                <a:solidFill>
                  <a:srgbClr val="1409E9"/>
                </a:solidFill>
                <a:latin typeface="Times New Roman" panose="02020603050405020304" pitchFamily="18" charset="0"/>
                <a:ea typeface="华文宋体" panose="02010600040101010101" pitchFamily="2" charset="-122"/>
              </a:rPr>
              <a:t>表示一个水分子</a:t>
            </a:r>
            <a:endParaRPr lang="zh-CN" altLang="en-US" sz="2400" b="1">
              <a:solidFill>
                <a:srgbClr val="1409E9"/>
              </a:solidFill>
              <a:latin typeface="Times New Roman" panose="02020603050405020304" pitchFamily="18" charset="0"/>
              <a:ea typeface="华文宋体" panose="02010600040101010101" pitchFamily="2" charset="-122"/>
            </a:endParaRPr>
          </a:p>
        </p:txBody>
      </p:sp>
      <p:sp>
        <p:nvSpPr>
          <p:cNvPr id="42000" name="AutoShape 16"/>
          <p:cNvSpPr>
            <a:spLocks noChangeArrowheads="1"/>
          </p:cNvSpPr>
          <p:nvPr/>
        </p:nvSpPr>
        <p:spPr bwMode="auto">
          <a:xfrm>
            <a:off x="179388" y="4124325"/>
            <a:ext cx="2160587" cy="1752600"/>
          </a:xfrm>
          <a:prstGeom prst="cloudCallout">
            <a:avLst>
              <a:gd name="adj1" fmla="val 68838"/>
              <a:gd name="adj2" fmla="val 8153"/>
            </a:avLst>
          </a:prstGeom>
          <a:solidFill>
            <a:srgbClr val="FFFFCC"/>
          </a:solidFill>
          <a:ln w="9525">
            <a:solidFill>
              <a:schemeClr val="tx1"/>
            </a:solidFill>
            <a:round/>
          </a:ln>
        </p:spPr>
        <p:txBody>
          <a:bodyPr/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400" b="1">
                <a:solidFill>
                  <a:srgbClr val="1409E9"/>
                </a:solidFill>
                <a:latin typeface="Times New Roman" panose="02020603050405020304" pitchFamily="18" charset="0"/>
                <a:ea typeface="华文宋体" panose="02010600040101010101" pitchFamily="2" charset="-122"/>
              </a:rPr>
              <a:t>表示水由氢元素和氧元素组成</a:t>
            </a:r>
            <a:endParaRPr lang="zh-CN" altLang="en-US" sz="2400" b="1">
              <a:solidFill>
                <a:srgbClr val="1409E9"/>
              </a:solidFill>
              <a:latin typeface="Times New Roman" panose="02020603050405020304" pitchFamily="18" charset="0"/>
              <a:ea typeface="华文宋体" panose="02010600040101010101" pitchFamily="2" charset="-122"/>
            </a:endParaRPr>
          </a:p>
        </p:txBody>
      </p:sp>
      <p:sp>
        <p:nvSpPr>
          <p:cNvPr id="42001" name="AutoShape 17"/>
          <p:cNvSpPr>
            <a:spLocks noChangeArrowheads="1"/>
          </p:cNvSpPr>
          <p:nvPr/>
        </p:nvSpPr>
        <p:spPr bwMode="auto">
          <a:xfrm>
            <a:off x="5876925" y="3536949"/>
            <a:ext cx="2990850" cy="1944687"/>
          </a:xfrm>
          <a:prstGeom prst="cloudCallout">
            <a:avLst>
              <a:gd name="adj1" fmla="val -51935"/>
              <a:gd name="adj2" fmla="val 51838"/>
            </a:avLst>
          </a:prstGeom>
          <a:solidFill>
            <a:srgbClr val="FFFFCC"/>
          </a:solidFill>
          <a:ln w="9525">
            <a:solidFill>
              <a:schemeClr val="tx1"/>
            </a:solidFill>
            <a:round/>
          </a:ln>
        </p:spPr>
        <p:txBody>
          <a:bodyPr/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400" b="1">
                <a:solidFill>
                  <a:srgbClr val="1409E9"/>
                </a:solidFill>
                <a:latin typeface="华文宋体" panose="02010600040101010101" pitchFamily="2" charset="-122"/>
                <a:ea typeface="华文宋体" panose="02010600040101010101" pitchFamily="2" charset="-122"/>
              </a:rPr>
              <a:t>表示一个水分子由</a:t>
            </a:r>
            <a:r>
              <a:rPr lang="en-US" altLang="zh-CN" sz="2400" b="1">
                <a:solidFill>
                  <a:srgbClr val="1409E9"/>
                </a:solidFill>
                <a:latin typeface="华文宋体" panose="02010600040101010101" pitchFamily="2" charset="-122"/>
                <a:ea typeface="华文宋体" panose="02010600040101010101" pitchFamily="2" charset="-122"/>
              </a:rPr>
              <a:t>2</a:t>
            </a:r>
            <a:r>
              <a:rPr lang="zh-CN" altLang="en-US" sz="2400" b="1">
                <a:solidFill>
                  <a:srgbClr val="1409E9"/>
                </a:solidFill>
                <a:latin typeface="华文宋体" panose="02010600040101010101" pitchFamily="2" charset="-122"/>
                <a:ea typeface="华文宋体" panose="02010600040101010101" pitchFamily="2" charset="-122"/>
              </a:rPr>
              <a:t>个氢原子和</a:t>
            </a:r>
            <a:r>
              <a:rPr lang="en-US" altLang="zh-CN" sz="2400" b="1">
                <a:solidFill>
                  <a:srgbClr val="1409E9"/>
                </a:solidFill>
                <a:latin typeface="华文宋体" panose="02010600040101010101" pitchFamily="2" charset="-122"/>
                <a:ea typeface="华文宋体" panose="02010600040101010101" pitchFamily="2" charset="-122"/>
              </a:rPr>
              <a:t>1</a:t>
            </a:r>
            <a:r>
              <a:rPr lang="zh-CN" altLang="en-US" sz="2400" b="1">
                <a:solidFill>
                  <a:srgbClr val="1409E9"/>
                </a:solidFill>
                <a:latin typeface="华文宋体" panose="02010600040101010101" pitchFamily="2" charset="-122"/>
                <a:ea typeface="华文宋体" panose="02010600040101010101" pitchFamily="2" charset="-122"/>
              </a:rPr>
              <a:t>个氧原子构成</a:t>
            </a:r>
            <a:endParaRPr lang="zh-CN" altLang="en-US" sz="2400" b="1">
              <a:solidFill>
                <a:srgbClr val="1409E9"/>
              </a:solidFill>
              <a:latin typeface="华文宋体" panose="02010600040101010101" pitchFamily="2" charset="-122"/>
              <a:ea typeface="华文宋体" panose="02010600040101010101" pitchFamily="2" charset="-122"/>
            </a:endParaRPr>
          </a:p>
        </p:txBody>
      </p:sp>
      <p:sp>
        <p:nvSpPr>
          <p:cNvPr id="6152" name="Rectangle 18"/>
          <p:cNvSpPr>
            <a:spLocks noChangeArrowheads="1"/>
          </p:cNvSpPr>
          <p:nvPr/>
        </p:nvSpPr>
        <p:spPr bwMode="auto">
          <a:xfrm>
            <a:off x="4479925" y="3048000"/>
            <a:ext cx="18415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zh-CN" sz="4400" b="1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  <p:sp>
        <p:nvSpPr>
          <p:cNvPr id="6153" name="Rectangle 22"/>
          <p:cNvSpPr>
            <a:spLocks noChangeArrowheads="1"/>
          </p:cNvSpPr>
          <p:nvPr/>
        </p:nvSpPr>
        <p:spPr bwMode="auto">
          <a:xfrm>
            <a:off x="4822825" y="3122613"/>
            <a:ext cx="18415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sz="4400" b="1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  <p:sp>
        <p:nvSpPr>
          <p:cNvPr id="87063" name="Text Box 23"/>
          <p:cNvSpPr txBox="1">
            <a:spLocks noChangeArrowheads="1"/>
          </p:cNvSpPr>
          <p:nvPr/>
        </p:nvSpPr>
        <p:spPr bwMode="auto">
          <a:xfrm>
            <a:off x="755650" y="3214688"/>
            <a:ext cx="1624013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宏观意义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87064" name="Line 24"/>
          <p:cNvSpPr>
            <a:spLocks noChangeShapeType="1"/>
          </p:cNvSpPr>
          <p:nvPr/>
        </p:nvSpPr>
        <p:spPr bwMode="auto">
          <a:xfrm flipV="1">
            <a:off x="1259682" y="2676176"/>
            <a:ext cx="184150" cy="603251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7065" name="Line 25"/>
          <p:cNvSpPr>
            <a:spLocks noChangeShapeType="1"/>
          </p:cNvSpPr>
          <p:nvPr/>
        </p:nvSpPr>
        <p:spPr bwMode="auto">
          <a:xfrm>
            <a:off x="1271587" y="3690937"/>
            <a:ext cx="300037" cy="642937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7066" name="Text Box 26"/>
          <p:cNvSpPr txBox="1">
            <a:spLocks noChangeArrowheads="1"/>
          </p:cNvSpPr>
          <p:nvPr/>
        </p:nvSpPr>
        <p:spPr bwMode="auto">
          <a:xfrm>
            <a:off x="7129861" y="2953078"/>
            <a:ext cx="1898649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微观意义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87067" name="Line 27"/>
          <p:cNvSpPr>
            <a:spLocks noChangeShapeType="1"/>
          </p:cNvSpPr>
          <p:nvPr/>
        </p:nvSpPr>
        <p:spPr bwMode="auto">
          <a:xfrm flipH="1" flipV="1">
            <a:off x="7504112" y="2519362"/>
            <a:ext cx="439738" cy="60325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7068" name="Line 28"/>
          <p:cNvSpPr>
            <a:spLocks noChangeShapeType="1"/>
          </p:cNvSpPr>
          <p:nvPr/>
        </p:nvSpPr>
        <p:spPr bwMode="auto">
          <a:xfrm flipH="1">
            <a:off x="7461293" y="3402011"/>
            <a:ext cx="388938" cy="490538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57" t="4283" r="24978" b="7883"/>
          <a:stretch>
            <a:fillRect/>
          </a:stretch>
        </p:blipFill>
        <p:spPr bwMode="auto">
          <a:xfrm>
            <a:off x="1849438" y="1133476"/>
            <a:ext cx="776287" cy="1341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50231" y="1696141"/>
            <a:ext cx="761916" cy="683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9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66881" y="4941886"/>
            <a:ext cx="576263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0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70043" y="5591173"/>
            <a:ext cx="312738" cy="315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32800" y="5591173"/>
            <a:ext cx="312738" cy="315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19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20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19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20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7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70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70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7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3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87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87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dur="7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750" fill="hold"/>
                                        <p:tgtEl>
                                          <p:spTgt spid="870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750" fill="hold"/>
                                        <p:tgtEl>
                                          <p:spTgt spid="870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750" fill="hold"/>
                                        <p:tgtEl>
                                          <p:spTgt spid="870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750"/>
                                        <p:tgtEl>
                                          <p:spTgt spid="87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68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87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" dur="500"/>
                                        <p:tgtEl>
                                          <p:spTgt spid="87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8" grpId="0"/>
      <p:bldP spid="41999" grpId="0"/>
      <p:bldP spid="42000" grpId="0"/>
      <p:bldP spid="42001" grpId="0"/>
      <p:bldP spid="87063" grpId="0"/>
      <p:bldP spid="87064" grpId="0"/>
      <p:bldP spid="87065" grpId="0"/>
      <p:bldP spid="87066" grpId="0"/>
      <p:bldP spid="87067" grpId="0"/>
      <p:bldP spid="8706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291" name="Text Box 3"/>
          <p:cNvSpPr txBox="1">
            <a:spLocks noChangeArrowheads="1"/>
          </p:cNvSpPr>
          <p:nvPr/>
        </p:nvSpPr>
        <p:spPr bwMode="auto">
          <a:xfrm>
            <a:off x="61119" y="108276"/>
            <a:ext cx="3625056" cy="523220"/>
          </a:xfrm>
          <a:prstGeom prst="rect">
            <a:avLst/>
          </a:prstGeom>
          <a:noFill/>
          <a:ln w="76200" cmpd="thinThick" algn="ctr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en-US" altLang="zh-CN" sz="2800" b="1">
                <a:solidFill>
                  <a:srgbClr val="0000FF"/>
                </a:solidFill>
                <a:latin typeface="宋体" panose="02010600030101010101" pitchFamily="2" charset="-122"/>
              </a:rPr>
              <a:t>3.</a:t>
            </a:r>
            <a:r>
              <a:rPr lang="zh-CN" altLang="en-US" sz="2800" b="1">
                <a:latin typeface="宋体" panose="02010600030101010101" pitchFamily="2" charset="-122"/>
              </a:rPr>
              <a:t>化学式表示的意义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  <p:sp>
        <p:nvSpPr>
          <p:cNvPr id="7171" name="Rectangle 4"/>
          <p:cNvSpPr>
            <a:spLocks noChangeArrowheads="1"/>
          </p:cNvSpPr>
          <p:nvPr/>
        </p:nvSpPr>
        <p:spPr bwMode="auto">
          <a:xfrm>
            <a:off x="398463" y="1352550"/>
            <a:ext cx="1439862" cy="519113"/>
          </a:xfrm>
          <a:prstGeom prst="rect">
            <a:avLst/>
          </a:prstGeom>
          <a:solidFill>
            <a:schemeClr val="hlink"/>
          </a:solidFill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 b="1">
                <a:solidFill>
                  <a:schemeClr val="bg1"/>
                </a:solidFill>
                <a:latin typeface="宋体" panose="02010600030101010101" pitchFamily="2" charset="-122"/>
              </a:rPr>
              <a:t>化学式</a:t>
            </a:r>
            <a:endParaRPr lang="zh-CN" altLang="en-US" sz="2800" b="1">
              <a:solidFill>
                <a:schemeClr val="bg1"/>
              </a:solidFill>
              <a:latin typeface="宋体" panose="02010600030101010101" pitchFamily="2" charset="-122"/>
            </a:endParaRPr>
          </a:p>
        </p:txBody>
      </p:sp>
      <p:sp>
        <p:nvSpPr>
          <p:cNvPr id="7172" name="AutoShape 5"/>
          <p:cNvSpPr/>
          <p:nvPr/>
        </p:nvSpPr>
        <p:spPr bwMode="auto">
          <a:xfrm>
            <a:off x="1931987" y="1120775"/>
            <a:ext cx="382587" cy="984500"/>
          </a:xfrm>
          <a:prstGeom prst="leftBrace">
            <a:avLst>
              <a:gd name="adj1" fmla="val 25146"/>
              <a:gd name="adj2" fmla="val 50000"/>
            </a:avLst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sz="2800"/>
          </a:p>
        </p:txBody>
      </p:sp>
      <p:sp>
        <p:nvSpPr>
          <p:cNvPr id="140294" name="Rectangle 6"/>
          <p:cNvSpPr>
            <a:spLocks noChangeArrowheads="1"/>
          </p:cNvSpPr>
          <p:nvPr/>
        </p:nvSpPr>
        <p:spPr bwMode="auto">
          <a:xfrm>
            <a:off x="2284413" y="831850"/>
            <a:ext cx="1169987" cy="519113"/>
          </a:xfrm>
          <a:prstGeom prst="rect">
            <a:avLst/>
          </a:prstGeom>
          <a:solidFill>
            <a:schemeClr val="hlink"/>
          </a:solidFill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 b="1">
                <a:solidFill>
                  <a:schemeClr val="bg1"/>
                </a:solidFill>
                <a:latin typeface="宋体" panose="02010600030101010101" pitchFamily="2" charset="-122"/>
              </a:rPr>
              <a:t>宏观</a:t>
            </a:r>
            <a:endParaRPr lang="zh-CN" altLang="en-US" sz="2800" b="1">
              <a:solidFill>
                <a:schemeClr val="bg1"/>
              </a:solidFill>
              <a:latin typeface="宋体" panose="02010600030101010101" pitchFamily="2" charset="-122"/>
            </a:endParaRPr>
          </a:p>
        </p:txBody>
      </p:sp>
      <p:sp>
        <p:nvSpPr>
          <p:cNvPr id="140295" name="Rectangle 7"/>
          <p:cNvSpPr>
            <a:spLocks noChangeArrowheads="1"/>
          </p:cNvSpPr>
          <p:nvPr/>
        </p:nvSpPr>
        <p:spPr bwMode="auto">
          <a:xfrm>
            <a:off x="2298700" y="1730501"/>
            <a:ext cx="1169988" cy="519112"/>
          </a:xfrm>
          <a:prstGeom prst="rect">
            <a:avLst/>
          </a:prstGeom>
          <a:solidFill>
            <a:schemeClr val="hlink"/>
          </a:solidFill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 b="1">
                <a:solidFill>
                  <a:schemeClr val="bg1"/>
                </a:solidFill>
                <a:latin typeface="宋体" panose="02010600030101010101" pitchFamily="2" charset="-122"/>
              </a:rPr>
              <a:t>微观</a:t>
            </a:r>
            <a:endParaRPr lang="zh-CN" altLang="en-US" sz="2800" b="1">
              <a:solidFill>
                <a:schemeClr val="bg1"/>
              </a:solidFill>
              <a:latin typeface="宋体" panose="02010600030101010101" pitchFamily="2" charset="-122"/>
            </a:endParaRPr>
          </a:p>
        </p:txBody>
      </p:sp>
      <p:sp>
        <p:nvSpPr>
          <p:cNvPr id="140296" name="Text Box 8"/>
          <p:cNvSpPr txBox="1">
            <a:spLocks noChangeArrowheads="1"/>
          </p:cNvSpPr>
          <p:nvPr/>
        </p:nvSpPr>
        <p:spPr bwMode="auto">
          <a:xfrm>
            <a:off x="3484563" y="592138"/>
            <a:ext cx="4467225" cy="98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en-US" altLang="zh-CN" sz="2400" b="1">
                <a:solidFill>
                  <a:srgbClr val="FF0000"/>
                </a:solidFill>
                <a:latin typeface="宋体" panose="02010600030101010101" pitchFamily="2" charset="-122"/>
              </a:rPr>
              <a:t>①</a:t>
            </a:r>
            <a:r>
              <a:rPr lang="zh-CN" altLang="en-US" sz="2400" b="1">
                <a:latin typeface="宋体" panose="02010600030101010101" pitchFamily="2" charset="-122"/>
              </a:rPr>
              <a:t>表示一种物质 </a:t>
            </a:r>
            <a:endParaRPr lang="zh-CN" altLang="en-US" sz="2400" b="1">
              <a:latin typeface="宋体" panose="02010600030101010101" pitchFamily="2" charset="-122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</a:rPr>
              <a:t>②</a:t>
            </a:r>
            <a:r>
              <a:rPr lang="zh-CN" altLang="en-US" sz="2400" b="1">
                <a:latin typeface="宋体" panose="02010600030101010101" pitchFamily="2" charset="-122"/>
              </a:rPr>
              <a:t>表示该物质的元素组成</a:t>
            </a:r>
            <a:r>
              <a:rPr lang="zh-CN" altLang="en-US" sz="2400" b="1">
                <a:solidFill>
                  <a:srgbClr val="0066FF"/>
                </a:solidFill>
                <a:latin typeface="宋体" panose="02010600030101010101" pitchFamily="2" charset="-122"/>
              </a:rPr>
              <a:t> </a:t>
            </a:r>
            <a:endParaRPr lang="zh-CN" altLang="en-US" sz="2400" b="1">
              <a:solidFill>
                <a:srgbClr val="0066FF"/>
              </a:solidFill>
              <a:latin typeface="宋体" panose="02010600030101010101" pitchFamily="2" charset="-122"/>
            </a:endParaRPr>
          </a:p>
        </p:txBody>
      </p:sp>
      <p:sp>
        <p:nvSpPr>
          <p:cNvPr id="140297" name="Text Box 9"/>
          <p:cNvSpPr txBox="1">
            <a:spLocks noChangeArrowheads="1"/>
          </p:cNvSpPr>
          <p:nvPr/>
        </p:nvSpPr>
        <p:spPr bwMode="auto">
          <a:xfrm>
            <a:off x="3484563" y="1542569"/>
            <a:ext cx="5229225" cy="98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en-US" altLang="zh-CN" sz="2400" b="1">
                <a:solidFill>
                  <a:srgbClr val="FF0000"/>
                </a:solidFill>
                <a:latin typeface="宋体" panose="02010600030101010101" pitchFamily="2" charset="-122"/>
              </a:rPr>
              <a:t>①</a:t>
            </a:r>
            <a:r>
              <a:rPr lang="zh-CN" altLang="en-US" sz="2400" b="1">
                <a:latin typeface="宋体" panose="02010600030101010101" pitchFamily="2" charset="-122"/>
              </a:rPr>
              <a:t>物质的一个分子</a:t>
            </a:r>
            <a:endParaRPr lang="zh-CN" altLang="en-US" sz="2400" b="1">
              <a:latin typeface="宋体" panose="02010600030101010101" pitchFamily="2" charset="-122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</a:rPr>
              <a:t>②</a:t>
            </a:r>
            <a:r>
              <a:rPr lang="zh-CN" altLang="en-US" sz="2400" b="1">
                <a:latin typeface="宋体" panose="02010600030101010101" pitchFamily="2" charset="-122"/>
              </a:rPr>
              <a:t>物质的一个分子构成原子数</a:t>
            </a:r>
            <a:endParaRPr lang="zh-CN" altLang="en-US" sz="2400" b="1">
              <a:latin typeface="宋体" panose="02010600030101010101" pitchFamily="2" charset="-122"/>
            </a:endParaRPr>
          </a:p>
        </p:txBody>
      </p:sp>
      <p:sp>
        <p:nvSpPr>
          <p:cNvPr id="7187" name="Oval 19"/>
          <p:cNvSpPr>
            <a:spLocks noChangeArrowheads="1"/>
          </p:cNvSpPr>
          <p:nvPr/>
        </p:nvSpPr>
        <p:spPr bwMode="auto">
          <a:xfrm>
            <a:off x="71438" y="4433888"/>
            <a:ext cx="1295400" cy="990600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57150">
                <a:solidFill>
                  <a:srgbClr val="000000"/>
                </a:solidFill>
                <a:round/>
              </a14:hiddenLine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</a:rPr>
              <a:t>如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</a:rPr>
              <a:t>CO</a:t>
            </a:r>
            <a:r>
              <a:rPr lang="en-US" altLang="zh-CN" sz="3200" b="1" baseline="-25000">
                <a:solidFill>
                  <a:srgbClr val="FF0000"/>
                </a:solidFill>
                <a:latin typeface="Times New Roman" panose="02020603050405020304" pitchFamily="18" charset="0"/>
              </a:rPr>
              <a:t>2</a:t>
            </a:r>
            <a:endParaRPr lang="en-US" altLang="zh-CN" sz="3200" b="1" baseline="-25000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7188" name="Text Box 20"/>
          <p:cNvSpPr txBox="1">
            <a:spLocks noChangeArrowheads="1"/>
          </p:cNvSpPr>
          <p:nvPr/>
        </p:nvSpPr>
        <p:spPr bwMode="auto">
          <a:xfrm>
            <a:off x="1295400" y="3643313"/>
            <a:ext cx="1073150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/>
              <a:t>宏观意义</a:t>
            </a:r>
            <a:endParaRPr lang="zh-CN" altLang="en-US" sz="2800" b="1"/>
          </a:p>
        </p:txBody>
      </p:sp>
      <p:sp>
        <p:nvSpPr>
          <p:cNvPr id="7189" name="AutoShape 21"/>
          <p:cNvSpPr/>
          <p:nvPr/>
        </p:nvSpPr>
        <p:spPr bwMode="auto">
          <a:xfrm flipH="1">
            <a:off x="2284413" y="3821113"/>
            <a:ext cx="195262" cy="720725"/>
          </a:xfrm>
          <a:prstGeom prst="rightBrace">
            <a:avLst>
              <a:gd name="adj1" fmla="val 30742"/>
              <a:gd name="adj2" fmla="val 50000"/>
            </a:avLst>
          </a:prstGeom>
          <a:noFill/>
          <a:ln w="381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sz="3200"/>
          </a:p>
        </p:txBody>
      </p:sp>
      <p:sp>
        <p:nvSpPr>
          <p:cNvPr id="7190" name="Text Box 22"/>
          <p:cNvSpPr txBox="1">
            <a:spLocks noChangeArrowheads="1"/>
          </p:cNvSpPr>
          <p:nvPr/>
        </p:nvSpPr>
        <p:spPr bwMode="auto">
          <a:xfrm>
            <a:off x="2479675" y="3548539"/>
            <a:ext cx="2663825" cy="52322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latin typeface="Times New Roman" panose="02020603050405020304" pitchFamily="18" charset="0"/>
              </a:rPr>
              <a:t>二氧化碳气体</a:t>
            </a:r>
            <a:endParaRPr lang="zh-CN" altLang="en-US" sz="2800" b="1">
              <a:latin typeface="Times New Roman" panose="02020603050405020304" pitchFamily="18" charset="0"/>
            </a:endParaRPr>
          </a:p>
        </p:txBody>
      </p:sp>
      <p:sp>
        <p:nvSpPr>
          <p:cNvPr id="7191" name="Text Box 23"/>
          <p:cNvSpPr txBox="1">
            <a:spLocks noChangeArrowheads="1"/>
          </p:cNvSpPr>
          <p:nvPr/>
        </p:nvSpPr>
        <p:spPr bwMode="auto">
          <a:xfrm>
            <a:off x="2424113" y="4135438"/>
            <a:ext cx="6259512" cy="52322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latin typeface="Times New Roman" panose="02020603050405020304" pitchFamily="18" charset="0"/>
              </a:rPr>
              <a:t>二氧化碳由碳元素和氧元素组成</a:t>
            </a:r>
            <a:endParaRPr lang="zh-CN" altLang="en-US" sz="2800" b="1">
              <a:latin typeface="Times New Roman" panose="02020603050405020304" pitchFamily="18" charset="0"/>
            </a:endParaRPr>
          </a:p>
        </p:txBody>
      </p:sp>
      <p:sp>
        <p:nvSpPr>
          <p:cNvPr id="7192" name="Text Box 24"/>
          <p:cNvSpPr txBox="1">
            <a:spLocks noChangeArrowheads="1"/>
          </p:cNvSpPr>
          <p:nvPr/>
        </p:nvSpPr>
        <p:spPr bwMode="auto">
          <a:xfrm>
            <a:off x="1271588" y="5157788"/>
            <a:ext cx="1042987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/>
              <a:t>微观意义</a:t>
            </a:r>
            <a:endParaRPr lang="zh-CN" altLang="en-US" sz="2800" b="1"/>
          </a:p>
        </p:txBody>
      </p:sp>
      <p:sp>
        <p:nvSpPr>
          <p:cNvPr id="7193" name="AutoShape 25"/>
          <p:cNvSpPr/>
          <p:nvPr/>
        </p:nvSpPr>
        <p:spPr bwMode="auto">
          <a:xfrm flipH="1">
            <a:off x="2208213" y="5157788"/>
            <a:ext cx="215900" cy="935037"/>
          </a:xfrm>
          <a:prstGeom prst="rightBrace">
            <a:avLst>
              <a:gd name="adj1" fmla="val 36071"/>
              <a:gd name="adj2" fmla="val 50000"/>
            </a:avLst>
          </a:prstGeom>
          <a:noFill/>
          <a:ln w="381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sz="3200"/>
          </a:p>
        </p:txBody>
      </p:sp>
      <p:sp>
        <p:nvSpPr>
          <p:cNvPr id="7194" name="Text Box 26"/>
          <p:cNvSpPr txBox="1">
            <a:spLocks noChangeArrowheads="1"/>
          </p:cNvSpPr>
          <p:nvPr/>
        </p:nvSpPr>
        <p:spPr bwMode="auto">
          <a:xfrm>
            <a:off x="2424113" y="4841875"/>
            <a:ext cx="3500437" cy="523220"/>
          </a:xfrm>
          <a:prstGeom prst="rect">
            <a:avLst/>
          </a:prstGeom>
          <a:noFill/>
          <a:ln w="57150">
            <a:noFill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800" b="1">
                <a:latin typeface="宋体" panose="02010600030101010101" pitchFamily="2" charset="-122"/>
              </a:rPr>
              <a:t>1</a:t>
            </a:r>
            <a:r>
              <a:rPr lang="zh-CN" altLang="en-US" sz="2800" b="1">
                <a:latin typeface="宋体" panose="02010600030101010101" pitchFamily="2" charset="-122"/>
              </a:rPr>
              <a:t>个二氧化碳分子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  <p:sp>
        <p:nvSpPr>
          <p:cNvPr id="7195" name="Text Box 27"/>
          <p:cNvSpPr txBox="1">
            <a:spLocks noChangeArrowheads="1"/>
          </p:cNvSpPr>
          <p:nvPr/>
        </p:nvSpPr>
        <p:spPr bwMode="auto">
          <a:xfrm>
            <a:off x="2358231" y="5675671"/>
            <a:ext cx="6719887" cy="461665"/>
          </a:xfrm>
          <a:prstGeom prst="rect">
            <a:avLst/>
          </a:prstGeom>
          <a:noFill/>
          <a:ln w="57150">
            <a:noFill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</a:rPr>
              <a:t>1</a:t>
            </a:r>
            <a:r>
              <a:rPr lang="zh-CN" altLang="en-US" sz="2400" b="1">
                <a:latin typeface="Times New Roman" panose="02020603050405020304" pitchFamily="18" charset="0"/>
              </a:rPr>
              <a:t>个二氧化碳分子由</a:t>
            </a:r>
            <a:r>
              <a:rPr lang="en-US" altLang="zh-CN" sz="2400" b="1">
                <a:latin typeface="Times New Roman" panose="02020603050405020304" pitchFamily="18" charset="0"/>
              </a:rPr>
              <a:t>1</a:t>
            </a:r>
            <a:r>
              <a:rPr lang="zh-CN" altLang="en-US" sz="2400" b="1">
                <a:latin typeface="Times New Roman" panose="02020603050405020304" pitchFamily="18" charset="0"/>
              </a:rPr>
              <a:t>个碳原子和</a:t>
            </a:r>
            <a:r>
              <a:rPr lang="en-US" altLang="zh-CN" sz="2400" b="1">
                <a:latin typeface="Times New Roman" panose="02020603050405020304" pitchFamily="18" charset="0"/>
              </a:rPr>
              <a:t>2</a:t>
            </a:r>
            <a:r>
              <a:rPr lang="zh-CN" altLang="en-US" sz="2400" b="1">
                <a:latin typeface="Times New Roman" panose="02020603050405020304" pitchFamily="18" charset="0"/>
              </a:rPr>
              <a:t>个氧原子构成</a:t>
            </a:r>
            <a:endParaRPr lang="zh-CN" altLang="en-US" sz="2400" b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0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40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40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40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7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7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7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7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2" dur="500"/>
                                        <p:tgtEl>
                                          <p:spTgt spid="7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7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7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6" dur="500"/>
                                        <p:tgtEl>
                                          <p:spTgt spid="7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1" dur="500"/>
                                        <p:tgtEl>
                                          <p:spTgt spid="7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0294" grpId="0"/>
      <p:bldP spid="140295" grpId="0"/>
      <p:bldP spid="140296" grpId="0"/>
      <p:bldP spid="140297" grpId="0"/>
      <p:bldP spid="7187" grpId="0"/>
      <p:bldP spid="7188" grpId="0"/>
      <p:bldP spid="7189" grpId="0"/>
      <p:bldP spid="7190" grpId="0"/>
      <p:bldP spid="7191" grpId="0"/>
      <p:bldP spid="7192" grpId="0"/>
      <p:bldP spid="7193" grpId="0"/>
      <p:bldP spid="7194" grpId="0"/>
      <p:bldP spid="719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 Box 12"/>
          <p:cNvSpPr txBox="1">
            <a:spLocks noChangeArrowheads="1"/>
          </p:cNvSpPr>
          <p:nvPr/>
        </p:nvSpPr>
        <p:spPr bwMode="auto">
          <a:xfrm>
            <a:off x="380205" y="875558"/>
            <a:ext cx="261937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800">
                <a:solidFill>
                  <a:srgbClr val="000000"/>
                </a:solidFill>
                <a:latin typeface="Arial" pitchFamily="34" charset="0"/>
                <a:ea typeface="隶书" panose="02010509060101010101" pitchFamily="49" charset="-122"/>
              </a:rPr>
              <a:t>以“铁”为例：</a:t>
            </a:r>
            <a:endParaRPr lang="zh-CN" altLang="en-US" sz="2800">
              <a:solidFill>
                <a:srgbClr val="000000"/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7" name="Text Box 3"/>
          <p:cNvSpPr txBox="1">
            <a:spLocks noChangeArrowheads="1"/>
          </p:cNvSpPr>
          <p:nvPr/>
        </p:nvSpPr>
        <p:spPr bwMode="auto">
          <a:xfrm>
            <a:off x="333375" y="1478607"/>
            <a:ext cx="8640763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i="0">
                <a:solidFill>
                  <a:srgbClr val="006600"/>
                </a:solidFill>
                <a:latin typeface="黑体" panose="02010609060101010101" pitchFamily="49" charset="-122"/>
                <a:ea typeface="华文新魏" panose="02010800040101010101" pitchFamily="2" charset="-122"/>
              </a:rPr>
              <a:t>铁的化学式为：</a:t>
            </a:r>
            <a:r>
              <a:rPr lang="en-US" altLang="zh-CN" sz="2800" i="0">
                <a:solidFill>
                  <a:srgbClr val="006600"/>
                </a:solidFill>
                <a:latin typeface="黑体" panose="02010609060101010101" pitchFamily="49" charset="-122"/>
                <a:ea typeface="华文新魏" panose="02010800040101010101" pitchFamily="2" charset="-122"/>
              </a:rPr>
              <a:t>Fe</a:t>
            </a:r>
            <a:r>
              <a:rPr lang="zh-CN" altLang="en-US" sz="2800" i="0">
                <a:solidFill>
                  <a:srgbClr val="006600"/>
                </a:solidFill>
                <a:latin typeface="黑体" panose="02010609060101010101" pitchFamily="49" charset="-122"/>
                <a:ea typeface="华文新魏" panose="02010800040101010101" pitchFamily="2" charset="-122"/>
              </a:rPr>
              <a:t>，那么这个符号具有那些意义呢？</a:t>
            </a:r>
            <a:endParaRPr lang="zh-CN" altLang="en-US" sz="2800" i="0">
              <a:solidFill>
                <a:srgbClr val="006600"/>
              </a:solidFill>
              <a:ea typeface="华文新魏" panose="02010800040101010101" pitchFamily="2" charset="-122"/>
            </a:endParaRPr>
          </a:p>
        </p:txBody>
      </p:sp>
      <p:sp>
        <p:nvSpPr>
          <p:cNvPr id="8" name="Rectangle 24"/>
          <p:cNvSpPr>
            <a:spLocks noChangeArrowheads="1"/>
          </p:cNvSpPr>
          <p:nvPr/>
        </p:nvSpPr>
        <p:spPr bwMode="auto">
          <a:xfrm>
            <a:off x="427037" y="2057400"/>
            <a:ext cx="40386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170" tIns="46990" rIns="90170" bIns="46990"/>
          <a:lstStyle>
            <a:defPPr>
              <a:defRPr lang="en-US"/>
            </a:defPPr>
            <a:lvl1pPr marL="342900" indent="-342900" algn="l" defTabSz="457200" rtl="0" eaLnBrk="0" latinLnBrk="0" hangingPunct="0"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US" altLang="zh-CN" sz="2400" b="1">
                <a:solidFill>
                  <a:srgbClr val="F525E6"/>
                </a:solidFill>
                <a:latin typeface="宋体" panose="02010600030101010101" pitchFamily="2" charset="-122"/>
                <a:ea typeface="宋体" panose="02010600030101010101" pitchFamily="2" charset="-122"/>
                <a:sym typeface="Wingdings" panose="05000000000000000000" pitchFamily="2" charset="2"/>
              </a:rPr>
              <a:t>①</a:t>
            </a:r>
            <a:r>
              <a:rPr lang="zh-CN" altLang="en-US" sz="2400" b="1">
                <a:solidFill>
                  <a:srgbClr val="F525E6"/>
                </a:solidFill>
              </a:rPr>
              <a:t>表示铁这种物质</a:t>
            </a:r>
            <a:r>
              <a:rPr lang="zh-CN" altLang="en-US" sz="2400" b="1">
                <a:solidFill>
                  <a:srgbClr val="F525E6"/>
                </a:solidFill>
                <a:ea typeface="宋体" panose="02010600030101010101" pitchFamily="2" charset="-122"/>
              </a:rPr>
              <a:t>。</a:t>
            </a:r>
            <a:endParaRPr lang="zh-CN" altLang="en-US" sz="2400" b="1">
              <a:solidFill>
                <a:srgbClr val="F525E6"/>
              </a:solidFill>
              <a:ea typeface="宋体" panose="02010600030101010101" pitchFamily="2" charset="-122"/>
            </a:endParaRPr>
          </a:p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endParaRPr lang="zh-CN" altLang="en-US" sz="3200" b="0">
              <a:solidFill>
                <a:srgbClr val="FF0000"/>
              </a:solidFill>
              <a:ea typeface="宋体" panose="02010600030101010101" pitchFamily="2" charset="-122"/>
            </a:endParaRPr>
          </a:p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endParaRPr lang="zh-CN" altLang="en-US" sz="3200" b="0">
              <a:solidFill>
                <a:srgbClr val="FF0000"/>
              </a:solidFill>
              <a:ea typeface="宋体" panose="02010600030101010101" pitchFamily="2" charset="-122"/>
            </a:endParaRPr>
          </a:p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endParaRPr lang="en-US" altLang="zh-CN" sz="3200" b="0">
              <a:solidFill>
                <a:srgbClr val="FF0000"/>
              </a:solidFill>
              <a:ea typeface="宋体" panose="02010600030101010101" pitchFamily="2" charset="-122"/>
            </a:endParaRPr>
          </a:p>
        </p:txBody>
      </p:sp>
      <p:sp>
        <p:nvSpPr>
          <p:cNvPr id="9" name="Rectangle 25"/>
          <p:cNvSpPr>
            <a:spLocks noChangeArrowheads="1"/>
          </p:cNvSpPr>
          <p:nvPr/>
        </p:nvSpPr>
        <p:spPr bwMode="auto">
          <a:xfrm>
            <a:off x="427037" y="2550899"/>
            <a:ext cx="62484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170" tIns="46990" rIns="90170" bIns="46990"/>
          <a:lstStyle>
            <a:defPPr>
              <a:defRPr lang="en-US"/>
            </a:defPPr>
            <a:lvl1pPr marL="342900" indent="-342900" algn="l" defTabSz="457200" rtl="0" eaLnBrk="0" latinLnBrk="0" hangingPunct="0"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US" altLang="zh-CN" sz="2400" b="1">
                <a:solidFill>
                  <a:srgbClr val="F525E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Wingdings" panose="05000000000000000000" pitchFamily="2" charset="2"/>
              </a:rPr>
              <a:t>③</a:t>
            </a:r>
            <a:r>
              <a:rPr lang="zh-CN" altLang="en-US" sz="2400" b="1">
                <a:solidFill>
                  <a:srgbClr val="F525E6"/>
                </a:solidFill>
              </a:rPr>
              <a:t>表示铁由铁元素组成。</a:t>
            </a:r>
            <a:endParaRPr lang="zh-CN" altLang="en-US" sz="2400" b="1">
              <a:solidFill>
                <a:srgbClr val="F525E6"/>
              </a:solidFill>
            </a:endParaRPr>
          </a:p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endParaRPr lang="zh-CN" altLang="en-US" sz="2400" b="1">
              <a:solidFill>
                <a:srgbClr val="F525E6"/>
              </a:solidFill>
            </a:endParaRPr>
          </a:p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endParaRPr lang="en-US" altLang="zh-CN" sz="3200" b="0">
              <a:solidFill>
                <a:srgbClr val="FF0000"/>
              </a:solidFill>
              <a:ea typeface="宋体" panose="02010600030101010101" pitchFamily="2" charset="-122"/>
            </a:endParaRPr>
          </a:p>
        </p:txBody>
      </p:sp>
      <p:sp>
        <p:nvSpPr>
          <p:cNvPr id="10" name="Rectangle 27"/>
          <p:cNvSpPr>
            <a:spLocks noChangeArrowheads="1"/>
          </p:cNvSpPr>
          <p:nvPr/>
        </p:nvSpPr>
        <p:spPr bwMode="auto">
          <a:xfrm>
            <a:off x="427037" y="3052508"/>
            <a:ext cx="2935288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170" tIns="46990" rIns="90170" bIns="46990"/>
          <a:lstStyle>
            <a:defPPr>
              <a:defRPr lang="en-US"/>
            </a:defPPr>
            <a:lvl1pPr marL="342900" indent="-342900" algn="l" defTabSz="457200" rtl="0" eaLnBrk="0" latinLnBrk="0" hangingPunct="0"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r>
              <a:rPr lang="zh-CN" altLang="en-US" sz="2800" b="1">
                <a:solidFill>
                  <a:srgbClr val="F525E6"/>
                </a:solidFill>
                <a:sym typeface="Wingdings" panose="05000000000000000000" pitchFamily="2" charset="2"/>
              </a:rPr>
              <a:t></a:t>
            </a:r>
            <a:r>
              <a:rPr lang="zh-CN" altLang="en-US" sz="2400" b="1">
                <a:solidFill>
                  <a:srgbClr val="F525E6"/>
                </a:solidFill>
              </a:rPr>
              <a:t>表示</a:t>
            </a:r>
            <a:r>
              <a:rPr lang="en-US" altLang="zh-CN" sz="2400" b="1">
                <a:solidFill>
                  <a:srgbClr val="F525E6"/>
                </a:solidFill>
              </a:rPr>
              <a:t>1</a:t>
            </a:r>
            <a:r>
              <a:rPr lang="zh-CN" altLang="en-US" sz="2400" b="1">
                <a:solidFill>
                  <a:srgbClr val="F525E6"/>
                </a:solidFill>
              </a:rPr>
              <a:t>个铁原子。</a:t>
            </a:r>
            <a:endParaRPr lang="zh-CN" altLang="en-US" sz="2400" b="1">
              <a:solidFill>
                <a:srgbClr val="F525E6"/>
              </a:solidFill>
            </a:endParaRPr>
          </a:p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endParaRPr lang="en-US" altLang="zh-CN" sz="3200" b="0">
              <a:solidFill>
                <a:srgbClr val="F525E6"/>
              </a:solidFill>
              <a:ea typeface="宋体" panose="02010600030101010101" pitchFamily="2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427037" y="3527061"/>
            <a:ext cx="54168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不能表示铁分子，因为它不是分子构成</a:t>
            </a:r>
            <a:endParaRPr lang="zh-CN" altLang="en-US" sz="2400" b="1"/>
          </a:p>
        </p:txBody>
      </p:sp>
      <p:sp>
        <p:nvSpPr>
          <p:cNvPr id="13" name="文本框 12"/>
          <p:cNvSpPr txBox="1"/>
          <p:nvPr/>
        </p:nvSpPr>
        <p:spPr>
          <a:xfrm>
            <a:off x="427036" y="4134980"/>
            <a:ext cx="595471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altLang="zh-CN" sz="2800" b="1">
                <a:solidFill>
                  <a:srgbClr val="000099"/>
                </a:solidFill>
                <a:ea typeface="宋体" panose="02010600030101010101" pitchFamily="2" charset="-122"/>
              </a:rPr>
              <a:t>【</a:t>
            </a:r>
            <a:r>
              <a:rPr lang="zh-CN" altLang="en-US" sz="2800" b="1">
                <a:solidFill>
                  <a:srgbClr val="000099"/>
                </a:solidFill>
                <a:ea typeface="宋体" panose="02010600030101010101" pitchFamily="2" charset="-122"/>
              </a:rPr>
              <a:t>拓展</a:t>
            </a:r>
            <a:r>
              <a:rPr lang="en-US" altLang="zh-CN" sz="2800" b="1">
                <a:solidFill>
                  <a:srgbClr val="000099"/>
                </a:solidFill>
                <a:ea typeface="宋体" panose="02010600030101010101" pitchFamily="2" charset="-122"/>
              </a:rPr>
              <a:t>】</a:t>
            </a:r>
            <a:r>
              <a:rPr lang="zh-CN" altLang="en-US" sz="2800" b="1">
                <a:solidFill>
                  <a:srgbClr val="000099"/>
                </a:solidFill>
                <a:ea typeface="宋体" panose="02010600030101010101" pitchFamily="2" charset="-122"/>
              </a:rPr>
              <a:t>：由分子构成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物质</a:t>
            </a:r>
            <a:r>
              <a:rPr lang="zh-CN" altLang="en-US" sz="2800" b="1">
                <a:solidFill>
                  <a:srgbClr val="000099"/>
                </a:solidFill>
                <a:latin typeface="Calibri"/>
                <a:ea typeface="宋体" panose="02010600030101010101" pitchFamily="2" charset="-122"/>
              </a:rPr>
              <a:t>：</a:t>
            </a:r>
            <a:endParaRPr lang="zh-CN" altLang="en-US"/>
          </a:p>
        </p:txBody>
      </p:sp>
      <p:sp>
        <p:nvSpPr>
          <p:cNvPr id="14" name="文本框 13"/>
          <p:cNvSpPr txBox="1"/>
          <p:nvPr/>
        </p:nvSpPr>
        <p:spPr>
          <a:xfrm>
            <a:off x="380205" y="4609533"/>
            <a:ext cx="54361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黑体" panose="02010609060101010101" pitchFamily="49" charset="-122"/>
                <a:ea typeface="黑体" panose="02010609060101010101" pitchFamily="49" charset="-122"/>
              </a:rPr>
              <a:t>①</a:t>
            </a: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</a:rPr>
              <a:t>部分</a:t>
            </a:r>
            <a:r>
              <a:rPr lang="zh-CN" altLang="en-US" sz="2400" b="1"/>
              <a:t>非金属单质：</a:t>
            </a:r>
            <a:r>
              <a:rPr lang="en-US" altLang="zh-CN" sz="2400" b="1"/>
              <a:t>H</a:t>
            </a:r>
            <a:r>
              <a:rPr lang="en-US" altLang="zh-CN" sz="2400" b="1" baseline="-25000"/>
              <a:t>2</a:t>
            </a:r>
            <a:r>
              <a:rPr lang="zh-CN" altLang="en-US" sz="2400" b="1"/>
              <a:t>、</a:t>
            </a:r>
            <a:r>
              <a:rPr lang="en-US" altLang="zh-CN" sz="2400" b="1"/>
              <a:t>O</a:t>
            </a:r>
            <a:r>
              <a:rPr lang="en-US" altLang="zh-CN" sz="2400" b="1" baseline="-25000"/>
              <a:t>2</a:t>
            </a:r>
            <a:r>
              <a:rPr lang="zh-CN" altLang="en-US" sz="2400" b="1"/>
              <a:t>、</a:t>
            </a:r>
            <a:r>
              <a:rPr lang="en-US" altLang="zh-CN" sz="2400" b="1"/>
              <a:t>0</a:t>
            </a:r>
            <a:r>
              <a:rPr lang="en-US" altLang="zh-CN" sz="2400" b="1" baseline="-25000"/>
              <a:t>3</a:t>
            </a:r>
            <a:r>
              <a:rPr lang="zh-CN" altLang="en-US" sz="2400" b="1"/>
              <a:t>、</a:t>
            </a:r>
            <a:r>
              <a:rPr lang="en-US" altLang="zh-CN" sz="2400" b="1"/>
              <a:t>N</a:t>
            </a:r>
            <a:r>
              <a:rPr lang="en-US" altLang="zh-CN" sz="2400" b="1" baseline="-25000"/>
              <a:t>2</a:t>
            </a:r>
            <a:r>
              <a:rPr lang="en-US" altLang="zh-CN" sz="2400" b="1"/>
              <a:t> </a:t>
            </a:r>
            <a:r>
              <a:rPr lang="zh-CN" altLang="en-US" sz="2400" b="1"/>
              <a:t>等</a:t>
            </a:r>
            <a:endParaRPr lang="zh-CN" altLang="en-US" sz="2400" b="1"/>
          </a:p>
        </p:txBody>
      </p:sp>
      <p:sp>
        <p:nvSpPr>
          <p:cNvPr id="15" name="文本框 14"/>
          <p:cNvSpPr txBox="1"/>
          <p:nvPr/>
        </p:nvSpPr>
        <p:spPr>
          <a:xfrm>
            <a:off x="366364" y="5148560"/>
            <a:ext cx="76514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黑体" panose="02010609060101010101" pitchFamily="49" charset="-122"/>
                <a:ea typeface="黑体" panose="02010609060101010101" pitchFamily="49" charset="-122"/>
              </a:rPr>
              <a:t>②</a:t>
            </a:r>
            <a:r>
              <a:rPr lang="zh-CN" altLang="en-US" sz="2400" b="1"/>
              <a:t>稀有气体单质：</a:t>
            </a:r>
            <a:r>
              <a:rPr lang="en-US" altLang="zh-CN" sz="2400" b="1"/>
              <a:t>He</a:t>
            </a:r>
            <a:r>
              <a:rPr lang="zh-CN" altLang="en-US" sz="2400" b="1"/>
              <a:t>、</a:t>
            </a:r>
            <a:r>
              <a:rPr lang="en-US" altLang="zh-CN" sz="2400" b="1"/>
              <a:t>Ne</a:t>
            </a:r>
            <a:r>
              <a:rPr lang="zh-CN" altLang="en-US" sz="2400" b="1"/>
              <a:t>、</a:t>
            </a:r>
            <a:r>
              <a:rPr lang="en-US" altLang="zh-CN" sz="2400" b="1" err="1"/>
              <a:t>Ar</a:t>
            </a:r>
            <a:r>
              <a:rPr lang="zh-CN" altLang="en-US" sz="2400" b="1"/>
              <a:t>等，由原子直接构成分子</a:t>
            </a:r>
            <a:endParaRPr lang="zh-CN" altLang="en-US" sz="2400" b="1"/>
          </a:p>
        </p:txBody>
      </p:sp>
      <p:sp>
        <p:nvSpPr>
          <p:cNvPr id="16" name="文本框 15"/>
          <p:cNvSpPr txBox="1"/>
          <p:nvPr/>
        </p:nvSpPr>
        <p:spPr>
          <a:xfrm>
            <a:off x="333375" y="5687807"/>
            <a:ext cx="5898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黑体" panose="02010609060101010101" pitchFamily="49" charset="-122"/>
                <a:ea typeface="黑体" panose="02010609060101010101" pitchFamily="49" charset="-122"/>
              </a:rPr>
              <a:t>③</a:t>
            </a:r>
            <a:r>
              <a:rPr lang="zh-CN" altLang="en-US" sz="2400" b="1"/>
              <a:t>非金属氧化物：</a:t>
            </a:r>
            <a:r>
              <a:rPr lang="en-US" altLang="zh-CN" sz="2400" b="1"/>
              <a:t>H</a:t>
            </a:r>
            <a:r>
              <a:rPr lang="en-US" altLang="zh-CN" sz="2400" b="1" baseline="-25000"/>
              <a:t>2</a:t>
            </a:r>
            <a:r>
              <a:rPr lang="en-US" altLang="zh-CN" sz="2400" b="1"/>
              <a:t>O</a:t>
            </a:r>
            <a:r>
              <a:rPr lang="zh-CN" altLang="en-US" sz="2400" b="1"/>
              <a:t>、</a:t>
            </a:r>
            <a:r>
              <a:rPr lang="en-US" altLang="zh-CN" sz="2400" b="1"/>
              <a:t>CO</a:t>
            </a:r>
            <a:r>
              <a:rPr lang="en-US" altLang="zh-CN" sz="2400" b="1" baseline="-25000"/>
              <a:t>2</a:t>
            </a:r>
            <a:r>
              <a:rPr lang="zh-CN" altLang="en-US" sz="2400" b="1"/>
              <a:t>、</a:t>
            </a:r>
            <a:r>
              <a:rPr lang="en-US" altLang="zh-CN" sz="2400" b="1"/>
              <a:t>SO</a:t>
            </a:r>
            <a:r>
              <a:rPr lang="en-US" altLang="zh-CN" sz="2400" b="1" baseline="-25000"/>
              <a:t>2</a:t>
            </a:r>
            <a:r>
              <a:rPr lang="zh-CN" altLang="en-US" sz="2400" b="1"/>
              <a:t>、</a:t>
            </a:r>
            <a:r>
              <a:rPr lang="en-US" altLang="zh-CN" sz="2400" b="1"/>
              <a:t>P</a:t>
            </a:r>
            <a:r>
              <a:rPr lang="en-US" altLang="zh-CN" sz="2400" b="1" baseline="-25000"/>
              <a:t>2</a:t>
            </a:r>
            <a:r>
              <a:rPr lang="en-US" altLang="zh-CN" sz="2400" b="1"/>
              <a:t>O</a:t>
            </a:r>
            <a:r>
              <a:rPr lang="en-US" altLang="zh-CN" sz="2400" b="1" baseline="-25000"/>
              <a:t>5</a:t>
            </a:r>
            <a:r>
              <a:rPr lang="zh-CN" altLang="en-US" sz="2400" b="1"/>
              <a:t>等</a:t>
            </a:r>
            <a:endParaRPr lang="zh-CN" altLang="en-US" sz="2400" b="1"/>
          </a:p>
        </p:txBody>
      </p:sp>
      <p:sp>
        <p:nvSpPr>
          <p:cNvPr id="17" name="Text Box 9"/>
          <p:cNvSpPr txBox="1">
            <a:spLocks noChangeArrowheads="1"/>
          </p:cNvSpPr>
          <p:nvPr/>
        </p:nvSpPr>
        <p:spPr bwMode="auto">
          <a:xfrm>
            <a:off x="333375" y="382731"/>
            <a:ext cx="85010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注意：</a:t>
            </a:r>
            <a:r>
              <a:rPr lang="zh-CN" altLang="en-US" sz="2400" b="1">
                <a:latin typeface="楷体_GB2312" pitchFamily="1" charset="-122"/>
                <a:ea typeface="楷体_GB2312" pitchFamily="1" charset="-122"/>
              </a:rPr>
              <a:t>要考虑到构成物质的粒子是分子还是原子或是离子。</a:t>
            </a:r>
            <a:endParaRPr lang="zh-CN" altLang="en-US" sz="2400" b="1">
              <a:latin typeface="楷体_GB2312" pitchFamily="1" charset="-122"/>
              <a:ea typeface="楷体_GB2312" pitchFamily="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52450" y="6183434"/>
            <a:ext cx="963725" cy="5437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aseline="30000"/>
              <a:t>………</a:t>
            </a:r>
            <a:endParaRPr lang="zh-CN" altLang="en-US" sz="4400" baseline="30000"/>
          </a:p>
        </p:txBody>
      </p:sp>
      <p:sp>
        <p:nvSpPr>
          <p:cNvPr id="18" name="Rectangle 25"/>
          <p:cNvSpPr>
            <a:spLocks noChangeArrowheads="1"/>
          </p:cNvSpPr>
          <p:nvPr/>
        </p:nvSpPr>
        <p:spPr bwMode="auto">
          <a:xfrm>
            <a:off x="3135471" y="2080854"/>
            <a:ext cx="2427129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170" tIns="46990" rIns="90170" bIns="46990"/>
          <a:lstStyle>
            <a:defPPr>
              <a:defRPr lang="en-US"/>
            </a:defPPr>
            <a:lvl1pPr marL="342900" indent="-342900" algn="l" defTabSz="457200" rtl="0" eaLnBrk="0" latinLnBrk="0" hangingPunct="0"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i="1" kern="1200">
                <a:solidFill>
                  <a:schemeClr val="tx1"/>
                </a:solidFill>
                <a:latin typeface="Arial" pitchFamily="34" charset="0"/>
                <a:ea typeface="华文细黑" panose="0201060004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US" altLang="zh-CN" sz="2400" b="1">
                <a:solidFill>
                  <a:srgbClr val="F525E6"/>
                </a:solidFill>
                <a:sym typeface="Wingdings" panose="05000000000000000000" pitchFamily="2" charset="2"/>
              </a:rPr>
              <a:t>②</a:t>
            </a:r>
            <a:r>
              <a:rPr lang="zh-CN" altLang="en-US" sz="2400" b="1">
                <a:solidFill>
                  <a:srgbClr val="F525E6"/>
                </a:solidFill>
              </a:rPr>
              <a:t>表示铁元素</a:t>
            </a:r>
            <a:endParaRPr lang="zh-CN" altLang="en-US" sz="2400" b="1">
              <a:solidFill>
                <a:srgbClr val="F525E6"/>
              </a:solidFill>
            </a:endParaRPr>
          </a:p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endParaRPr lang="zh-CN" altLang="en-US" sz="2400" b="1">
              <a:solidFill>
                <a:srgbClr val="F525E6"/>
              </a:solidFill>
            </a:endParaRPr>
          </a:p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endParaRPr lang="en-US" altLang="zh-CN" sz="3200" b="0">
              <a:solidFill>
                <a:srgbClr val="FF0000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0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  <p:bldP spid="9" grpId="0"/>
      <p:bldP spid="10" grpId="0"/>
      <p:bldP spid="11" grpId="0"/>
      <p:bldP spid="13" grpId="0"/>
      <p:bldP spid="14" grpId="0"/>
      <p:bldP spid="15" grpId="0"/>
      <p:bldP spid="16" grpId="0"/>
      <p:bldP spid="4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rrowheads="1"/>
          </p:cNvSpPr>
          <p:nvPr/>
        </p:nvSpPr>
        <p:spPr bwMode="auto">
          <a:xfrm>
            <a:off x="180975" y="938212"/>
            <a:ext cx="5800725" cy="169584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（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1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）由离子构成的物质中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不存在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一个个的分子，其化学式表示了该物质中各元素原子数目的最简整数比。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0242" name="TextBox 2"/>
          <p:cNvSpPr txBox="1">
            <a:spLocks noChangeArrowheads="1"/>
          </p:cNvSpPr>
          <p:nvPr/>
        </p:nvSpPr>
        <p:spPr bwMode="auto">
          <a:xfrm>
            <a:off x="180975" y="351218"/>
            <a:ext cx="17319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/>
              <a:t>特别提醒：</a:t>
            </a:r>
            <a:endParaRPr lang="zh-CN" altLang="en-US" sz="2400" b="1"/>
          </a:p>
        </p:txBody>
      </p:sp>
      <p:pic>
        <p:nvPicPr>
          <p:cNvPr id="4" name="图片 3" descr="t0176de1e1718bb1297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84491" y="748758"/>
            <a:ext cx="2698527" cy="22127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文本框 5"/>
          <p:cNvSpPr txBox="1"/>
          <p:nvPr/>
        </p:nvSpPr>
        <p:spPr>
          <a:xfrm>
            <a:off x="180975" y="3288941"/>
            <a:ext cx="8058150" cy="114185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）一个化学式不一定只表示一种物质，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如金刚石和石墨的化学式都是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，红磷和白磷的化学式都是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P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194" name="组合 3"/>
          <p:cNvGrpSpPr/>
          <p:nvPr/>
        </p:nvGrpSpPr>
        <p:grpSpPr>
          <a:xfrm>
            <a:off x="179388" y="188913"/>
            <a:ext cx="2160587" cy="647700"/>
            <a:chOff x="1076" y="1998"/>
            <a:chExt cx="2699" cy="788"/>
          </a:xfrm>
        </p:grpSpPr>
        <p:sp>
          <p:nvSpPr>
            <p:cNvPr id="5" name="流程图: 文档 4"/>
            <p:cNvSpPr/>
            <p:nvPr/>
          </p:nvSpPr>
          <p:spPr>
            <a:xfrm>
              <a:off x="1076" y="2071"/>
              <a:ext cx="2632" cy="715"/>
            </a:xfrm>
            <a:prstGeom prst="flowChartDocumen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6" name="文本框 4101"/>
            <p:cNvSpPr txBox="1"/>
            <p:nvPr/>
          </p:nvSpPr>
          <p:spPr>
            <a:xfrm>
              <a:off x="1076" y="1998"/>
              <a:ext cx="2699" cy="6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2800" b="1" noProof="1">
                  <a:solidFill>
                    <a:srgbClr val="D6F5F5"/>
                  </a:solidFill>
                  <a:latin typeface="宋体" panose="02010600030101010101" pitchFamily="2" charset="-122"/>
                  <a:ea typeface="幼圆" panose="02010509060101010101" pitchFamily="49" charset="-122"/>
                </a:rPr>
                <a:t>观察与思考</a:t>
              </a:r>
              <a:endParaRPr lang="zh-CN" altLang="en-US" sz="2800" noProof="1"/>
            </a:p>
          </p:txBody>
        </p:sp>
      </p:grpSp>
      <p:sp>
        <p:nvSpPr>
          <p:cNvPr id="89103" name="Oval 15"/>
          <p:cNvSpPr>
            <a:spLocks noChangeArrowheads="1"/>
          </p:cNvSpPr>
          <p:nvPr/>
        </p:nvSpPr>
        <p:spPr bwMode="auto">
          <a:xfrm>
            <a:off x="611188" y="2636838"/>
            <a:ext cx="2286000" cy="1143000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4800">
                <a:solidFill>
                  <a:srgbClr val="0000FF"/>
                </a:solidFill>
                <a:latin typeface="Times New Roman" panose="02020603050405020304" pitchFamily="18" charset="0"/>
              </a:rPr>
              <a:t>   </a:t>
            </a:r>
            <a:r>
              <a:rPr lang="en-US" altLang="zh-CN" sz="4800" b="1">
                <a:solidFill>
                  <a:srgbClr val="0000FF"/>
                </a:solidFill>
                <a:latin typeface="Times New Roman" panose="02020603050405020304" pitchFamily="18" charset="0"/>
              </a:rPr>
              <a:t>2</a:t>
            </a:r>
            <a:r>
              <a:rPr lang="en-US" altLang="zh-CN" sz="4800" b="1">
                <a:latin typeface="Times New Roman" panose="02020603050405020304" pitchFamily="18" charset="0"/>
              </a:rPr>
              <a:t> H</a:t>
            </a:r>
            <a:r>
              <a:rPr lang="en-US" altLang="zh-CN" sz="4800" b="1" baseline="-25000">
                <a:solidFill>
                  <a:srgbClr val="FF0000"/>
                </a:solidFill>
                <a:latin typeface="Times New Roman" panose="02020603050405020304" pitchFamily="18" charset="0"/>
              </a:rPr>
              <a:t>2</a:t>
            </a:r>
            <a:r>
              <a:rPr lang="en-US" altLang="zh-CN" sz="4800" b="1">
                <a:latin typeface="Times New Roman" panose="02020603050405020304" pitchFamily="18" charset="0"/>
              </a:rPr>
              <a:t>O</a:t>
            </a:r>
            <a:endParaRPr lang="en-US" altLang="zh-CN" sz="4800" b="1">
              <a:latin typeface="Times New Roman" panose="02020603050405020304" pitchFamily="18" charset="0"/>
            </a:endParaRPr>
          </a:p>
        </p:txBody>
      </p:sp>
      <p:sp>
        <p:nvSpPr>
          <p:cNvPr id="10245" name="AutoShape 16"/>
          <p:cNvSpPr>
            <a:spLocks noChangeArrowheads="1"/>
          </p:cNvSpPr>
          <p:nvPr/>
        </p:nvSpPr>
        <p:spPr bwMode="auto">
          <a:xfrm rot="-5400000">
            <a:off x="1374776" y="2438399"/>
            <a:ext cx="696913" cy="211140"/>
          </a:xfrm>
          <a:prstGeom prst="notchedRightArrow">
            <a:avLst>
              <a:gd name="adj1" fmla="val 50000"/>
              <a:gd name="adj2" fmla="val 46499"/>
            </a:avLst>
          </a:prstGeom>
          <a:solidFill>
            <a:srgbClr val="FF00FF"/>
          </a:solidFill>
          <a:ln w="9525">
            <a:solidFill>
              <a:srgbClr val="FF0000"/>
            </a:solidFill>
            <a:miter lim="800000"/>
          </a:ln>
        </p:spPr>
        <p:txBody>
          <a:bodyPr vert="eaVert" wrap="none" anchor="ctr"/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89105" name="Text Box 17"/>
          <p:cNvSpPr txBox="1">
            <a:spLocks noChangeArrowheads="1"/>
          </p:cNvSpPr>
          <p:nvPr/>
        </p:nvSpPr>
        <p:spPr bwMode="auto">
          <a:xfrm>
            <a:off x="611188" y="1700213"/>
            <a:ext cx="4321175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200" b="1">
                <a:solidFill>
                  <a:srgbClr val="0000FF"/>
                </a:solidFill>
                <a:latin typeface="Times New Roman" panose="02020603050405020304" pitchFamily="18" charset="0"/>
              </a:rPr>
              <a:t>2</a:t>
            </a:r>
            <a:r>
              <a:rPr lang="zh-CN" altLang="en-US" sz="3200" b="1">
                <a:latin typeface="Times New Roman" panose="02020603050405020304" pitchFamily="18" charset="0"/>
              </a:rPr>
              <a:t>个水分子</a:t>
            </a:r>
            <a:endParaRPr lang="zh-CN" altLang="en-US" sz="3200" b="1">
              <a:latin typeface="Times New Roman" panose="02020603050405020304" pitchFamily="18" charset="0"/>
            </a:endParaRPr>
          </a:p>
        </p:txBody>
      </p:sp>
      <p:sp>
        <p:nvSpPr>
          <p:cNvPr id="10247" name="AutoShape 18"/>
          <p:cNvSpPr>
            <a:spLocks noChangeArrowheads="1"/>
          </p:cNvSpPr>
          <p:nvPr/>
        </p:nvSpPr>
        <p:spPr bwMode="auto">
          <a:xfrm rot="1893972">
            <a:off x="2411413" y="3716338"/>
            <a:ext cx="360362" cy="144462"/>
          </a:xfrm>
          <a:prstGeom prst="notchedRightArrow">
            <a:avLst>
              <a:gd name="adj1" fmla="val 50000"/>
              <a:gd name="adj2" fmla="val 62340"/>
            </a:avLst>
          </a:prstGeom>
          <a:solidFill>
            <a:srgbClr val="FF00FF"/>
          </a:solidFill>
          <a:ln w="9525">
            <a:solidFill>
              <a:srgbClr val="FF0000"/>
            </a:solidFill>
            <a:miter lim="800000"/>
          </a:ln>
        </p:spPr>
        <p:txBody>
          <a:bodyPr wrap="none" anchor="ctr"/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89107" name="Text Box 19"/>
          <p:cNvSpPr txBox="1">
            <a:spLocks noChangeArrowheads="1"/>
          </p:cNvSpPr>
          <p:nvPr/>
        </p:nvSpPr>
        <p:spPr bwMode="auto">
          <a:xfrm>
            <a:off x="2735263" y="3573463"/>
            <a:ext cx="6408737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</a:rPr>
              <a:t>1</a:t>
            </a:r>
            <a:r>
              <a:rPr lang="zh-CN" altLang="en-US" sz="3200" b="1">
                <a:latin typeface="Times New Roman" panose="02020603050405020304" pitchFamily="18" charset="0"/>
              </a:rPr>
              <a:t>个水分子中有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</a:rPr>
              <a:t>2</a:t>
            </a:r>
            <a:r>
              <a:rPr lang="zh-CN" altLang="en-US" sz="3200" b="1">
                <a:latin typeface="Times New Roman" panose="02020603050405020304" pitchFamily="18" charset="0"/>
              </a:rPr>
              <a:t>个氢原子</a:t>
            </a:r>
            <a:endParaRPr lang="zh-CN" altLang="en-US" sz="3200" b="1">
              <a:latin typeface="Times New Roman" panose="02020603050405020304" pitchFamily="18" charset="0"/>
            </a:endParaRPr>
          </a:p>
        </p:txBody>
      </p:sp>
      <p:sp>
        <p:nvSpPr>
          <p:cNvPr id="8200" name="Text Box 21"/>
          <p:cNvSpPr txBox="1">
            <a:spLocks noChangeArrowheads="1"/>
          </p:cNvSpPr>
          <p:nvPr/>
        </p:nvSpPr>
        <p:spPr bwMode="auto">
          <a:xfrm>
            <a:off x="250825" y="981075"/>
            <a:ext cx="640873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latin typeface="宋体" panose="02010600030101010101" pitchFamily="2" charset="-122"/>
              </a:rPr>
              <a:t>化学式中数字表示什么意义？</a:t>
            </a:r>
            <a:endParaRPr lang="zh-CN" altLang="en-US" sz="3200" b="1">
              <a:latin typeface="宋体" panose="02010600030101010101" pitchFamily="2" charset="-122"/>
            </a:endParaRPr>
          </a:p>
        </p:txBody>
      </p:sp>
      <p:sp>
        <p:nvSpPr>
          <p:cNvPr id="90122" name="Text Box 10"/>
          <p:cNvSpPr txBox="1">
            <a:spLocks noChangeArrowheads="1"/>
          </p:cNvSpPr>
          <p:nvPr/>
        </p:nvSpPr>
        <p:spPr bwMode="auto">
          <a:xfrm>
            <a:off x="250825" y="4221163"/>
            <a:ext cx="8567738" cy="18118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40000"/>
              </a:lnSpc>
              <a:buFont typeface="Wingdings" panose="05000000000000000000" pitchFamily="2" charset="2"/>
              <a:buChar char="Ø"/>
            </a:pP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化学式前面的数字表示</a:t>
            </a:r>
            <a:r>
              <a:rPr lang="zh-CN" altLang="en-US" sz="2800">
                <a:solidFill>
                  <a:srgbClr val="FF0000"/>
                </a:solidFill>
                <a:ea typeface="黑体" panose="02010609060101010101" pitchFamily="49" charset="-122"/>
              </a:rPr>
              <a:t>粒子个数</a:t>
            </a:r>
            <a:r>
              <a:rPr lang="zh-CN" altLang="en-US" sz="2800">
                <a:ea typeface="黑体" panose="02010609060101010101" pitchFamily="49" charset="-122"/>
              </a:rPr>
              <a:t>,只有微观意义 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140000"/>
              </a:lnSpc>
              <a:buFont typeface="Wingdings" panose="05000000000000000000" pitchFamily="2" charset="2"/>
              <a:buChar char="Ø"/>
            </a:pP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化学式中元素符号右下角的数字表示每个分子中的原子个数。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723232" y="2885172"/>
            <a:ext cx="16321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FF0000"/>
                </a:solidFill>
                <a:latin typeface="+mn-ea"/>
              </a:rPr>
              <a:t>(</a:t>
            </a:r>
            <a:r>
              <a:rPr lang="en-US" altLang="zh-CN" sz="3600" b="1">
                <a:latin typeface="+mn-ea"/>
              </a:rPr>
              <a:t>         </a:t>
            </a:r>
            <a:r>
              <a:rPr lang="en-US" altLang="zh-CN" sz="3600" b="1">
                <a:solidFill>
                  <a:srgbClr val="FF0000"/>
                </a:solidFill>
                <a:latin typeface="+mn-ea"/>
              </a:rPr>
              <a:t>)</a:t>
            </a:r>
            <a:endParaRPr lang="zh-CN" altLang="en-US" sz="3600" b="1">
              <a:solidFill>
                <a:srgbClr val="FF0000"/>
              </a:solidFill>
              <a:latin typeface="+mn-ea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9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9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dur="7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1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68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49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49" tmFilter="0, 0; 0.125,0.2665; 0.25,0.4; 0.375,0.465; 0.5,0.5;  0.625,0.535; 0.75,0.6; 0.875,0.7335; 1,1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24" tmFilter="0, 0; 0.125,0.2665; 0.25,0.4; 0.375,0.465; 0.5,0.5;  0.625,0.535; 0.75,0.6; 0.875,0.7335; 1,1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2" tmFilter="0, 0; 0.125,0.2665; 0.25,0.4; 0.375,0.465; 0.5,0.5;  0.625,0.535; 0.75,0.6; 0.875,0.7335; 1,1">
                                          <p:stCondLst>
                                            <p:cond delay="62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10">
                                          <p:stCondLst>
                                            <p:cond delay="24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62" decel="50000">
                                          <p:stCondLst>
                                            <p:cond delay="25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10">
                                          <p:stCondLst>
                                            <p:cond delay="49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62" decel="50000">
                                          <p:stCondLst>
                                            <p:cond delay="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10">
                                          <p:stCondLst>
                                            <p:cond delay="6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62" decel="50000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10">
                                          <p:stCondLst>
                                            <p:cond delay="67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62" decel="50000">
                                          <p:stCondLst>
                                            <p:cond delay="68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9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90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2" presetID="23" presetClass="exit" presetSubtype="32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90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103" grpId="0"/>
      <p:bldP spid="10245" grpId="0"/>
      <p:bldP spid="89105" grpId="0"/>
      <p:bldP spid="10247" grpId="0"/>
      <p:bldP spid="89107" grpId="0"/>
      <p:bldP spid="2" grpId="0"/>
      <p:bldP spid="2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Text Box 4"/>
          <p:cNvSpPr txBox="1">
            <a:spLocks noChangeArrowheads="1"/>
          </p:cNvSpPr>
          <p:nvPr/>
        </p:nvSpPr>
        <p:spPr bwMode="auto">
          <a:xfrm>
            <a:off x="1219199" y="304800"/>
            <a:ext cx="7362825" cy="12054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200" b="1"/>
              <a:t>    </a:t>
            </a:r>
            <a:r>
              <a:rPr lang="zh-CN" altLang="en-US" sz="3200" b="1"/>
              <a:t>下列符号各表示什么意义</a:t>
            </a:r>
            <a:endParaRPr lang="zh-CN" altLang="en-US" sz="3200" b="1"/>
          </a:p>
          <a:p>
            <a:pPr eaLnBrk="1" hangingPunct="1">
              <a:spcBef>
                <a:spcPts val="1000"/>
              </a:spcBef>
            </a:pPr>
            <a:r>
              <a:rPr lang="zh-CN" altLang="en-US" sz="3200" b="1"/>
              <a:t>       </a:t>
            </a:r>
            <a:r>
              <a:rPr lang="en-US" altLang="zh-CN" sz="2800" b="1"/>
              <a:t>H  </a:t>
            </a:r>
            <a:r>
              <a:rPr lang="en-US" altLang="zh-CN" sz="3200" b="1"/>
              <a:t>     </a:t>
            </a:r>
            <a:r>
              <a:rPr lang="en-US" altLang="zh-CN" sz="2800" b="1"/>
              <a:t>2H </a:t>
            </a:r>
            <a:r>
              <a:rPr lang="en-US" altLang="zh-CN" sz="3200" b="1"/>
              <a:t>     </a:t>
            </a:r>
            <a:r>
              <a:rPr lang="en-US" altLang="zh-CN" sz="2800" b="1"/>
              <a:t>H</a:t>
            </a:r>
            <a:r>
              <a:rPr lang="en-US" altLang="zh-CN" sz="2800" b="1" baseline="-25000"/>
              <a:t>2</a:t>
            </a:r>
            <a:r>
              <a:rPr lang="en-US" altLang="zh-CN" sz="3200" b="1"/>
              <a:t>      </a:t>
            </a:r>
            <a:r>
              <a:rPr lang="en-US" altLang="zh-CN" sz="2800" b="1"/>
              <a:t>2H</a:t>
            </a:r>
            <a:r>
              <a:rPr lang="en-US" altLang="zh-CN" sz="2800" b="1" baseline="-25000"/>
              <a:t>2</a:t>
            </a:r>
            <a:r>
              <a:rPr lang="en-US" altLang="zh-CN" sz="3200" b="1" baseline="-25000"/>
              <a:t>     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2H</a:t>
            </a:r>
            <a:r>
              <a:rPr kumimoji="0" lang="en-US" altLang="zh-CN" sz="3200" b="1" i="0" u="none" strike="noStrike" kern="1200" cap="none" spc="0" normalizeH="0" baseline="3000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+</a:t>
            </a:r>
            <a:r>
              <a:rPr lang="en-US" altLang="zh-CN" sz="3200" b="1" baseline="-25000"/>
              <a:t>        </a:t>
            </a:r>
            <a:r>
              <a:rPr lang="en-US" altLang="zh-CN" sz="3200" b="1"/>
              <a:t>   </a:t>
            </a:r>
            <a:endParaRPr lang="en-US" altLang="zh-CN" sz="3200" b="1"/>
          </a:p>
        </p:txBody>
      </p:sp>
      <p:grpSp>
        <p:nvGrpSpPr>
          <p:cNvPr id="19465" name="Group 9"/>
          <p:cNvGrpSpPr/>
          <p:nvPr/>
        </p:nvGrpSpPr>
        <p:grpSpPr>
          <a:xfrm>
            <a:off x="838200" y="1586449"/>
            <a:ext cx="838200" cy="990600"/>
            <a:chOff x="528" y="1104"/>
            <a:chExt cx="528" cy="624"/>
          </a:xfrm>
        </p:grpSpPr>
        <p:sp>
          <p:nvSpPr>
            <p:cNvPr id="9229" name="Rectangle 6"/>
            <p:cNvSpPr>
              <a:spLocks noChangeArrowheads="1"/>
            </p:cNvSpPr>
            <p:nvPr/>
          </p:nvSpPr>
          <p:spPr bwMode="auto">
            <a:xfrm>
              <a:off x="528" y="1248"/>
              <a:ext cx="372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en-US"/>
              </a:defPPr>
              <a:lvl1pPr marL="0" algn="l" defTabSz="4572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4572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4572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4572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4572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3200" b="1"/>
                <a:t>H </a:t>
              </a:r>
              <a:endParaRPr lang="en-US" altLang="zh-CN" sz="3200" b="1"/>
            </a:p>
          </p:txBody>
        </p:sp>
        <p:sp>
          <p:nvSpPr>
            <p:cNvPr id="9230" name="AutoShape 7"/>
            <p:cNvSpPr/>
            <p:nvPr/>
          </p:nvSpPr>
          <p:spPr bwMode="auto">
            <a:xfrm>
              <a:off x="864" y="1104"/>
              <a:ext cx="192" cy="624"/>
            </a:xfrm>
            <a:prstGeom prst="leftBrace">
              <a:avLst>
                <a:gd name="adj1" fmla="val 27083"/>
                <a:gd name="adj2" fmla="val 50000"/>
              </a:avLst>
            </a:prstGeom>
            <a:noFill/>
            <a:ln w="2857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marL="0" algn="l" defTabSz="4572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4572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4572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4572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4572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</p:grpSp>
      <p:sp>
        <p:nvSpPr>
          <p:cNvPr id="19464" name="Text Box 8"/>
          <p:cNvSpPr txBox="1">
            <a:spLocks noChangeArrowheads="1"/>
          </p:cNvSpPr>
          <p:nvPr/>
        </p:nvSpPr>
        <p:spPr bwMode="auto">
          <a:xfrm>
            <a:off x="1676401" y="1448052"/>
            <a:ext cx="6248400" cy="1231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200" b="1"/>
              <a:t>1</a:t>
            </a:r>
            <a:r>
              <a:rPr lang="en-US" altLang="zh-CN" sz="2800" b="1"/>
              <a:t>.</a:t>
            </a:r>
            <a:r>
              <a:rPr lang="zh-CN" altLang="en-US" sz="2800" b="1"/>
              <a:t>表示氢元素</a:t>
            </a:r>
            <a:endParaRPr lang="zh-CN" altLang="en-US" sz="2800" b="1"/>
          </a:p>
          <a:p>
            <a:pPr eaLnBrk="1" hangingPunct="1">
              <a:spcBef>
                <a:spcPct val="50000"/>
              </a:spcBef>
            </a:pPr>
            <a:r>
              <a:rPr lang="en-US" altLang="zh-CN" sz="2800" b="1"/>
              <a:t>2</a:t>
            </a:r>
            <a:r>
              <a:rPr lang="zh-CN" altLang="en-US" sz="2800" b="1"/>
              <a:t>、表示一个氢原子</a:t>
            </a:r>
            <a:endParaRPr lang="zh-CN" altLang="en-US" sz="3200" b="1"/>
          </a:p>
        </p:txBody>
      </p:sp>
      <p:sp>
        <p:nvSpPr>
          <p:cNvPr id="19466" name="Text Box 10"/>
          <p:cNvSpPr txBox="1">
            <a:spLocks noChangeArrowheads="1"/>
          </p:cNvSpPr>
          <p:nvPr/>
        </p:nvSpPr>
        <p:spPr bwMode="auto">
          <a:xfrm>
            <a:off x="1714500" y="3373449"/>
            <a:ext cx="7010400" cy="1866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65000"/>
              </a:lnSpc>
              <a:spcBef>
                <a:spcPct val="50000"/>
              </a:spcBef>
            </a:pPr>
            <a:r>
              <a:rPr lang="en-US" altLang="zh-CN" sz="2800" b="1"/>
              <a:t>1.</a:t>
            </a:r>
            <a:r>
              <a:rPr lang="zh-CN" altLang="en-US" sz="2800" b="1"/>
              <a:t>表示氢气</a:t>
            </a:r>
            <a:endParaRPr lang="zh-CN" altLang="en-US" sz="2800" b="1"/>
          </a:p>
          <a:p>
            <a:pPr eaLnBrk="1" hangingPunct="1">
              <a:lnSpc>
                <a:spcPct val="65000"/>
              </a:lnSpc>
              <a:spcBef>
                <a:spcPct val="50000"/>
              </a:spcBef>
            </a:pPr>
            <a:r>
              <a:rPr lang="en-US" altLang="zh-CN" sz="2800" b="1"/>
              <a:t>2</a:t>
            </a:r>
            <a:r>
              <a:rPr lang="zh-CN" altLang="en-US" sz="2800" b="1"/>
              <a:t>、表示氢气由氢元素组成</a:t>
            </a:r>
            <a:endParaRPr lang="zh-CN" altLang="en-US" sz="2800" b="1"/>
          </a:p>
          <a:p>
            <a:pPr eaLnBrk="1" hangingPunct="1">
              <a:lnSpc>
                <a:spcPct val="65000"/>
              </a:lnSpc>
              <a:spcBef>
                <a:spcPct val="50000"/>
              </a:spcBef>
            </a:pPr>
            <a:r>
              <a:rPr lang="en-US" altLang="zh-CN" sz="2800" b="1"/>
              <a:t>3</a:t>
            </a:r>
            <a:r>
              <a:rPr lang="zh-CN" altLang="en-US" sz="2800" b="1"/>
              <a:t>、表示一个氢分子</a:t>
            </a:r>
            <a:endParaRPr lang="zh-CN" altLang="en-US" sz="2800" b="1"/>
          </a:p>
          <a:p>
            <a:pPr eaLnBrk="1" hangingPunct="1">
              <a:lnSpc>
                <a:spcPct val="65000"/>
              </a:lnSpc>
              <a:spcBef>
                <a:spcPct val="50000"/>
              </a:spcBef>
            </a:pPr>
            <a:r>
              <a:rPr lang="en-US" altLang="zh-CN" sz="2800" b="1"/>
              <a:t>4</a:t>
            </a:r>
            <a:r>
              <a:rPr lang="zh-CN" altLang="en-US" sz="2800" b="1"/>
              <a:t>、表示一个氢分子由二个氢原子构成</a:t>
            </a:r>
            <a:endParaRPr lang="zh-CN" altLang="en-US" sz="2800" b="1"/>
          </a:p>
        </p:txBody>
      </p:sp>
      <p:sp>
        <p:nvSpPr>
          <p:cNvPr id="19468" name="Rectangle 12"/>
          <p:cNvSpPr>
            <a:spLocks noChangeArrowheads="1"/>
          </p:cNvSpPr>
          <p:nvPr/>
        </p:nvSpPr>
        <p:spPr bwMode="auto">
          <a:xfrm>
            <a:off x="771525" y="2746357"/>
            <a:ext cx="9144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FF0000"/>
                </a:solidFill>
              </a:rPr>
              <a:t>2</a:t>
            </a:r>
            <a:r>
              <a:rPr lang="en-US" altLang="zh-CN" sz="3200" b="1"/>
              <a:t>H</a:t>
            </a:r>
            <a:r>
              <a:rPr lang="zh-CN" altLang="en-US" sz="3200" b="1"/>
              <a:t>：</a:t>
            </a:r>
            <a:endParaRPr lang="zh-CN" altLang="en-US" sz="3200" b="1"/>
          </a:p>
        </p:txBody>
      </p:sp>
      <p:sp>
        <p:nvSpPr>
          <p:cNvPr id="19470" name="Text Box 14"/>
          <p:cNvSpPr txBox="1">
            <a:spLocks noChangeArrowheads="1"/>
          </p:cNvSpPr>
          <p:nvPr/>
        </p:nvSpPr>
        <p:spPr bwMode="auto">
          <a:xfrm>
            <a:off x="1600200" y="2778530"/>
            <a:ext cx="350520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0033CC"/>
                </a:solidFill>
              </a:rPr>
              <a:t>表示二个氢原子</a:t>
            </a:r>
            <a:endParaRPr lang="zh-CN" altLang="en-US" sz="2800" b="1">
              <a:solidFill>
                <a:srgbClr val="0033CC"/>
              </a:solidFill>
            </a:endParaRPr>
          </a:p>
        </p:txBody>
      </p:sp>
      <p:sp>
        <p:nvSpPr>
          <p:cNvPr id="19471" name="Rectangle 15"/>
          <p:cNvSpPr>
            <a:spLocks noChangeArrowheads="1"/>
          </p:cNvSpPr>
          <p:nvPr/>
        </p:nvSpPr>
        <p:spPr bwMode="auto">
          <a:xfrm>
            <a:off x="733425" y="3727440"/>
            <a:ext cx="9144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/>
              <a:t>H</a:t>
            </a:r>
            <a:r>
              <a:rPr lang="en-US" altLang="zh-CN" sz="3200" b="1" baseline="-25000"/>
              <a:t>2</a:t>
            </a:r>
            <a:r>
              <a:rPr lang="zh-CN" altLang="en-US" sz="3200" b="1"/>
              <a:t>：</a:t>
            </a:r>
            <a:endParaRPr lang="zh-CN" altLang="en-US" sz="3200" b="1"/>
          </a:p>
        </p:txBody>
      </p:sp>
      <p:sp>
        <p:nvSpPr>
          <p:cNvPr id="19472" name="Rectangle 16"/>
          <p:cNvSpPr>
            <a:spLocks noChangeArrowheads="1"/>
          </p:cNvSpPr>
          <p:nvPr/>
        </p:nvSpPr>
        <p:spPr bwMode="auto">
          <a:xfrm>
            <a:off x="733425" y="5128728"/>
            <a:ext cx="9144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FF0000"/>
                </a:solidFill>
              </a:rPr>
              <a:t>2</a:t>
            </a:r>
            <a:r>
              <a:rPr lang="en-US" altLang="zh-CN" sz="3200" b="1"/>
              <a:t>H</a:t>
            </a:r>
            <a:r>
              <a:rPr lang="en-US" altLang="zh-CN" sz="3200" b="1" baseline="-25000"/>
              <a:t>2</a:t>
            </a:r>
            <a:r>
              <a:rPr lang="zh-CN" altLang="en-US" sz="3200" b="1"/>
              <a:t>：</a:t>
            </a:r>
            <a:endParaRPr lang="zh-CN" altLang="en-US" sz="3200" b="1"/>
          </a:p>
        </p:txBody>
      </p:sp>
      <p:sp>
        <p:nvSpPr>
          <p:cNvPr id="19473" name="Text Box 17"/>
          <p:cNvSpPr txBox="1">
            <a:spLocks noChangeArrowheads="1"/>
          </p:cNvSpPr>
          <p:nvPr/>
        </p:nvSpPr>
        <p:spPr bwMode="auto">
          <a:xfrm>
            <a:off x="1647825" y="5271551"/>
            <a:ext cx="350520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0033CC"/>
                </a:solidFill>
              </a:rPr>
              <a:t>表示二个氢分子</a:t>
            </a:r>
            <a:endParaRPr lang="zh-CN" altLang="en-US" sz="2800" b="1">
              <a:solidFill>
                <a:srgbClr val="0033CC"/>
              </a:solidFill>
            </a:endParaRPr>
          </a:p>
        </p:txBody>
      </p:sp>
      <p:sp>
        <p:nvSpPr>
          <p:cNvPr id="19474" name="AutoShape 18"/>
          <p:cNvSpPr/>
          <p:nvPr/>
        </p:nvSpPr>
        <p:spPr bwMode="auto">
          <a:xfrm>
            <a:off x="1409700" y="3338939"/>
            <a:ext cx="304800" cy="1752600"/>
          </a:xfrm>
          <a:prstGeom prst="leftBrace">
            <a:avLst>
              <a:gd name="adj1" fmla="val 47917"/>
              <a:gd name="adj2" fmla="val 50000"/>
            </a:avLst>
          </a:prstGeom>
          <a:noFill/>
          <a:ln w="254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9228" name="WordArt 19"/>
          <p:cNvSpPr>
            <a:spLocks noChangeArrowheads="1" noChangeShapeType="1" noTextEdit="1"/>
          </p:cNvSpPr>
          <p:nvPr/>
        </p:nvSpPr>
        <p:spPr bwMode="auto">
          <a:xfrm>
            <a:off x="304800" y="304800"/>
            <a:ext cx="933450" cy="700088"/>
          </a:xfrm>
          <a:prstGeom prst="rect">
            <a:avLst/>
          </a:prstGeom>
        </p:spPr>
        <p:txBody>
          <a:bodyPr wrap="none" fromWordArt="1">
            <a:prstTxWarp prst="textCascadeUp">
              <a:avLst>
                <a:gd name="adj" fmla="val 82315"/>
              </a:avLst>
            </a:prstTxWarp>
            <a:scene3d>
              <a:camera prst="legacyPerspectiveFront">
                <a:rot lat="20519996" lon="1080000" rev="0"/>
              </a:camera>
              <a:lightRig rig="legacyHarsh2" dir="b"/>
            </a:scene3d>
            <a:sp3d extrusionH="430200" prstMaterial="legacyMatte">
              <a:extrusionClr>
                <a:srgbClr val="FF6600"/>
              </a:extrusionClr>
              <a:contourClr>
                <a:srgbClr val="FFE701"/>
              </a:contourClr>
            </a:sp3d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kern="10">
                <a:ln w="9525">
                  <a:round/>
                </a:ln>
                <a:gradFill rotWithShape="1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5400000" scaled="1"/>
                </a:gradFill>
                <a:latin typeface="宋体" panose="02010600030101010101" pitchFamily="2" charset="-122"/>
              </a:rPr>
              <a:t>讨论</a:t>
            </a:r>
            <a:endParaRPr lang="zh-CN" altLang="en-US" sz="3600" b="1" kern="10">
              <a:ln w="9525">
                <a:round/>
              </a:ln>
              <a:gradFill rotWithShape="1">
                <a:gsLst>
                  <a:gs pos="0">
                    <a:srgbClr val="FFE701"/>
                  </a:gs>
                  <a:gs pos="100000">
                    <a:srgbClr val="FE3E02"/>
                  </a:gs>
                </a:gsLst>
                <a:lin ang="5400000" scaled="1"/>
              </a:gradFill>
              <a:latin typeface="宋体" panose="02010600030101010101" pitchFamily="2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733425" y="5968425"/>
            <a:ext cx="9525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2H</a:t>
            </a:r>
            <a:r>
              <a:rPr kumimoji="0" lang="en-US" altLang="zh-CN" sz="3200" b="1" i="0" u="none" strike="noStrike" kern="1200" cap="none" spc="0" normalizeH="0" baseline="3000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+</a:t>
            </a:r>
            <a:endParaRPr lang="zh-CN" altLang="en-US"/>
          </a:p>
        </p:txBody>
      </p:sp>
      <p:sp>
        <p:nvSpPr>
          <p:cNvPr id="17" name="Text Box 17"/>
          <p:cNvSpPr txBox="1">
            <a:spLocks noChangeArrowheads="1"/>
          </p:cNvSpPr>
          <p:nvPr/>
        </p:nvSpPr>
        <p:spPr bwMode="auto">
          <a:xfrm>
            <a:off x="1562100" y="5996748"/>
            <a:ext cx="350520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0033CC"/>
                </a:solidFill>
              </a:rPr>
              <a:t>表示二个氢离子</a:t>
            </a:r>
            <a:endParaRPr lang="zh-CN" altLang="en-US" sz="2800" b="1">
              <a:solidFill>
                <a:srgbClr val="0033CC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94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94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9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9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9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9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94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94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94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94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19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19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8" grpId="0"/>
      <p:bldP spid="19470" grpId="0"/>
      <p:bldP spid="19471" grpId="0"/>
      <p:bldP spid="19472" grpId="0"/>
      <p:bldP spid="19473" grpId="0"/>
      <p:bldP spid="19474" grpId="0"/>
      <p:bldP spid="16" grpId="0"/>
      <p:bldP spid="1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Text Box 4"/>
          <p:cNvSpPr txBox="1">
            <a:spLocks noChangeArrowheads="1"/>
          </p:cNvSpPr>
          <p:nvPr/>
        </p:nvSpPr>
        <p:spPr bwMode="auto">
          <a:xfrm>
            <a:off x="323849" y="257532"/>
            <a:ext cx="8715375" cy="5047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</a:rPr>
              <a:t>练习：</a:t>
            </a:r>
            <a:r>
              <a:rPr lang="zh-CN" altLang="en-US" sz="2800" b="1"/>
              <a:t>请说出下列符号中“</a:t>
            </a:r>
            <a:r>
              <a:rPr lang="en-US" altLang="zh-CN" sz="2800" b="1"/>
              <a:t>2”</a:t>
            </a:r>
            <a:r>
              <a:rPr lang="zh-CN" altLang="en-US" sz="2800" b="1"/>
              <a:t>的含义：</a:t>
            </a:r>
            <a:endParaRPr lang="zh-CN" altLang="en-US" sz="2800" b="1"/>
          </a:p>
          <a:p>
            <a:pPr eaLnBrk="1" hangingPunct="1">
              <a:spcBef>
                <a:spcPct val="50000"/>
              </a:spcBef>
            </a:pPr>
            <a:r>
              <a:rPr lang="zh-CN" altLang="en-US" sz="2800" b="1"/>
              <a:t>  </a:t>
            </a:r>
            <a:r>
              <a:rPr lang="en-US" altLang="zh-CN" sz="2800" b="1">
                <a:solidFill>
                  <a:srgbClr val="0033CC"/>
                </a:solidFill>
              </a:rPr>
              <a:t>2</a:t>
            </a:r>
            <a:r>
              <a:rPr lang="en-US" altLang="zh-CN" sz="2800" b="1"/>
              <a:t>N</a:t>
            </a:r>
            <a:r>
              <a:rPr lang="zh-CN" altLang="en-US" sz="2800" b="1"/>
              <a:t>：    </a:t>
            </a:r>
            <a:endParaRPr lang="zh-CN" altLang="en-US" sz="2800" b="1"/>
          </a:p>
          <a:p>
            <a:pPr eaLnBrk="1" hangingPunct="1">
              <a:spcBef>
                <a:spcPct val="50000"/>
              </a:spcBef>
            </a:pPr>
            <a:r>
              <a:rPr lang="zh-CN" altLang="en-US" sz="2800" b="1"/>
              <a:t>   </a:t>
            </a:r>
            <a:r>
              <a:rPr lang="en-US" altLang="zh-CN" sz="2800" b="1"/>
              <a:t>N</a:t>
            </a:r>
            <a:r>
              <a:rPr lang="en-US" altLang="zh-CN" sz="2800" b="1" baseline="-25000">
                <a:solidFill>
                  <a:srgbClr val="0033CC"/>
                </a:solidFill>
              </a:rPr>
              <a:t>2</a:t>
            </a:r>
            <a:r>
              <a:rPr lang="zh-CN" altLang="en-US" sz="2800" b="1"/>
              <a:t>：  </a:t>
            </a:r>
            <a:r>
              <a:rPr lang="zh-CN" altLang="en-US" sz="2800" b="1" baseline="-25000"/>
              <a:t>   </a:t>
            </a:r>
            <a:endParaRPr lang="zh-CN" altLang="en-US" sz="2800" b="1" baseline="-25000"/>
          </a:p>
          <a:p>
            <a:pPr eaLnBrk="1" hangingPunct="1">
              <a:spcBef>
                <a:spcPct val="50000"/>
              </a:spcBef>
            </a:pPr>
            <a:r>
              <a:rPr lang="zh-CN" altLang="en-US" sz="2800" b="1" baseline="-25000"/>
              <a:t>   </a:t>
            </a:r>
            <a:endParaRPr lang="zh-CN" altLang="en-US" sz="2800" b="1" baseline="-25000"/>
          </a:p>
          <a:p>
            <a:pPr eaLnBrk="1" hangingPunct="1">
              <a:spcBef>
                <a:spcPct val="50000"/>
              </a:spcBef>
            </a:pPr>
            <a:endParaRPr lang="zh-CN" altLang="en-US" sz="2800" b="1" baseline="-25000"/>
          </a:p>
          <a:p>
            <a:pPr eaLnBrk="1" hangingPunct="1">
              <a:spcBef>
                <a:spcPct val="50000"/>
              </a:spcBef>
            </a:pPr>
            <a:r>
              <a:rPr lang="zh-CN" altLang="en-US" sz="2800" b="1" baseline="-25000"/>
              <a:t> </a:t>
            </a:r>
            <a:r>
              <a:rPr lang="en-US" altLang="zh-CN" sz="2800" b="1">
                <a:solidFill>
                  <a:srgbClr val="0033CC"/>
                </a:solidFill>
              </a:rPr>
              <a:t>2</a:t>
            </a:r>
            <a:r>
              <a:rPr lang="en-US" altLang="zh-CN" sz="2800" b="1"/>
              <a:t>CO</a:t>
            </a:r>
            <a:r>
              <a:rPr lang="en-US" altLang="zh-CN" sz="2800" b="1" baseline="-25000">
                <a:solidFill>
                  <a:srgbClr val="0033CC"/>
                </a:solidFill>
              </a:rPr>
              <a:t>2</a:t>
            </a:r>
            <a:r>
              <a:rPr lang="en-US" altLang="zh-CN" sz="2800" b="1" baseline="-25000"/>
              <a:t>    </a:t>
            </a:r>
            <a:endParaRPr lang="en-US" altLang="zh-CN" sz="2800" b="1" baseline="-25000"/>
          </a:p>
          <a:p>
            <a:pPr eaLnBrk="1" hangingPunct="1">
              <a:spcBef>
                <a:spcPct val="50000"/>
              </a:spcBef>
            </a:pPr>
            <a:r>
              <a:rPr lang="en-US" altLang="zh-CN" sz="2800" b="1" baseline="-25000"/>
              <a:t> </a:t>
            </a:r>
            <a:endParaRPr lang="en-US" altLang="zh-CN" sz="2800" b="1" baseline="-25000"/>
          </a:p>
          <a:p>
            <a:pPr eaLnBrk="1" hangingPunct="1">
              <a:spcBef>
                <a:spcPct val="50000"/>
              </a:spcBef>
            </a:pPr>
            <a:endParaRPr lang="en-US" altLang="zh-CN" sz="2800" b="1"/>
          </a:p>
          <a:p>
            <a:pPr eaLnBrk="1" hangingPunct="1">
              <a:spcBef>
                <a:spcPct val="50000"/>
              </a:spcBef>
            </a:pPr>
            <a:r>
              <a:rPr lang="en-US" altLang="zh-CN" sz="2800" b="1">
                <a:solidFill>
                  <a:srgbClr val="0033CC"/>
                </a:solidFill>
              </a:rPr>
              <a:t>2</a:t>
            </a:r>
            <a:r>
              <a:rPr lang="en-US" altLang="zh-CN" sz="2800" b="1"/>
              <a:t>Mg</a:t>
            </a:r>
            <a:r>
              <a:rPr lang="en-US" altLang="zh-CN" sz="2800" b="1" baseline="30000">
                <a:solidFill>
                  <a:srgbClr val="0033CC"/>
                </a:solidFill>
              </a:rPr>
              <a:t>2</a:t>
            </a:r>
            <a:r>
              <a:rPr lang="en-US" altLang="zh-CN" sz="2800" b="1" baseline="30000"/>
              <a:t>+</a:t>
            </a:r>
            <a:endParaRPr lang="en-US" altLang="zh-CN" sz="3200" b="1" baseline="30000"/>
          </a:p>
        </p:txBody>
      </p:sp>
      <p:sp>
        <p:nvSpPr>
          <p:cNvPr id="20485" name="Text Box 5"/>
          <p:cNvSpPr txBox="1">
            <a:spLocks noChangeArrowheads="1"/>
          </p:cNvSpPr>
          <p:nvPr/>
        </p:nvSpPr>
        <p:spPr bwMode="auto">
          <a:xfrm>
            <a:off x="1371600" y="839073"/>
            <a:ext cx="5410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/>
              <a:t>表示</a:t>
            </a:r>
            <a:r>
              <a:rPr lang="en-US" altLang="zh-CN" sz="2800" b="1"/>
              <a:t>2</a:t>
            </a:r>
            <a:r>
              <a:rPr lang="zh-CN" altLang="en-US" sz="2800" b="1"/>
              <a:t>个氮原子</a:t>
            </a:r>
            <a:endParaRPr lang="zh-CN" altLang="en-US" sz="2800" b="1"/>
          </a:p>
        </p:txBody>
      </p:sp>
      <p:sp>
        <p:nvSpPr>
          <p:cNvPr id="20486" name="Text Box 6"/>
          <p:cNvSpPr txBox="1">
            <a:spLocks noChangeArrowheads="1"/>
          </p:cNvSpPr>
          <p:nvPr/>
        </p:nvSpPr>
        <p:spPr bwMode="auto">
          <a:xfrm>
            <a:off x="1257300" y="1538287"/>
            <a:ext cx="74676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/>
              <a:t>表示</a:t>
            </a:r>
            <a:r>
              <a:rPr lang="en-US" altLang="zh-CN" sz="2800" b="1"/>
              <a:t>1</a:t>
            </a:r>
            <a:r>
              <a:rPr lang="zh-CN" altLang="en-US" sz="2800" b="1"/>
              <a:t>个氮气分子中有</a:t>
            </a:r>
            <a:r>
              <a:rPr lang="en-US" altLang="zh-CN" sz="2800" b="1"/>
              <a:t>2</a:t>
            </a:r>
            <a:r>
              <a:rPr lang="zh-CN" altLang="en-US" sz="2800" b="1"/>
              <a:t>个氮原子</a:t>
            </a:r>
            <a:endParaRPr lang="zh-CN" altLang="en-US" sz="2800" b="1"/>
          </a:p>
        </p:txBody>
      </p:sp>
      <p:sp>
        <p:nvSpPr>
          <p:cNvPr id="20487" name="Text Box 7"/>
          <p:cNvSpPr txBox="1">
            <a:spLocks noChangeArrowheads="1"/>
          </p:cNvSpPr>
          <p:nvPr/>
        </p:nvSpPr>
        <p:spPr bwMode="auto">
          <a:xfrm>
            <a:off x="1504950" y="2644170"/>
            <a:ext cx="8458200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 b="1"/>
              <a:t>①</a:t>
            </a:r>
            <a:r>
              <a:rPr lang="zh-CN" altLang="en-US" sz="2400" b="1"/>
              <a:t>系数“</a:t>
            </a:r>
            <a:r>
              <a:rPr lang="en-US" altLang="zh-CN" sz="2400" b="1"/>
              <a:t>2”</a:t>
            </a:r>
            <a:r>
              <a:rPr lang="zh-CN" altLang="en-US" sz="2400" b="1"/>
              <a:t>表示</a:t>
            </a:r>
            <a:r>
              <a:rPr lang="en-US" altLang="zh-CN" sz="2400" b="1"/>
              <a:t>2</a:t>
            </a:r>
            <a:r>
              <a:rPr lang="zh-CN" altLang="en-US" sz="2400" b="1"/>
              <a:t>个二氧化碳分子 </a:t>
            </a:r>
            <a:endParaRPr lang="zh-CN" altLang="en-US" sz="2400" b="1"/>
          </a:p>
          <a:p>
            <a:pPr eaLnBrk="1" hangingPunct="1">
              <a:spcBef>
                <a:spcPct val="50000"/>
              </a:spcBef>
            </a:pPr>
            <a:r>
              <a:rPr lang="zh-CN" altLang="en-US" sz="2400" b="1"/>
              <a:t>②右下角“</a:t>
            </a:r>
            <a:r>
              <a:rPr lang="en-US" altLang="zh-CN" sz="2400" b="1"/>
              <a:t>2”</a:t>
            </a:r>
            <a:r>
              <a:rPr lang="zh-CN" altLang="en-US" sz="2400" b="1"/>
              <a:t>表示</a:t>
            </a:r>
            <a:r>
              <a:rPr lang="en-US" altLang="zh-CN" sz="2400" b="1"/>
              <a:t>1</a:t>
            </a:r>
            <a:r>
              <a:rPr lang="zh-CN" altLang="en-US" sz="2400" b="1"/>
              <a:t>个二氧化碳分子中有</a:t>
            </a:r>
            <a:r>
              <a:rPr lang="en-US" altLang="zh-CN" sz="2400" b="1"/>
              <a:t>2</a:t>
            </a:r>
            <a:r>
              <a:rPr lang="zh-CN" altLang="en-US" sz="2400" b="1"/>
              <a:t>个氧原子</a:t>
            </a:r>
            <a:endParaRPr lang="zh-CN" altLang="en-US" sz="2400" b="1"/>
          </a:p>
        </p:txBody>
      </p:sp>
      <p:sp>
        <p:nvSpPr>
          <p:cNvPr id="20488" name="Text Box 8"/>
          <p:cNvSpPr txBox="1">
            <a:spLocks noChangeArrowheads="1"/>
          </p:cNvSpPr>
          <p:nvPr/>
        </p:nvSpPr>
        <p:spPr bwMode="auto">
          <a:xfrm>
            <a:off x="1543050" y="4553858"/>
            <a:ext cx="7924800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 b="1"/>
              <a:t>①</a:t>
            </a:r>
            <a:r>
              <a:rPr lang="zh-CN" altLang="en-US" sz="2400" b="1"/>
              <a:t>系数“</a:t>
            </a:r>
            <a:r>
              <a:rPr lang="en-US" altLang="zh-CN" sz="2400" b="1"/>
              <a:t>2”</a:t>
            </a:r>
            <a:r>
              <a:rPr lang="zh-CN" altLang="en-US" sz="2400" b="1"/>
              <a:t>表示</a:t>
            </a:r>
            <a:r>
              <a:rPr lang="en-US" altLang="zh-CN" sz="2400" b="1"/>
              <a:t>2</a:t>
            </a:r>
            <a:r>
              <a:rPr lang="zh-CN" altLang="en-US" sz="2400" b="1"/>
              <a:t>个镁离子 </a:t>
            </a:r>
            <a:endParaRPr lang="zh-CN" altLang="en-US" sz="2400" b="1"/>
          </a:p>
          <a:p>
            <a:pPr eaLnBrk="1" hangingPunct="1">
              <a:spcBef>
                <a:spcPct val="50000"/>
              </a:spcBef>
            </a:pPr>
            <a:r>
              <a:rPr lang="zh-CN" altLang="en-US" sz="2400" b="1"/>
              <a:t>②右上角“</a:t>
            </a:r>
            <a:r>
              <a:rPr lang="en-US" altLang="zh-CN" sz="2400" b="1"/>
              <a:t>2”</a:t>
            </a:r>
            <a:r>
              <a:rPr lang="zh-CN" altLang="en-US" sz="2400" b="1"/>
              <a:t>表示镁离子带</a:t>
            </a:r>
            <a:r>
              <a:rPr lang="en-US" altLang="zh-CN" sz="2400" b="1"/>
              <a:t>2</a:t>
            </a:r>
            <a:r>
              <a:rPr lang="zh-CN" altLang="en-US" sz="2400" b="1"/>
              <a:t>个单位正电荷。</a:t>
            </a:r>
            <a:endParaRPr lang="zh-CN" altLang="en-US" sz="2400" b="1"/>
          </a:p>
        </p:txBody>
      </p:sp>
      <p:sp>
        <p:nvSpPr>
          <p:cNvPr id="20489" name="AutoShape 9"/>
          <p:cNvSpPr/>
          <p:nvPr/>
        </p:nvSpPr>
        <p:spPr bwMode="auto">
          <a:xfrm>
            <a:off x="1409700" y="2781300"/>
            <a:ext cx="152400" cy="685800"/>
          </a:xfrm>
          <a:prstGeom prst="leftBrace">
            <a:avLst>
              <a:gd name="adj1" fmla="val 37500"/>
              <a:gd name="adj2" fmla="val 50000"/>
            </a:avLst>
          </a:prstGeom>
          <a:noFill/>
          <a:ln w="254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20490" name="AutoShape 10"/>
          <p:cNvSpPr/>
          <p:nvPr/>
        </p:nvSpPr>
        <p:spPr bwMode="auto">
          <a:xfrm>
            <a:off x="1504950" y="4651266"/>
            <a:ext cx="76200" cy="762000"/>
          </a:xfrm>
          <a:prstGeom prst="leftBrace">
            <a:avLst>
              <a:gd name="adj1" fmla="val 83333"/>
              <a:gd name="adj2" fmla="val 50000"/>
            </a:avLst>
          </a:prstGeom>
          <a:noFill/>
          <a:ln w="254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0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04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04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0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04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04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5" grpId="0"/>
      <p:bldP spid="20486" grpId="0"/>
      <p:bldP spid="20489" grpId="0"/>
      <p:bldP spid="2049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https://d.book118.com/255211042113011043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丝状">
  <a:themeElements>
    <a:clrScheme name="丝状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丝状">
      <a:majorFont>
        <a:latin typeface="Century Gothic"/>
        <a:ea typeface="Century Gothic"/>
        <a:cs typeface="Arial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Century Gothic"/>
        <a:cs typeface="Arial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丝状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32">
      <vt:lpstr>Arial</vt:lpstr>
      <vt:lpstr>Calibri</vt:lpstr>
      <vt:lpstr>Century Gothic</vt:lpstr>
      <vt:lpstr>Wingdings 3</vt:lpstr>
      <vt:lpstr>宋体</vt:lpstr>
      <vt:lpstr>隶书</vt:lpstr>
      <vt:lpstr>方正小标宋_GBK</vt:lpstr>
      <vt:lpstr>微软雅黑</vt:lpstr>
      <vt:lpstr>等线</vt:lpstr>
      <vt:lpstr>黑体</vt:lpstr>
      <vt:lpstr>Wingdings</vt:lpstr>
      <vt:lpstr>楷体_GB2312</vt:lpstr>
      <vt:lpstr>Times New Roman</vt:lpstr>
      <vt:lpstr>华文楷体</vt:lpstr>
      <vt:lpstr>华文宋体</vt:lpstr>
      <vt:lpstr>华文新魏</vt:lpstr>
      <vt:lpstr>华文细黑</vt:lpstr>
      <vt:lpstr>幼圆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2024-09-05T00:50:48.507</cp:lastPrinted>
  <dcterms:created xsi:type="dcterms:W3CDTF">2024-09-04T16:50:48Z</dcterms:created>
  <dcterms:modified xsi:type="dcterms:W3CDTF">2024-09-04T16:50:50Z</dcterms:modified>
</cp:coreProperties>
</file>