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85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9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84B08-DF28-4F2D-8F81-22074D9D2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3DE56-A53F-4C2E-A61D-2B80A914F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7280B-DEE3-41FB-BE64-7236F3C99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5E87D-414C-4E71-B07E-4A55B673C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A48848-C607-4D65-8EB1-A42CFBB9C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2D9A7D-2489-4152-AAFE-0D02B5787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40DDC5-2AFF-4EF8-825F-5705EC2BD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E5020-674F-4DB6-BB64-B5E39542A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C79B09-88B6-43DF-A9FE-900773D3C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C2B5C-AC49-4A75-AC8E-9F2FA2FFA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18239-9BAF-42AC-AA72-C5341CADF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8847" r:id="rId2"/>
    <p:sldLayoutId id="2147508848" r:id="rId3"/>
    <p:sldLayoutId id="2147508849" r:id="rId4"/>
    <p:sldLayoutId id="2147508850" r:id="rId5"/>
    <p:sldLayoutId id="2147508851" r:id="rId6"/>
    <p:sldLayoutId id="2147508852" r:id="rId7"/>
    <p:sldLayoutId id="2147508853" r:id="rId8"/>
    <p:sldLayoutId id="2147508854" r:id="rId9"/>
    <p:sldLayoutId id="2147508855" r:id="rId10"/>
    <p:sldLayoutId id="2147508856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14" Type="http://schemas.openxmlformats.org/officeDocument/2006/relationships/tags" Target="../tags/tag106.xml" /><Relationship Id="rId15" Type="http://schemas.openxmlformats.org/officeDocument/2006/relationships/tags" Target="../tags/tag107.xml" /><Relationship Id="rId16" Type="http://schemas.openxmlformats.org/officeDocument/2006/relationships/tags" Target="../tags/tag108.xml" /><Relationship Id="rId17" Type="http://schemas.openxmlformats.org/officeDocument/2006/relationships/tags" Target="../tags/tag109.xml" /><Relationship Id="rId18" Type="http://schemas.openxmlformats.org/officeDocument/2006/relationships/tags" Target="../tags/tag110.xml" /><Relationship Id="rId19" Type="http://schemas.openxmlformats.org/officeDocument/2006/relationships/tags" Target="../tags/tag111.xml" /><Relationship Id="rId2" Type="http://schemas.openxmlformats.org/officeDocument/2006/relationships/tags" Target="../tags/tag94.xml" /><Relationship Id="rId20" Type="http://schemas.openxmlformats.org/officeDocument/2006/relationships/tags" Target="../tags/tag112.xml" /><Relationship Id="rId21" Type="http://schemas.openxmlformats.org/officeDocument/2006/relationships/tags" Target="../tags/tag113.xml" /><Relationship Id="rId22" Type="http://schemas.openxmlformats.org/officeDocument/2006/relationships/tags" Target="../tags/tag114.xml" /><Relationship Id="rId23" Type="http://schemas.openxmlformats.org/officeDocument/2006/relationships/tags" Target="../tags/tag115.xml" /><Relationship Id="rId24" Type="http://schemas.openxmlformats.org/officeDocument/2006/relationships/tags" Target="../tags/tag116.xml" /><Relationship Id="rId25" Type="http://schemas.openxmlformats.org/officeDocument/2006/relationships/tags" Target="../tags/tag117.xml" /><Relationship Id="rId26" Type="http://schemas.openxmlformats.org/officeDocument/2006/relationships/tags" Target="../tags/tag118.xml" /><Relationship Id="rId27" Type="http://schemas.openxmlformats.org/officeDocument/2006/relationships/tags" Target="../tags/tag119.xml" /><Relationship Id="rId28" Type="http://schemas.openxmlformats.org/officeDocument/2006/relationships/tags" Target="../tags/tag120.xml" /><Relationship Id="rId29" Type="http://schemas.openxmlformats.org/officeDocument/2006/relationships/tags" Target="../tags/tag121.xml" /><Relationship Id="rId3" Type="http://schemas.openxmlformats.org/officeDocument/2006/relationships/tags" Target="../tags/tag95.xml" /><Relationship Id="rId30" Type="http://schemas.openxmlformats.org/officeDocument/2006/relationships/tags" Target="../tags/tag122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2111301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欧洲债券市场的机遇与挑战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欧洲债券市场概述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欧洲债券市场的机遇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应对机遇与挑战的策略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欧洲债券市场的挑战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0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项标题"/>
          <p:cNvSpPr txBox="1"/>
          <p:nvPr>
            <p:custDataLst>
              <p:tags r:id="rId11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欧洲债券市场的未来展望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欧洲债券市场概述</a:t>
            </a:r>
            <a:endParaRPr lang="zh-CN" altLang="en-US"/>
          </a:p>
        </p:txBody>
      </p:sp>
      <p:sp>
        <p:nvSpPr>
          <p:cNvPr id="10488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欧洲债券市场的定义和特点</a:t>
            </a:r>
            <a:endParaRPr lang="zh-CN" altLang="en-US"/>
          </a:p>
        </p:txBody>
      </p:sp>
      <p:sp>
        <p:nvSpPr>
          <p:cNvPr id="1048900" name="椭圆 262"/>
          <p:cNvSpPr/>
          <p:nvPr>
            <p:custDataLst>
              <p:tags r:id="rId2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2" name="椭圆 263"/>
          <p:cNvSpPr/>
          <p:nvPr>
            <p:custDataLst>
              <p:tags r:id="rId3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4" name="椭圆 264"/>
          <p:cNvSpPr/>
          <p:nvPr>
            <p:custDataLst>
              <p:tags r:id="rId4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6" name="椭圆 265"/>
          <p:cNvSpPr/>
          <p:nvPr>
            <p:custDataLst>
              <p:tags r:id="rId5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8" name="椭圆 266"/>
          <p:cNvSpPr/>
          <p:nvPr>
            <p:custDataLst>
              <p:tags r:id="rId6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0" name="椭圆 268"/>
          <p:cNvSpPr/>
          <p:nvPr>
            <p:custDataLst>
              <p:tags r:id="rId8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2" name="椭圆 269"/>
          <p:cNvSpPr/>
          <p:nvPr>
            <p:custDataLst>
              <p:tags r:id="rId9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4" name="椭圆 270"/>
          <p:cNvSpPr/>
          <p:nvPr>
            <p:custDataLst>
              <p:tags r:id="rId10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6" name="椭圆 272"/>
          <p:cNvSpPr/>
          <p:nvPr>
            <p:custDataLst>
              <p:tags r:id="rId12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8" name="椭圆 275"/>
          <p:cNvSpPr/>
          <p:nvPr>
            <p:custDataLst>
              <p:tags r:id="rId15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0" name="椭圆 276"/>
          <p:cNvSpPr/>
          <p:nvPr>
            <p:custDataLst>
              <p:tags r:id="rId16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2" name="椭圆 277"/>
          <p:cNvSpPr/>
          <p:nvPr>
            <p:custDataLst>
              <p:tags r:id="rId17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4" name="椭圆 279"/>
          <p:cNvSpPr/>
          <p:nvPr>
            <p:custDataLst>
              <p:tags r:id="rId19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6" name="椭圆 281"/>
          <p:cNvSpPr/>
          <p:nvPr>
            <p:custDataLst>
              <p:tags r:id="rId21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8" name="图形 15"/>
          <p:cNvSpPr/>
          <p:nvPr>
            <p:custDataLst>
              <p:tags r:id="rId23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图形 19"/>
          <p:cNvSpPr/>
          <p:nvPr>
            <p:custDataLst>
              <p:tags r:id="rId24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图形 27"/>
          <p:cNvSpPr/>
          <p:nvPr>
            <p:custDataLst>
              <p:tags r:id="rId25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286"/>
          <p:cNvSpPr/>
          <p:nvPr>
            <p:custDataLst>
              <p:tags r:id="rId26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正文"/>
          <p:cNvSpPr txBox="1"/>
          <p:nvPr>
            <p:custDataLst>
              <p:tags r:id="rId27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定义：欧洲债券市场是指在欧洲各国发行的以欧元计价的债券市场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正文"/>
          <p:cNvSpPr txBox="1"/>
          <p:nvPr>
            <p:custDataLst>
              <p:tags r:id="rId28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特点：市场流动性强，交易活跃，债券价格波动较大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正文"/>
          <p:cNvSpPr txBox="1"/>
          <p:nvPr>
            <p:custDataLst>
              <p:tags r:id="rId29"/>
            </p:custDataLst>
          </p:nvPr>
        </p:nvSpPr>
        <p:spPr>
          <a:xfrm>
            <a:off x="6993314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特点：国际化程度高，投资者来自世界各地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正文"/>
          <p:cNvSpPr txBox="1"/>
          <p:nvPr>
            <p:custDataLst>
              <p:tags r:id="rId30"/>
            </p:custDataLst>
          </p:nvPr>
        </p:nvSpPr>
        <p:spPr>
          <a:xfrm>
            <a:off x="3197011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特点：多元化的债券品种，包括政府债券、企业债券、金融债券等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欧洲债券市场的历史和发展</a:t>
            </a:r>
            <a:endParaRPr lang="zh-CN" altLang="en-US"/>
          </a:p>
        </p:txBody>
      </p:sp>
      <p:sp>
        <p:nvSpPr>
          <p:cNvPr id="1048980" name="弧形 58"/>
          <p:cNvSpPr/>
          <p:nvPr>
            <p:custDataLst>
              <p:tags r:id="rId2"/>
            </p:custDataLst>
          </p:nvPr>
        </p:nvSpPr>
        <p:spPr>
          <a:xfrm>
            <a:off x="7960385" y="2261121"/>
            <a:ext cx="3214326" cy="321432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弧形 57"/>
          <p:cNvSpPr/>
          <p:nvPr>
            <p:custDataLst>
              <p:tags r:id="rId3"/>
            </p:custDataLst>
          </p:nvPr>
        </p:nvSpPr>
        <p:spPr>
          <a:xfrm>
            <a:off x="1014984" y="2261121"/>
            <a:ext cx="3214326" cy="321432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椭圆 22"/>
          <p:cNvSpPr/>
          <p:nvPr>
            <p:custDataLst>
              <p:tags r:id="rId4"/>
            </p:custDataLst>
          </p:nvPr>
        </p:nvSpPr>
        <p:spPr>
          <a:xfrm>
            <a:off x="8276361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椭圆 23"/>
          <p:cNvSpPr/>
          <p:nvPr>
            <p:custDataLst>
              <p:tags r:id="rId5"/>
            </p:custDataLst>
          </p:nvPr>
        </p:nvSpPr>
        <p:spPr>
          <a:xfrm>
            <a:off x="8634005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正文"/>
          <p:cNvSpPr txBox="1"/>
          <p:nvPr>
            <p:custDataLst>
              <p:tags r:id="rId6"/>
            </p:custDataLst>
          </p:nvPr>
        </p:nvSpPr>
        <p:spPr>
          <a:xfrm>
            <a:off x="8695638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欧洲债券市场的挑战：金融危机、主权债务危机、监管风险等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90" name="椭圆 24"/>
          <p:cNvSpPr/>
          <p:nvPr>
            <p:custDataLst>
              <p:tags r:id="rId7"/>
            </p:custDataLst>
          </p:nvPr>
        </p:nvSpPr>
        <p:spPr>
          <a:xfrm>
            <a:off x="6023728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椭圆 25"/>
          <p:cNvSpPr/>
          <p:nvPr>
            <p:custDataLst>
              <p:tags r:id="rId8"/>
            </p:custDataLst>
          </p:nvPr>
        </p:nvSpPr>
        <p:spPr>
          <a:xfrm>
            <a:off x="6380504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正文"/>
          <p:cNvSpPr txBox="1"/>
          <p:nvPr>
            <p:custDataLst>
              <p:tags r:id="rId9"/>
            </p:custDataLst>
          </p:nvPr>
        </p:nvSpPr>
        <p:spPr>
          <a:xfrm>
            <a:off x="6443005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欧洲债券市场的特点：多元化、国际化、市场化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椭圆 7"/>
          <p:cNvSpPr/>
          <p:nvPr>
            <p:custDataLst>
              <p:tags r:id="rId10"/>
            </p:custDataLst>
          </p:nvPr>
        </p:nvSpPr>
        <p:spPr>
          <a:xfrm>
            <a:off x="3771096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椭圆 9"/>
          <p:cNvSpPr/>
          <p:nvPr>
            <p:custDataLst>
              <p:tags r:id="rId11"/>
            </p:custDataLst>
          </p:nvPr>
        </p:nvSpPr>
        <p:spPr>
          <a:xfrm>
            <a:off x="4127871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正文"/>
          <p:cNvSpPr txBox="1"/>
          <p:nvPr>
            <p:custDataLst>
              <p:tags r:id="rId12"/>
            </p:custDataLst>
          </p:nvPr>
        </p:nvSpPr>
        <p:spPr>
          <a:xfrm>
            <a:off x="4190372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欧洲债券市场的发展：20世纪初，欧洲债券市场逐渐扩大，成为全球最大的债券市场之一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02" name="椭圆 5"/>
          <p:cNvSpPr/>
          <p:nvPr>
            <p:custDataLst>
              <p:tags r:id="rId13"/>
            </p:custDataLst>
          </p:nvPr>
        </p:nvSpPr>
        <p:spPr>
          <a:xfrm>
            <a:off x="1262383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椭圆 4"/>
          <p:cNvSpPr/>
          <p:nvPr>
            <p:custDataLst>
              <p:tags r:id="rId14"/>
            </p:custDataLst>
          </p:nvPr>
        </p:nvSpPr>
        <p:spPr>
          <a:xfrm>
            <a:off x="1619158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正文"/>
          <p:cNvSpPr txBox="1"/>
          <p:nvPr>
            <p:custDataLst>
              <p:tags r:id="rId15"/>
            </p:custDataLst>
          </p:nvPr>
        </p:nvSpPr>
        <p:spPr>
          <a:xfrm>
            <a:off x="1681659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欧洲债券市场的起源：19世纪末，欧洲各国开始发行政府债券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欧洲债券市场的机遇</a:t>
            </a:r>
            <a:endParaRPr lang="zh-CN" altLang="en-US"/>
          </a:p>
        </p:txBody>
      </p:sp>
      <p:sp>
        <p:nvSpPr>
          <p:cNvPr id="10490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多元化的投资选择</a:t>
            </a:r>
            <a:endParaRPr lang="zh-CN" altLang="en-US"/>
          </a:p>
        </p:txBody>
      </p:sp>
      <p:sp>
        <p:nvSpPr>
          <p:cNvPr id="1049086" name="圆角矩形 26"/>
          <p:cNvSpPr/>
          <p:nvPr>
            <p:custDataLst>
              <p:tags r:id="rId2"/>
            </p:custDataLst>
          </p:nvPr>
        </p:nvSpPr>
        <p:spPr>
          <a:xfrm>
            <a:off x="1014984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8" name="圆角矩形 28"/>
          <p:cNvSpPr/>
          <p:nvPr>
            <p:custDataLst>
              <p:tags r:id="rId3"/>
            </p:custDataLst>
          </p:nvPr>
        </p:nvSpPr>
        <p:spPr>
          <a:xfrm>
            <a:off x="1017337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90" name="文本框 31"/>
          <p:cNvSpPr txBox="1"/>
          <p:nvPr>
            <p:custDataLst>
              <p:tags r:id="rId4"/>
            </p:custDataLst>
          </p:nvPr>
        </p:nvSpPr>
        <p:spPr>
          <a:xfrm>
            <a:off x="1158516" y="2404948"/>
            <a:ext cx="2114279" cy="3153660"/>
          </a:xfrm>
          <a:prstGeom prst="rect">
            <a:avLst/>
          </a:prstGeom>
          <a:noFill/>
        </p:spPr>
        <p:txBody>
          <a:bodyPr wrap="square" rtlCol="0" anchor="t" anchorCtr="0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欧洲债券市场提供了多种债券类型，如政府债券、公司债券、金融债券等，投资者可以根据自己的风险承受能力和投资目标进行选择。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29"/>
          <p:cNvSpPr/>
          <p:nvPr>
            <p:custDataLst>
              <p:tags r:id="rId5"/>
            </p:custDataLst>
          </p:nvPr>
        </p:nvSpPr>
        <p:spPr>
          <a:xfrm>
            <a:off x="3600907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4" name="圆角矩形 32"/>
          <p:cNvSpPr/>
          <p:nvPr>
            <p:custDataLst>
              <p:tags r:id="rId6"/>
            </p:custDataLst>
          </p:nvPr>
        </p:nvSpPr>
        <p:spPr>
          <a:xfrm>
            <a:off x="3603260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6" name="文本框 34"/>
          <p:cNvSpPr txBox="1"/>
          <p:nvPr>
            <p:custDataLst>
              <p:tags r:id="rId7"/>
            </p:custDataLst>
          </p:nvPr>
        </p:nvSpPr>
        <p:spPr>
          <a:xfrm>
            <a:off x="3746792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欧洲债券市场的流动性较高，投资者可以方便地买卖债券，实现资金的灵活配置。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圆角矩形 3"/>
          <p:cNvSpPr/>
          <p:nvPr>
            <p:custDataLst>
              <p:tags r:id="rId8"/>
            </p:custDataLst>
          </p:nvPr>
        </p:nvSpPr>
        <p:spPr>
          <a:xfrm>
            <a:off x="6186830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0" name="圆角矩形 4"/>
          <p:cNvSpPr/>
          <p:nvPr>
            <p:custDataLst>
              <p:tags r:id="rId9"/>
            </p:custDataLst>
          </p:nvPr>
        </p:nvSpPr>
        <p:spPr>
          <a:xfrm>
            <a:off x="6189183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2" name="文本框 5"/>
          <p:cNvSpPr txBox="1"/>
          <p:nvPr>
            <p:custDataLst>
              <p:tags r:id="rId10"/>
            </p:custDataLst>
          </p:nvPr>
        </p:nvSpPr>
        <p:spPr>
          <a:xfrm>
            <a:off x="6332127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欧洲债券市场的收益率相对较高，尤其是对于一些新兴市场国家的债券，可以为投资者提供较高的回报。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8"/>
          <p:cNvSpPr/>
          <p:nvPr>
            <p:custDataLst>
              <p:tags r:id="rId11"/>
            </p:custDataLst>
          </p:nvPr>
        </p:nvSpPr>
        <p:spPr>
          <a:xfrm>
            <a:off x="8772753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6" name="圆角矩形 9"/>
          <p:cNvSpPr/>
          <p:nvPr>
            <p:custDataLst>
              <p:tags r:id="rId12"/>
            </p:custDataLst>
          </p:nvPr>
        </p:nvSpPr>
        <p:spPr>
          <a:xfrm>
            <a:off x="8775106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8" name="文本框 10"/>
          <p:cNvSpPr txBox="1"/>
          <p:nvPr>
            <p:custDataLst>
              <p:tags r:id="rId13"/>
            </p:custDataLst>
          </p:nvPr>
        </p:nvSpPr>
        <p:spPr>
          <a:xfrm>
            <a:off x="8918050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欧洲债券市场的监管较为完善，投资者可以放心地进行投资。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较低的融资成本</a:t>
            </a:r>
            <a:endParaRPr lang="zh-CN" altLang="en-US"/>
          </a:p>
        </p:txBody>
      </p:sp>
      <p:sp>
        <p:nvSpPr>
          <p:cNvPr id="1049146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欧洲债券市场多元化，为企业提供更多融资选择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欧洲债券市场利率较低，吸引企业融资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欧洲债券市场流动性高，便于企业融资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欧洲债券市场监管严格，降低企业融资风险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欧洲经济的复苏和增长</a:t>
            </a:r>
            <a:endParaRPr lang="zh-CN" altLang="en-US"/>
          </a:p>
        </p:txBody>
      </p:sp>
      <p:sp>
        <p:nvSpPr>
          <p:cNvPr id="1049214" name="圆角矩形 26"/>
          <p:cNvSpPr/>
          <p:nvPr>
            <p:custDataLst>
              <p:tags r:id="rId2"/>
            </p:custDataLst>
          </p:nvPr>
        </p:nvSpPr>
        <p:spPr>
          <a:xfrm>
            <a:off x="1014984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6" name="圆角矩形 28"/>
          <p:cNvSpPr/>
          <p:nvPr>
            <p:custDataLst>
              <p:tags r:id="rId3"/>
            </p:custDataLst>
          </p:nvPr>
        </p:nvSpPr>
        <p:spPr>
          <a:xfrm>
            <a:off x="1017337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18" name="文本框 31"/>
          <p:cNvSpPr txBox="1"/>
          <p:nvPr>
            <p:custDataLst>
              <p:tags r:id="rId4"/>
            </p:custDataLst>
          </p:nvPr>
        </p:nvSpPr>
        <p:spPr>
          <a:xfrm>
            <a:off x="1158516" y="2404948"/>
            <a:ext cx="2114279" cy="315366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欧洲经济复苏：欧洲经济逐渐复苏，为债券市场提供了良好的发展环境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圆角矩形 29"/>
          <p:cNvSpPr/>
          <p:nvPr>
            <p:custDataLst>
              <p:tags r:id="rId5"/>
            </p:custDataLst>
          </p:nvPr>
        </p:nvSpPr>
        <p:spPr>
          <a:xfrm>
            <a:off x="3600907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2" name="圆角矩形 32"/>
          <p:cNvSpPr/>
          <p:nvPr>
            <p:custDataLst>
              <p:tags r:id="rId6"/>
            </p:custDataLst>
          </p:nvPr>
        </p:nvSpPr>
        <p:spPr>
          <a:xfrm>
            <a:off x="3603260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4" name="文本框 34"/>
          <p:cNvSpPr txBox="1"/>
          <p:nvPr>
            <p:custDataLst>
              <p:tags r:id="rId7"/>
            </p:custDataLst>
          </p:nvPr>
        </p:nvSpPr>
        <p:spPr>
          <a:xfrm>
            <a:off x="3746792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经济增长：欧洲经济增长稳定，为债券市场提供了更多的投资机会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3"/>
          <p:cNvSpPr/>
          <p:nvPr>
            <p:custDataLst>
              <p:tags r:id="rId8"/>
            </p:custDataLst>
          </p:nvPr>
        </p:nvSpPr>
        <p:spPr>
          <a:xfrm>
            <a:off x="6186830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8" name="圆角矩形 4"/>
          <p:cNvSpPr/>
          <p:nvPr>
            <p:custDataLst>
              <p:tags r:id="rId9"/>
            </p:custDataLst>
          </p:nvPr>
        </p:nvSpPr>
        <p:spPr>
          <a:xfrm>
            <a:off x="6189183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0" name="文本框 5"/>
          <p:cNvSpPr txBox="1"/>
          <p:nvPr>
            <p:custDataLst>
              <p:tags r:id="rId10"/>
            </p:custDataLst>
          </p:nvPr>
        </p:nvSpPr>
        <p:spPr>
          <a:xfrm>
            <a:off x="6332127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政策支持：欧洲各国政府出台了一系列政策支持债券市场的发展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8"/>
          <p:cNvSpPr/>
          <p:nvPr>
            <p:custDataLst>
              <p:tags r:id="rId11"/>
            </p:custDataLst>
          </p:nvPr>
        </p:nvSpPr>
        <p:spPr>
          <a:xfrm>
            <a:off x="8772753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4" name="圆角矩形 9"/>
          <p:cNvSpPr/>
          <p:nvPr>
            <p:custDataLst>
              <p:tags r:id="rId12"/>
            </p:custDataLst>
          </p:nvPr>
        </p:nvSpPr>
        <p:spPr>
          <a:xfrm>
            <a:off x="8775106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6" name="文本框 10"/>
          <p:cNvSpPr txBox="1"/>
          <p:nvPr>
            <p:custDataLst>
              <p:tags r:id="rId13"/>
            </p:custDataLst>
          </p:nvPr>
        </p:nvSpPr>
        <p:spPr>
          <a:xfrm>
            <a:off x="8918050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投资者信心：投资者对欧洲债券市场的信心逐渐增强，为债券市场带来了更多的资金流入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欧洲债券市场的挑战</a:t>
            </a:r>
            <a:endParaRPr lang="zh-CN" altLang="en-US"/>
          </a:p>
        </p:txBody>
      </p:sp>
      <p:sp>
        <p:nvSpPr>
          <p:cNvPr id="10492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政治风险和政策不确定性</a:t>
            </a:r>
            <a:endParaRPr lang="zh-CN" altLang="en-US"/>
          </a:p>
        </p:txBody>
      </p:sp>
      <p:sp>
        <p:nvSpPr>
          <p:cNvPr id="1049316" name="对角圆角矩形 52"/>
          <p:cNvSpPr/>
          <p:nvPr>
            <p:custDataLst>
              <p:tags r:id="rId2"/>
            </p:custDataLst>
          </p:nvPr>
        </p:nvSpPr>
        <p:spPr>
          <a:xfrm>
            <a:off x="1014984" y="2771210"/>
            <a:ext cx="10158983" cy="85527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对角圆角矩形 53"/>
          <p:cNvSpPr/>
          <p:nvPr>
            <p:custDataLst>
              <p:tags r:id="rId3"/>
            </p:custDataLst>
          </p:nvPr>
        </p:nvSpPr>
        <p:spPr>
          <a:xfrm>
            <a:off x="1014984" y="2615253"/>
            <a:ext cx="629217" cy="58931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直角三角形 54"/>
          <p:cNvSpPr/>
          <p:nvPr>
            <p:custDataLst>
              <p:tags r:id="rId4"/>
            </p:custDataLst>
          </p:nvPr>
        </p:nvSpPr>
        <p:spPr>
          <a:xfrm>
            <a:off x="1644109" y="2615842"/>
            <a:ext cx="93049" cy="15508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文本框 56"/>
          <p:cNvSpPr txBox="1"/>
          <p:nvPr>
            <p:custDataLst>
              <p:tags r:id="rId5"/>
            </p:custDataLst>
          </p:nvPr>
        </p:nvSpPr>
        <p:spPr>
          <a:xfrm>
            <a:off x="1684717" y="2812995"/>
            <a:ext cx="9168426" cy="76413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政治风险：不同国家的政治稳定性、政策连续性和国际关系等因素对欧洲债券市场的影响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对角圆角矩形 5"/>
          <p:cNvSpPr/>
          <p:nvPr>
            <p:custDataLst>
              <p:tags r:id="rId6"/>
            </p:custDataLst>
          </p:nvPr>
        </p:nvSpPr>
        <p:spPr>
          <a:xfrm>
            <a:off x="1014984" y="4266044"/>
            <a:ext cx="10158983" cy="85527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对角圆角矩形 6"/>
          <p:cNvSpPr/>
          <p:nvPr>
            <p:custDataLst>
              <p:tags r:id="rId7"/>
            </p:custDataLst>
          </p:nvPr>
        </p:nvSpPr>
        <p:spPr>
          <a:xfrm>
            <a:off x="1014984" y="4110087"/>
            <a:ext cx="629217" cy="58931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直角三角形 7"/>
          <p:cNvSpPr/>
          <p:nvPr>
            <p:custDataLst>
              <p:tags r:id="rId8"/>
            </p:custDataLst>
          </p:nvPr>
        </p:nvSpPr>
        <p:spPr>
          <a:xfrm>
            <a:off x="1644109" y="4111264"/>
            <a:ext cx="93049" cy="15508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文本框 8"/>
          <p:cNvSpPr txBox="1"/>
          <p:nvPr>
            <p:custDataLst>
              <p:tags r:id="rId9"/>
            </p:custDataLst>
          </p:nvPr>
        </p:nvSpPr>
        <p:spPr>
          <a:xfrm>
            <a:off x="1684717" y="4316068"/>
            <a:ext cx="9168426" cy="76413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政策不确定性：各国货币政策、财政政策和监管政策的变动对欧洲债券市场的冲击和影响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https://d.book118.com/255211130103011043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5_1"/>
  <p:tag name="KSO_WM_UNIT_INDEX" val="1_5_1"/>
  <p:tag name="KSO_WM_UNIT_LAYERLEVEL" val="1_1_1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9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2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汉仪粗圆简</vt:lpstr>
      <vt:lpstr>汉仪正圆-75W</vt:lpstr>
      <vt:lpstr>汉仪正圆-45W</vt:lpstr>
      <vt:lpstr>微软雅黑</vt:lpstr>
      <vt:lpstr>Office Theme</vt:lpstr>
      <vt:lpstr>欧洲债券市场的机遇与挑战</vt:lpstr>
      <vt:lpstr>目录</vt:lpstr>
      <vt:lpstr>欧洲债券市场概述</vt:lpstr>
      <vt:lpstr>欧洲债券市场的定义和特点</vt:lpstr>
      <vt:lpstr>欧洲债券市场的历史和发展</vt:lpstr>
      <vt:lpstr>欧洲债券市场的机遇</vt:lpstr>
      <vt:lpstr>多元化的投资选择</vt:lpstr>
      <vt:lpstr>较低的融资成本</vt:lpstr>
      <vt:lpstr>欧洲经济的复苏和增长</vt:lpstr>
      <vt:lpstr>欧洲债券市场的挑战</vt:lpstr>
      <vt:lpstr>政治风险和政策不确定性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2024-09-04T23:13:28.009</cp:lastPrinted>
  <dcterms:created xsi:type="dcterms:W3CDTF">2024-09-04T15:13:28Z</dcterms:created>
  <dcterms:modified xsi:type="dcterms:W3CDTF">2024-09-04T15:13:30Z</dcterms:modified>
</cp:coreProperties>
</file>