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51C91F-4F5B-4274-916A-12B2DA4B8F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62F594-4160-4F2C-8203-CBC398B172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7CA1F5-FCF4-494B-8754-33B59694B2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50BFB3-759D-4794-9FF1-4EAFC65A39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40D7A6A-93EA-4C63-A1E3-9F886BF788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DD29833-15A6-4F6F-862B-D04C4EE419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9029FBC-DD2E-46B0-90B2-91EAFEFE3C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1089BD-9AE1-46C5-98BC-CDF6C498A0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BDB9C4-12B7-48F8-BD5F-E7FD3A823D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281D92-B986-4DCB-8A12-187689EACF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F29DD0-0C71-423E-AA2C-3F1B5CEDD7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png" /><Relationship Id="rId3" Type="http://schemas.openxmlformats.org/officeDocument/2006/relationships/image" Target="../media/image12.jpeg" /><Relationship Id="rId4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530124333001111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优秀新教师心得体会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角色转变与适应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教学技能提升与实践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学生管理与心理辅导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教育科研与学术成长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未来发展规划与目标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274" b="17274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9" b="17929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适应教育变革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随着教育理念的不断更新，新教师需要迅速适应并掌握新的教学方法和技能。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提升教学质量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通过不断学习和实践，新教师可以提高教学效果，帮助学生取得更好的成绩。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促进个人成长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新教师在与同事、学生和家长的互动中，不断积累经验，提升自我修养。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25453" y="2201509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71268" y="3917777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25453" y="3917777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21227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1227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620731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620731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51871" y="2201468"/>
            <a:ext cx="3619398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课堂教学实践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51871" y="2556134"/>
            <a:ext cx="3619398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包括课程设计、授课技巧、学生互动等方面的心得体会。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51871" y="3917737"/>
            <a:ext cx="3619398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教育科研参与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51871" y="4293372"/>
            <a:ext cx="3619398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参加课题研究、撰写论文或报告等学术活动的体会和收获。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75726" y="2201468"/>
            <a:ext cx="359504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班级管理经验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75726" y="2556134"/>
            <a:ext cx="3595046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如组织班级活动、培养学生良好习惯、家校沟通等。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620854" y="3917737"/>
            <a:ext cx="359504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自我提升与反思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854" y="4293372"/>
            <a:ext cx="3595046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在教育教学过程中，对自我能力的认知、提升和反思。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6867022" y="2819156"/>
            <a:ext cx="211409" cy="225430"/>
          </a:xfrm>
          <a:custGeom>
            <a:rect l="l" t="t" r="r" b="b"/>
            <a:pathLst>
              <a:path w="265" h="281">
                <a:moveTo>
                  <a:pt x="0" y="131"/>
                </a:moveTo>
                <a:lnTo>
                  <a:pt x="38" y="169"/>
                </a:lnTo>
                <a:lnTo>
                  <a:pt x="107" y="102"/>
                </a:lnTo>
                <a:lnTo>
                  <a:pt x="105" y="281"/>
                </a:lnTo>
                <a:lnTo>
                  <a:pt x="159" y="281"/>
                </a:lnTo>
                <a:lnTo>
                  <a:pt x="159" y="102"/>
                </a:lnTo>
                <a:lnTo>
                  <a:pt x="227" y="169"/>
                </a:lnTo>
                <a:lnTo>
                  <a:pt x="265" y="131"/>
                </a:lnTo>
                <a:lnTo>
                  <a:pt x="132" y="0"/>
                </a:lnTo>
                <a:lnTo>
                  <a:pt x="0" y="1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15761" y="4291457"/>
            <a:ext cx="606417" cy="547958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9466" y="2608738"/>
            <a:ext cx="727375" cy="547787"/>
          </a:xfrm>
          <a:custGeom>
            <a:rect l="l" t="t" r="r" b="b"/>
            <a:pathLst>
              <a:path w="747" h="562">
                <a:moveTo>
                  <a:pt x="692" y="240"/>
                </a:moveTo>
                <a:cubicBezTo>
                  <a:pt x="661" y="210"/>
                  <a:pt x="622" y="191"/>
                  <a:pt x="579" y="186"/>
                </a:cubicBezTo>
                <a:cubicBezTo>
                  <a:pt x="574" y="139"/>
                  <a:pt x="554" y="95"/>
                  <a:pt x="520" y="61"/>
                </a:cubicBezTo>
                <a:cubicBezTo>
                  <a:pt x="481" y="22"/>
                  <a:pt x="429" y="0"/>
                  <a:pt x="374" y="0"/>
                </a:cubicBezTo>
                <a:cubicBezTo>
                  <a:pt x="318" y="0"/>
                  <a:pt x="267" y="22"/>
                  <a:pt x="228" y="61"/>
                </a:cubicBezTo>
                <a:cubicBezTo>
                  <a:pt x="193" y="95"/>
                  <a:pt x="173" y="139"/>
                  <a:pt x="168" y="186"/>
                </a:cubicBezTo>
                <a:cubicBezTo>
                  <a:pt x="125" y="191"/>
                  <a:pt x="86" y="210"/>
                  <a:pt x="55" y="240"/>
                </a:cubicBezTo>
                <a:cubicBezTo>
                  <a:pt x="20" y="276"/>
                  <a:pt x="0" y="323"/>
                  <a:pt x="0" y="374"/>
                </a:cubicBezTo>
                <a:cubicBezTo>
                  <a:pt x="0" y="424"/>
                  <a:pt x="20" y="471"/>
                  <a:pt x="55" y="507"/>
                </a:cubicBezTo>
                <a:cubicBezTo>
                  <a:pt x="91" y="542"/>
                  <a:pt x="138" y="562"/>
                  <a:pt x="189" y="562"/>
                </a:cubicBezTo>
                <a:cubicBezTo>
                  <a:pt x="559" y="562"/>
                  <a:pt x="559" y="562"/>
                  <a:pt x="559" y="562"/>
                </a:cubicBezTo>
                <a:cubicBezTo>
                  <a:pt x="609" y="562"/>
                  <a:pt x="657" y="542"/>
                  <a:pt x="692" y="507"/>
                </a:cubicBezTo>
                <a:cubicBezTo>
                  <a:pt x="728" y="471"/>
                  <a:pt x="747" y="424"/>
                  <a:pt x="747" y="374"/>
                </a:cubicBezTo>
                <a:cubicBezTo>
                  <a:pt x="747" y="323"/>
                  <a:pt x="728" y="276"/>
                  <a:pt x="692" y="240"/>
                </a:cubicBezTo>
                <a:close/>
                <a:moveTo>
                  <a:pt x="559" y="518"/>
                </a:moveTo>
                <a:cubicBezTo>
                  <a:pt x="189" y="518"/>
                  <a:pt x="189" y="518"/>
                  <a:pt x="189" y="518"/>
                </a:cubicBezTo>
                <a:cubicBezTo>
                  <a:pt x="109" y="518"/>
                  <a:pt x="44" y="453"/>
                  <a:pt x="44" y="374"/>
                </a:cubicBezTo>
                <a:cubicBezTo>
                  <a:pt x="44" y="294"/>
                  <a:pt x="109" y="229"/>
                  <a:pt x="188" y="229"/>
                </a:cubicBezTo>
                <a:cubicBezTo>
                  <a:pt x="211" y="229"/>
                  <a:pt x="211" y="229"/>
                  <a:pt x="211" y="229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117"/>
                  <a:pt x="284" y="44"/>
                  <a:pt x="374" y="44"/>
                </a:cubicBezTo>
                <a:cubicBezTo>
                  <a:pt x="463" y="44"/>
                  <a:pt x="536" y="117"/>
                  <a:pt x="536" y="206"/>
                </a:cubicBezTo>
                <a:cubicBezTo>
                  <a:pt x="536" y="207"/>
                  <a:pt x="536" y="207"/>
                  <a:pt x="536" y="207"/>
                </a:cubicBezTo>
                <a:cubicBezTo>
                  <a:pt x="536" y="229"/>
                  <a:pt x="536" y="229"/>
                  <a:pt x="536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9" y="229"/>
                  <a:pt x="559" y="229"/>
                  <a:pt x="559" y="229"/>
                </a:cubicBezTo>
                <a:cubicBezTo>
                  <a:pt x="639" y="229"/>
                  <a:pt x="704" y="294"/>
                  <a:pt x="704" y="374"/>
                </a:cubicBezTo>
                <a:cubicBezTo>
                  <a:pt x="704" y="453"/>
                  <a:pt x="639" y="518"/>
                  <a:pt x="559" y="51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71268" y="2201509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854" y="2602017"/>
            <a:ext cx="634228" cy="494386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669" y="4270675"/>
            <a:ext cx="500969" cy="589605"/>
          </a:xfrm>
          <a:prstGeom prst="rect">
            <a:avLst/>
          </a:prstGeom>
        </p:spPr>
      </p:pic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角色转变与适应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作为新教师，我深刻体会到从学生到教师的身份转变带来的责任感。我意识到，作为教师，不仅要对自己的教学负责，更要对学生的成长负责。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责任感增强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我逐渐明确了自己的角色定位，即作为学生学习路上的引导者和支持者。我积极与学生沟通，了解他们的需求和困难，努力为他们提供有针对性的帮助。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角色定位明确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我深知教学相长的重要性，因此始终保持持续学习的意识。通过参加培训、研讨会等活动，不断提高自己的教育教学水平。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持续学习意识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从学生到教师的身份转变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融入学校文化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我积极了解并融入学校的文化，遵守学校的规章制度，尊重学校的传统和习俗。同时，我也努力展现自己的个性和特长，为学校文化注入新的活力。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适应教育环境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我认真了解学校的教育理念和教学方法，努力适应学校的教育环境。我根据学生的实际情况和需求，灵活调整自己的教学策略和风格。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关注学生发展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我始终关注学生的全面发展，不仅关注他们的学业成绩，更关注他们的品德、情感和身心健康。我积极与学生沟通，了解他们的需求和困难，为他们提供有针对性的指导和帮助。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适应学校文化和教育环境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与同事建立良好的合作关系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我积极与同事沟通交流，分享教学经验和资源，共同解决教学中遇到的问题。我们相互支持、共同进步，形成了良好的团队氛围。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与学生建立互信关系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我注重与学生建立互信关系，通过倾听、理解和尊重他们的想法和感受，赢得了学生的信任和尊重。这使得我的教学工作更加顺利和有效。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与家长保持密切联系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我深知家庭教育对学生的重要性，因此与家长保持密切联系。我及时向家长反馈学生的学习情况和表现，听取家长的意见和建议，共同为学生的成长和发展努力。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与同事、学生和家长的沟通与协作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教学技能提升与实践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478" b="4478"/>
          <a:stretch>
            <a:fillRect/>
          </a:stretch>
        </p:blipFill>
        <p:spPr>
          <a:xfrm>
            <a:off x="6907441" y="1792193"/>
            <a:ext cx="4502196" cy="273262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精心备课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深入研究教材，明确教学目标，制定详细的教学计划，为每一堂课做好充分准备。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互动教学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注重与学生的互动，通过提问、讨论等方式激发学生的学习兴趣和参与度。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多样化教学手段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运用多媒体技术、实物展示等教学手段，使课堂教学更加生动有趣。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课堂教学设计与实施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了解学生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通过观察、交流等方式，深入了解每位学生的学习特点、兴趣爱好和个性特征。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个性化教学策略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根据学生的个体差异，制定个性化的教学方案，以满足不同学生的学习需求。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分层教学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针对不同层次的学生，采用不同的教学方法和手段，确保每位学生都能获得进步。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学生个体差异与因材施教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引导学生通过自主探究、合作学习等方式，培养学生的创新能力和解决问题的能力。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探究式学习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情境模拟教学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跨学科融合教学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创设与教学内容相关的情境，让学生在模拟实践中学习和掌握知识。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尝试将不同学科的知识进行融合，帮助学生建立更加完整的知识体系。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教学方法创新与尝试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https://d.book118.com/255301243330011114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2024-09-22T04:45:40.189</cp:lastPrinted>
  <dcterms:created xsi:type="dcterms:W3CDTF">2024-09-21T20:45:40Z</dcterms:created>
  <dcterms:modified xsi:type="dcterms:W3CDTF">2024-09-21T20:45:42Z</dcterms:modified>
</cp:coreProperties>
</file>