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AD38715-3CF1-4E20-A0FE-DC667F36A5E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F78213-6B23-49CA-96F6-A91DC58F1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F83D86-80A7-4719-9243-AF2332AF7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ADC187-CE9E-48AE-A8C9-39E79BC29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C98689-E676-4295-A819-22DC9C8E5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AF0730-982A-424B-B0B8-479A552277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FA4C95-85D5-4B2B-9F67-9D9FF9B574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AD993D-3AB8-43D3-B7C9-22F36E8800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7FF39F-923C-4412-861B-2E9E7C098D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3DCFA6-CC93-4E52-ADE3-2A208DED2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37367F-6724-4967-BD60-E640D766D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97B49-F6AE-4050-A2BD-F607FB7A7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028D521-D21C-4F8E-9096-4F8D9AE8997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B47DA0F-E6A4-40F6-901F-DA040BBD550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 Id="rId3"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9.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6.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324134321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教学设计中的社会实践与实习</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XX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2">
                    <a:lumMod val="25000"/>
                  </a:schemeClr>
                </a:solidFill>
                <a:latin typeface="苹方 中等"/>
                <a:ea typeface="苹方 中等"/>
              </a:rPr>
              <a:t>第</a:t>
            </a:r>
            <a:r>
              <a:rPr lang="en-US" sz="2400" b="0" strike="noStrike" spc="-1">
                <a:solidFill>
                  <a:schemeClr val="lt2">
                    <a:lumMod val="25000"/>
                  </a:schemeClr>
                </a:solidFill>
                <a:latin typeface="苹方 中等"/>
                <a:ea typeface="苹方 中等"/>
              </a:rPr>
              <a:t>1</a:t>
            </a:r>
            <a:r>
              <a:rPr lang="zh-CN" sz="2400" b="0" strike="noStrike" spc="-1">
                <a:solidFill>
                  <a:schemeClr val="lt2">
                    <a:lumMod val="25000"/>
                  </a:schemeClr>
                </a:solidFill>
                <a:latin typeface="苹方 中等"/>
                <a:ea typeface="苹方 中等"/>
              </a:rPr>
              <a:t>章  教学设计中的社会实践与实习</a:t>
            </a:r>
            <a:endParaRPr lang="en-US" sz="2400" b="0" strike="noStrike" spc="-1">
              <a:solidFill>
                <a:srgbClr val="000000"/>
              </a:solidFill>
              <a:latin typeface="Arial"/>
            </a:endParaRPr>
          </a:p>
          <a:p>
            <a:r>
              <a:rPr lang="zh-CN" sz="2400" b="0" strike="noStrike" spc="-1">
                <a:solidFill>
                  <a:schemeClr val="lt2">
                    <a:lumMod val="25000"/>
                  </a:schemeClr>
                </a:solidFill>
                <a:latin typeface="苹方 中等"/>
                <a:ea typeface="苹方 中等"/>
              </a:rPr>
              <a:t>第</a:t>
            </a:r>
            <a:r>
              <a:rPr lang="en-US" sz="2400" b="0" strike="noStrike" spc="-1">
                <a:solidFill>
                  <a:schemeClr val="lt2">
                    <a:lumMod val="25000"/>
                  </a:schemeClr>
                </a:solidFill>
                <a:latin typeface="苹方 中等"/>
                <a:ea typeface="苹方 中等"/>
              </a:rPr>
              <a:t>2</a:t>
            </a:r>
            <a:r>
              <a:rPr lang="zh-CN" sz="2400" b="0" strike="noStrike" spc="-1">
                <a:solidFill>
                  <a:schemeClr val="lt2">
                    <a:lumMod val="25000"/>
                  </a:schemeClr>
                </a:solidFill>
                <a:latin typeface="苹方 中等"/>
                <a:ea typeface="苹方 中等"/>
              </a:rPr>
              <a:t>章  教学设计中的社会实践活动</a:t>
            </a:r>
            <a:endParaRPr lang="en-US" sz="2400" b="0" strike="noStrike" spc="-1">
              <a:solidFill>
                <a:srgbClr val="000000"/>
              </a:solidFill>
              <a:latin typeface="Arial"/>
            </a:endParaRPr>
          </a:p>
          <a:p>
            <a:r>
              <a:rPr lang="zh-CN" sz="2400" b="0" strike="noStrike" spc="-1">
                <a:solidFill>
                  <a:schemeClr val="lt2">
                    <a:lumMod val="25000"/>
                  </a:schemeClr>
                </a:solidFill>
                <a:latin typeface="苹方 中等"/>
                <a:ea typeface="苹方 中等"/>
              </a:rPr>
              <a:t>第</a:t>
            </a:r>
            <a:r>
              <a:rPr lang="en-US" sz="2400" b="0" strike="noStrike" spc="-1">
                <a:solidFill>
                  <a:schemeClr val="lt2">
                    <a:lumMod val="25000"/>
                  </a:schemeClr>
                </a:solidFill>
                <a:latin typeface="苹方 中等"/>
                <a:ea typeface="苹方 中等"/>
              </a:rPr>
              <a:t>3</a:t>
            </a:r>
            <a:r>
              <a:rPr lang="zh-CN" sz="2400" b="0" strike="noStrike" spc="-1">
                <a:solidFill>
                  <a:schemeClr val="lt2">
                    <a:lumMod val="25000"/>
                  </a:schemeClr>
                </a:solidFill>
                <a:latin typeface="苹方 中等"/>
                <a:ea typeface="苹方 中等"/>
              </a:rPr>
              <a:t>章  教学设计中的实习管理</a:t>
            </a:r>
            <a:endParaRPr lang="en-US" sz="2400" b="0" strike="noStrike" spc="-1">
              <a:solidFill>
                <a:srgbClr val="000000"/>
              </a:solidFill>
              <a:latin typeface="Arial"/>
            </a:endParaRPr>
          </a:p>
          <a:p>
            <a:r>
              <a:rPr lang="zh-CN" sz="2400" b="0" strike="noStrike" spc="-1">
                <a:solidFill>
                  <a:schemeClr val="lt2">
                    <a:lumMod val="25000"/>
                  </a:schemeClr>
                </a:solidFill>
                <a:latin typeface="苹方 中等"/>
                <a:ea typeface="苹方 中等"/>
              </a:rPr>
              <a:t>第</a:t>
            </a:r>
            <a:r>
              <a:rPr lang="en-US" sz="2400" b="0" strike="noStrike" spc="-1">
                <a:solidFill>
                  <a:schemeClr val="lt2">
                    <a:lumMod val="25000"/>
                  </a:schemeClr>
                </a:solidFill>
                <a:latin typeface="苹方 中等"/>
                <a:ea typeface="苹方 中等"/>
              </a:rPr>
              <a:t>4</a:t>
            </a:r>
            <a:r>
              <a:rPr lang="zh-CN" sz="2400" b="0" strike="noStrike" spc="-1">
                <a:solidFill>
                  <a:schemeClr val="lt2">
                    <a:lumMod val="25000"/>
                  </a:schemeClr>
                </a:solidFill>
                <a:latin typeface="苹方 中等"/>
                <a:ea typeface="苹方 中等"/>
              </a:rPr>
              <a:t>章  教学设计中的社会实践收获与挑战</a:t>
            </a:r>
            <a:endParaRPr lang="en-US" sz="2400" b="0" strike="noStrike" spc="-1">
              <a:solidFill>
                <a:srgbClr val="000000"/>
              </a:solidFill>
              <a:latin typeface="Arial"/>
            </a:endParaRPr>
          </a:p>
          <a:p>
            <a:r>
              <a:rPr lang="zh-CN" sz="2400" b="0" strike="noStrike" spc="-1">
                <a:solidFill>
                  <a:schemeClr val="lt2">
                    <a:lumMod val="25000"/>
                  </a:schemeClr>
                </a:solidFill>
                <a:latin typeface="苹方 中等"/>
                <a:ea typeface="苹方 中等"/>
              </a:rPr>
              <a:t>第</a:t>
            </a:r>
            <a:r>
              <a:rPr lang="en-US" sz="2400" b="0" strike="noStrike" spc="-1">
                <a:solidFill>
                  <a:schemeClr val="lt2">
                    <a:lumMod val="25000"/>
                  </a:schemeClr>
                </a:solidFill>
                <a:latin typeface="苹方 中等"/>
                <a:ea typeface="苹方 中等"/>
              </a:rPr>
              <a:t>5</a:t>
            </a:r>
            <a:r>
              <a:rPr lang="zh-CN" sz="2400" b="0" strike="noStrike" spc="-1">
                <a:solidFill>
                  <a:schemeClr val="lt2">
                    <a:lumMod val="25000"/>
                  </a:schemeClr>
                </a:solidFill>
                <a:latin typeface="苹方 中等"/>
                <a:ea typeface="苹方 中等"/>
              </a:rPr>
              <a:t>章  教学设计中的社会实践未来发展</a:t>
            </a:r>
            <a:endParaRPr lang="en-US" sz="2400" b="0" strike="noStrike" spc="-1">
              <a:solidFill>
                <a:srgbClr val="000000"/>
              </a:solidFill>
              <a:latin typeface="Arial"/>
            </a:endParaRPr>
          </a:p>
          <a:p>
            <a:pPr defTabSz="914400">
              <a:lnSpc>
                <a:spcPct val="150000"/>
              </a:lnSpc>
            </a:pPr>
            <a:r>
              <a:rPr lang="zh-CN" sz="2400" b="0" strike="noStrike" spc="-1">
                <a:solidFill>
                  <a:schemeClr val="lt2">
                    <a:lumMod val="25000"/>
                  </a:schemeClr>
                </a:solidFill>
                <a:latin typeface="苹方 中等"/>
                <a:ea typeface="苹方 中等"/>
              </a:rPr>
              <a:t>第</a:t>
            </a:r>
            <a:r>
              <a:rPr lang="en-US" sz="2400" b="0" strike="noStrike" spc="-1">
                <a:solidFill>
                  <a:schemeClr val="lt2">
                    <a:lumMod val="25000"/>
                  </a:schemeClr>
                </a:solidFill>
                <a:latin typeface="苹方 中等"/>
                <a:ea typeface="苹方 中等"/>
              </a:rPr>
              <a:t>6</a:t>
            </a:r>
            <a:r>
              <a:rPr lang="zh-CN" sz="2400" b="0" strike="noStrike" spc="-1">
                <a:solidFill>
                  <a:schemeClr val="lt2">
                    <a:lumMod val="25000"/>
                  </a:schemeClr>
                </a:solidFill>
                <a:latin typeface="苹方 中等"/>
                <a:ea typeface="苹方 中等"/>
              </a:rPr>
              <a:t>章  结语</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2400" b="0" strike="noStrike" spc="148">
                <a:solidFill>
                  <a:schemeClr val="dk1">
                    <a:lumMod val="65000"/>
                    <a:lumOff val="35000"/>
                  </a:schemeClr>
                </a:solidFill>
                <a:latin typeface="Arial"/>
                <a:ea typeface="微软雅黑"/>
              </a:rPr>
              <a:t>01</a:t>
            </a:r>
            <a:endParaRPr lang="en-US" sz="24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教学设计中的社会实践与实习</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理论与实践的结合</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教学设计中的社会实践与实习是将理论知识与实践相结合的重要教育方式。实践活动可以帮助学生将课堂知识应用到实际中去，提高学习效果。</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84"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title"/>
          <p:cNvSpPr/>
          <p:nvPr/>
        </p:nvSpPr>
        <p:spPr>
          <a:xfrm>
            <a:off x="666000" y="6084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社会实践与实习的定义</a:t>
            </a:r>
            <a:endParaRPr lang="en-US" sz="3600" b="0" strike="noStrike" spc="-1">
              <a:solidFill>
                <a:srgbClr val="000000"/>
              </a:solidFill>
              <a:latin typeface="Arial"/>
            </a:endParaRPr>
          </a:p>
        </p:txBody>
      </p:sp>
      <p:sp>
        <p:nvSpPr>
          <p:cNvPr id="86"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学生在课外参与社会活动，进行实际操作的过程</a:t>
            </a:r>
            <a:endParaRPr lang="en-US" sz="1600" b="0" strike="noStrike" spc="-1">
              <a:solidFill>
                <a:srgbClr val="000000"/>
              </a:solidFill>
              <a:latin typeface="Arial"/>
            </a:endParaRPr>
          </a:p>
        </p:txBody>
      </p:sp>
      <p:sp>
        <p:nvSpPr>
          <p:cNvPr id="8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社会实践</a:t>
            </a:r>
            <a:endParaRPr lang="en-US" sz="2000" b="0" strike="noStrike" spc="-1">
              <a:solidFill>
                <a:srgbClr val="000000"/>
              </a:solidFill>
              <a:latin typeface="Arial"/>
            </a:endParaRPr>
          </a:p>
        </p:txBody>
      </p:sp>
      <p:sp>
        <p:nvSpPr>
          <p:cNvPr id="8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学生在特定领域或机构进行有假设性、有目的性的实践活动</a:t>
            </a:r>
            <a:endParaRPr lang="en-US" sz="1600" b="0" strike="noStrike" spc="-1">
              <a:solidFill>
                <a:srgbClr val="000000"/>
              </a:solidFill>
              <a:latin typeface="Arial"/>
            </a:endParaRPr>
          </a:p>
        </p:txBody>
      </p:sp>
      <p:sp>
        <p:nvSpPr>
          <p:cNvPr id="8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实习</a:t>
            </a:r>
            <a:endParaRPr lang="en-US" sz="2000" b="0" strike="noStrike" spc="-1">
              <a:solidFill>
                <a:srgbClr val="000000"/>
              </a:solidFill>
              <a:latin typeface="Arial"/>
            </a:endParaRPr>
          </a:p>
        </p:txBody>
      </p:sp>
      <p:sp>
        <p:nvSpPr>
          <p:cNvPr id="90"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9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9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9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4" name="title"/>
          <p:cNvSpPr/>
          <p:nvPr/>
        </p:nvSpPr>
        <p:spPr>
          <a:xfrm>
            <a:off x="0" y="360000"/>
            <a:ext cx="4603320" cy="719640"/>
          </a:xfrm>
          <a:prstGeom prst="rect">
            <a:avLst/>
          </a:prstGeom>
          <a:noFill/>
          <a:ln w="0">
            <a:noFill/>
          </a:ln>
        </p:spPr>
        <p:style>
          <a:lnRef idx="0"/>
          <a:fillRef idx="0"/>
          <a:effectRef idx="0"/>
          <a:fontRef idx="minor"/>
        </p:style>
        <p:txBody>
          <a:bodyPr lIns="0" tIns="0" rIns="0" bIns="0" anchor="b">
            <a:normAutofit fontScale="90555"/>
          </a:bodyPr>
          <a:lstStyle/>
          <a:p>
            <a:pPr defTabSz="914400">
              <a:lnSpc>
                <a:spcPct val="100000"/>
              </a:lnSpc>
            </a:pPr>
            <a:r>
              <a:rPr lang="zh-CN" sz="3600" b="1" strike="noStrike" spc="299">
                <a:solidFill>
                  <a:schemeClr val="dk1">
                    <a:lumMod val="85000"/>
                    <a:lumOff val="15000"/>
                  </a:schemeClr>
                </a:solidFill>
                <a:latin typeface="Arial"/>
                <a:ea typeface="微软雅黑"/>
              </a:rPr>
              <a:t>教学设计中的社会实践</a:t>
            </a:r>
            <a:endParaRPr lang="en-US" sz="3600" b="0" strike="noStrike" spc="-1">
              <a:solidFill>
                <a:srgbClr val="000000"/>
              </a:solidFill>
              <a:latin typeface="Arial"/>
            </a:endParaRPr>
          </a:p>
        </p:txBody>
      </p:sp>
      <p:sp>
        <p:nvSpPr>
          <p:cNvPr id="95"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9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通过实践活动提升学生的实际动手能力</a:t>
            </a:r>
            <a:endParaRPr lang="en-US" sz="1400" b="0" strike="noStrike" spc="-1">
              <a:solidFill>
                <a:srgbClr val="000000"/>
              </a:solidFill>
              <a:latin typeface="Arial"/>
            </a:endParaRPr>
          </a:p>
        </p:txBody>
      </p:sp>
      <p:sp>
        <p:nvSpPr>
          <p:cNvPr id="9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实际动手能力</a:t>
            </a:r>
            <a:endParaRPr lang="en-US" sz="2000" b="0" strike="noStrike" spc="-1">
              <a:solidFill>
                <a:srgbClr val="000000"/>
              </a:solidFill>
              <a:latin typeface="Arial"/>
            </a:endParaRPr>
          </a:p>
        </p:txBody>
      </p:sp>
      <p:sp>
        <p:nvSpPr>
          <p:cNvPr id="98"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9"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02"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合作完成实践任务，提升团队协作能力</a:t>
            </a:r>
            <a:endParaRPr lang="en-US" sz="1400" b="0" strike="noStrike" spc="-1">
              <a:solidFill>
                <a:srgbClr val="000000"/>
              </a:solidFill>
              <a:latin typeface="Arial"/>
            </a:endParaRPr>
          </a:p>
        </p:txBody>
      </p:sp>
      <p:sp>
        <p:nvSpPr>
          <p:cNvPr id="10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团队协作能力</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合作机构</a:t>
            </a:r>
            <a:endParaRPr lang="en-US" sz="2000" b="0" strike="noStrike" spc="-1">
              <a:solidFill>
                <a:srgbClr val="000000"/>
              </a:solidFill>
              <a:latin typeface="Arial"/>
            </a:endParaRPr>
          </a:p>
        </p:txBody>
      </p:sp>
      <p:sp>
        <p:nvSpPr>
          <p:cNvPr id="107"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与企业或机构合作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确保学生获得有效实习经验</a:t>
            </a:r>
            <a:endParaRPr lang="en-US" sz="1600" b="0" strike="noStrike" spc="-1">
              <a:solidFill>
                <a:srgbClr val="000000"/>
              </a:solidFill>
              <a:latin typeface="Arial"/>
            </a:endParaRPr>
          </a:p>
        </p:txBody>
      </p:sp>
      <p:sp>
        <p:nvSpPr>
          <p:cNvPr id="108"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0"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11"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3"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14" name="title"/>
          <p:cNvSpPr/>
          <p:nvPr/>
        </p:nvSpPr>
        <p:spPr>
          <a:xfrm>
            <a:off x="0" y="36000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教学设计中的实习安排</a:t>
            </a:r>
            <a:endParaRPr lang="en-US" sz="3600" b="0" strike="noStrike" spc="-1">
              <a:solidFill>
                <a:srgbClr val="000000"/>
              </a:solidFill>
              <a:latin typeface="Arial"/>
            </a:endParaRPr>
          </a:p>
        </p:txBody>
      </p:sp>
      <p:sp>
        <p:nvSpPr>
          <p:cNvPr id="115"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实习机会</a:t>
            </a:r>
            <a:endParaRPr lang="en-US" sz="2000" b="0" strike="noStrike" spc="-1">
              <a:solidFill>
                <a:srgbClr val="000000"/>
              </a:solidFill>
              <a:latin typeface="Arial"/>
            </a:endParaRPr>
          </a:p>
        </p:txBody>
      </p:sp>
      <p:sp>
        <p:nvSpPr>
          <p:cNvPr id="117"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提供学生实践机会</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让学生在真实工作环境中学习</a:t>
            </a:r>
            <a:endParaRPr lang="en-US" sz="16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9"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教学设计中的社会实践与实习是教育教学中重要的组成部分，通过理论与实践的结合，培养学生的综合能力，促进学生的全面发展。</a:t>
            </a:r>
            <a:endParaRPr lang="en-US" sz="16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2400" b="0" strike="noStrike" spc="148">
                <a:solidFill>
                  <a:schemeClr val="dk1">
                    <a:lumMod val="65000"/>
                    <a:lumOff val="35000"/>
                  </a:schemeClr>
                </a:solidFill>
                <a:latin typeface="Arial"/>
                <a:ea typeface="微软雅黑"/>
              </a:rPr>
              <a:t>02</a:t>
            </a:r>
            <a:endParaRPr lang="en-US" sz="24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教学设计中的社会实践活动</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title"/>
          <p:cNvSpPr/>
          <p:nvPr/>
        </p:nvSpPr>
        <p:spPr>
          <a:xfrm>
            <a:off x="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社会调研与实践</a:t>
            </a:r>
            <a:endParaRPr lang="en-US" sz="3600" b="0" strike="noStrike" spc="-1">
              <a:solidFill>
                <a:srgbClr val="000000"/>
              </a:solidFill>
              <a:latin typeface="Arial"/>
            </a:endParaRPr>
          </a:p>
        </p:txBody>
      </p:sp>
      <p:sp>
        <p:nvSpPr>
          <p:cNvPr id="124"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培养批判性思维</a:t>
            </a:r>
            <a:endParaRPr lang="en-US" sz="1400" b="0" strike="noStrike" spc="-1">
              <a:solidFill>
                <a:srgbClr val="000000"/>
              </a:solidFill>
              <a:latin typeface="Arial"/>
            </a:endParaRPr>
          </a:p>
        </p:txBody>
      </p:sp>
      <p:sp>
        <p:nvSpPr>
          <p:cNvPr id="12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深入了解社会现状</a:t>
            </a:r>
            <a:endParaRPr lang="en-US" sz="2000" b="0" strike="noStrike" spc="-1">
              <a:solidFill>
                <a:srgbClr val="000000"/>
              </a:solidFill>
              <a:latin typeface="Arial"/>
            </a:endParaRPr>
          </a:p>
        </p:txBody>
      </p:sp>
      <p:sp>
        <p:nvSpPr>
          <p:cNvPr id="127"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8"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1"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拓宽眼界，增强社会责任感</a:t>
            </a:r>
            <a:endParaRPr lang="en-US" sz="1400" b="0" strike="noStrike" spc="-1">
              <a:solidFill>
                <a:srgbClr val="000000"/>
              </a:solidFill>
              <a:latin typeface="Arial"/>
            </a:endParaRPr>
          </a:p>
        </p:txBody>
      </p:sp>
      <p:sp>
        <p:nvSpPr>
          <p:cNvPr id="13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接触不同文化和价值观</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title"/>
          <p:cNvSpPr/>
          <p:nvPr/>
        </p:nvSpPr>
        <p:spPr>
          <a:xfrm>
            <a:off x="666000" y="608400"/>
            <a:ext cx="10968480" cy="7052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accent1"/>
                </a:solidFill>
                <a:latin typeface="微软雅黑"/>
                <a:ea typeface="微软雅黑"/>
              </a:rPr>
              <a:t>社会服务与志愿者活动</a:t>
            </a:r>
            <a:endParaRPr lang="en-US" sz="3600" b="0" strike="noStrike" spc="-1">
              <a:solidFill>
                <a:srgbClr val="000000"/>
              </a:solidFill>
              <a:latin typeface="Arial"/>
            </a:endParaRPr>
          </a:p>
        </p:txBody>
      </p:sp>
      <p:sp>
        <p:nvSpPr>
          <p:cNvPr id="135" name="content.1.subtitle"/>
          <p:cNvSpPr/>
          <p:nvPr/>
        </p:nvSpPr>
        <p:spPr>
          <a:xfrm>
            <a:off x="12776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促进互助精神</a:t>
            </a:r>
            <a:endParaRPr lang="en-US" sz="1600" b="0" strike="noStrike" spc="-1">
              <a:solidFill>
                <a:srgbClr val="000000"/>
              </a:solidFill>
              <a:latin typeface="Arial"/>
            </a:endParaRPr>
          </a:p>
        </p:txBody>
      </p:sp>
      <p:sp>
        <p:nvSpPr>
          <p:cNvPr id="13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培养团队合作能力</a:t>
            </a:r>
            <a:endParaRPr lang="en-US" sz="2000" b="0" strike="noStrike" spc="-1">
              <a:solidFill>
                <a:srgbClr val="000000"/>
              </a:solidFill>
              <a:latin typeface="Arial"/>
            </a:endParaRPr>
          </a:p>
        </p:txBody>
      </p:sp>
      <p:sp>
        <p:nvSpPr>
          <p:cNvPr id="13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学会管理与协调</a:t>
            </a:r>
            <a:endParaRPr lang="en-US" sz="1600" b="0" strike="noStrike" spc="-1">
              <a:solidFill>
                <a:srgbClr val="000000"/>
              </a:solidFill>
              <a:latin typeface="Arial"/>
            </a:endParaRPr>
          </a:p>
        </p:txBody>
      </p:sp>
      <p:sp>
        <p:nvSpPr>
          <p:cNvPr id="13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提升领导能力</a:t>
            </a:r>
            <a:endParaRPr lang="en-US" sz="2000" b="0" strike="noStrike" spc="-1">
              <a:solidFill>
                <a:srgbClr val="000000"/>
              </a:solidFill>
              <a:latin typeface="Arial"/>
            </a:endParaRPr>
          </a:p>
        </p:txBody>
      </p:sp>
      <p:sp>
        <p:nvSpPr>
          <p:cNvPr id="139" name="content.3.subtitle"/>
          <p:cNvSpPr/>
          <p:nvPr/>
        </p:nvSpPr>
        <p:spPr>
          <a:xfrm>
            <a:off x="387612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lumMod val="85000"/>
                    <a:lumOff val="15000"/>
                  </a:schemeClr>
                </a:solidFill>
                <a:latin typeface="微软雅黑"/>
                <a:ea typeface="微软雅黑"/>
              </a:rPr>
              <a:t>关爱社区，服务社会</a:t>
            </a:r>
            <a:endParaRPr lang="en-US" sz="1600" b="0" strike="noStrike" spc="-1">
              <a:solidFill>
                <a:srgbClr val="000000"/>
              </a:solidFill>
              <a:latin typeface="Arial"/>
            </a:endParaRPr>
          </a:p>
        </p:txBody>
      </p:sp>
      <p:sp>
        <p:nvSpPr>
          <p:cNvPr id="14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社会责任感</a:t>
            </a:r>
            <a:endParaRPr lang="en-US" sz="2000" b="0" strike="noStrike" spc="-1">
              <a:solidFill>
                <a:srgbClr val="000000"/>
              </a:solidFill>
              <a:latin typeface="Arial"/>
            </a:endParaRPr>
          </a:p>
        </p:txBody>
      </p:sp>
      <p:sp>
        <p:nvSpPr>
          <p:cNvPr id="14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4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实践能力</a:t>
            </a:r>
            <a:endParaRPr lang="en-US" sz="2000" b="0" strike="noStrike" spc="-1">
              <a:solidFill>
                <a:srgbClr val="000000"/>
              </a:solidFill>
              <a:latin typeface="Arial"/>
            </a:endParaRPr>
          </a:p>
        </p:txBody>
      </p:sp>
      <p:sp>
        <p:nvSpPr>
          <p:cNvPr id="14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动手能力强</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勇于实践</a:t>
            </a:r>
            <a:endParaRPr lang="en-US" sz="1600" b="0" strike="noStrike" spc="-1">
              <a:solidFill>
                <a:srgbClr val="000000"/>
              </a:solidFill>
              <a:latin typeface="Arial"/>
            </a:endParaRPr>
          </a:p>
        </p:txBody>
      </p:sp>
      <p:sp>
        <p:nvSpPr>
          <p:cNvPr id="146"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团队合作</a:t>
            </a:r>
            <a:endParaRPr lang="en-US" sz="2000" b="0" strike="noStrike" spc="-1">
              <a:solidFill>
                <a:srgbClr val="000000"/>
              </a:solidFill>
              <a:latin typeface="Arial"/>
            </a:endParaRPr>
          </a:p>
        </p:txBody>
      </p:sp>
      <p:sp>
        <p:nvSpPr>
          <p:cNvPr id="14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共同合作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实现共同目标</a:t>
            </a:r>
            <a:endParaRPr lang="en-US" sz="1600" b="0" strike="noStrike" spc="-1">
              <a:solidFill>
                <a:srgbClr val="000000"/>
              </a:solidFill>
              <a:latin typeface="Arial"/>
            </a:endParaRPr>
          </a:p>
        </p:txBody>
      </p:sp>
      <p:sp>
        <p:nvSpPr>
          <p:cNvPr id="149"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问题解决</a:t>
            </a:r>
            <a:endParaRPr lang="en-US" sz="2000" b="0" strike="noStrike" spc="-1">
              <a:solidFill>
                <a:srgbClr val="000000"/>
              </a:solidFill>
              <a:latin typeface="Arial"/>
            </a:endParaRPr>
          </a:p>
        </p:txBody>
      </p:sp>
      <p:sp>
        <p:nvSpPr>
          <p:cNvPr id="15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独立思考</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解决实际问题</a:t>
            </a:r>
            <a:endParaRPr lang="en-US" sz="1600" b="0" strike="noStrike" spc="-1">
              <a:solidFill>
                <a:srgbClr val="000000"/>
              </a:solidFill>
              <a:latin typeface="Arial"/>
            </a:endParaRPr>
          </a:p>
        </p:txBody>
      </p:sp>
      <p:sp>
        <p:nvSpPr>
          <p:cNvPr id="152" name="title"/>
          <p:cNvSpPr/>
          <p:nvPr/>
        </p:nvSpPr>
        <p:spPr>
          <a:xfrm>
            <a:off x="0" y="36000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项目实践与创新</a:t>
            </a:r>
            <a:endParaRPr lang="en-US" sz="3600" b="0" strike="noStrike" spc="-1">
              <a:solidFill>
                <a:srgbClr val="000000"/>
              </a:solidFill>
              <a:latin typeface="Arial"/>
            </a:endParaRPr>
          </a:p>
        </p:txBody>
      </p:sp>
      <p:sp>
        <p:nvSpPr>
          <p:cNvPr id="153"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创新思维</a:t>
            </a:r>
            <a:endParaRPr lang="en-US" sz="2000" b="0" strike="noStrike" spc="-1">
              <a:solidFill>
                <a:srgbClr val="000000"/>
              </a:solidFill>
              <a:latin typeface="Arial"/>
            </a:endParaRPr>
          </a:p>
        </p:txBody>
      </p:sp>
      <p:sp>
        <p:nvSpPr>
          <p:cNvPr id="15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带来新颖想法</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解决疑难问题</a:t>
            </a:r>
            <a:endParaRPr lang="en-US" sz="16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社会实践活动的评估与反思</a:t>
            </a:r>
            <a:endParaRPr lang="en-US" sz="2200" b="0" strike="noStrike" spc="-1">
              <a:solidFill>
                <a:srgbClr val="000000"/>
              </a:solidFill>
              <a:latin typeface="Arial"/>
            </a:endParaRPr>
          </a:p>
        </p:txBody>
      </p:sp>
      <p:sp>
        <p:nvSpPr>
          <p:cNvPr id="15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通过问卷调查、实地考察等方式对社会实践活动进行评估。学生需要反思自己在实践活动中的表现，总结经验教训，为将来的实践活动做准备。评估和反思是提高活动质量和学生发展的重要环节。</a:t>
            </a:r>
            <a:endParaRPr lang="en-US" sz="1400" b="0" strike="noStrike" spc="-1">
              <a:solidFill>
                <a:srgbClr val="000000"/>
              </a:solidFill>
              <a:latin typeface="Arial"/>
            </a:endParaRPr>
          </a:p>
        </p:txBody>
      </p:sp>
      <p:sp>
        <p:nvSpPr>
          <p:cNvPr id="15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0"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title"/>
          <p:cNvSpPr/>
          <p:nvPr/>
        </p:nvSpPr>
        <p:spPr>
          <a:xfrm>
            <a:off x="0" y="360000"/>
            <a:ext cx="4603320" cy="719640"/>
          </a:xfrm>
          <a:prstGeom prst="rect">
            <a:avLst/>
          </a:prstGeom>
          <a:noFill/>
          <a:ln w="0">
            <a:noFill/>
          </a:ln>
        </p:spPr>
        <p:style>
          <a:lnRef idx="0"/>
          <a:fillRef idx="0"/>
          <a:effectRef idx="0"/>
          <a:fontRef idx="minor"/>
        </p:style>
        <p:txBody>
          <a:bodyPr lIns="0" tIns="0" rIns="0" bIns="0" anchor="b">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学生发展</a:t>
            </a:r>
            <a:endParaRPr lang="en-US" sz="3600" b="0" strike="noStrike" spc="-1">
              <a:solidFill>
                <a:srgbClr val="000000"/>
              </a:solidFill>
              <a:latin typeface="Arial"/>
            </a:endParaRPr>
          </a:p>
        </p:txBody>
      </p:sp>
      <p:sp>
        <p:nvSpPr>
          <p:cNvPr id="162"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6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反思和分析能力</a:t>
            </a:r>
            <a:endParaRPr lang="en-US" sz="1400" b="0" strike="noStrike" spc="-1">
              <a:solidFill>
                <a:srgbClr val="000000"/>
              </a:solidFill>
              <a:latin typeface="Arial"/>
            </a:endParaRPr>
          </a:p>
        </p:txBody>
      </p:sp>
      <p:sp>
        <p:nvSpPr>
          <p:cNvPr id="16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批判性思维</a:t>
            </a:r>
            <a:endParaRPr lang="en-US" sz="2000" b="0" strike="noStrike" spc="-1">
              <a:solidFill>
                <a:srgbClr val="000000"/>
              </a:solidFill>
              <a:latin typeface="Arial"/>
            </a:endParaRPr>
          </a:p>
        </p:txBody>
      </p:sp>
      <p:sp>
        <p:nvSpPr>
          <p:cNvPr id="165"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69"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关爱社会，奉献他人</a:t>
            </a:r>
            <a:endParaRPr lang="en-US" sz="1400" b="0" strike="noStrike" spc="-1">
              <a:solidFill>
                <a:srgbClr val="000000"/>
              </a:solidFill>
              <a:latin typeface="Arial"/>
            </a:endParaRPr>
          </a:p>
        </p:txBody>
      </p:sp>
      <p:sp>
        <p:nvSpPr>
          <p:cNvPr id="17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社会责任感</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社会实践活动的重要性</a:t>
            </a:r>
            <a:endParaRPr lang="en-US" sz="3600" b="0" strike="noStrike" spc="-1">
              <a:solidFill>
                <a:schemeClr val="dk1"/>
              </a:solidFill>
              <a:latin typeface="Arial"/>
            </a:endParaRPr>
          </a:p>
        </p:txBody>
      </p:sp>
      <p:sp>
        <p:nvSpPr>
          <p:cNvPr id="173"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社会实践活动是教学设计中不可或缺的一部分，通过实践，学生能够将理论知识应用于实际，培养实际解决问题的能力，提升综合素质。同时，社会实践活动也能促进学生的自我成长和全面发展。</a:t>
            </a:r>
            <a:endParaRPr lang="en-US" sz="16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p:nvPr>
        </p:nvSpPr>
        <p:spPr>
          <a:xfrm>
            <a:off x="299880" y="1488960"/>
            <a:ext cx="6318360" cy="521640"/>
          </a:xfrm>
          <a:prstGeom prst="rect">
            <a:avLst/>
          </a:prstGeom>
          <a:noFill/>
          <a:ln w="0">
            <a:noFill/>
          </a:ln>
        </p:spPr>
        <p:txBody>
          <a:bodyPr lIns="90000" tIns="46800" rIns="90000" bIns="46800" anchor="t">
            <a:noAutofit/>
          </a:bodyPr>
          <a:lstStyle/>
          <a:p>
            <a:pPr marL="228600" indent="-228600" defTabSz="914400">
              <a:lnSpc>
                <a:spcPct val="150000"/>
              </a:lnSpc>
              <a:spcAft>
                <a:spcPts val="1001"/>
              </a:spcAft>
              <a:buClr>
                <a:srgbClr val="595959"/>
              </a:buClr>
              <a:buFont typeface="Arial"/>
              <a:buChar char="●"/>
              <a:tabLst>
                <a:tab pos="1609560"/>
              </a:tabLst>
            </a:pPr>
            <a:r>
              <a:rPr lang="en-US" sz="2400" b="0" strike="noStrike" spc="148">
                <a:solidFill>
                  <a:schemeClr val="dk1">
                    <a:lumMod val="65000"/>
                    <a:lumOff val="35000"/>
                  </a:schemeClr>
                </a:solidFill>
                <a:latin typeface="Arial"/>
                <a:ea typeface="微软雅黑"/>
              </a:rPr>
              <a:t>03</a:t>
            </a:r>
            <a:endParaRPr lang="en-US" sz="2400" b="0" strike="noStrike" spc="148">
              <a:solidFill>
                <a:schemeClr val="dk1">
                  <a:lumMod val="65000"/>
                  <a:lumOff val="35000"/>
                </a:schemeClr>
              </a:solidFill>
              <a:latin typeface="Arial"/>
            </a:endParaRPr>
          </a:p>
        </p:txBody>
      </p:sp>
      <p:sp>
        <p:nvSpPr>
          <p:cNvPr id="17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教学设计中的实习管理</a:t>
            </a:r>
            <a:endParaRPr lang="en-US" sz="3600" b="0" strike="noStrike" spc="-1">
              <a:solidFill>
                <a:schemeClr val="dk1"/>
              </a:solidFill>
              <a:latin typeface="Arial"/>
            </a:endParaRPr>
          </a:p>
        </p:txBody>
      </p:sp>
      <p:sp>
        <p:nvSpPr>
          <p:cNvPr id="17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实习项目的设计与规划</a:t>
            </a:r>
            <a:endParaRPr lang="en-US" sz="3600" b="0" strike="noStrike" spc="-1">
              <a:solidFill>
                <a:schemeClr val="dk1"/>
              </a:solidFill>
              <a:latin typeface="Arial"/>
            </a:endParaRPr>
          </a:p>
        </p:txBody>
      </p:sp>
      <p:sp>
        <p:nvSpPr>
          <p:cNvPr id="178"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学校在教学设计中需要根据课程目标和教学要求精心设计实习项目，明确实习内容和目标。实习项目的规划应充分考虑学生的实际情况，确保实习活动能够顺利进行，达到预期效果。</a:t>
            </a:r>
            <a:endParaRPr lang="en-US" sz="16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title"/>
          <p:cNvSpPr/>
          <p:nvPr/>
        </p:nvSpPr>
        <p:spPr>
          <a:xfrm>
            <a:off x="0" y="360000"/>
            <a:ext cx="4603320" cy="719640"/>
          </a:xfrm>
          <a:prstGeom prst="rect">
            <a:avLst/>
          </a:prstGeom>
          <a:noFill/>
          <a:ln w="0">
            <a:noFill/>
          </a:ln>
        </p:spPr>
        <p:style>
          <a:lnRef idx="0"/>
          <a:fillRef idx="0"/>
          <a:effectRef idx="0"/>
          <a:fontRef idx="minor"/>
        </p:style>
        <p:txBody>
          <a:bodyPr lIns="0" tIns="0" rIns="0" bIns="0" anchor="b">
            <a:normAutofit fontScale="90555"/>
          </a:bodyPr>
          <a:lstStyle/>
          <a:p>
            <a:pPr defTabSz="914400">
              <a:lnSpc>
                <a:spcPct val="100000"/>
              </a:lnSpc>
            </a:pPr>
            <a:r>
              <a:rPr lang="zh-CN" sz="3600" b="1" strike="noStrike" spc="299">
                <a:solidFill>
                  <a:schemeClr val="dk1">
                    <a:lumMod val="85000"/>
                    <a:lumOff val="15000"/>
                  </a:schemeClr>
                </a:solidFill>
                <a:latin typeface="Arial"/>
                <a:ea typeface="微软雅黑"/>
              </a:rPr>
              <a:t>实习导师的选择与培训</a:t>
            </a:r>
            <a:endParaRPr lang="en-US" sz="3600" b="0" strike="noStrike" spc="-1">
              <a:solidFill>
                <a:srgbClr val="000000"/>
              </a:solidFill>
              <a:latin typeface="Arial"/>
            </a:endParaRPr>
          </a:p>
        </p:txBody>
      </p:sp>
      <p:sp>
        <p:nvSpPr>
          <p:cNvPr id="180"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确保顺利进行</a:t>
            </a:r>
            <a:endParaRPr lang="en-US" sz="1400" b="0" strike="noStrike" spc="-1">
              <a:solidFill>
                <a:srgbClr val="000000"/>
              </a:solidFill>
              <a:latin typeface="Arial"/>
            </a:endParaRPr>
          </a:p>
        </p:txBody>
      </p:sp>
      <p:sp>
        <p:nvSpPr>
          <p:cNvPr id="18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选择经验丰富的导师</a:t>
            </a:r>
            <a:endParaRPr lang="en-US" sz="2000" b="0" strike="noStrike" spc="-1">
              <a:solidFill>
                <a:srgbClr val="000000"/>
              </a:solidFill>
              <a:latin typeface="Arial"/>
            </a:endParaRPr>
          </a:p>
        </p:txBody>
      </p:sp>
      <p:sp>
        <p:nvSpPr>
          <p:cNvPr id="183" name="椭圆 6"/>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4" name="椭圆 7"/>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需要接受培训</a:t>
            </a:r>
            <a:endParaRPr lang="en-US" sz="1400" b="0" strike="noStrike" spc="-1">
              <a:solidFill>
                <a:srgbClr val="000000"/>
              </a:solidFill>
              <a:latin typeface="Arial"/>
            </a:endParaRPr>
          </a:p>
        </p:txBody>
      </p:sp>
      <p:sp>
        <p:nvSpPr>
          <p:cNvPr id="1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提供有效指导和支持</a:t>
            </a:r>
            <a:endParaRPr lang="en-US" sz="2000" b="0" strike="noStrike" spc="-1">
              <a:solidFill>
                <a:srgbClr val="000000"/>
              </a:solidFill>
              <a:latin typeface="Arial"/>
            </a:endParaRPr>
          </a:p>
        </p:txBody>
      </p:sp>
      <p:sp>
        <p:nvSpPr>
          <p:cNvPr id="187" name="椭圆 11"/>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了解实习生需求</a:t>
            </a:r>
            <a:endParaRPr lang="en-US" sz="1400" b="0" strike="noStrike" spc="-1">
              <a:solidFill>
                <a:srgbClr val="000000"/>
              </a:solidFill>
              <a:latin typeface="Arial"/>
            </a:endParaRPr>
          </a:p>
        </p:txBody>
      </p:sp>
      <p:sp>
        <p:nvSpPr>
          <p:cNvPr id="1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导师培训</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矩形 4"/>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评估实习成绩</a:t>
            </a:r>
            <a:endParaRPr lang="en-US" sz="2000" b="0" strike="noStrike" spc="-1">
              <a:solidFill>
                <a:srgbClr val="000000"/>
              </a:solidFill>
              <a:latin typeface="Arial"/>
            </a:endParaRPr>
          </a:p>
        </p:txBody>
      </p:sp>
      <p:sp>
        <p:nvSpPr>
          <p:cNvPr id="192"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为评定提供依据</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反馈实习生表现</a:t>
            </a:r>
            <a:endParaRPr lang="en-US" sz="1600" b="0" strike="noStrike" spc="-1">
              <a:solidFill>
                <a:srgbClr val="000000"/>
              </a:solidFill>
              <a:latin typeface="Arial"/>
            </a:endParaRPr>
          </a:p>
        </p:txBody>
      </p:sp>
      <p:sp>
        <p:nvSpPr>
          <p:cNvPr id="193" name="矩形 7"/>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5"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96" name="矩形 10"/>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8"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199" name="title"/>
          <p:cNvSpPr/>
          <p:nvPr/>
        </p:nvSpPr>
        <p:spPr>
          <a:xfrm>
            <a:off x="0" y="360000"/>
            <a:ext cx="10799640" cy="719640"/>
          </a:xfrm>
          <a:prstGeom prst="rect">
            <a:avLst/>
          </a:prstGeom>
          <a:noFill/>
          <a:ln w="0">
            <a:noFill/>
          </a:ln>
        </p:spPr>
        <p:style>
          <a:lnRef idx="0"/>
          <a:fillRef idx="0"/>
          <a:effectRef idx="0"/>
          <a:fontRef idx="minor"/>
        </p:style>
        <p:txBody>
          <a:bodyPr lIns="90000" tIns="47160" rIns="90000" bIns="47160" anchor="ctr">
            <a:normAutofit/>
          </a:bodyPr>
          <a:lstStyle/>
          <a:p>
            <a:pPr defTabSz="914400">
              <a:lnSpc>
                <a:spcPct val="100000"/>
              </a:lnSpc>
            </a:pPr>
            <a:r>
              <a:rPr lang="zh-CN" sz="3600" b="1" strike="noStrike" spc="299">
                <a:solidFill>
                  <a:schemeClr val="dk1">
                    <a:lumMod val="85000"/>
                    <a:lumOff val="15000"/>
                  </a:schemeClr>
                </a:solidFill>
                <a:latin typeface="Arial"/>
                <a:ea typeface="微软雅黑"/>
              </a:rPr>
              <a:t>实习过程的监督与评估</a:t>
            </a:r>
            <a:endParaRPr lang="en-US" sz="3600" b="0" strike="noStrike" spc="-1">
              <a:solidFill>
                <a:srgbClr val="000000"/>
              </a:solidFill>
              <a:latin typeface="Arial"/>
            </a:endParaRPr>
          </a:p>
        </p:txBody>
      </p:sp>
      <p:sp>
        <p:nvSpPr>
          <p:cNvPr id="200" name="矩形 14"/>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建立管理机制</a:t>
            </a:r>
            <a:endParaRPr lang="en-US" sz="2000" b="0" strike="noStrike" spc="-1">
              <a:solidFill>
                <a:srgbClr val="000000"/>
              </a:solidFill>
              <a:latin typeface="Arial"/>
            </a:endParaRPr>
          </a:p>
        </p:txBody>
      </p:sp>
      <p:sp>
        <p:nvSpPr>
          <p:cNvPr id="202"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确保实习进行顺利</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保障实习生权益和安全</a:t>
            </a:r>
            <a:endParaRPr lang="en-US" sz="16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https://d.book118.com/255324134321011121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20</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苹方 中等</vt:lpstr>
      <vt:lpstr>DejaVu Sans</vt:lpstr>
      <vt:lpstr>Office Theme</vt:lpstr>
      <vt:lpstr>教学设计中的社会实践与实习</vt:lpstr>
      <vt:lpstr>目录</vt:lpstr>
      <vt:lpstr>第1章 教学设计中的社会实践与实习</vt:lpstr>
      <vt:lpstr> </vt:lpstr>
      <vt:lpstr>PowerPoint Presentation</vt:lpstr>
      <vt:lpstr>PowerPoint Presentation</vt:lpstr>
      <vt:lpstr>PowerPoint Presentation</vt:lpstr>
      <vt:lpstr>总结</vt:lpstr>
      <vt:lpstr>第2章 教学设计中的社会实践活动</vt:lpstr>
      <vt:lpstr>PowerPoint Presentation</vt:lpstr>
      <vt:lpstr>PowerPoint Presentation</vt:lpstr>
      <vt:lpstr>PowerPoint Presentation</vt:lpstr>
      <vt:lpstr> </vt:lpstr>
      <vt:lpstr>PowerPoint Presentation</vt:lpstr>
      <vt:lpstr>社会实践活动的重要性</vt:lpstr>
      <vt:lpstr>第3章 教学设计中的实习管理</vt:lpstr>
      <vt:lpstr>实习项目的设计与规划</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2024-09-25T03:05:33.656</cp:lastPrinted>
  <dcterms:created xsi:type="dcterms:W3CDTF">2024-09-24T19:05:33Z</dcterms:created>
  <dcterms:modified xsi:type="dcterms:W3CDTF">2024-09-24T19:05:35Z</dcterms:modified>
</cp:coreProperties>
</file>