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1CAB74A-5451-4624-8D48-0B45B68A79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C60426-F893-45DA-B634-AB3FDA1D18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4E5961B-8F7B-4A67-8C08-0E8A2AF022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2B1CD5B-D600-4AF6-AE02-84C1778A52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7314E47-3227-4001-A005-77CAA74686F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47175A6-8947-4F03-8EE6-18A1D1A0C23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DC0EFA9-1237-44E3-9DF3-DA516F459FD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7C70C0-39D5-4A34-B888-841B3B86DC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F9D8540-2A3E-434C-A464-A5DBE71D89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BEA70F-2F60-4A5E-84EC-2EBA14CC54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B423E7-45C1-4D67-A4DF-9520A9A9D8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pn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5330140023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汇报人：XX</a:t>
            </a: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2024-01-26</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商贸企业安全生产风险分级管控与隐患排查治理培训指南</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安全生产风险分级管控概述</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隐患排查治理基本原则和方法</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商贸企业常见安全隐患及防范措施</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安全生产管理体系建设与运行</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员工安全培训与应急演练组织实施</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政府监管政策解读与企业法律责任</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01</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安全生产风险分级管控概述</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风险评估</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对识别出的风险因素进行定性或定量的评估，确定风险的大小、发生概率和可能造成的损失。</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风险识别</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通过全面排查和辨识企业存在的各类风险因素，包括人的不安全行为、物的不安全状态、环境的不良因素和管理缺陷等。</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风险等级划分</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根据评估结果，将风险因素划分为不同等级，如重大风险、较大风险、一般风险和低风险等。</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风险识别与评估</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风险分级标准</a:t>
              </a:r>
            </a:p>
          </p:txBody>
        </p:sp>
      </p:grpSp>
      <p:sp>
        <p:nvSpPr>
          <p:cNvPr id="24" name="Freeform 24"/>
          <p:cNvSpPr/>
          <p:nvPr/>
        </p:nvSpPr>
        <p:spPr>
          <a:xfrm>
            <a:off x="3652304" y="1008278"/>
            <a:ext cx="4886325" cy="4876800"/>
          </a:xfrm>
          <a:custGeom>
            <a:rect l="l" t="t" r="r" b="b"/>
            <a:pathLst>
              <a:path w="3078" h="3072">
                <a:moveTo>
                  <a:pt x="1464" y="3072"/>
                </a:moveTo>
                <a:lnTo>
                  <a:pt x="0" y="1462"/>
                </a:lnTo>
                <a:lnTo>
                  <a:pt x="1613" y="0"/>
                </a:lnTo>
                <a:lnTo>
                  <a:pt x="3078" y="1605"/>
                </a:lnTo>
                <a:lnTo>
                  <a:pt x="1464" y="3072"/>
                </a:lnTo>
                <a:close/>
              </a:path>
            </a:pathLst>
          </a:custGeom>
          <a:noFill/>
          <a:ln w="12668">
            <a:solidFill>
              <a:srgbClr val="EE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718979" y="1067015"/>
            <a:ext cx="4751387" cy="4749801"/>
          </a:xfrm>
          <a:custGeom>
            <a:rect l="l" t="t" r="r" b="b"/>
            <a:pathLst>
              <a:path w="2993" h="2992">
                <a:moveTo>
                  <a:pt x="1385" y="2992"/>
                </a:moveTo>
                <a:lnTo>
                  <a:pt x="0" y="1388"/>
                </a:lnTo>
                <a:lnTo>
                  <a:pt x="1603" y="0"/>
                </a:lnTo>
                <a:lnTo>
                  <a:pt x="2993" y="1605"/>
                </a:lnTo>
                <a:lnTo>
                  <a:pt x="1385" y="2992"/>
                </a:lnTo>
                <a:close/>
              </a:path>
            </a:pathLst>
          </a:custGeom>
          <a:noFill/>
          <a:ln w="12668">
            <a:solidFill>
              <a:srgbClr val="EDECE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779304" y="1133690"/>
            <a:ext cx="4632325" cy="4616451"/>
          </a:xfrm>
          <a:custGeom>
            <a:rect l="l" t="t" r="r" b="b"/>
            <a:pathLst>
              <a:path w="2918" h="2908">
                <a:moveTo>
                  <a:pt x="1310" y="2908"/>
                </a:moveTo>
                <a:lnTo>
                  <a:pt x="0" y="1309"/>
                </a:lnTo>
                <a:lnTo>
                  <a:pt x="1602" y="0"/>
                </a:lnTo>
                <a:lnTo>
                  <a:pt x="2918" y="1600"/>
                </a:lnTo>
                <a:lnTo>
                  <a:pt x="1310" y="2908"/>
                </a:lnTo>
                <a:close/>
              </a:path>
            </a:pathLst>
          </a:custGeom>
          <a:noFill/>
          <a:ln w="12668">
            <a:solidFill>
              <a:srgbClr val="ECECE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845979" y="1201953"/>
            <a:ext cx="4498975" cy="4489450"/>
          </a:xfrm>
          <a:custGeom>
            <a:rect l="l" t="t" r="r" b="b"/>
            <a:pathLst>
              <a:path w="2834" h="2828">
                <a:moveTo>
                  <a:pt x="1236" y="2828"/>
                </a:moveTo>
                <a:lnTo>
                  <a:pt x="0" y="1228"/>
                </a:lnTo>
                <a:lnTo>
                  <a:pt x="1597" y="0"/>
                </a:lnTo>
                <a:lnTo>
                  <a:pt x="2834" y="1594"/>
                </a:lnTo>
                <a:lnTo>
                  <a:pt x="1236" y="2828"/>
                </a:lnTo>
                <a:close/>
              </a:path>
            </a:pathLst>
          </a:custGeom>
          <a:noFill/>
          <a:ln w="12668">
            <a:solidFill>
              <a:srgbClr val="EBEB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912654" y="1260690"/>
            <a:ext cx="4364037" cy="4362451"/>
          </a:xfrm>
          <a:custGeom>
            <a:rect l="l" t="t" r="r" b="b"/>
            <a:pathLst>
              <a:path w="2749" h="2748">
                <a:moveTo>
                  <a:pt x="1157" y="2748"/>
                </a:moveTo>
                <a:lnTo>
                  <a:pt x="0" y="1160"/>
                </a:lnTo>
                <a:lnTo>
                  <a:pt x="1592" y="0"/>
                </a:lnTo>
                <a:lnTo>
                  <a:pt x="2749" y="1594"/>
                </a:lnTo>
                <a:lnTo>
                  <a:pt x="1157" y="2748"/>
                </a:lnTo>
                <a:close/>
              </a:path>
            </a:pathLst>
          </a:custGeom>
          <a:noFill/>
          <a:ln w="12668">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972979" y="1327366"/>
            <a:ext cx="4237037" cy="4229100"/>
          </a:xfrm>
          <a:custGeom>
            <a:rect l="l" t="t" r="r" b="b"/>
            <a:pathLst>
              <a:path w="2669" h="2664">
                <a:moveTo>
                  <a:pt x="1082" y="2664"/>
                </a:moveTo>
                <a:lnTo>
                  <a:pt x="0" y="1081"/>
                </a:lnTo>
                <a:lnTo>
                  <a:pt x="1591" y="0"/>
                </a:lnTo>
                <a:lnTo>
                  <a:pt x="2669" y="1589"/>
                </a:lnTo>
                <a:lnTo>
                  <a:pt x="1082" y="2664"/>
                </a:lnTo>
                <a:close/>
              </a:path>
            </a:pathLst>
          </a:custGeom>
          <a:no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039654" y="1395628"/>
            <a:ext cx="4110037" cy="4102100"/>
          </a:xfrm>
          <a:custGeom>
            <a:rect l="l" t="t" r="r" b="b"/>
            <a:pathLst>
              <a:path w="2589" h="2584">
                <a:moveTo>
                  <a:pt x="1003" y="2584"/>
                </a:moveTo>
                <a:lnTo>
                  <a:pt x="0" y="1001"/>
                </a:lnTo>
                <a:lnTo>
                  <a:pt x="1587" y="0"/>
                </a:lnTo>
                <a:lnTo>
                  <a:pt x="2589" y="1583"/>
                </a:lnTo>
                <a:lnTo>
                  <a:pt x="1003" y="2584"/>
                </a:lnTo>
                <a:close/>
              </a:path>
            </a:pathLst>
          </a:custGeom>
          <a:noFill/>
          <a:ln w="12668">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106329" y="1462303"/>
            <a:ext cx="3976687" cy="3968750"/>
          </a:xfrm>
          <a:custGeom>
            <a:rect l="l" t="t" r="r" b="b"/>
            <a:pathLst>
              <a:path w="2505" h="2500">
                <a:moveTo>
                  <a:pt x="924" y="2500"/>
                </a:moveTo>
                <a:lnTo>
                  <a:pt x="0" y="921"/>
                </a:lnTo>
                <a:lnTo>
                  <a:pt x="1582" y="0"/>
                </a:lnTo>
                <a:lnTo>
                  <a:pt x="2505" y="1573"/>
                </a:lnTo>
                <a:lnTo>
                  <a:pt x="924" y="2500"/>
                </a:lnTo>
                <a:close/>
              </a:path>
            </a:pathLst>
          </a:custGeom>
          <a:noFill/>
          <a:ln w="12668">
            <a:solidFill>
              <a:srgbClr val="E8E7E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166654" y="1521041"/>
            <a:ext cx="3849687" cy="3841750"/>
          </a:xfrm>
          <a:custGeom>
            <a:rect l="l" t="t" r="r" b="b"/>
            <a:pathLst>
              <a:path w="2425" h="2420">
                <a:moveTo>
                  <a:pt x="849" y="2420"/>
                </a:moveTo>
                <a:lnTo>
                  <a:pt x="0" y="847"/>
                </a:lnTo>
                <a:lnTo>
                  <a:pt x="1576" y="0"/>
                </a:lnTo>
                <a:lnTo>
                  <a:pt x="2425" y="1573"/>
                </a:lnTo>
                <a:lnTo>
                  <a:pt x="849" y="2420"/>
                </a:lnTo>
                <a:close/>
              </a:path>
            </a:pathLst>
          </a:custGeom>
          <a:noFill/>
          <a:ln w="12668">
            <a:solidFill>
              <a:srgbClr val="E7E6E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233329" y="1587716"/>
            <a:ext cx="3722687" cy="3716337"/>
          </a:xfrm>
          <a:custGeom>
            <a:rect l="l" t="t" r="r" b="b"/>
            <a:pathLst>
              <a:path w="2345" h="2341">
                <a:moveTo>
                  <a:pt x="769" y="2341"/>
                </a:moveTo>
                <a:lnTo>
                  <a:pt x="0" y="768"/>
                </a:lnTo>
                <a:lnTo>
                  <a:pt x="1571" y="0"/>
                </a:lnTo>
                <a:lnTo>
                  <a:pt x="2345" y="1568"/>
                </a:lnTo>
                <a:lnTo>
                  <a:pt x="769" y="2341"/>
                </a:lnTo>
                <a:close/>
              </a:path>
            </a:pathLst>
          </a:custGeom>
          <a:noFill/>
          <a:ln w="12668">
            <a:solidFill>
              <a:srgbClr val="E6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301591" y="1655978"/>
            <a:ext cx="3587750" cy="3581400"/>
          </a:xfrm>
          <a:custGeom>
            <a:rect l="l" t="t" r="r" b="b"/>
            <a:pathLst>
              <a:path w="2260" h="2256">
                <a:moveTo>
                  <a:pt x="695" y="2256"/>
                </a:moveTo>
                <a:lnTo>
                  <a:pt x="0" y="688"/>
                </a:lnTo>
                <a:lnTo>
                  <a:pt x="1565" y="0"/>
                </a:lnTo>
                <a:lnTo>
                  <a:pt x="2260" y="1562"/>
                </a:lnTo>
                <a:lnTo>
                  <a:pt x="695" y="2256"/>
                </a:lnTo>
                <a:close/>
              </a:path>
            </a:pathLst>
          </a:custGeom>
          <a:noFill/>
          <a:ln w="12668">
            <a:solidFill>
              <a:srgbClr val="E5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360329" y="1714716"/>
            <a:ext cx="3462337" cy="3454400"/>
          </a:xfrm>
          <a:custGeom>
            <a:rect l="l" t="t" r="r" b="b"/>
            <a:pathLst>
              <a:path w="2181" h="2176">
                <a:moveTo>
                  <a:pt x="621" y="2176"/>
                </a:moveTo>
                <a:lnTo>
                  <a:pt x="0" y="619"/>
                </a:lnTo>
                <a:lnTo>
                  <a:pt x="1565" y="0"/>
                </a:lnTo>
                <a:lnTo>
                  <a:pt x="2181" y="1562"/>
                </a:lnTo>
                <a:lnTo>
                  <a:pt x="621" y="2176"/>
                </a:lnTo>
                <a:close/>
              </a:path>
            </a:pathLst>
          </a:custGeom>
          <a:no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427004" y="1781391"/>
            <a:ext cx="3335337" cy="3328987"/>
          </a:xfrm>
          <a:custGeom>
            <a:rect l="l" t="t" r="r" b="b"/>
            <a:pathLst>
              <a:path w="2101" h="2097">
                <a:moveTo>
                  <a:pt x="541" y="2097"/>
                </a:moveTo>
                <a:lnTo>
                  <a:pt x="0" y="540"/>
                </a:lnTo>
                <a:lnTo>
                  <a:pt x="1560" y="0"/>
                </a:lnTo>
                <a:lnTo>
                  <a:pt x="2101" y="1557"/>
                </a:lnTo>
                <a:lnTo>
                  <a:pt x="541" y="2097"/>
                </a:lnTo>
                <a:close/>
              </a:path>
            </a:pathLst>
          </a:custGeom>
          <a:noFill/>
          <a:ln w="12668">
            <a:solidFill>
              <a:srgbClr val="E3E3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495266" y="1849653"/>
            <a:ext cx="3200400" cy="3194050"/>
          </a:xfrm>
          <a:custGeom>
            <a:rect l="l" t="t" r="r" b="b"/>
            <a:pathLst>
              <a:path w="2015" h="2011">
                <a:moveTo>
                  <a:pt x="461" y="2012"/>
                </a:moveTo>
                <a:lnTo>
                  <a:pt x="0" y="460"/>
                </a:lnTo>
                <a:lnTo>
                  <a:pt x="1554" y="0"/>
                </a:lnTo>
                <a:lnTo>
                  <a:pt x="2016" y="1551"/>
                </a:lnTo>
                <a:lnTo>
                  <a:pt x="461" y="2012"/>
                </a:lnTo>
                <a:close/>
              </a:path>
            </a:pathLst>
          </a:custGeom>
          <a:noFill/>
          <a:ln w="12668">
            <a:solidFill>
              <a:srgbClr val="E2E2E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554004" y="1908391"/>
            <a:ext cx="3073400" cy="3068637"/>
          </a:xfrm>
          <a:custGeom>
            <a:rect l="l" t="t" r="r" b="b"/>
            <a:pathLst>
              <a:path w="1935" h="1933">
                <a:moveTo>
                  <a:pt x="387" y="1933"/>
                </a:moveTo>
                <a:lnTo>
                  <a:pt x="0" y="386"/>
                </a:lnTo>
                <a:lnTo>
                  <a:pt x="1554" y="0"/>
                </a:lnTo>
                <a:lnTo>
                  <a:pt x="1936" y="1546"/>
                </a:lnTo>
                <a:lnTo>
                  <a:pt x="387" y="1933"/>
                </a:lnTo>
                <a:close/>
              </a:path>
            </a:pathLst>
          </a:custGeom>
          <a:noFill/>
          <a:ln w="12668">
            <a:solidFill>
              <a:srgbClr val="E1E1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620679" y="1975066"/>
            <a:ext cx="2947987" cy="2933700"/>
          </a:xfrm>
          <a:custGeom>
            <a:rect l="l" t="t" r="r" b="b"/>
            <a:pathLst>
              <a:path w="1857" h="1848">
                <a:moveTo>
                  <a:pt x="308" y="1848"/>
                </a:moveTo>
                <a:lnTo>
                  <a:pt x="0" y="307"/>
                </a:lnTo>
                <a:lnTo>
                  <a:pt x="1544" y="0"/>
                </a:lnTo>
                <a:lnTo>
                  <a:pt x="1857" y="1541"/>
                </a:lnTo>
                <a:lnTo>
                  <a:pt x="308" y="1848"/>
                </a:lnTo>
                <a:close/>
              </a:path>
            </a:pathLst>
          </a:custGeom>
          <a:noFill/>
          <a:ln w="12668">
            <a:solidFill>
              <a:srgbClr val="E1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688941" y="2041741"/>
            <a:ext cx="2813050" cy="2808287"/>
          </a:xfrm>
          <a:custGeom>
            <a:rect l="l" t="t" r="r" b="b"/>
            <a:pathLst>
              <a:path w="1771" h="1769">
                <a:moveTo>
                  <a:pt x="228" y="1769"/>
                </a:moveTo>
                <a:lnTo>
                  <a:pt x="0" y="228"/>
                </a:lnTo>
                <a:lnTo>
                  <a:pt x="1538" y="0"/>
                </a:lnTo>
                <a:lnTo>
                  <a:pt x="1772" y="1536"/>
                </a:lnTo>
                <a:lnTo>
                  <a:pt x="228" y="1769"/>
                </a:lnTo>
                <a:close/>
              </a:path>
            </a:pathLst>
          </a:custGeom>
          <a:noFill/>
          <a:ln w="12668">
            <a:solidFill>
              <a:srgbClr val="E0DF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55616" y="2100478"/>
            <a:ext cx="2678113" cy="2682875"/>
          </a:xfrm>
          <a:custGeom>
            <a:rect l="l" t="t" r="r" b="b"/>
            <a:pathLst>
              <a:path w="1687" h="1690">
                <a:moveTo>
                  <a:pt x="154" y="1690"/>
                </a:moveTo>
                <a:lnTo>
                  <a:pt x="0" y="154"/>
                </a:lnTo>
                <a:lnTo>
                  <a:pt x="1534" y="0"/>
                </a:lnTo>
                <a:lnTo>
                  <a:pt x="1687" y="1536"/>
                </a:lnTo>
                <a:lnTo>
                  <a:pt x="154" y="1690"/>
                </a:lnTo>
                <a:close/>
              </a:path>
            </a:pathLst>
          </a:custGeom>
          <a:noFill/>
          <a:ln w="12668">
            <a:solidFill>
              <a:srgbClr val="DF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814354" y="2168741"/>
            <a:ext cx="2560637" cy="2546350"/>
          </a:xfrm>
          <a:custGeom>
            <a:rect l="l" t="t" r="r" b="b"/>
            <a:pathLst>
              <a:path w="1613" h="1604">
                <a:moveTo>
                  <a:pt x="80" y="1604"/>
                </a:moveTo>
                <a:lnTo>
                  <a:pt x="0" y="79"/>
                </a:lnTo>
                <a:lnTo>
                  <a:pt x="1534" y="0"/>
                </a:lnTo>
                <a:lnTo>
                  <a:pt x="1613" y="1530"/>
                </a:lnTo>
                <a:lnTo>
                  <a:pt x="80" y="1604"/>
                </a:lnTo>
                <a:close/>
              </a:path>
            </a:pathLst>
          </a:custGeom>
          <a:solidFill>
            <a:srgbClr val="04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rcRect l="15598" r="15598"/>
          <a:stretch>
            <a:fillRect/>
          </a:stretch>
        </p:blipFill>
        <p:spPr>
          <a:xfrm>
            <a:off x="4901338" y="2257609"/>
            <a:ext cx="2386669" cy="2355913"/>
          </a:xfrm>
          <a:prstGeom prst="rect">
            <a:avLst/>
          </a:prstGeom>
          <a:ln w="12668"/>
        </p:spPr>
      </p:pic>
      <p:sp>
        <p:nvSpPr>
          <p:cNvPr id="44" name="TextBox 44"/>
          <p:cNvSpPr txBox="1"/>
          <p:nvPr/>
        </p:nvSpPr>
        <p:spPr>
          <a:xfrm>
            <a:off x="653186" y="14285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重大风险</a:t>
            </a:r>
          </a:p>
        </p:txBody>
      </p:sp>
      <p:sp>
        <p:nvSpPr>
          <p:cNvPr id="45" name="TextBox 45"/>
          <p:cNvSpPr txBox="1"/>
          <p:nvPr/>
        </p:nvSpPr>
        <p:spPr>
          <a:xfrm>
            <a:off x="885016" y="1781107"/>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指可能造成重大人员伤亡或财产损失的风险，需要立即采取管控措施。</a:t>
            </a:r>
          </a:p>
        </p:txBody>
      </p:sp>
      <p:sp>
        <p:nvSpPr>
          <p:cNvPr id="46" name="TextBox 46"/>
          <p:cNvSpPr txBox="1"/>
          <p:nvPr/>
        </p:nvSpPr>
        <p:spPr>
          <a:xfrm>
            <a:off x="653186" y="3877672"/>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低风险</a:t>
            </a:r>
          </a:p>
        </p:txBody>
      </p:sp>
      <p:sp>
        <p:nvSpPr>
          <p:cNvPr id="47" name="TextBox 47"/>
          <p:cNvSpPr txBox="1"/>
          <p:nvPr/>
        </p:nvSpPr>
        <p:spPr>
          <a:xfrm>
            <a:off x="885016" y="4230233"/>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指可能造成较小人员伤亡或财产损失的风险，可以采取常规的管控措施。</a:t>
            </a:r>
          </a:p>
        </p:txBody>
      </p:sp>
      <p:sp>
        <p:nvSpPr>
          <p:cNvPr id="48" name="TextBox 48"/>
          <p:cNvSpPr txBox="1"/>
          <p:nvPr/>
        </p:nvSpPr>
        <p:spPr>
          <a:xfrm>
            <a:off x="8276691" y="1360283"/>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较大风险</a:t>
            </a:r>
          </a:p>
        </p:txBody>
      </p:sp>
      <p:sp>
        <p:nvSpPr>
          <p:cNvPr id="49" name="TextBox 49"/>
          <p:cNvSpPr txBox="1"/>
          <p:nvPr/>
        </p:nvSpPr>
        <p:spPr>
          <a:xfrm>
            <a:off x="8508521" y="1712845"/>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指可能造成较大人员伤亡或财产损失的风险，需要高度重视并采取相应的管控措施。</a:t>
            </a:r>
          </a:p>
        </p:txBody>
      </p:sp>
      <p:sp>
        <p:nvSpPr>
          <p:cNvPr id="50" name="TextBox 50"/>
          <p:cNvSpPr txBox="1"/>
          <p:nvPr/>
        </p:nvSpPr>
        <p:spPr>
          <a:xfrm>
            <a:off x="8276691" y="380941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一般风险</a:t>
            </a:r>
          </a:p>
        </p:txBody>
      </p:sp>
      <p:sp>
        <p:nvSpPr>
          <p:cNvPr id="51" name="TextBox 51"/>
          <p:cNvSpPr txBox="1"/>
          <p:nvPr/>
        </p:nvSpPr>
        <p:spPr>
          <a:xfrm>
            <a:off x="8508521" y="4161971"/>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指可能造成一般人员伤亡或财产损失的风险，需要关注并采取相应的管控措施。</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加强监督检查</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企业应定期对风险管控措施的执行情况进行监督检查，确保各项措施得到有效落实。同时，应建立奖惩机制，对违反风险管控制度的行为进行惩处。</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建立健全风险管控制度</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企业应制定完善的风险管控制度，明确各级管理人员和员工的职责和权限，确保风险管控工作的有效实施。</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加强风险源管理</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企业应对各类风险源进行登记造册，建立风险源档案，并定期进行风险评估和更新。</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制定风险管控措施</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针对识别出的风险因素，企业应制定相应的管控措施，包括工程技术措施、管理措施、教育培训措施和个体防护措施等。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管控措施与要求</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02</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隐患排查治理基本原则和方法</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隐患是指商贸企业生产经营活动中存在的可能导致事故发生的物的危险状态、人的不安全行为和管理上的缺陷。</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隐患定义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根据隐患的性质和可能造成的后果，可分为一般隐患和重大隐患。</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隐患分类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隐患定义及分类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1123" b="1112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采用定期巡查、专项检查、季节性检查、节假日检查等多种方式进行隐患排查。</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制定排查计划、明确排查目标、实施排查、记录排查结果、整理分析排查数据。</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排查方法与步骤</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排查步骤</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排查方法</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4798029" cy="6858000"/>
          </a:xfrm>
          <a:prstGeom prst="rect">
            <a:avLst/>
          </a:prstGeom>
        </p:spPr>
      </p:pic>
      <p:sp>
        <p:nvSpPr>
          <p:cNvPr id="3" name="AutoShape 3"/>
          <p:cNvSpPr/>
          <p:nvPr/>
        </p:nvSpPr>
        <p:spPr>
          <a:xfrm>
            <a:off x="8226425" y="0"/>
            <a:ext cx="3987800" cy="343852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治理措施及验收标准</a:t>
              </a:r>
            </a:p>
          </p:txBody>
        </p:sp>
      </p:grpSp>
      <p:sp>
        <p:nvSpPr>
          <p:cNvPr id="26" name="TextBox 26"/>
          <p:cNvSpPr txBox="1"/>
          <p:nvPr/>
        </p:nvSpPr>
        <p:spPr>
          <a:xfrm>
            <a:off x="454963" y="1491980"/>
            <a:ext cx="7520622" cy="188738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针对排查出的隐患，制定相应的治理措施，包括工程技术措施、管理措施、教育措施和应急措施等。</a:t>
            </a:r>
          </a:p>
        </p:txBody>
      </p:sp>
      <p:sp>
        <p:nvSpPr>
          <p:cNvPr id="27" name="TextBox 27"/>
          <p:cNvSpPr txBox="1"/>
          <p:nvPr/>
        </p:nvSpPr>
        <p:spPr>
          <a:xfrm>
            <a:off x="454963" y="1041492"/>
            <a:ext cx="753713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175" b="1">
                <a:solidFill>
                  <a:schemeClr val="accent1">
                    <a:alpha val="100000"/>
                  </a:schemeClr>
                </a:solidFill>
                <a:latin typeface="Microsoft Yahei"/>
                <a:ea typeface="Microsoft Yahei"/>
                <a:cs typeface="Microsoft Yahei"/>
              </a:rPr>
              <a:t>治理措施</a:t>
            </a:r>
          </a:p>
        </p:txBody>
      </p:sp>
      <p:sp>
        <p:nvSpPr>
          <p:cNvPr id="28" name="TextBox 28"/>
          <p:cNvSpPr txBox="1"/>
          <p:nvPr/>
        </p:nvSpPr>
        <p:spPr>
          <a:xfrm>
            <a:off x="4153723" y="4445298"/>
            <a:ext cx="7520622" cy="192682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治理完成后，应按照相应的验收标准进行验收，确保隐患得到有效治理。同时，要建立隐患治理台账，记录隐患治理情况。</a:t>
            </a:r>
          </a:p>
        </p:txBody>
      </p:sp>
      <p:sp>
        <p:nvSpPr>
          <p:cNvPr id="29" name="TextBox 29"/>
          <p:cNvSpPr txBox="1"/>
          <p:nvPr/>
        </p:nvSpPr>
        <p:spPr>
          <a:xfrm>
            <a:off x="4137103" y="4014528"/>
            <a:ext cx="753724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175" b="1">
                <a:solidFill>
                  <a:schemeClr val="accent1">
                    <a:alpha val="100000"/>
                  </a:schemeClr>
                </a:solidFill>
                <a:latin typeface="Microsoft Yahei"/>
                <a:ea typeface="Microsoft Yahei"/>
                <a:cs typeface="Microsoft Yahei"/>
              </a:rPr>
              <a:t>验收标准</a:t>
            </a:r>
          </a:p>
        </p:txBody>
      </p:sp>
      <p:pic>
        <p:nvPicPr>
          <p:cNvPr id="30" name="Picture 30"/>
          <p:cNvPicPr>
            <a:picLocks noChangeAspect="1"/>
          </p:cNvPicPr>
          <p:nvPr/>
        </p:nvPicPr>
        <p:blipFill>
          <a:blip r:embed="rId3"/>
          <a:srcRect l="16326" r="16326"/>
          <a:stretch>
            <a:fillRect/>
          </a:stretch>
        </p:blipFill>
        <p:spPr>
          <a:xfrm>
            <a:off x="9048606" y="874695"/>
            <a:ext cx="2745885" cy="2639930"/>
          </a:xfrm>
          <a:prstGeom prst="ellipse">
            <a:avLst/>
          </a:prstGeom>
        </p:spPr>
      </p:pic>
      <p:pic>
        <p:nvPicPr>
          <p:cNvPr id="31" name="Picture 31"/>
          <p:cNvPicPr>
            <a:picLocks noChangeAspect="1"/>
          </p:cNvPicPr>
          <p:nvPr/>
        </p:nvPicPr>
        <p:blipFill>
          <a:blip r:embed="rId4"/>
          <a:stretch>
            <a:fillRect/>
          </a:stretch>
        </p:blipFill>
        <p:spPr>
          <a:xfrm>
            <a:off x="293665" y="3514624"/>
            <a:ext cx="2857500" cy="2857500"/>
          </a:xfrm>
          <a:prstGeom prst="ellipse">
            <a:avLst/>
          </a:prstGeom>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03</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商贸企业常见安全隐患及防范措施</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992337" y="2672075"/>
            <a:ext cx="2207272" cy="22072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7334724" y="1099688"/>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04</a:t>
            </a:r>
          </a:p>
        </p:txBody>
      </p:sp>
      <p:sp>
        <p:nvSpPr>
          <p:cNvPr id="5" name="TextBox 5"/>
          <p:cNvSpPr txBox="1"/>
          <p:nvPr/>
        </p:nvSpPr>
        <p:spPr>
          <a:xfrm>
            <a:off x="7334724" y="2964493"/>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05</a:t>
            </a:r>
          </a:p>
        </p:txBody>
      </p:sp>
      <p:sp>
        <p:nvSpPr>
          <p:cNvPr id="6" name="TextBox 6"/>
          <p:cNvSpPr txBox="1"/>
          <p:nvPr/>
        </p:nvSpPr>
        <p:spPr>
          <a:xfrm>
            <a:off x="7334724" y="4921535"/>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06</a:t>
            </a:r>
          </a:p>
        </p:txBody>
      </p:sp>
      <p:sp>
        <p:nvSpPr>
          <p:cNvPr id="7" name="TextBox 7"/>
          <p:cNvSpPr txBox="1"/>
          <p:nvPr/>
        </p:nvSpPr>
        <p:spPr>
          <a:xfrm>
            <a:off x="376903" y="4921535"/>
            <a:ext cx="4410075"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03</a:t>
            </a:r>
          </a:p>
        </p:txBody>
      </p:sp>
      <p:sp>
        <p:nvSpPr>
          <p:cNvPr id="8" name="TextBox 8"/>
          <p:cNvSpPr txBox="1"/>
          <p:nvPr/>
        </p:nvSpPr>
        <p:spPr>
          <a:xfrm>
            <a:off x="376903" y="2964493"/>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02</a:t>
            </a:r>
          </a:p>
        </p:txBody>
      </p:sp>
      <p:sp>
        <p:nvSpPr>
          <p:cNvPr id="9" name="TextBox 9"/>
          <p:cNvSpPr txBox="1"/>
          <p:nvPr/>
        </p:nvSpPr>
        <p:spPr>
          <a:xfrm>
            <a:off x="376903"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火灾隐患：商贸企业可能存在易燃物品堆积、电线老化、消防设施缺失或失效等火灾隐患。</a:t>
            </a:r>
          </a:p>
        </p:txBody>
      </p:sp>
      <p:sp>
        <p:nvSpPr>
          <p:cNvPr id="10" name="TextBox 10"/>
          <p:cNvSpPr txBox="1"/>
          <p:nvPr/>
        </p:nvSpPr>
        <p:spPr>
          <a:xfrm>
            <a:off x="376903"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防范措施</a:t>
            </a:r>
          </a:p>
        </p:txBody>
      </p:sp>
      <p:sp>
        <p:nvSpPr>
          <p:cNvPr id="11" name="TextBox 11"/>
          <p:cNvSpPr txBox="1"/>
          <p:nvPr/>
        </p:nvSpPr>
        <p:spPr>
          <a:xfrm>
            <a:off x="376903"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建立健全消防安全管理制度，明确消防安全责任。</a:t>
            </a:r>
          </a:p>
        </p:txBody>
      </p:sp>
      <p:sp>
        <p:nvSpPr>
          <p:cNvPr id="12" name="TextBox 12"/>
          <p:cNvSpPr txBox="1"/>
          <p:nvPr/>
        </p:nvSpPr>
        <p:spPr>
          <a:xfrm>
            <a:off x="7334724"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定期开展消防安全检查，及时发现和消除火灾隐患。</a:t>
            </a:r>
          </a:p>
        </p:txBody>
      </p:sp>
      <p:sp>
        <p:nvSpPr>
          <p:cNvPr id="13" name="TextBox 13"/>
          <p:cNvSpPr txBox="1"/>
          <p:nvPr/>
        </p:nvSpPr>
        <p:spPr>
          <a:xfrm>
            <a:off x="7334724"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加强员工消防安全培训，提高员工消防安全意识。</a:t>
            </a:r>
          </a:p>
        </p:txBody>
      </p:sp>
      <p:sp>
        <p:nvSpPr>
          <p:cNvPr id="14" name="TextBox 14"/>
          <p:cNvSpPr txBox="1"/>
          <p:nvPr/>
        </p:nvSpPr>
        <p:spPr>
          <a:xfrm>
            <a:off x="7334724"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确保消防设施完好有效，定期进行维护保养。</a:t>
            </a:r>
          </a:p>
        </p:txBody>
      </p:sp>
      <p:sp>
        <p:nvSpPr>
          <p:cNvPr id="15" name="Freeform 15"/>
          <p:cNvSpPr/>
          <p:nvPr/>
        </p:nvSpPr>
        <p:spPr>
          <a:xfrm>
            <a:off x="5496912" y="3176650"/>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火灾事故隐患及防范</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962413" y="1498809"/>
            <a:ext cx="4267184" cy="4267182"/>
          </a:xfrm>
          <a:prstGeom prst="ellipse">
            <a:avLst/>
          </a:prstGeom>
          <a:noFill/>
          <a:ln w="3248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 name="Freeform 3"/>
          <p:cNvSpPr/>
          <p:nvPr/>
        </p:nvSpPr>
        <p:spPr>
          <a:xfrm rot="16200000" flipH="1">
            <a:off x="6170371"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1339" y="2426017"/>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661339" y="4234434"/>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036814" y="3330226"/>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4167489"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887819" y="2426017"/>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22821" y="3330226"/>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887819" y="4234434"/>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346287" y="2886646"/>
            <a:ext cx="1499330" cy="1499330"/>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445393" y="3517200"/>
            <a:ext cx="623854" cy="250324"/>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flipH="1">
            <a:off x="7144249" y="3517200"/>
            <a:ext cx="623854" cy="250324"/>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5804254" y="3351841"/>
            <a:ext cx="583501" cy="561118"/>
            <a:chOff x="5804254" y="3351841"/>
            <a:chExt cx="583501" cy="561118"/>
          </a:xfrm>
        </p:grpSpPr>
        <p:sp>
          <p:nvSpPr>
            <p:cNvPr id="15" name="AutoShape 15"/>
            <p:cNvSpPr/>
            <p:nvPr/>
          </p:nvSpPr>
          <p:spPr>
            <a:xfrm>
              <a:off x="5964750" y="3351841"/>
              <a:ext cx="262604" cy="26593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804254" y="3659213"/>
              <a:ext cx="583501" cy="253746"/>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电气事故隐患及防范</a:t>
              </a:r>
            </a:p>
          </p:txBody>
        </p:sp>
      </p:grpSp>
      <p:sp>
        <p:nvSpPr>
          <p:cNvPr id="39" name="TextBox 39"/>
          <p:cNvSpPr txBox="1"/>
          <p:nvPr/>
        </p:nvSpPr>
        <p:spPr>
          <a:xfrm>
            <a:off x="323860" y="1451184"/>
            <a:ext cx="3286271" cy="1172597"/>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电气隐患：商贸企业可能存在电气设备老化、电线破损、私拉乱接电线等电气事故隐患。</a:t>
            </a:r>
          </a:p>
        </p:txBody>
      </p:sp>
      <p:sp>
        <p:nvSpPr>
          <p:cNvPr id="40" name="TextBox 40"/>
          <p:cNvSpPr txBox="1"/>
          <p:nvPr/>
        </p:nvSpPr>
        <p:spPr>
          <a:xfrm>
            <a:off x="181203" y="3072914"/>
            <a:ext cx="3286271" cy="1172597"/>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防范措施</a:t>
            </a:r>
          </a:p>
        </p:txBody>
      </p:sp>
      <p:sp>
        <p:nvSpPr>
          <p:cNvPr id="41" name="TextBox 41"/>
          <p:cNvSpPr txBox="1"/>
          <p:nvPr/>
        </p:nvSpPr>
        <p:spPr>
          <a:xfrm>
            <a:off x="545256" y="4966595"/>
            <a:ext cx="3286271" cy="117259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建立电气设备安全管理制度，规范电气设备的使用和管理。</a:t>
            </a:r>
          </a:p>
        </p:txBody>
      </p:sp>
      <p:sp>
        <p:nvSpPr>
          <p:cNvPr id="42" name="TextBox 42"/>
          <p:cNvSpPr txBox="1"/>
          <p:nvPr/>
        </p:nvSpPr>
        <p:spPr>
          <a:xfrm>
            <a:off x="8724537" y="3072914"/>
            <a:ext cx="3286271" cy="1172597"/>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加强员工电气安全培训，提高员工电气安全意识和操作技能。</a:t>
            </a:r>
          </a:p>
        </p:txBody>
      </p:sp>
      <p:sp>
        <p:nvSpPr>
          <p:cNvPr id="43" name="TextBox 43"/>
          <p:cNvSpPr txBox="1"/>
          <p:nvPr/>
        </p:nvSpPr>
        <p:spPr>
          <a:xfrm>
            <a:off x="8168429" y="4966595"/>
            <a:ext cx="3286271" cy="117259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严禁私拉乱接电线，规范用电行为。</a:t>
            </a:r>
          </a:p>
        </p:txBody>
      </p:sp>
      <p:sp>
        <p:nvSpPr>
          <p:cNvPr id="44" name="TextBox 44"/>
          <p:cNvSpPr txBox="1"/>
          <p:nvPr/>
        </p:nvSpPr>
        <p:spPr>
          <a:xfrm>
            <a:off x="8581879" y="1451184"/>
            <a:ext cx="3286271" cy="1172597"/>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定期对电气设备进行安全检查和维护保养，确保电气设备安全运行。</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https://d.book118.com/255330140023011101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2024-09-09T09:21:26.905</cp:lastPrinted>
  <dcterms:created xsi:type="dcterms:W3CDTF">2024-09-09T01:21:26Z</dcterms:created>
  <dcterms:modified xsi:type="dcterms:W3CDTF">2024-09-09T01:21:29Z</dcterms:modified>
</cp:coreProperties>
</file>