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76AE86-C2BA-47C1-94B1-7233211812F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EB43B8A-13BA-4004-86B1-F6A01C62FE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BC6169-7725-439F-82D9-EF0673536C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FF81E5D-795E-40C6-B475-DC246107DF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4285C31-CC9D-49CD-90F2-33CF20FFBE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E222681-1468-47C0-BD43-113AAA3D11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F1FCC38-DBDF-44AE-85C3-CA50F119DF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263CB1-09D0-4C3C-BADC-6A72C31CEC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81F1E7-F7EC-4D7D-AE9B-D99E0BEF06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E4C19D0-09F1-4554-B258-DDA318678D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DBF47-1215-487E-AE83-38370337C0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3414401001110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GMDSS船舶通信设备卫星通信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4704397" y="3288030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704397" y="3754755"/>
            <a:ext cx="2783205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卫星通信概述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GMDSS船舶通信设备简介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卫星通信在GMDSS中作用与优势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GMDSS船舶通信设备卫星通信技术分析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GMDSS船舶通信设备卫星通信应用实例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GMDSS船舶通信设备卫星通信发展趋势与挑战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卫星通信是利用人造地球卫星作为中继站来转发或反射无线电信号，在两个或多个地面站之间进行的通信。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卫星通信定义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系统由空间分系统、通信地球站、跟踪遥测及指令分系统和监控管理分系统等四部分组成。卫星在空中起中继站的作用，即把地球站发上来的电磁波放大后再返送回另一地球站。地球站则是卫星系统形成的链路两端的一端的地面电台，用户通过它接入卫星线路，进行通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卫星通信原理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卫星通信定义与原理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空间分系统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空间分系统主要由通信卫星组成，负责接收和转发地球站之间的信号。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地球站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地球站是卫星通信系统的地面部分，主要由天线、发射机、接收机、信道终端设备等组成，负责信号的接收和发送。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跟踪遥测及指令分系统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该系统负责对卫星进行跟踪和遥测，确保卫星能够准确地接收和转发信号。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监控管理分系统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该系统负责对整个卫星通信系统进行监控和管理，确保系统的正常运行。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卫星通信系统组成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5731" r="25731"/>
          <a:stretch>
            <a:fillRect/>
          </a:stretch>
        </p:blipFill>
        <p:spPr>
          <a:xfrm>
            <a:off x="8422415" y="1165018"/>
            <a:ext cx="3769585" cy="516874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01242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在GMDSS中，卫星通信被用于遇险报警的传输，确保遇险信息能够及时、准确地传达给救援机构。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3099145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784885" y="1602358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遇险报警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405571" y="248110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卫星通信在GMDSS中还用于搜救协调通信，协助救援机构进行搜救行动的协调和指挥。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343439" y="1390903"/>
            <a:ext cx="3535395" cy="975360"/>
            <a:chOff x="4343439" y="1390903"/>
            <a:chExt cx="3535395" cy="975360"/>
          </a:xfrm>
        </p:grpSpPr>
        <p:sp>
          <p:nvSpPr>
            <p:cNvPr id="10" name="AutoShape 10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903474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TextBox 13"/>
          <p:cNvSpPr txBox="1"/>
          <p:nvPr/>
        </p:nvSpPr>
        <p:spPr>
          <a:xfrm>
            <a:off x="4587137" y="1601372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搜救协调通信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在海上事故现场，卫星通信能够提供稳定的通信链路，确保现场人员能够与救援机构和其他相关部门进行有效的沟通。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99145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784885" y="4150486"/>
            <a:ext cx="3066513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现场通信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5041421"/>
            <a:ext cx="3433799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GMDSS中的卫星通信系统还用于安全信息的播发，如气象、海况等信息的传输，为船舶航行提供必要的安全保障。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03474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587137" y="4150486"/>
            <a:ext cx="3048000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安全信息播发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卫星通信在GMDSS中应用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GMDSS船舶通信设备简介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850940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85171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9382477" y="1500214"/>
            <a:ext cx="1609344" cy="1609344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616708" y="1500214"/>
            <a:ext cx="1609344" cy="160934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625434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INMARSAT-C系统概述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25434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INMARSAT-C是国际海事卫星组织（INMARSAT）提供的一种存储转发式的数据通信系统，主要用于船舶与陆地间的电子邮件和电传通信。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3431316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INMARSAT-C船舶站（SES）、船用终端设备（MT）以及天线等。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197085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SES通过天线接收来自MT的信号，然后将信号转发到INMARSAT地面站。地面站再将信号转发到目的地的MT或其他通信设备。通信过程中，数据以存储转发的方式进行传输。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962853" y="4167831"/>
            <a:ext cx="2486025" cy="2181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适用于所有配备INMARSAT-C船舶站的船舶，用于与陆地间的电子邮件和电传通信，也可进行遇险报警和海上安全信息接收。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3414511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设备组成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180280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946049" y="3303708"/>
            <a:ext cx="2482200" cy="10241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14" name="Freeform 14"/>
          <p:cNvSpPr/>
          <p:nvPr/>
        </p:nvSpPr>
        <p:spPr>
          <a:xfrm>
            <a:off x="1551674" y="1945132"/>
            <a:ext cx="676339" cy="719509"/>
          </a:xfrm>
          <a:custGeom>
            <a:rect l="l" t="t" r="r" b="b"/>
            <a:pathLst>
              <a:path w="304800" h="304800">
                <a:moveTo>
                  <a:pt x="45720" y="91440"/>
                </a:moveTo>
                <a:cubicBezTo>
                  <a:pt x="45720" y="74676"/>
                  <a:pt x="59436" y="60960"/>
                  <a:pt x="76200" y="60960"/>
                </a:cubicBezTo>
                <a:lnTo>
                  <a:pt x="198120" y="60960"/>
                </a:lnTo>
                <a:lnTo>
                  <a:pt x="259080" y="0"/>
                </a:lnTo>
                <a:lnTo>
                  <a:pt x="289560" y="0"/>
                </a:lnTo>
                <a:lnTo>
                  <a:pt x="289560" y="243840"/>
                </a:lnTo>
                <a:lnTo>
                  <a:pt x="259080" y="243840"/>
                </a:lnTo>
                <a:lnTo>
                  <a:pt x="198120" y="182880"/>
                </a:lnTo>
                <a:lnTo>
                  <a:pt x="76200" y="182880"/>
                </a:lnTo>
                <a:cubicBezTo>
                  <a:pt x="59369" y="182880"/>
                  <a:pt x="45720" y="169231"/>
                  <a:pt x="45720" y="152400"/>
                </a:cubicBezTo>
                <a:lnTo>
                  <a:pt x="45720" y="152400"/>
                </a:lnTo>
                <a:lnTo>
                  <a:pt x="15240" y="152400"/>
                </a:lnTo>
                <a:lnTo>
                  <a:pt x="15240" y="91440"/>
                </a:lnTo>
                <a:lnTo>
                  <a:pt x="45720" y="91440"/>
                </a:lnTo>
                <a:close/>
                <a:moveTo>
                  <a:pt x="167640" y="228600"/>
                </a:moveTo>
                <a:lnTo>
                  <a:pt x="167640" y="304800"/>
                </a:lnTo>
                <a:lnTo>
                  <a:pt x="121920" y="304800"/>
                </a:lnTo>
                <a:lnTo>
                  <a:pt x="96469" y="228600"/>
                </a:lnTo>
                <a:lnTo>
                  <a:pt x="76200" y="228600"/>
                </a:lnTo>
                <a:lnTo>
                  <a:pt x="76200" y="198120"/>
                </a:lnTo>
                <a:lnTo>
                  <a:pt x="198120" y="198120"/>
                </a:lnTo>
                <a:lnTo>
                  <a:pt x="198120" y="22860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217981" y="1867256"/>
            <a:ext cx="875262" cy="875262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6838497" y="1841557"/>
            <a:ext cx="884044" cy="884044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81268" y="1899006"/>
            <a:ext cx="811761" cy="811761"/>
          </a:xfrm>
          <a:custGeom>
            <a:rect l="l" t="t" r="r" b="b"/>
            <a:pathLst>
              <a:path w="304800" h="304800">
                <a:moveTo>
                  <a:pt x="304800" y="171155"/>
                </a:moveTo>
                <a:lnTo>
                  <a:pt x="304800" y="133055"/>
                </a:lnTo>
                <a:lnTo>
                  <a:pt x="259261" y="114081"/>
                </a:lnTo>
                <a:cubicBezTo>
                  <a:pt x="257994" y="110509"/>
                  <a:pt x="256661" y="107051"/>
                  <a:pt x="255022" y="103661"/>
                </a:cubicBezTo>
                <a:lnTo>
                  <a:pt x="273406" y="57893"/>
                </a:lnTo>
                <a:lnTo>
                  <a:pt x="246459" y="30956"/>
                </a:lnTo>
                <a:lnTo>
                  <a:pt x="201101" y="49635"/>
                </a:lnTo>
                <a:cubicBezTo>
                  <a:pt x="197644" y="47958"/>
                  <a:pt x="194110" y="46549"/>
                  <a:pt x="190462" y="45244"/>
                </a:cubicBezTo>
                <a:lnTo>
                  <a:pt x="171155" y="0"/>
                </a:lnTo>
                <a:lnTo>
                  <a:pt x="133055" y="0"/>
                </a:lnTo>
                <a:lnTo>
                  <a:pt x="114224" y="45091"/>
                </a:lnTo>
                <a:cubicBezTo>
                  <a:pt x="110433" y="46434"/>
                  <a:pt x="106785" y="47844"/>
                  <a:pt x="103175" y="49559"/>
                </a:cubicBezTo>
                <a:lnTo>
                  <a:pt x="57893" y="31366"/>
                </a:lnTo>
                <a:lnTo>
                  <a:pt x="30956" y="58303"/>
                </a:lnTo>
                <a:lnTo>
                  <a:pt x="49416" y="103175"/>
                </a:lnTo>
                <a:cubicBezTo>
                  <a:pt x="47625" y="106861"/>
                  <a:pt x="46177" y="110614"/>
                  <a:pt x="44796" y="114491"/>
                </a:cubicBezTo>
                <a:lnTo>
                  <a:pt x="0" y="133645"/>
                </a:lnTo>
                <a:lnTo>
                  <a:pt x="0" y="171745"/>
                </a:lnTo>
                <a:lnTo>
                  <a:pt x="44834" y="190424"/>
                </a:lnTo>
                <a:cubicBezTo>
                  <a:pt x="46215" y="194291"/>
                  <a:pt x="47701" y="198053"/>
                  <a:pt x="49482" y="201740"/>
                </a:cubicBezTo>
                <a:lnTo>
                  <a:pt x="31366" y="246907"/>
                </a:lnTo>
                <a:lnTo>
                  <a:pt x="58303" y="273844"/>
                </a:lnTo>
                <a:lnTo>
                  <a:pt x="103289" y="255318"/>
                </a:lnTo>
                <a:cubicBezTo>
                  <a:pt x="106899" y="257032"/>
                  <a:pt x="110585" y="258404"/>
                  <a:pt x="114376" y="259709"/>
                </a:cubicBezTo>
                <a:lnTo>
                  <a:pt x="133645" y="304800"/>
                </a:lnTo>
                <a:lnTo>
                  <a:pt x="171745" y="304800"/>
                </a:lnTo>
                <a:lnTo>
                  <a:pt x="190605" y="259480"/>
                </a:lnTo>
                <a:cubicBezTo>
                  <a:pt x="194215" y="258137"/>
                  <a:pt x="197787" y="256727"/>
                  <a:pt x="201206" y="255089"/>
                </a:cubicBezTo>
                <a:lnTo>
                  <a:pt x="246898" y="273396"/>
                </a:lnTo>
                <a:lnTo>
                  <a:pt x="273834" y="246459"/>
                </a:lnTo>
                <a:lnTo>
                  <a:pt x="255079" y="200997"/>
                </a:lnTo>
                <a:cubicBezTo>
                  <a:pt x="256680" y="197577"/>
                  <a:pt x="257985" y="194110"/>
                  <a:pt x="259251" y="190576"/>
                </a:cubicBezTo>
                <a:lnTo>
                  <a:pt x="304800" y="171155"/>
                </a:lnTo>
                <a:close/>
                <a:moveTo>
                  <a:pt x="152105" y="209550"/>
                </a:moveTo>
                <a:cubicBezTo>
                  <a:pt x="120558" y="209550"/>
                  <a:pt x="94955" y="183947"/>
                  <a:pt x="94955" y="152400"/>
                </a:cubicBezTo>
                <a:cubicBezTo>
                  <a:pt x="94955" y="120853"/>
                  <a:pt x="120558" y="95250"/>
                  <a:pt x="152105" y="95250"/>
                </a:cubicBezTo>
                <a:cubicBezTo>
                  <a:pt x="183652" y="95250"/>
                  <a:pt x="209255" y="120853"/>
                  <a:pt x="209255" y="152400"/>
                </a:cubicBezTo>
                <a:cubicBezTo>
                  <a:pt x="209255" y="183947"/>
                  <a:pt x="183652" y="209550"/>
                  <a:pt x="152105" y="2095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INMARSAT-C系统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080100" y="1846792"/>
            <a:ext cx="10176933" cy="67098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flipV="1">
            <a:off x="1824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flipV="1">
            <a:off x="4491109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flipV="1">
            <a:off x="7291459" y="2746375"/>
            <a:ext cx="404283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flipV="1">
            <a:off x="10076993" y="2746375"/>
            <a:ext cx="406400" cy="349251"/>
          </a:xfrm>
          <a:prstGeom prst="triangle">
            <a:avLst>
              <a:gd name="adj" fmla="val 5000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81109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375626" y="3095626"/>
            <a:ext cx="2667000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6193162" y="3095626"/>
            <a:ext cx="2600876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8931875" y="3095626"/>
            <a:ext cx="2618599" cy="503314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358817" y="1865842"/>
            <a:ext cx="642408" cy="642408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1702259" y="1856317"/>
            <a:ext cx="641985" cy="641985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172608" y="1866265"/>
            <a:ext cx="641985" cy="641985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9959200" y="1866265"/>
            <a:ext cx="641985" cy="641985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EGC系统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681109" y="30956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EGC系统概述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81109" y="37294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7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EGC（增强群呼）系统是一种基于INMARSAT卫星的广播式海上安全信息播发系统。它允许海岸电台通过卫星向指定海域的所有船舶播发海上安全信息。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3393871" y="30956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设备组成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3393871" y="37294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EGC接收机、天线以及相关的控制设备等。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6168567" y="30956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工作原理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168567" y="37294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EGC信息由海岸电台编制并通过INMARSAT卫星向指定海域播发。船舶上的EGC接收机接收到信号后，将信息解码并显示给船员。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8931875" y="3095626"/>
            <a:ext cx="2600876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应用范围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8931875" y="3729400"/>
            <a:ext cx="2600876" cy="2374592"/>
          </a:xfrm>
          <a:prstGeom prst="rect">
            <a:avLst/>
          </a:prstGeom>
        </p:spPr>
        <p:txBody>
          <a:bodyPr vert="horz" wrap="square" lIns="66008" tIns="33052" rIns="66008" bIns="33052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适用于所有配备EGC接收机的船舶，用于接收海上安全信息，如气象警告、航行警告等。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462" r="32462"/>
          <a:stretch>
            <a:fillRect/>
          </a:stretch>
        </p:blipFill>
        <p:spPr>
          <a:xfrm>
            <a:off x="1256535" y="1126660"/>
            <a:ext cx="3172116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遇险报警设备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如EPIRB（应急无线电示位标）和SART（搜救雷达应答器）等，用于在船舶遇险时发送遇险信号和定位信息。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通信设备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如VHF（甚高频）无线电装置和MF/HF（中频/高频）无线电装置等，用于船舶间的近距离通信以及与岸台的远距离通信。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导航设备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如GPS（全球定位系统）接收机和电子海图显示与信息系统（ECDIS）等，用于船舶的定位和导航。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其他辅助设备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3133474" y="2900242"/>
            <a:ext cx="1832478" cy="96385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300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卫星通信在GMDSS中作用与优势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卫星通信利用地球同步轨道卫星或中、低轨道卫星，实现全球范围内的通信覆盖，不受地理位置限制。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6750" b="16750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全球覆盖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卫星通信可跨越数千公里的距离进行通信，使得船舶在远洋航行时仍能保持与岸基或其他船舶的联系。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远程通信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卫星通信传输速度快，可实时传输语音、数据、图像等信息，满足GMDSS对紧急和安全通信的要求。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实时性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覆盖范围广泛，实现全球通信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https://d.book118.com/255334144010011101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2024-09-09T05:56:15.667</cp:lastPrinted>
  <dcterms:created xsi:type="dcterms:W3CDTF">2024-09-08T21:56:15Z</dcterms:created>
  <dcterms:modified xsi:type="dcterms:W3CDTF">2024-09-08T21:56:17Z</dcterms:modified>
</cp:coreProperties>
</file>