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C05DA-8EB0-400C-B6EA-C72046CEF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7525B-0357-460F-8302-614F2CF8C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98E40-4B8E-459E-AD38-B0C5844AD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A3F3B-CE86-48CF-805B-326A9C03C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067952-EA82-422A-8E15-E84656AF0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3B3CB3-E7C9-4441-9C2F-DA6AFBAE7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601695-27DC-4177-9647-D63E4C90A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08B5C5-E5C6-474F-A037-718211868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C8A197-A0A1-474A-9588-5E12AFEAA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49E5E-F16F-4006-9EDF-C2CB04DE5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7CD70-AA67-4BA9-9D57-9776C90D5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207544" y="1409595"/>
            <a:ext cx="281940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rgbClr val="DBBD7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rgbClr val="DBBD7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rgbClr val="DBBD7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rgbClr val="DBBD7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5.png" /><Relationship Id="rId11" Type="http://schemas.openxmlformats.org/officeDocument/2006/relationships/image" Target="../media/image6.png" /><Relationship Id="rId12" Type="http://schemas.openxmlformats.org/officeDocument/2006/relationships/image" Target="../media/image7.png" /><Relationship Id="rId13" Type="http://schemas.openxmlformats.org/officeDocument/2006/relationships/image" Target="../media/image8.png" /><Relationship Id="rId14" Type="http://schemas.openxmlformats.org/officeDocument/2006/relationships/image" Target="../media/image9.png" /><Relationship Id="rId15" Type="http://schemas.openxmlformats.org/officeDocument/2006/relationships/image" Target="../media/image10.png" /><Relationship Id="rId16" Type="http://schemas.openxmlformats.org/officeDocument/2006/relationships/image" Target="../media/image11.png" /><Relationship Id="rId17" Type="http://schemas.openxmlformats.org/officeDocument/2006/relationships/image" Target="../media/image12.png" /><Relationship Id="rId18" Type="http://schemas.openxmlformats.org/officeDocument/2006/relationships/image" Target="../media/image13.png" /><Relationship Id="rId19" Type="http://schemas.openxmlformats.org/officeDocument/2006/relationships/image" Target="../media/image14.png" /><Relationship Id="rId2" Type="http://schemas.openxmlformats.org/officeDocument/2006/relationships/slideLayout" Target="../slideLayouts/slideLayout13.xml" /><Relationship Id="rId20" Type="http://schemas.openxmlformats.org/officeDocument/2006/relationships/image" Target="../media/image15.png" /><Relationship Id="rId21" Type="http://schemas.openxmlformats.org/officeDocument/2006/relationships/image" Target="../media/image16.png" /><Relationship Id="rId22" Type="http://schemas.openxmlformats.org/officeDocument/2006/relationships/image" Target="../media/image17.png" /><Relationship Id="rId23" Type="http://schemas.openxmlformats.org/officeDocument/2006/relationships/image" Target="../media/image18.png" /><Relationship Id="rId24" Type="http://schemas.openxmlformats.org/officeDocument/2006/relationships/image" Target="../media/image19.png" /><Relationship Id="rId25" Type="http://schemas.openxmlformats.org/officeDocument/2006/relationships/image" Target="../media/image20.png" /><Relationship Id="rId26" Type="http://schemas.openxmlformats.org/officeDocument/2006/relationships/image" Target="../media/image21.png" /><Relationship Id="rId27" Type="http://schemas.openxmlformats.org/officeDocument/2006/relationships/image" Target="../media/image22.png" /><Relationship Id="rId28" Type="http://schemas.openxmlformats.org/officeDocument/2006/relationships/image" Target="../media/image23.png" /><Relationship Id="rId29" Type="http://schemas.openxmlformats.org/officeDocument/2006/relationships/image" Target="../media/image24.png" /><Relationship Id="rId3" Type="http://schemas.openxmlformats.org/officeDocument/2006/relationships/slideLayout" Target="../slideLayouts/slideLayout14.xml" /><Relationship Id="rId30" Type="http://schemas.openxmlformats.org/officeDocument/2006/relationships/image" Target="../media/image25.png" /><Relationship Id="rId31" Type="http://schemas.openxmlformats.org/officeDocument/2006/relationships/image" Target="../media/image26.png" /><Relationship Id="rId32" Type="http://schemas.openxmlformats.org/officeDocument/2006/relationships/image" Target="../media/image27.png" /><Relationship Id="rId33" Type="http://schemas.openxmlformats.org/officeDocument/2006/relationships/image" Target="../media/image28.png" /><Relationship Id="rId34" Type="http://schemas.openxmlformats.org/officeDocument/2006/relationships/image" Target="../media/image29.png" /><Relationship Id="rId35" Type="http://schemas.openxmlformats.org/officeDocument/2006/relationships/image" Target="../media/image30.png" /><Relationship Id="rId36" Type="http://schemas.openxmlformats.org/officeDocument/2006/relationships/image" Target="../media/image31.png" /><Relationship Id="rId37" Type="http://schemas.openxmlformats.org/officeDocument/2006/relationships/image" Target="../media/image32.png" /><Relationship Id="rId38" Type="http://schemas.openxmlformats.org/officeDocument/2006/relationships/image" Target="../media/image33.png" /><Relationship Id="rId39" Type="http://schemas.openxmlformats.org/officeDocument/2006/relationships/image" Target="../media/image34.png" /><Relationship Id="rId4" Type="http://schemas.openxmlformats.org/officeDocument/2006/relationships/slideLayout" Target="../slideLayouts/slideLayout15.xml" /><Relationship Id="rId40" Type="http://schemas.openxmlformats.org/officeDocument/2006/relationships/image" Target="../media/image35.png" /><Relationship Id="rId41" Type="http://schemas.openxmlformats.org/officeDocument/2006/relationships/theme" Target="../theme/theme2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image" Target="../media/image2.png" /><Relationship Id="rId8" Type="http://schemas.openxmlformats.org/officeDocument/2006/relationships/image" Target="../media/image3.png" /><Relationship Id="rId9" Type="http://schemas.openxmlformats.org/officeDocument/2006/relationships/image" Target="../media/image4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7"/>
          <a:stretch>
            <a:fillRect/>
          </a:stretch>
        </p:blipFill>
        <p:spPr>
          <a:xfrm>
            <a:off x="6715125" y="2166936"/>
            <a:ext cx="312737" cy="161925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8"/>
          <a:stretch>
            <a:fillRect/>
          </a:stretch>
        </p:blipFill>
        <p:spPr>
          <a:xfrm>
            <a:off x="6824660" y="1881186"/>
            <a:ext cx="74613" cy="74612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9"/>
          <a:stretch>
            <a:fillRect/>
          </a:stretch>
        </p:blipFill>
        <p:spPr>
          <a:xfrm>
            <a:off x="7809576" y="2435740"/>
            <a:ext cx="916247" cy="3166030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10"/>
          <a:stretch>
            <a:fillRect/>
          </a:stretch>
        </p:blipFill>
        <p:spPr>
          <a:xfrm>
            <a:off x="7732712" y="5568950"/>
            <a:ext cx="104775" cy="152400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11"/>
          <a:stretch>
            <a:fillRect/>
          </a:stretch>
        </p:blipFill>
        <p:spPr>
          <a:xfrm>
            <a:off x="8682934" y="2436970"/>
            <a:ext cx="64879" cy="3171508"/>
          </a:xfrm>
          <a:prstGeom prst="rect">
            <a:avLst/>
          </a:prstGeom>
        </p:spPr>
      </p:pic>
      <p:pic>
        <p:nvPicPr>
          <p:cNvPr id="22" name="bg object 22"/>
          <p:cNvPicPr/>
          <p:nvPr/>
        </p:nvPicPr>
        <p:blipFill>
          <a:blip r:embed="rId12"/>
          <a:stretch>
            <a:fillRect/>
          </a:stretch>
        </p:blipFill>
        <p:spPr>
          <a:xfrm>
            <a:off x="8760932" y="2440363"/>
            <a:ext cx="383067" cy="1338539"/>
          </a:xfrm>
          <a:prstGeom prst="rect">
            <a:avLst/>
          </a:prstGeom>
        </p:spPr>
      </p:pic>
      <p:pic>
        <p:nvPicPr>
          <p:cNvPr id="23" name="bg object 23"/>
          <p:cNvPicPr/>
          <p:nvPr/>
        </p:nvPicPr>
        <p:blipFill>
          <a:blip r:embed="rId13"/>
          <a:stretch>
            <a:fillRect/>
          </a:stretch>
        </p:blipFill>
        <p:spPr>
          <a:xfrm>
            <a:off x="4915721" y="2978588"/>
            <a:ext cx="1112782" cy="3036010"/>
          </a:xfrm>
          <a:prstGeom prst="rect">
            <a:avLst/>
          </a:prstGeom>
        </p:spPr>
      </p:pic>
      <p:pic>
        <p:nvPicPr>
          <p:cNvPr id="24" name="bg object 24"/>
          <p:cNvPicPr/>
          <p:nvPr/>
        </p:nvPicPr>
        <p:blipFill>
          <a:blip r:embed="rId14"/>
          <a:stretch>
            <a:fillRect/>
          </a:stretch>
        </p:blipFill>
        <p:spPr>
          <a:xfrm>
            <a:off x="3857217" y="2971686"/>
            <a:ext cx="1048565" cy="3202214"/>
          </a:xfrm>
          <a:prstGeom prst="rect">
            <a:avLst/>
          </a:prstGeom>
        </p:spPr>
      </p:pic>
      <p:pic>
        <p:nvPicPr>
          <p:cNvPr id="25" name="bg object 25"/>
          <p:cNvPicPr/>
          <p:nvPr/>
        </p:nvPicPr>
        <p:blipFill>
          <a:blip r:embed="rId15"/>
          <a:stretch>
            <a:fillRect/>
          </a:stretch>
        </p:blipFill>
        <p:spPr>
          <a:xfrm>
            <a:off x="4712540" y="2971978"/>
            <a:ext cx="220569" cy="3019069"/>
          </a:xfrm>
          <a:prstGeom prst="rect">
            <a:avLst/>
          </a:prstGeom>
        </p:spPr>
      </p:pic>
      <p:pic>
        <p:nvPicPr>
          <p:cNvPr id="26" name="bg object 26"/>
          <p:cNvPicPr/>
          <p:nvPr/>
        </p:nvPicPr>
        <p:blipFill>
          <a:blip r:embed="rId16"/>
          <a:stretch>
            <a:fillRect/>
          </a:stretch>
        </p:blipFill>
        <p:spPr>
          <a:xfrm>
            <a:off x="6361112" y="4795837"/>
            <a:ext cx="989012" cy="247650"/>
          </a:xfrm>
          <a:prstGeom prst="rect">
            <a:avLst/>
          </a:prstGeom>
        </p:spPr>
      </p:pic>
      <p:pic>
        <p:nvPicPr>
          <p:cNvPr id="27" name="bg object 27"/>
          <p:cNvPicPr/>
          <p:nvPr/>
        </p:nvPicPr>
        <p:blipFill>
          <a:blip r:embed="rId17"/>
          <a:stretch>
            <a:fillRect/>
          </a:stretch>
        </p:blipFill>
        <p:spPr>
          <a:xfrm>
            <a:off x="7559675" y="5700712"/>
            <a:ext cx="1581150" cy="201625"/>
          </a:xfrm>
          <a:prstGeom prst="rect">
            <a:avLst/>
          </a:prstGeom>
        </p:spPr>
      </p:pic>
      <p:pic>
        <p:nvPicPr>
          <p:cNvPr id="28" name="bg object 28"/>
          <p:cNvPicPr/>
          <p:nvPr/>
        </p:nvPicPr>
        <p:blipFill>
          <a:blip r:embed="rId18"/>
          <a:stretch>
            <a:fillRect/>
          </a:stretch>
        </p:blipFill>
        <p:spPr>
          <a:xfrm>
            <a:off x="7597775" y="5786437"/>
            <a:ext cx="1543050" cy="388937"/>
          </a:xfrm>
          <a:prstGeom prst="rect">
            <a:avLst/>
          </a:prstGeom>
        </p:spPr>
      </p:pic>
      <p:pic>
        <p:nvPicPr>
          <p:cNvPr id="29" name="bg object 29"/>
          <p:cNvPicPr/>
          <p:nvPr/>
        </p:nvPicPr>
        <p:blipFill>
          <a:blip r:embed="rId19"/>
          <a:stretch>
            <a:fillRect/>
          </a:stretch>
        </p:blipFill>
        <p:spPr>
          <a:xfrm>
            <a:off x="7626350" y="5700712"/>
            <a:ext cx="1514475" cy="142875"/>
          </a:xfrm>
          <a:prstGeom prst="rect">
            <a:avLst/>
          </a:prstGeom>
        </p:spPr>
      </p:pic>
      <p:pic>
        <p:nvPicPr>
          <p:cNvPr id="30" name="bg object 30"/>
          <p:cNvPicPr/>
          <p:nvPr/>
        </p:nvPicPr>
        <p:blipFill>
          <a:blip r:embed="rId20"/>
          <a:stretch>
            <a:fillRect/>
          </a:stretch>
        </p:blipFill>
        <p:spPr>
          <a:xfrm>
            <a:off x="4856162" y="2446336"/>
            <a:ext cx="161925" cy="246062"/>
          </a:xfrm>
          <a:prstGeom prst="rect">
            <a:avLst/>
          </a:prstGeom>
        </p:spPr>
      </p:pic>
      <p:pic>
        <p:nvPicPr>
          <p:cNvPr id="31" name="bg object 31"/>
          <p:cNvPicPr/>
          <p:nvPr/>
        </p:nvPicPr>
        <p:blipFill>
          <a:blip r:embed="rId21"/>
          <a:stretch>
            <a:fillRect/>
          </a:stretch>
        </p:blipFill>
        <p:spPr>
          <a:xfrm>
            <a:off x="4856162" y="2682874"/>
            <a:ext cx="142875" cy="152400"/>
          </a:xfrm>
          <a:prstGeom prst="rect">
            <a:avLst/>
          </a:prstGeom>
        </p:spPr>
      </p:pic>
      <p:pic>
        <p:nvPicPr>
          <p:cNvPr id="32" name="bg object 32"/>
          <p:cNvPicPr/>
          <p:nvPr/>
        </p:nvPicPr>
        <p:blipFill>
          <a:blip r:embed="rId22"/>
          <a:stretch>
            <a:fillRect/>
          </a:stretch>
        </p:blipFill>
        <p:spPr>
          <a:xfrm>
            <a:off x="4856162" y="2806699"/>
            <a:ext cx="142875" cy="171450"/>
          </a:xfrm>
          <a:prstGeom prst="rect">
            <a:avLst/>
          </a:prstGeom>
        </p:spPr>
      </p:pic>
      <p:pic>
        <p:nvPicPr>
          <p:cNvPr id="33" name="bg object 33"/>
          <p:cNvPicPr/>
          <p:nvPr/>
        </p:nvPicPr>
        <p:blipFill>
          <a:blip r:embed="rId23"/>
          <a:stretch>
            <a:fillRect/>
          </a:stretch>
        </p:blipFill>
        <p:spPr>
          <a:xfrm>
            <a:off x="8683625" y="1912937"/>
            <a:ext cx="161925" cy="247650"/>
          </a:xfrm>
          <a:prstGeom prst="rect">
            <a:avLst/>
          </a:prstGeom>
        </p:spPr>
      </p:pic>
      <p:pic>
        <p:nvPicPr>
          <p:cNvPr id="34" name="bg object 34"/>
          <p:cNvPicPr/>
          <p:nvPr/>
        </p:nvPicPr>
        <p:blipFill>
          <a:blip r:embed="rId24"/>
          <a:stretch>
            <a:fillRect/>
          </a:stretch>
        </p:blipFill>
        <p:spPr>
          <a:xfrm>
            <a:off x="8693150" y="2141536"/>
            <a:ext cx="133350" cy="152400"/>
          </a:xfrm>
          <a:prstGeom prst="rect">
            <a:avLst/>
          </a:prstGeom>
        </p:spPr>
      </p:pic>
      <p:pic>
        <p:nvPicPr>
          <p:cNvPr id="35" name="bg object 35"/>
          <p:cNvPicPr/>
          <p:nvPr/>
        </p:nvPicPr>
        <p:blipFill>
          <a:blip r:embed="rId25"/>
          <a:stretch>
            <a:fillRect/>
          </a:stretch>
        </p:blipFill>
        <p:spPr>
          <a:xfrm>
            <a:off x="8683625" y="2274886"/>
            <a:ext cx="142875" cy="171450"/>
          </a:xfrm>
          <a:prstGeom prst="rect">
            <a:avLst/>
          </a:prstGeom>
        </p:spPr>
      </p:pic>
      <p:pic>
        <p:nvPicPr>
          <p:cNvPr id="36" name="bg object 36"/>
          <p:cNvPicPr/>
          <p:nvPr/>
        </p:nvPicPr>
        <p:blipFill>
          <a:blip r:embed="rId26"/>
          <a:stretch>
            <a:fillRect/>
          </a:stretch>
        </p:blipFill>
        <p:spPr>
          <a:xfrm>
            <a:off x="8616950" y="5595937"/>
            <a:ext cx="104775" cy="152400"/>
          </a:xfrm>
          <a:prstGeom prst="rect">
            <a:avLst/>
          </a:prstGeom>
        </p:spPr>
      </p:pic>
      <p:pic>
        <p:nvPicPr>
          <p:cNvPr id="37" name="bg object 37"/>
          <p:cNvPicPr/>
          <p:nvPr/>
        </p:nvPicPr>
        <p:blipFill>
          <a:blip r:embed="rId27"/>
          <a:stretch>
            <a:fillRect/>
          </a:stretch>
        </p:blipFill>
        <p:spPr>
          <a:xfrm>
            <a:off x="4789487" y="1789112"/>
            <a:ext cx="4132262" cy="708039"/>
          </a:xfrm>
          <a:prstGeom prst="rect">
            <a:avLst/>
          </a:prstGeom>
        </p:spPr>
      </p:pic>
      <p:pic>
        <p:nvPicPr>
          <p:cNvPr id="38" name="bg object 38"/>
          <p:cNvPicPr/>
          <p:nvPr/>
        </p:nvPicPr>
        <p:blipFill>
          <a:blip r:embed="rId28"/>
          <a:stretch>
            <a:fillRect/>
          </a:stretch>
        </p:blipFill>
        <p:spPr>
          <a:xfrm>
            <a:off x="4657725" y="5989637"/>
            <a:ext cx="133350" cy="150812"/>
          </a:xfrm>
          <a:prstGeom prst="rect">
            <a:avLst/>
          </a:prstGeom>
        </p:spPr>
      </p:pic>
      <p:pic>
        <p:nvPicPr>
          <p:cNvPr id="39" name="bg object 39"/>
          <p:cNvPicPr/>
          <p:nvPr/>
        </p:nvPicPr>
        <p:blipFill>
          <a:blip r:embed="rId29"/>
          <a:stretch>
            <a:fillRect/>
          </a:stretch>
        </p:blipFill>
        <p:spPr>
          <a:xfrm>
            <a:off x="5999162" y="6146800"/>
            <a:ext cx="142875" cy="171450"/>
          </a:xfrm>
          <a:prstGeom prst="rect">
            <a:avLst/>
          </a:prstGeom>
        </p:spPr>
      </p:pic>
      <p:pic>
        <p:nvPicPr>
          <p:cNvPr id="40" name="bg object 40"/>
          <p:cNvPicPr/>
          <p:nvPr/>
        </p:nvPicPr>
        <p:blipFill>
          <a:blip r:embed="rId30"/>
          <a:stretch>
            <a:fillRect/>
          </a:stretch>
        </p:blipFill>
        <p:spPr>
          <a:xfrm>
            <a:off x="3810000" y="6146799"/>
            <a:ext cx="114300" cy="142875"/>
          </a:xfrm>
          <a:prstGeom prst="rect">
            <a:avLst/>
          </a:prstGeom>
        </p:spPr>
      </p:pic>
      <p:pic>
        <p:nvPicPr>
          <p:cNvPr id="41" name="bg object 41"/>
          <p:cNvPicPr/>
          <p:nvPr/>
        </p:nvPicPr>
        <p:blipFill>
          <a:blip r:embed="rId31"/>
          <a:stretch>
            <a:fillRect/>
          </a:stretch>
        </p:blipFill>
        <p:spPr>
          <a:xfrm>
            <a:off x="3879848" y="6092824"/>
            <a:ext cx="2190750" cy="617537"/>
          </a:xfrm>
          <a:prstGeom prst="rect">
            <a:avLst/>
          </a:prstGeom>
        </p:spPr>
      </p:pic>
      <p:pic>
        <p:nvPicPr>
          <p:cNvPr id="42" name="bg object 42"/>
          <p:cNvPicPr/>
          <p:nvPr/>
        </p:nvPicPr>
        <p:blipFill>
          <a:blip r:embed="rId32"/>
          <a:stretch>
            <a:fillRect/>
          </a:stretch>
        </p:blipFill>
        <p:spPr>
          <a:xfrm>
            <a:off x="3800473" y="6086474"/>
            <a:ext cx="2384424" cy="457199"/>
          </a:xfrm>
          <a:prstGeom prst="rect">
            <a:avLst/>
          </a:prstGeom>
        </p:spPr>
      </p:pic>
      <p:pic>
        <p:nvPicPr>
          <p:cNvPr id="43" name="bg object 43"/>
          <p:cNvPicPr/>
          <p:nvPr/>
        </p:nvPicPr>
        <p:blipFill>
          <a:blip r:embed="rId33"/>
          <a:stretch>
            <a:fillRect/>
          </a:stretch>
        </p:blipFill>
        <p:spPr>
          <a:xfrm>
            <a:off x="3875085" y="6127749"/>
            <a:ext cx="2262187" cy="349249"/>
          </a:xfrm>
          <a:prstGeom prst="rect">
            <a:avLst/>
          </a:prstGeom>
        </p:spPr>
      </p:pic>
      <p:pic>
        <p:nvPicPr>
          <p:cNvPr id="44" name="bg object 44"/>
          <p:cNvPicPr/>
          <p:nvPr/>
        </p:nvPicPr>
        <p:blipFill>
          <a:blip r:embed="rId34"/>
          <a:stretch>
            <a:fillRect/>
          </a:stretch>
        </p:blipFill>
        <p:spPr>
          <a:xfrm>
            <a:off x="5942012" y="6013449"/>
            <a:ext cx="142875" cy="152400"/>
          </a:xfrm>
          <a:prstGeom prst="rect">
            <a:avLst/>
          </a:prstGeom>
        </p:spPr>
      </p:pic>
      <p:pic>
        <p:nvPicPr>
          <p:cNvPr id="45" name="bg object 45"/>
          <p:cNvPicPr/>
          <p:nvPr/>
        </p:nvPicPr>
        <p:blipFill>
          <a:blip r:embed="rId35"/>
          <a:stretch>
            <a:fillRect/>
          </a:stretch>
        </p:blipFill>
        <p:spPr>
          <a:xfrm>
            <a:off x="8607425" y="5719762"/>
            <a:ext cx="114300" cy="171450"/>
          </a:xfrm>
          <a:prstGeom prst="rect">
            <a:avLst/>
          </a:prstGeom>
        </p:spPr>
      </p:pic>
      <p:pic>
        <p:nvPicPr>
          <p:cNvPr id="46" name="bg object 46"/>
          <p:cNvPicPr/>
          <p:nvPr/>
        </p:nvPicPr>
        <p:blipFill>
          <a:blip r:embed="rId36"/>
          <a:stretch>
            <a:fillRect/>
          </a:stretch>
        </p:blipFill>
        <p:spPr>
          <a:xfrm>
            <a:off x="6727825" y="2814637"/>
            <a:ext cx="274637" cy="4030662"/>
          </a:xfrm>
          <a:prstGeom prst="rect">
            <a:avLst/>
          </a:prstGeom>
        </p:spPr>
      </p:pic>
      <p:pic>
        <p:nvPicPr>
          <p:cNvPr id="47" name="bg object 47"/>
          <p:cNvPicPr/>
          <p:nvPr/>
        </p:nvPicPr>
        <p:blipFill>
          <a:blip r:embed="rId37"/>
          <a:stretch>
            <a:fillRect/>
          </a:stretch>
        </p:blipFill>
        <p:spPr>
          <a:xfrm>
            <a:off x="6807200" y="2452686"/>
            <a:ext cx="120650" cy="381000"/>
          </a:xfrm>
          <a:prstGeom prst="rect">
            <a:avLst/>
          </a:prstGeom>
        </p:spPr>
      </p:pic>
      <p:pic>
        <p:nvPicPr>
          <p:cNvPr id="48" name="bg object 48"/>
          <p:cNvPicPr/>
          <p:nvPr/>
        </p:nvPicPr>
        <p:blipFill>
          <a:blip r:embed="rId38"/>
          <a:stretch>
            <a:fillRect/>
          </a:stretch>
        </p:blipFill>
        <p:spPr>
          <a:xfrm>
            <a:off x="6699249" y="2767011"/>
            <a:ext cx="325436" cy="82550"/>
          </a:xfrm>
          <a:prstGeom prst="rect">
            <a:avLst/>
          </a:prstGeom>
        </p:spPr>
      </p:pic>
      <p:pic>
        <p:nvPicPr>
          <p:cNvPr id="49" name="bg object 49"/>
          <p:cNvPicPr/>
          <p:nvPr/>
        </p:nvPicPr>
        <p:blipFill>
          <a:blip r:embed="rId39"/>
          <a:stretch>
            <a:fillRect/>
          </a:stretch>
        </p:blipFill>
        <p:spPr>
          <a:xfrm>
            <a:off x="6835775" y="2427286"/>
            <a:ext cx="401643" cy="2501900"/>
          </a:xfrm>
          <a:prstGeom prst="rect">
            <a:avLst/>
          </a:prstGeom>
        </p:spPr>
      </p:pic>
      <p:pic>
        <p:nvPicPr>
          <p:cNvPr id="50" name="bg object 50"/>
          <p:cNvPicPr/>
          <p:nvPr/>
        </p:nvPicPr>
        <p:blipFill>
          <a:blip r:embed="rId40"/>
          <a:stretch>
            <a:fillRect/>
          </a:stretch>
        </p:blipFill>
        <p:spPr>
          <a:xfrm>
            <a:off x="6618287" y="2255836"/>
            <a:ext cx="503237" cy="219075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314700" y="634364"/>
            <a:ext cx="2514600" cy="4521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rgbClr val="DBBD7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5940" y="1423670"/>
            <a:ext cx="7988300" cy="429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34032104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 spc="-10">
                <a:solidFill>
                  <a:srgbClr val="0000FF"/>
                </a:solidFill>
                <a:latin typeface="Microsoft JhengHei"/>
                <a:cs typeface="Microsoft JhengHei"/>
              </a:rPr>
              <a:t>合同法讲座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00894" y="2809081"/>
            <a:ext cx="72898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600065"/>
              </a:tabLst>
            </a:pPr>
            <a:r>
              <a:rPr sz="4400">
                <a:solidFill>
                  <a:srgbClr val="0000FF"/>
                </a:solidFill>
                <a:latin typeface="宋体"/>
                <a:cs typeface="宋体"/>
              </a:rPr>
              <a:t>湖北勤才律师事务</a:t>
            </a:r>
            <a:r>
              <a:rPr sz="4400" spc="-50">
                <a:solidFill>
                  <a:srgbClr val="0000FF"/>
                </a:solidFill>
                <a:latin typeface="宋体"/>
                <a:cs typeface="宋体"/>
              </a:rPr>
              <a:t>所</a:t>
            </a:r>
            <a:r>
              <a:rPr sz="4400">
                <a:solidFill>
                  <a:srgbClr val="0000FF"/>
                </a:solidFill>
                <a:latin typeface="宋体"/>
                <a:cs typeface="宋体"/>
              </a:rPr>
              <a:t>	徐其</a:t>
            </a:r>
            <a:r>
              <a:rPr sz="4400" spc="-50">
                <a:solidFill>
                  <a:srgbClr val="0000FF"/>
                </a:solidFill>
                <a:latin typeface="宋体"/>
                <a:cs typeface="宋体"/>
              </a:rPr>
              <a:t>江</a:t>
            </a:r>
            <a:endParaRPr sz="4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03300" y="242887"/>
            <a:ext cx="713740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20065" marR="5080" indent="-508000">
              <a:lnSpc>
                <a:spcPct val="100000"/>
              </a:lnSpc>
              <a:spcBef>
                <a:spcPts val="100"/>
              </a:spcBef>
            </a:pPr>
            <a:r>
              <a:rPr sz="4000" spc="-5"/>
              <a:t>《中华人民共和国合同法》讲座湖北勤才律师事务所徐其江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535940" y="1558988"/>
            <a:ext cx="5702300" cy="3609975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770"/>
              </a:spcBef>
              <a:buClr>
                <a:srgbClr val="FFCC66"/>
              </a:buClr>
              <a:buSzPct val="66071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一、现行合同法及相关司法解释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5"/>
              </a:spcBef>
              <a:buClr>
                <a:srgbClr val="FFCC66"/>
              </a:buClr>
              <a:buSzPct val="66071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二、合同的概念、主体及注意事项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lr>
                <a:srgbClr val="FFCC66"/>
              </a:buClr>
              <a:buSzPct val="66071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三、合同法的基本原则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lr>
                <a:srgbClr val="FFCC66"/>
              </a:buClr>
              <a:buSzPct val="66071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四、合同的必备条款及注意事项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5"/>
              </a:spcBef>
              <a:buClr>
                <a:srgbClr val="FFCC66"/>
              </a:buClr>
              <a:buSzPct val="66071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五、合同的形式及注意事项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lr>
                <a:srgbClr val="FFCC66"/>
              </a:buClr>
              <a:buSzPct val="66071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六、合同的效力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5"/>
              </a:spcBef>
              <a:buClr>
                <a:srgbClr val="FFCC66"/>
              </a:buClr>
              <a:buSzPct val="66071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七、签订合同时其它注意事项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91589" y="190182"/>
            <a:ext cx="6121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5">
                <a:solidFill>
                  <a:srgbClr val="FFFFFF"/>
                </a:solidFill>
              </a:rPr>
              <a:t>一、现行合同法及司法解释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1097915" y="1209357"/>
            <a:ext cx="7391400" cy="4597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53365" indent="768350">
              <a:lnSpc>
                <a:spcPct val="100000"/>
              </a:lnSpc>
              <a:spcBef>
                <a:spcPts val="100"/>
              </a:spcBef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人们在社会生活和经济活动中，几乎时时处处与合同打交交道，不管你对合同的知识知道的有多少，也不管你对合同法</a:t>
            </a:r>
            <a:endParaRPr sz="2000">
              <a:latin typeface="Microsoft JhengHei"/>
              <a:cs typeface="Microsoft JhengHei"/>
            </a:endParaRPr>
          </a:p>
          <a:p>
            <a:pPr marL="12700" marR="5080">
              <a:lnSpc>
                <a:spcPct val="100000"/>
              </a:lnSpc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的内容知悉有多少，我们都将自觉或不自觉地成为合同的当事人。我们住的商品房是通过房屋买卖合同所确立的，如果有按揭，</a:t>
            </a:r>
            <a:endParaRPr sz="2000">
              <a:latin typeface="Microsoft JhengHei"/>
              <a:cs typeface="Microsoft JhengHei"/>
            </a:endParaRPr>
          </a:p>
          <a:p>
            <a:pPr marL="12700" marR="513080">
              <a:lnSpc>
                <a:spcPct val="100000"/>
              </a:lnSpc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那么与银行之间有一个按揭贷款合同，里面还包括一个担保合同，使用水、电、气，分别与自来水公司、电力公司、煤气公公司存在一个供水、电、气合同，如果小区有物业，还存在</a:t>
            </a:r>
            <a:r>
              <a:rPr sz="2000" b="1" spc="-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物业合同，早上出门上班打的，与的士公司存在运输合同、中</a:t>
            </a:r>
            <a:endParaRPr sz="2000">
              <a:latin typeface="Microsoft JhengHei"/>
              <a:cs typeface="Microsoft JhengHei"/>
            </a:endParaRPr>
          </a:p>
          <a:p>
            <a:pPr marL="12700" marR="259079">
              <a:lnSpc>
                <a:spcPct val="100000"/>
              </a:lnSpc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午在餐馆就餐存在餐饮合同。一个好的合同，能够使合同当事人人双方或某一方受益；一个缺陷的合同，会导致合同当事人无</a:t>
            </a:r>
            <a:r>
              <a:rPr sz="2000" b="1" spc="-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所适从；一个无效的合同，有可能为我们留下无法挽回的祸根。为此，签订一个好的合同是十分重要的。一个好的合同我认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为应该是内容清楚明晰、条款完备、形式及内容合法。</a:t>
            </a:r>
            <a:endParaRPr sz="2000">
              <a:latin typeface="Microsoft JhengHei"/>
              <a:cs typeface="Microsoft JhengHei"/>
            </a:endParaRPr>
          </a:p>
          <a:p>
            <a:pPr marL="12700" marR="761365" indent="768350">
              <a:lnSpc>
                <a:spcPct val="100000"/>
              </a:lnSpc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而好的合同必然源于订立合同的当事人，了解、熟悉合同内容，掌握合同法的相关知识。</a:t>
            </a:r>
            <a:endParaRPr sz="2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57200" y="277811"/>
            <a:ext cx="8229600" cy="1143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381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30"/>
              </a:spcBef>
            </a:pPr>
            <a:endParaRPr sz="25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2800" spc="-10">
                <a:solidFill>
                  <a:srgbClr val="DBBD71"/>
                </a:solidFill>
                <a:latin typeface="宋体"/>
                <a:cs typeface="宋体"/>
              </a:rPr>
              <a:t>合同法简介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631321"/>
            <a:ext cx="8381365" cy="430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322580" indent="-342265">
              <a:lnSpc>
                <a:spcPct val="100000"/>
              </a:lnSpc>
              <a:spcBef>
                <a:spcPts val="100"/>
              </a:spcBef>
              <a:buClr>
                <a:srgbClr val="FFCC66"/>
              </a:buClr>
              <a:buSzPct val="66071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现行合同法是《中华人民共和国合同法》，</a:t>
            </a:r>
            <a:r>
              <a:rPr sz="2800" spc="-10">
                <a:solidFill>
                  <a:srgbClr val="FFFFFF"/>
                </a:solidFill>
                <a:latin typeface="Tahoma"/>
                <a:cs typeface="Tahoma"/>
              </a:rPr>
              <a:t>1999</a:t>
            </a:r>
            <a:r>
              <a:rPr sz="2800" spc="700">
                <a:solidFill>
                  <a:srgbClr val="FFFFFF"/>
                </a:solidFill>
                <a:latin typeface="Tahoma"/>
                <a:cs typeface="Tahoma"/>
              </a:rPr>
              <a:t>                         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年</a:t>
            </a:r>
            <a:r>
              <a:rPr sz="2800" spc="-10">
                <a:solidFill>
                  <a:srgbClr val="FFFFFF"/>
                </a:solidFill>
                <a:latin typeface="Tahoma"/>
                <a:cs typeface="Tahoma"/>
              </a:rPr>
              <a:t>10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月</a:t>
            </a:r>
            <a:r>
              <a:rPr sz="2800">
                <a:solidFill>
                  <a:srgbClr val="FFFFFF"/>
                </a:solidFill>
                <a:latin typeface="Tahoma"/>
                <a:cs typeface="Tahoma"/>
              </a:rPr>
              <a:t>1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日施行的，它由原经济合同法、涉外经济济合同法、技术合同法三部法律合为一部，共分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分三编：总则、分则、附则，共</a:t>
            </a:r>
            <a:r>
              <a:rPr sz="2800" spc="-10">
                <a:solidFill>
                  <a:srgbClr val="FFFFFF"/>
                </a:solidFill>
                <a:latin typeface="Tahoma"/>
                <a:cs typeface="Tahoma"/>
              </a:rPr>
              <a:t>428</a:t>
            </a:r>
            <a:r>
              <a:rPr sz="2800" spc="-15">
                <a:solidFill>
                  <a:srgbClr val="FFFFFF"/>
                </a:solidFill>
                <a:latin typeface="宋体"/>
                <a:cs typeface="宋体"/>
              </a:rPr>
              <a:t>条，其中</a:t>
            </a:r>
            <a:endParaRPr sz="2800">
              <a:latin typeface="宋体"/>
              <a:cs typeface="宋体"/>
            </a:endParaRPr>
          </a:p>
          <a:p>
            <a:pPr marL="355600">
              <a:lnSpc>
                <a:spcPct val="100000"/>
              </a:lnSpc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总则部分</a:t>
            </a:r>
            <a:r>
              <a:rPr sz="2800" spc="-10">
                <a:solidFill>
                  <a:srgbClr val="FFFFFF"/>
                </a:solidFill>
                <a:latin typeface="Tahoma"/>
                <a:cs typeface="Tahoma"/>
              </a:rPr>
              <a:t>129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条。分则：特别规定</a:t>
            </a:r>
            <a:r>
              <a:rPr sz="2800" spc="-10">
                <a:solidFill>
                  <a:srgbClr val="FFFFFF"/>
                </a:solidFill>
                <a:latin typeface="Tahoma"/>
                <a:cs typeface="Tahoma"/>
              </a:rPr>
              <a:t>15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种</a:t>
            </a:r>
            <a:r>
              <a:rPr sz="2800">
                <a:solidFill>
                  <a:srgbClr val="FFFFFF"/>
                </a:solidFill>
                <a:latin typeface="Tahoma"/>
                <a:cs typeface="Tahoma"/>
              </a:rPr>
              <a:t>“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有名合同</a:t>
            </a:r>
            <a:r>
              <a:rPr sz="2800">
                <a:solidFill>
                  <a:srgbClr val="FFFFFF"/>
                </a:solidFill>
                <a:latin typeface="Tahoma"/>
                <a:cs typeface="Tahoma"/>
              </a:rPr>
              <a:t>”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。</a:t>
            </a:r>
            <a:endParaRPr sz="2800">
              <a:latin typeface="宋体"/>
              <a:cs typeface="宋体"/>
            </a:endParaRPr>
          </a:p>
          <a:p>
            <a:pPr marL="355600">
              <a:lnSpc>
                <a:spcPct val="100000"/>
              </a:lnSpc>
            </a:pPr>
            <a:r>
              <a:rPr sz="2800" spc="-10">
                <a:solidFill>
                  <a:srgbClr val="FFFFFF"/>
                </a:solidFill>
                <a:latin typeface="Tahoma"/>
                <a:cs typeface="Tahoma"/>
              </a:rPr>
              <a:t>15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种有名合同分别为：买卖合同；供用电、水、</a:t>
            </a:r>
            <a:endParaRPr sz="2800">
              <a:latin typeface="宋体"/>
              <a:cs typeface="宋体"/>
            </a:endParaRPr>
          </a:p>
          <a:p>
            <a:pPr marL="355600" marR="549910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气、热力合同；赠与合同；借款合同；租赁合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800" spc="-25">
                <a:solidFill>
                  <a:srgbClr val="FFFFFF"/>
                </a:solidFill>
                <a:latin typeface="宋体"/>
                <a:cs typeface="宋体"/>
              </a:rPr>
              <a:t>同；</a:t>
            </a:r>
            <a:r>
              <a:rPr sz="2800" spc="700">
                <a:solidFill>
                  <a:srgbClr val="FFFFFF"/>
                </a:solidFill>
                <a:latin typeface="宋体"/>
                <a:cs typeface="宋体"/>
              </a:rPr>
              <a:t>                         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融</a:t>
            </a:r>
            <a:r>
              <a:rPr sz="2800" spc="700">
                <a:solidFill>
                  <a:srgbClr val="FFFFFF"/>
                </a:solidFill>
                <a:latin typeface="宋体"/>
                <a:cs typeface="宋体"/>
              </a:rPr>
              <a:t>                          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资租赁合同；</a:t>
            </a:r>
            <a:r>
              <a:rPr sz="2800" spc="700">
                <a:solidFill>
                  <a:srgbClr val="FFFFFF"/>
                </a:solidFill>
                <a:latin typeface="宋体"/>
                <a:cs typeface="宋体"/>
              </a:rPr>
              <a:t>                   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承揽合同；建设工程合同；运输合同；技术合同；保管合同；仓储合同；委托合同；行纪合同；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居间合同。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70619" y="335617"/>
            <a:ext cx="468820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涉及合同法的</a:t>
            </a:r>
            <a:r>
              <a:rPr spc="-10">
                <a:latin typeface="Arial"/>
                <a:cs typeface="Arial"/>
              </a:rPr>
              <a:t>13</a:t>
            </a:r>
            <a:r>
              <a:rPr spc="-10"/>
              <a:t>部司法解释，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69240" y="1054928"/>
            <a:ext cx="7873365" cy="398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CC66"/>
              </a:buClr>
              <a:buSzPct val="67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>
                <a:solidFill>
                  <a:srgbClr val="FFFFFF"/>
                </a:solidFill>
                <a:latin typeface="Tahoma"/>
                <a:cs typeface="Tahoma"/>
              </a:rPr>
              <a:t>1</a:t>
            </a:r>
            <a:r>
              <a:rPr sz="2000">
                <a:solidFill>
                  <a:srgbClr val="FFFFFF"/>
                </a:solidFill>
                <a:latin typeface="宋体"/>
                <a:cs typeface="宋体"/>
              </a:rPr>
              <a:t>、关于适用〈中华人民共和国合同法〉若干问题的解释（一</a:t>
            </a:r>
            <a:r>
              <a:rPr sz="2000" spc="-5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endParaRPr sz="20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FFCC66"/>
              </a:buClr>
              <a:buSzPct val="67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>
                <a:solidFill>
                  <a:srgbClr val="FFFFFF"/>
                </a:solidFill>
                <a:latin typeface="Tahoma"/>
                <a:cs typeface="Tahoma"/>
              </a:rPr>
              <a:t>2</a:t>
            </a:r>
            <a:r>
              <a:rPr sz="2000">
                <a:solidFill>
                  <a:srgbClr val="FFFFFF"/>
                </a:solidFill>
                <a:latin typeface="宋体"/>
                <a:cs typeface="宋体"/>
              </a:rPr>
              <a:t>、关于适用〈中华人民共和国合同法〉若干问题的解释（二</a:t>
            </a:r>
            <a:r>
              <a:rPr sz="2000" spc="-5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endParaRPr sz="20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FFCC66"/>
              </a:buClr>
              <a:buSzPct val="67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>
                <a:solidFill>
                  <a:srgbClr val="FFFFFF"/>
                </a:solidFill>
                <a:latin typeface="Tahoma"/>
                <a:cs typeface="Tahoma"/>
              </a:rPr>
              <a:t>3</a:t>
            </a:r>
            <a:r>
              <a:rPr sz="2000">
                <a:solidFill>
                  <a:srgbClr val="FFFFFF"/>
                </a:solidFill>
                <a:latin typeface="宋体"/>
                <a:cs typeface="宋体"/>
              </a:rPr>
              <a:t>、</a:t>
            </a:r>
            <a:r>
              <a:rPr sz="2000" spc="25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000" spc="-5">
                <a:solidFill>
                  <a:srgbClr val="FFFFFF"/>
                </a:solidFill>
                <a:latin typeface="宋体"/>
                <a:cs typeface="宋体"/>
              </a:rPr>
              <a:t>关于审理买卖合同纠纷案件适用法律问题的解释</a:t>
            </a:r>
            <a:endParaRPr sz="20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FFCC66"/>
              </a:buClr>
              <a:buSzPct val="67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>
                <a:solidFill>
                  <a:srgbClr val="FFFFFF"/>
                </a:solidFill>
                <a:latin typeface="Tahoma"/>
                <a:cs typeface="Tahoma"/>
              </a:rPr>
              <a:t>4</a:t>
            </a:r>
            <a:r>
              <a:rPr sz="2000" spc="-5">
                <a:solidFill>
                  <a:srgbClr val="FFFFFF"/>
                </a:solidFill>
                <a:latin typeface="宋体"/>
                <a:cs typeface="宋体"/>
              </a:rPr>
              <a:t>、关于审理技术合同纠纷案件适用法律若干问题的解释</a:t>
            </a:r>
            <a:endParaRPr sz="20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FFCC66"/>
              </a:buClr>
              <a:buSzPct val="67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>
                <a:solidFill>
                  <a:srgbClr val="FFFFFF"/>
                </a:solidFill>
                <a:latin typeface="Tahoma"/>
                <a:cs typeface="Tahoma"/>
              </a:rPr>
              <a:t>5</a:t>
            </a:r>
            <a:r>
              <a:rPr sz="2000" spc="-5">
                <a:solidFill>
                  <a:srgbClr val="FFFFFF"/>
                </a:solidFill>
                <a:latin typeface="宋体"/>
                <a:cs typeface="宋体"/>
              </a:rPr>
              <a:t>、关于审理建设工程施工合同纠纷案件适用法律问题的解释</a:t>
            </a:r>
            <a:endParaRPr sz="20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FFCC66"/>
              </a:buClr>
              <a:buSzPct val="67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>
                <a:solidFill>
                  <a:srgbClr val="FFFFFF"/>
                </a:solidFill>
                <a:latin typeface="Tahoma"/>
                <a:cs typeface="Tahoma"/>
              </a:rPr>
              <a:t>6</a:t>
            </a:r>
            <a:r>
              <a:rPr sz="2000" spc="-5">
                <a:solidFill>
                  <a:srgbClr val="FFFFFF"/>
                </a:solidFill>
                <a:latin typeface="宋体"/>
                <a:cs typeface="宋体"/>
              </a:rPr>
              <a:t>、关于审理商品房买卖合同纠纷案件适用法律若干问题的解释</a:t>
            </a:r>
            <a:endParaRPr sz="20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FFCC66"/>
              </a:buClr>
              <a:buSzPct val="67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>
                <a:solidFill>
                  <a:srgbClr val="FFFFFF"/>
                </a:solidFill>
                <a:latin typeface="Tahoma"/>
                <a:cs typeface="Tahoma"/>
              </a:rPr>
              <a:t>7</a:t>
            </a:r>
            <a:r>
              <a:rPr sz="2000" spc="-5">
                <a:solidFill>
                  <a:srgbClr val="FFFFFF"/>
                </a:solidFill>
                <a:latin typeface="宋体"/>
                <a:cs typeface="宋体"/>
              </a:rPr>
              <a:t>、关于审理城镇房屋租赁合同纠纷案件具体应用法律若干问题解释</a:t>
            </a:r>
            <a:endParaRPr sz="20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FFCC66"/>
              </a:buClr>
              <a:buSzPct val="67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>
                <a:solidFill>
                  <a:srgbClr val="FFFFFF"/>
                </a:solidFill>
                <a:latin typeface="Tahoma"/>
                <a:cs typeface="Tahoma"/>
              </a:rPr>
              <a:t>8</a:t>
            </a:r>
            <a:r>
              <a:rPr sz="2000" spc="-5">
                <a:solidFill>
                  <a:srgbClr val="FFFFFF"/>
                </a:solidFill>
                <a:latin typeface="宋体"/>
                <a:cs typeface="宋体"/>
              </a:rPr>
              <a:t>、关于审理涉及国有土地使用权合同纠纷案件适用法律问题的解释</a:t>
            </a:r>
            <a:endParaRPr sz="20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FFCC66"/>
              </a:buClr>
              <a:buSzPct val="67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>
                <a:solidFill>
                  <a:srgbClr val="FFFFFF"/>
                </a:solidFill>
                <a:latin typeface="Tahoma"/>
                <a:cs typeface="Tahoma"/>
              </a:rPr>
              <a:t>9</a:t>
            </a:r>
            <a:r>
              <a:rPr sz="2000" spc="-5">
                <a:solidFill>
                  <a:srgbClr val="FFFFFF"/>
                </a:solidFill>
                <a:latin typeface="宋体"/>
                <a:cs typeface="宋体"/>
              </a:rPr>
              <a:t>、关于审理融资租赁合同纠纷案件适用法律问题的解释</a:t>
            </a:r>
            <a:endParaRPr sz="20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FFCC66"/>
              </a:buClr>
              <a:buSzPct val="67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spc="-10">
                <a:solidFill>
                  <a:srgbClr val="FFFFFF"/>
                </a:solidFill>
                <a:latin typeface="Tahoma"/>
                <a:cs typeface="Tahoma"/>
              </a:rPr>
              <a:t>10</a:t>
            </a:r>
            <a:r>
              <a:rPr sz="2000" spc="-5">
                <a:solidFill>
                  <a:srgbClr val="FFFFFF"/>
                </a:solidFill>
                <a:latin typeface="宋体"/>
                <a:cs typeface="宋体"/>
              </a:rPr>
              <a:t>、关于国内水路货物运输纠纷案件法律问题的指导意见</a:t>
            </a:r>
            <a:endParaRPr sz="20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FFCC66"/>
              </a:buClr>
              <a:buSzPct val="67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spc="-10">
                <a:solidFill>
                  <a:srgbClr val="FFFFFF"/>
                </a:solidFill>
                <a:latin typeface="Tahoma"/>
                <a:cs typeface="Tahoma"/>
              </a:rPr>
              <a:t>11</a:t>
            </a:r>
            <a:r>
              <a:rPr sz="2000" spc="-5">
                <a:solidFill>
                  <a:srgbClr val="FFFFFF"/>
                </a:solidFill>
                <a:latin typeface="宋体"/>
                <a:cs typeface="宋体"/>
              </a:rPr>
              <a:t>、关于审理物业服务纠纷案件具体应用法律若干问题的解释</a:t>
            </a:r>
            <a:endParaRPr sz="20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FFCC66"/>
              </a:buClr>
              <a:buSzPct val="67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spc="-10">
                <a:solidFill>
                  <a:srgbClr val="FFFFFF"/>
                </a:solidFill>
                <a:latin typeface="Tahoma"/>
                <a:cs typeface="Tahoma"/>
              </a:rPr>
              <a:t>12</a:t>
            </a:r>
            <a:r>
              <a:rPr sz="2000" spc="-5">
                <a:solidFill>
                  <a:srgbClr val="FFFFFF"/>
                </a:solidFill>
                <a:latin typeface="宋体"/>
                <a:cs typeface="宋体"/>
              </a:rPr>
              <a:t>、关于审理旅游纠纷案件适用法律若干问题的规定</a:t>
            </a:r>
            <a:endParaRPr sz="20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FFCC66"/>
              </a:buClr>
              <a:buSzPct val="67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spc="-10">
                <a:solidFill>
                  <a:srgbClr val="FFFFFF"/>
                </a:solidFill>
                <a:latin typeface="Tahoma"/>
                <a:cs typeface="Tahoma"/>
              </a:rPr>
              <a:t>13</a:t>
            </a:r>
            <a:r>
              <a:rPr sz="2000" spc="-5">
                <a:solidFill>
                  <a:srgbClr val="FFFFFF"/>
                </a:solidFill>
                <a:latin typeface="宋体"/>
                <a:cs typeface="宋体"/>
              </a:rPr>
              <a:t>、关于审理民间借贷案件适用法律若干问题的规定</a:t>
            </a:r>
            <a:endParaRPr sz="2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71487" y="0"/>
            <a:ext cx="8229600" cy="1143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ts val="4625"/>
              </a:lnSpc>
            </a:pPr>
            <a:r>
              <a:rPr sz="4000" spc="-5">
                <a:solidFill>
                  <a:srgbClr val="DBBD71"/>
                </a:solidFill>
                <a:latin typeface="宋体"/>
                <a:cs typeface="宋体"/>
              </a:rPr>
              <a:t>二、合同的概念、主体及注意事项</a:t>
            </a:r>
            <a:endParaRPr sz="4000">
              <a:latin typeface="宋体"/>
              <a:cs typeface="宋体"/>
            </a:endParaRPr>
          </a:p>
          <a:p>
            <a:pPr algn="ctr">
              <a:lnSpc>
                <a:spcPts val="4375"/>
              </a:lnSpc>
            </a:pPr>
            <a:r>
              <a:rPr sz="4000">
                <a:solidFill>
                  <a:srgbClr val="DBBD71"/>
                </a:solidFill>
                <a:latin typeface="宋体"/>
                <a:cs typeface="宋体"/>
              </a:rPr>
              <a:t>项</a:t>
            </a:r>
            <a:endParaRPr sz="40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55015" y="1198203"/>
            <a:ext cx="8191500" cy="3002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CC66"/>
              </a:buClr>
              <a:buSzPct val="66071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１、合同的概念</a:t>
            </a:r>
            <a:endParaRPr sz="2800">
              <a:latin typeface="宋体"/>
              <a:cs typeface="宋体"/>
            </a:endParaRPr>
          </a:p>
          <a:p>
            <a:pPr marL="354965" marR="5080" indent="-342265">
              <a:lnSpc>
                <a:spcPts val="2690"/>
              </a:lnSpc>
              <a:spcBef>
                <a:spcPts val="645"/>
              </a:spcBef>
              <a:buClr>
                <a:srgbClr val="FFCC66"/>
              </a:buClr>
              <a:buSzPct val="66071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合同通俗地说又称协议、协约、契约，是指当事人</a:t>
            </a:r>
            <a:r>
              <a:rPr sz="2800" spc="700">
                <a:solidFill>
                  <a:srgbClr val="FFFFFF"/>
                </a:solidFill>
                <a:latin typeface="宋体"/>
                <a:cs typeface="宋体"/>
              </a:rPr>
              <a:t>                   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人之间订立的确认一定权利和义务关系的约定。</a:t>
            </a:r>
            <a:endParaRPr sz="2800">
              <a:latin typeface="宋体"/>
              <a:cs typeface="宋体"/>
            </a:endParaRPr>
          </a:p>
          <a:p>
            <a:pPr marL="354965" marR="217804" indent="-342265">
              <a:lnSpc>
                <a:spcPct val="81300"/>
              </a:lnSpc>
              <a:spcBef>
                <a:spcPts val="565"/>
              </a:spcBef>
              <a:buClr>
                <a:srgbClr val="FFCC66"/>
              </a:buClr>
              <a:buSzPct val="66071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我国《合同法》第二条规定</a:t>
            </a:r>
            <a:r>
              <a:rPr sz="2800">
                <a:solidFill>
                  <a:srgbClr val="FFFFFF"/>
                </a:solidFill>
                <a:latin typeface="Tahoma"/>
                <a:cs typeface="Tahoma"/>
              </a:rPr>
              <a:t>“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本法所称合同是平等</a:t>
            </a:r>
            <a:r>
              <a:rPr sz="2800" spc="700">
                <a:solidFill>
                  <a:srgbClr val="FFFFFF"/>
                </a:solidFill>
                <a:latin typeface="宋体"/>
                <a:cs typeface="宋体"/>
              </a:rPr>
              <a:t>                  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主体的自然人、法人、其他组织之间设立、变更更、终止民事权利义务关系的协议。婚姻、收</a:t>
            </a:r>
            <a:endParaRPr sz="2800">
              <a:latin typeface="宋体"/>
              <a:cs typeface="宋体"/>
            </a:endParaRPr>
          </a:p>
          <a:p>
            <a:pPr marL="355600" marR="716915">
              <a:lnSpc>
                <a:spcPct val="77500"/>
              </a:lnSpc>
              <a:spcBef>
                <a:spcPts val="85"/>
              </a:spcBef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养、监护等有关身份关系的协议，适用其他法</a:t>
            </a:r>
            <a:r>
              <a:rPr sz="2800" spc="700">
                <a:solidFill>
                  <a:srgbClr val="FFFFFF"/>
                </a:solidFill>
                <a:latin typeface="宋体"/>
                <a:cs typeface="宋体"/>
              </a:rPr>
              <a:t>                 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律的规定。</a:t>
            </a:r>
            <a:r>
              <a:rPr sz="2800" spc="-50">
                <a:solidFill>
                  <a:srgbClr val="FFFFFF"/>
                </a:solidFill>
                <a:latin typeface="Tahoma"/>
                <a:cs typeface="Tahoma"/>
              </a:rPr>
              <a:t>”</a:t>
            </a:r>
            <a:endParaRPr sz="2800">
              <a:latin typeface="Tahoma"/>
              <a:cs typeface="Tahom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36504" y="286404"/>
            <a:ext cx="235712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Arial"/>
                <a:cs typeface="Arial"/>
              </a:rPr>
              <a:t>1</a:t>
            </a:r>
            <a:r>
              <a:rPr spc="-10"/>
              <a:t>、合同的特征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8740" y="1498020"/>
            <a:ext cx="9207500" cy="441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CC66"/>
              </a:buClr>
              <a:buSzPct val="6666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一是它是平等主体之间所实施的一种民事法律行为。</a:t>
            </a:r>
            <a:endParaRPr sz="2400">
              <a:latin typeface="宋体"/>
              <a:cs typeface="宋体"/>
            </a:endParaRPr>
          </a:p>
          <a:p>
            <a:pPr marL="354965" marR="310515" indent="-342900">
              <a:lnSpc>
                <a:spcPts val="2300"/>
              </a:lnSpc>
              <a:spcBef>
                <a:spcPts val="560"/>
              </a:spcBef>
              <a:buClr>
                <a:srgbClr val="FFCC66"/>
              </a:buClr>
              <a:buSzPct val="6666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平等主体，是指双方之间没有人身依附关系和隶属关系的自然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人、法人和其他组织。能够有资格订立合同的有自然人，企业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400" spc="-25">
                <a:solidFill>
                  <a:srgbClr val="FFFFFF"/>
                </a:solidFill>
                <a:latin typeface="宋体"/>
                <a:cs typeface="宋体"/>
              </a:rPr>
              <a:t>法人</a:t>
            </a:r>
            <a:r>
              <a:rPr sz="2400" spc="600">
                <a:solidFill>
                  <a:srgbClr val="FFFFFF"/>
                </a:solidFill>
                <a:latin typeface="宋体"/>
                <a:cs typeface="宋体"/>
              </a:rPr>
              <a:t>                                  </a:t>
            </a:r>
            <a:r>
              <a:rPr sz="2400" spc="-50">
                <a:solidFill>
                  <a:srgbClr val="FFFFFF"/>
                </a:solidFill>
                <a:latin typeface="宋体"/>
                <a:cs typeface="宋体"/>
              </a:rPr>
              <a:t>，</a:t>
            </a:r>
            <a:r>
              <a:rPr sz="2400" spc="600">
                <a:solidFill>
                  <a:srgbClr val="FFFFFF"/>
                </a:solidFill>
                <a:latin typeface="宋体"/>
                <a:cs typeface="宋体"/>
              </a:rPr>
              <a:t>                                   </a:t>
            </a: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或者其他类型</a:t>
            </a:r>
            <a:r>
              <a:rPr sz="2400" spc="600">
                <a:solidFill>
                  <a:srgbClr val="FFFFFF"/>
                </a:solidFill>
                <a:latin typeface="宋体"/>
                <a:cs typeface="宋体"/>
              </a:rPr>
              <a:t>                             </a:t>
            </a:r>
            <a:r>
              <a:rPr sz="2400" spc="-50">
                <a:solidFill>
                  <a:srgbClr val="FFFFFF"/>
                </a:solidFill>
                <a:latin typeface="宋体"/>
                <a:cs typeface="宋体"/>
              </a:rPr>
              <a:t>的</a:t>
            </a:r>
            <a:r>
              <a:rPr sz="2400" spc="600">
                <a:solidFill>
                  <a:srgbClr val="FFFFFF"/>
                </a:solidFill>
                <a:latin typeface="宋体"/>
                <a:cs typeface="宋体"/>
              </a:rPr>
              <a:t>                                   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法人（</a:t>
            </a:r>
            <a:r>
              <a:rPr sz="2400" spc="-20">
                <a:solidFill>
                  <a:srgbClr val="FFFFFF"/>
                </a:solidFill>
                <a:latin typeface="宋体"/>
                <a:cs typeface="宋体"/>
              </a:rPr>
              <a:t>群团组</a:t>
            </a:r>
            <a:r>
              <a:rPr sz="2400" spc="600">
                <a:solidFill>
                  <a:srgbClr val="FFFFFF"/>
                </a:solidFill>
                <a:latin typeface="宋体"/>
                <a:cs typeface="宋体"/>
              </a:rPr>
              <a:t>                             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织），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还有非法人组织，像合伙体、个体工商户、像法人的分支机构，都能够订立合同。</a:t>
            </a:r>
            <a:endParaRPr sz="2400">
              <a:latin typeface="宋体"/>
              <a:cs typeface="宋体"/>
            </a:endParaRPr>
          </a:p>
          <a:p>
            <a:pPr marL="354965" marR="5080" indent="-342900" algn="just">
              <a:lnSpc>
                <a:spcPts val="2300"/>
              </a:lnSpc>
              <a:spcBef>
                <a:spcPts val="590"/>
              </a:spcBef>
              <a:buClr>
                <a:srgbClr val="FFCC66"/>
              </a:buClr>
              <a:buSzPct val="66666"/>
              <a:buFont typeface="Wingdings"/>
              <a:buChar char=""/>
              <a:tabLst>
                <a:tab pos="355600"/>
              </a:tabLst>
            </a:pP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离婚协议书、收养协议、劳动合同就不是合同法意义上的合同，他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他们分别受婚姻法、收养法、劳动法和劳动合同法的调整，其主体体具有人身依附关系和隶属关系。</a:t>
            </a:r>
            <a:endParaRPr sz="2400">
              <a:latin typeface="宋体"/>
              <a:cs typeface="宋体"/>
            </a:endParaRPr>
          </a:p>
          <a:p>
            <a:pPr marL="354965" marR="5080" indent="-342900" algn="just">
              <a:lnSpc>
                <a:spcPts val="2300"/>
              </a:lnSpc>
              <a:spcBef>
                <a:spcPts val="590"/>
              </a:spcBef>
              <a:buClr>
                <a:srgbClr val="FFCC66"/>
              </a:buClr>
              <a:buSzPct val="66666"/>
              <a:buFont typeface="Wingdings"/>
              <a:buChar char=""/>
              <a:tabLst>
                <a:tab pos="355600"/>
              </a:tabLst>
            </a:pP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法律行为就是合同主体实施的能够引起民事权利和民事义务的产生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生、变更或终止的合法民事行为。合同通过一定的方式表达出</a:t>
            </a:r>
            <a:endParaRPr sz="2400">
              <a:latin typeface="宋体"/>
              <a:cs typeface="宋体"/>
            </a:endParaRPr>
          </a:p>
          <a:p>
            <a:pPr marL="354965" marR="310515">
              <a:lnSpc>
                <a:spcPts val="2300"/>
              </a:lnSpc>
              <a:spcBef>
                <a:spcPts val="5"/>
              </a:spcBef>
            </a:pP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来，比如说我们销售复合肥料，你要跟别人谈价格、质量、数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量、规格、、包装、什么时候付款、以什么方式付款等等，这就</a:t>
            </a:r>
            <a:r>
              <a:rPr sz="2400" spc="600">
                <a:solidFill>
                  <a:srgbClr val="FFFFFF"/>
                </a:solidFill>
                <a:latin typeface="宋体"/>
                <a:cs typeface="宋体"/>
              </a:rPr>
              <a:t>                        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是表达的过程，最后双方谈成了，再签一个书面的合同，确定我们双方之间的合同得以成立，它就是个法律行为。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8740" y="676556"/>
            <a:ext cx="9207500" cy="5255895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355600" indent="-342900" algn="just">
              <a:lnSpc>
                <a:spcPct val="100000"/>
              </a:lnSpc>
              <a:spcBef>
                <a:spcPts val="385"/>
              </a:spcBef>
              <a:buClr>
                <a:srgbClr val="FFCC66"/>
              </a:buClr>
              <a:buSzPct val="66666"/>
              <a:buFont typeface="Wingdings"/>
              <a:buChar char=""/>
              <a:tabLst>
                <a:tab pos="355600"/>
              </a:tabLst>
            </a:pP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二是合同以设立、变更或终止民事权利义务关系为目的和宗旨。</a:t>
            </a:r>
            <a:endParaRPr sz="2400">
              <a:latin typeface="宋体"/>
              <a:cs typeface="宋体"/>
            </a:endParaRPr>
          </a:p>
          <a:p>
            <a:pPr marL="354965" marR="5080" indent="-342900" algn="just">
              <a:lnSpc>
                <a:spcPts val="2590"/>
              </a:lnSpc>
              <a:spcBef>
                <a:spcPts val="620"/>
              </a:spcBef>
              <a:buClr>
                <a:srgbClr val="FFCC66"/>
              </a:buClr>
              <a:buSzPct val="66666"/>
              <a:buFont typeface="Wingdings"/>
              <a:buChar char=""/>
              <a:tabLst>
                <a:tab pos="355600"/>
              </a:tabLst>
            </a:pP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所谓设立民事权利义务关系，是指当事人订立合同旨在形成某种法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法律关系（如买卖关系、租赁关系），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从而具体享受某种民事权利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利、承担某种民事义务，各取所需。</a:t>
            </a:r>
            <a:endParaRPr sz="2400">
              <a:latin typeface="宋体"/>
              <a:cs typeface="宋体"/>
            </a:endParaRPr>
          </a:p>
          <a:p>
            <a:pPr marL="354965" marR="5080" indent="-342900">
              <a:lnSpc>
                <a:spcPct val="90000"/>
              </a:lnSpc>
              <a:spcBef>
                <a:spcPts val="540"/>
              </a:spcBef>
              <a:buClr>
                <a:srgbClr val="FFCC66"/>
              </a:buClr>
              <a:buSzPct val="6666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所谓变更民事权利义务关系，是指当事人通过订立合同使原有的合合同关系在内容上发生变化，通常是在继续保持原合同关系效力的</a:t>
            </a:r>
            <a:r>
              <a:rPr sz="2400" spc="600">
                <a:solidFill>
                  <a:srgbClr val="FFFFFF"/>
                </a:solidFill>
                <a:latin typeface="宋体"/>
                <a:cs typeface="宋体"/>
              </a:rPr>
              <a:t>                         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的前提下变更部分合同内容。如：双方已订立合同买卖</a:t>
            </a:r>
            <a:r>
              <a:rPr sz="2400" spc="-10">
                <a:solidFill>
                  <a:srgbClr val="FFFFFF"/>
                </a:solidFill>
                <a:latin typeface="Tahoma"/>
                <a:cs typeface="Tahoma"/>
              </a:rPr>
              <a:t>100</a:t>
            </a:r>
            <a:r>
              <a:rPr sz="2400" spc="-20">
                <a:solidFill>
                  <a:srgbClr val="FFFFFF"/>
                </a:solidFill>
                <a:latin typeface="宋体"/>
                <a:cs typeface="宋体"/>
              </a:rPr>
              <a:t>吨复合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肥料，购买方因没有及时腾空库存，请求延期发货，销售方同意后，就原合同的交货期限重新达成了新的意见，就是对原合同内容关</a:t>
            </a: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于交货期限的变更。</a:t>
            </a:r>
            <a:endParaRPr sz="2400">
              <a:latin typeface="宋体"/>
              <a:cs typeface="宋体"/>
            </a:endParaRPr>
          </a:p>
          <a:p>
            <a:pPr marL="354965" marR="5080" indent="-342900">
              <a:lnSpc>
                <a:spcPct val="90000"/>
              </a:lnSpc>
              <a:spcBef>
                <a:spcPts val="575"/>
              </a:spcBef>
              <a:buClr>
                <a:srgbClr val="FFCC66"/>
              </a:buClr>
              <a:buSzPct val="6666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所谓终止民事权利义务关系，是指当事人通过订立合同，旨在消灭</a:t>
            </a:r>
            <a:r>
              <a:rPr sz="2400" spc="600">
                <a:solidFill>
                  <a:srgbClr val="FFFFFF"/>
                </a:solidFill>
                <a:latin typeface="宋体"/>
                <a:cs typeface="宋体"/>
              </a:rPr>
              <a:t>                         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灭原合同关系。如：双方已订立合同买卖</a:t>
            </a:r>
            <a:r>
              <a:rPr sz="2400" spc="-10">
                <a:solidFill>
                  <a:srgbClr val="FFFFFF"/>
                </a:solidFill>
                <a:latin typeface="Tahoma"/>
                <a:cs typeface="Tahoma"/>
              </a:rPr>
              <a:t>100</a:t>
            </a: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吨复合肥料，购买方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因某种原因不想购买</a:t>
            </a:r>
            <a:r>
              <a:rPr sz="2400" spc="-10">
                <a:solidFill>
                  <a:srgbClr val="FFFFFF"/>
                </a:solidFill>
                <a:latin typeface="Tahoma"/>
                <a:cs typeface="Tahoma"/>
              </a:rPr>
              <a:t>100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吨复合肥料，经协商，双方决定解除已订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立的买卖合同，那么原先关于</a:t>
            </a:r>
            <a:r>
              <a:rPr sz="2400" spc="-10">
                <a:solidFill>
                  <a:srgbClr val="FFFFFF"/>
                </a:solidFill>
                <a:latin typeface="Tahoma"/>
                <a:cs typeface="Tahoma"/>
              </a:rPr>
              <a:t>100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吨复合肥料买卖的合同就不在履</a:t>
            </a: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行，归于消灭。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1490662"/>
            <a:ext cx="8229600" cy="4530725"/>
          </a:xfrm>
          <a:custGeom>
            <a:rect l="l" t="t" r="r" b="b"/>
            <a:pathLst>
              <a:path w="8229600" h="4530725">
                <a:moveTo>
                  <a:pt x="0" y="0"/>
                </a:moveTo>
                <a:lnTo>
                  <a:pt x="8229600" y="0"/>
                </a:lnTo>
                <a:lnTo>
                  <a:pt x="8229600" y="4530725"/>
                </a:lnTo>
                <a:lnTo>
                  <a:pt x="0" y="4530725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8740" y="1534794"/>
            <a:ext cx="8191500" cy="30981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080" indent="-342900" algn="just">
              <a:lnSpc>
                <a:spcPct val="100000"/>
              </a:lnSpc>
              <a:spcBef>
                <a:spcPts val="100"/>
              </a:spcBef>
              <a:buClr>
                <a:srgbClr val="FFCC66"/>
              </a:buClr>
              <a:buSzPct val="66071"/>
              <a:buFont typeface="Wingdings"/>
              <a:buChar char=""/>
              <a:tabLst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三是合同是当事人协商一致的产物或意思表示一致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致的协议。是两个以上当事人合意的结果，你情我</a:t>
            </a:r>
            <a:r>
              <a:rPr sz="2800" spc="-20">
                <a:solidFill>
                  <a:srgbClr val="FFFFFF"/>
                </a:solidFill>
                <a:latin typeface="宋体"/>
                <a:cs typeface="宋体"/>
              </a:rPr>
              <a:t>我愿。</a:t>
            </a:r>
            <a:endParaRPr sz="2800">
              <a:latin typeface="宋体"/>
              <a:cs typeface="宋体"/>
            </a:endParaRPr>
          </a:p>
          <a:p>
            <a:pPr marL="354965" marR="5080" indent="-342900" algn="just">
              <a:lnSpc>
                <a:spcPct val="100000"/>
              </a:lnSpc>
              <a:spcBef>
                <a:spcPts val="670"/>
              </a:spcBef>
              <a:buClr>
                <a:srgbClr val="FFCC66"/>
              </a:buClr>
              <a:buSzPct val="66071"/>
              <a:buFont typeface="Wingdings"/>
              <a:buChar char=""/>
              <a:tabLst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四是合同具有法律约束力。合同一旦达成，任何一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一方不得擅自变更或撤销，双方都得按照合同的约约定来履行自己的义务，否则就要承担违约责任的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的法律后果。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71416" y="613429"/>
            <a:ext cx="200152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Arial"/>
                <a:cs typeface="Arial"/>
              </a:rPr>
              <a:t>2</a:t>
            </a:r>
            <a:r>
              <a:rPr spc="-10"/>
              <a:t>、合同主体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49095"/>
            <a:ext cx="8496300" cy="3683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FFCC66"/>
              </a:buClr>
              <a:buSzPct val="66250"/>
              <a:buFont typeface="Wingdings"/>
              <a:buChar char=""/>
              <a:tabLst>
                <a:tab pos="355600"/>
              </a:tabLst>
            </a:pPr>
            <a:r>
              <a:rPr sz="4000">
                <a:solidFill>
                  <a:srgbClr val="FFFFFF"/>
                </a:solidFill>
                <a:latin typeface="宋体"/>
                <a:cs typeface="宋体"/>
              </a:rPr>
              <a:t>合同主体（当事人）</a:t>
            </a:r>
            <a:r>
              <a:rPr sz="4000" spc="-10">
                <a:solidFill>
                  <a:srgbClr val="FFFFFF"/>
                </a:solidFill>
                <a:latin typeface="宋体"/>
                <a:cs typeface="宋体"/>
              </a:rPr>
              <a:t>在合同文本上</a:t>
            </a:r>
            <a:endParaRPr sz="4000">
              <a:latin typeface="宋体"/>
              <a:cs typeface="宋体"/>
            </a:endParaRPr>
          </a:p>
          <a:p>
            <a:pPr marL="355600" marR="5080">
              <a:lnSpc>
                <a:spcPct val="100000"/>
              </a:lnSpc>
            </a:pPr>
            <a:r>
              <a:rPr sz="4000" spc="-5">
                <a:solidFill>
                  <a:srgbClr val="FFFFFF"/>
                </a:solidFill>
                <a:latin typeface="宋体"/>
                <a:cs typeface="宋体"/>
              </a:rPr>
              <a:t>就是合同题头上和落款处的甲乙双</a:t>
            </a:r>
            <a:r>
              <a:rPr sz="4000" spc="-5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4000" spc="-5">
                <a:solidFill>
                  <a:srgbClr val="FFFFFF"/>
                </a:solidFill>
                <a:latin typeface="宋体"/>
                <a:cs typeface="宋体"/>
              </a:rPr>
              <a:t>方。我们常用的购销合同中，甲方</a:t>
            </a:r>
            <a:r>
              <a:rPr sz="4000" spc="-5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4000" spc="-5">
                <a:solidFill>
                  <a:srgbClr val="FFFFFF"/>
                </a:solidFill>
                <a:latin typeface="宋体"/>
                <a:cs typeface="宋体"/>
              </a:rPr>
              <a:t>湖北省黄麦岭磷化工有限责任公司，乙方某公司就是该购销合同的主体</a:t>
            </a:r>
            <a:endParaRPr sz="4000">
              <a:latin typeface="宋体"/>
              <a:cs typeface="宋体"/>
            </a:endParaRPr>
          </a:p>
          <a:p>
            <a:pPr marL="355600">
              <a:lnSpc>
                <a:spcPct val="100000"/>
              </a:lnSpc>
            </a:pPr>
            <a:r>
              <a:rPr sz="4000">
                <a:solidFill>
                  <a:srgbClr val="FFFFFF"/>
                </a:solidFill>
                <a:latin typeface="宋体"/>
                <a:cs typeface="宋体"/>
              </a:rPr>
              <a:t>（当事人）</a:t>
            </a:r>
            <a:r>
              <a:rPr sz="4000" spc="-50">
                <a:solidFill>
                  <a:srgbClr val="FFFFFF"/>
                </a:solidFill>
                <a:latin typeface="宋体"/>
                <a:cs typeface="宋体"/>
              </a:rPr>
              <a:t>。</a:t>
            </a:r>
            <a:endParaRPr sz="4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613429"/>
            <a:ext cx="8191500" cy="42246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112395" algn="ctr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DBBD71"/>
                </a:solidFill>
                <a:latin typeface="Arial"/>
                <a:cs typeface="Arial"/>
              </a:rPr>
              <a:t>3</a:t>
            </a:r>
            <a:r>
              <a:rPr sz="2800" spc="-10">
                <a:solidFill>
                  <a:srgbClr val="DBBD71"/>
                </a:solidFill>
                <a:latin typeface="宋体"/>
                <a:cs typeface="宋体"/>
              </a:rPr>
              <a:t>、注意事项。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3800">
              <a:latin typeface="宋体"/>
              <a:cs typeface="宋体"/>
            </a:endParaRPr>
          </a:p>
          <a:p>
            <a:pPr marL="354965" marR="5080" indent="-342265">
              <a:lnSpc>
                <a:spcPts val="3020"/>
              </a:lnSpc>
              <a:buClr>
                <a:srgbClr val="FFCC66"/>
              </a:buClr>
              <a:buSzPct val="66071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一是对于单位包括法人和非法人组织，必须核实单</a:t>
            </a:r>
            <a:r>
              <a:rPr sz="2800" spc="700">
                <a:solidFill>
                  <a:srgbClr val="FFFFFF"/>
                </a:solidFill>
                <a:latin typeface="宋体"/>
                <a:cs typeface="宋体"/>
              </a:rPr>
              <a:t>                   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单位名称、要求提供营业执照、组织机构代码</a:t>
            </a:r>
            <a:endParaRPr sz="2800">
              <a:latin typeface="宋体"/>
              <a:cs typeface="宋体"/>
            </a:endParaRPr>
          </a:p>
          <a:p>
            <a:pPr marL="355600" marR="716915">
              <a:lnSpc>
                <a:spcPts val="3020"/>
              </a:lnSpc>
              <a:spcBef>
                <a:spcPts val="10"/>
              </a:spcBef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证、授权委托书、被授权人的身份证复印件、</a:t>
            </a:r>
            <a:r>
              <a:rPr sz="2800" spc="700">
                <a:solidFill>
                  <a:srgbClr val="FFFFFF"/>
                </a:solidFill>
                <a:latin typeface="宋体"/>
                <a:cs typeface="宋体"/>
              </a:rPr>
              <a:t>                 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联系方式、银行帐号；</a:t>
            </a:r>
            <a:endParaRPr sz="2800">
              <a:latin typeface="宋体"/>
              <a:cs typeface="宋体"/>
            </a:endParaRPr>
          </a:p>
          <a:p>
            <a:pPr marL="354965" marR="361315" indent="-342265">
              <a:lnSpc>
                <a:spcPts val="3020"/>
              </a:lnSpc>
              <a:spcBef>
                <a:spcPts val="680"/>
              </a:spcBef>
              <a:buClr>
                <a:srgbClr val="FFCC66"/>
              </a:buClr>
              <a:buSzPct val="66071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二是审查对方企业的资质、实力、商誉、注册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 资</a:t>
            </a:r>
            <a:r>
              <a:rPr sz="2800" spc="700">
                <a:solidFill>
                  <a:srgbClr val="FFFFFF"/>
                </a:solidFill>
                <a:latin typeface="宋体"/>
                <a:cs typeface="宋体"/>
              </a:rPr>
              <a:t>                          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本，是否有履行偿还能力，在出现风险时我方的利益是否有保证。要审查对方货源情况，要坚持看货，防止隔山看牛或货不对板。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07365" y="252094"/>
            <a:ext cx="8191500" cy="49618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 algn="just">
              <a:lnSpc>
                <a:spcPct val="100000"/>
              </a:lnSpc>
              <a:spcBef>
                <a:spcPts val="100"/>
              </a:spcBef>
              <a:buClr>
                <a:srgbClr val="FFCC66"/>
              </a:buClr>
              <a:buSzPct val="66071"/>
              <a:buFont typeface="Wingdings"/>
              <a:buChar char=""/>
              <a:tabLst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比如建筑施工合同、矿山工程施工合同要求施工单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单位具有相应资质，否则，相关合同存在无效的风风险，发生事故有承担连带赔偿责任的风险。</a:t>
            </a:r>
            <a:endParaRPr sz="2800">
              <a:latin typeface="宋体"/>
              <a:cs typeface="宋体"/>
            </a:endParaRPr>
          </a:p>
          <a:p>
            <a:pPr marL="354965" marR="208915" indent="-342265">
              <a:lnSpc>
                <a:spcPct val="100000"/>
              </a:lnSpc>
              <a:spcBef>
                <a:spcPts val="560"/>
              </a:spcBef>
              <a:buClr>
                <a:srgbClr val="FFCC66"/>
              </a:buClr>
              <a:buSzPct val="6666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《最高人民法院关于审理建设工程施工合同纠纷案件适用</a:t>
            </a: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法律问题的解释》</a:t>
            </a:r>
            <a:endParaRPr sz="2400">
              <a:latin typeface="宋体"/>
              <a:cs typeface="宋体"/>
            </a:endParaRPr>
          </a:p>
          <a:p>
            <a:pPr marL="354965" marR="208915" indent="-342265">
              <a:lnSpc>
                <a:spcPct val="100000"/>
              </a:lnSpc>
              <a:spcBef>
                <a:spcPts val="580"/>
              </a:spcBef>
              <a:buClr>
                <a:srgbClr val="FFCC66"/>
              </a:buClr>
              <a:buSzPct val="66666"/>
              <a:buFont typeface="Wingdings"/>
              <a:buChar char=""/>
              <a:tabLst>
                <a:tab pos="354965"/>
                <a:tab pos="355600"/>
                <a:tab pos="1574165"/>
              </a:tabLst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第一</a:t>
            </a:r>
            <a:r>
              <a:rPr sz="2400" spc="-50">
                <a:solidFill>
                  <a:srgbClr val="FFFFFF"/>
                </a:solidFill>
                <a:latin typeface="宋体"/>
                <a:cs typeface="宋体"/>
              </a:rPr>
              <a:t>条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	建设工程施工合同具有下列情形之一的，应当</a:t>
            </a:r>
            <a:r>
              <a:rPr sz="2400" spc="-50">
                <a:solidFill>
                  <a:srgbClr val="FFFFFF"/>
                </a:solidFill>
                <a:latin typeface="宋体"/>
                <a:cs typeface="宋体"/>
              </a:rPr>
              <a:t>根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据合同法第五十二条第（五）项的规定，认定无效</a:t>
            </a:r>
            <a:r>
              <a:rPr sz="2400" spc="-50">
                <a:solidFill>
                  <a:srgbClr val="FFFFFF"/>
                </a:solidFill>
                <a:latin typeface="宋体"/>
                <a:cs typeface="宋体"/>
              </a:rPr>
              <a:t>：</a:t>
            </a:r>
            <a:endParaRPr sz="2400">
              <a:latin typeface="宋体"/>
              <a:cs typeface="宋体"/>
            </a:endParaRPr>
          </a:p>
          <a:p>
            <a:pPr marL="354965" marR="208915" indent="-342265">
              <a:lnSpc>
                <a:spcPct val="100000"/>
              </a:lnSpc>
              <a:spcBef>
                <a:spcPts val="575"/>
              </a:spcBef>
              <a:buClr>
                <a:srgbClr val="FFCC66"/>
              </a:buClr>
              <a:buSzPct val="6666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（一）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承包人未取得建筑施工企业资质或者超越资质等级</a:t>
            </a:r>
            <a:r>
              <a:rPr sz="2400" spc="-25">
                <a:solidFill>
                  <a:srgbClr val="FFFFFF"/>
                </a:solidFill>
                <a:latin typeface="宋体"/>
                <a:cs typeface="宋体"/>
              </a:rPr>
              <a:t>的；</a:t>
            </a:r>
            <a:endParaRPr sz="2400">
              <a:latin typeface="宋体"/>
              <a:cs typeface="宋体"/>
            </a:endParaRPr>
          </a:p>
          <a:p>
            <a:pPr marL="354965" marR="208915" indent="-342265">
              <a:lnSpc>
                <a:spcPct val="100000"/>
              </a:lnSpc>
              <a:spcBef>
                <a:spcPts val="575"/>
              </a:spcBef>
              <a:buClr>
                <a:srgbClr val="FFCC66"/>
              </a:buClr>
              <a:buSzPct val="6666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（二）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没有资质的实际施工人借用有资质的建筑施工企业</a:t>
            </a:r>
            <a:r>
              <a:rPr sz="2400" spc="-15">
                <a:solidFill>
                  <a:srgbClr val="FFFFFF"/>
                </a:solidFill>
                <a:latin typeface="宋体"/>
                <a:cs typeface="宋体"/>
              </a:rPr>
              <a:t>名义的；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Clr>
                <a:srgbClr val="FFCC66"/>
              </a:buClr>
              <a:buSzPct val="6666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（三）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建设工程必须进行招标而未招标或者中标无效的。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24802" y="2009838"/>
            <a:ext cx="8191500" cy="12928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080" indent="-342265">
              <a:lnSpc>
                <a:spcPct val="100000"/>
              </a:lnSpc>
              <a:spcBef>
                <a:spcPts val="100"/>
              </a:spcBef>
              <a:buClr>
                <a:srgbClr val="FFCC66"/>
              </a:buClr>
              <a:buSzPct val="66071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对于个人：要核实姓名、性别、出生年月日、民族</a:t>
            </a:r>
            <a:r>
              <a:rPr sz="2800" spc="700">
                <a:solidFill>
                  <a:srgbClr val="FFFFFF"/>
                </a:solidFill>
                <a:latin typeface="宋体"/>
                <a:cs typeface="宋体"/>
              </a:rPr>
              <a:t>                   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族、籍贯、实际住址、户籍住址、身份证号，</a:t>
            </a:r>
            <a:endParaRPr sz="2800">
              <a:latin typeface="宋体"/>
              <a:cs typeface="宋体"/>
            </a:endParaRPr>
          </a:p>
          <a:p>
            <a:pPr marL="355600">
              <a:lnSpc>
                <a:spcPts val="3260"/>
              </a:lnSpc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联系方式，身份证复印件</a:t>
            </a:r>
            <a:r>
              <a:rPr sz="2800" i="1">
                <a:solidFill>
                  <a:srgbClr val="FFFFFF"/>
                </a:solidFill>
                <a:latin typeface="Tahoma"/>
                <a:cs typeface="Tahoma"/>
              </a:rPr>
              <a:t>,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资信审查。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71750" y="460851"/>
            <a:ext cx="41402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10"/>
              <a:t>相关调查方法</a:t>
            </a:r>
            <a:endParaRPr sz="5400"/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FFCC66"/>
              </a:buClr>
              <a:buSzPct val="66250"/>
              <a:buFont typeface="Wingdings"/>
              <a:buChar char=""/>
              <a:tabLst>
                <a:tab pos="355600"/>
              </a:tabLst>
            </a:pPr>
            <a:r>
              <a:rPr sz="4000" spc="-5"/>
              <a:t>可在各级工商行政管理局网站和全</a:t>
            </a:r>
            <a:endParaRPr sz="4000"/>
          </a:p>
          <a:p>
            <a:pPr marL="355600" marR="5080">
              <a:lnSpc>
                <a:spcPct val="100000"/>
              </a:lnSpc>
            </a:pPr>
            <a:r>
              <a:rPr sz="4000" spc="-5"/>
              <a:t>国企业信用信息公示系统官网上查</a:t>
            </a:r>
            <a:r>
              <a:rPr sz="4000" spc="1000"/>
              <a:t>             </a:t>
            </a:r>
            <a:r>
              <a:rPr sz="4000" spc="-5"/>
              <a:t>询企业和个体工商户的信息。在各级法院网上可以被执行人的情况以</a:t>
            </a:r>
            <a:r>
              <a:rPr sz="4000"/>
              <a:t>及是否属于已公示的</a:t>
            </a:r>
            <a:r>
              <a:rPr sz="4000" i="1">
                <a:latin typeface="Tahoma"/>
                <a:cs typeface="Tahoma"/>
              </a:rPr>
              <a:t>“</a:t>
            </a:r>
            <a:r>
              <a:rPr sz="4000"/>
              <a:t>老赖</a:t>
            </a:r>
            <a:r>
              <a:rPr sz="4000" i="1">
                <a:latin typeface="Tahoma"/>
                <a:cs typeface="Tahoma"/>
              </a:rPr>
              <a:t>”</a:t>
            </a:r>
            <a:r>
              <a:rPr sz="4000" spc="-20"/>
              <a:t>。利用</a:t>
            </a:r>
            <a:r>
              <a:rPr sz="4000" spc="-5"/>
              <a:t>关联业务单位查询企业及个人信用</a:t>
            </a:r>
            <a:r>
              <a:rPr sz="4000" spc="-10"/>
              <a:t>情况。实地调查。</a:t>
            </a:r>
            <a:endParaRPr sz="4000">
              <a:latin typeface="Tahoma"/>
              <a:cs typeface="Tahom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47065" y="742370"/>
            <a:ext cx="8597900" cy="5146040"/>
          </a:xfrm>
          <a:prstGeom prst="rect">
            <a:avLst/>
          </a:prstGeom>
        </p:spPr>
        <p:txBody>
          <a:bodyPr vert="horz" wrap="square" lIns="0" tIns="83820" rIns="0" bIns="0" rtlCol="0">
            <a:spAutoFit/>
          </a:bodyPr>
          <a:lstStyle/>
          <a:p>
            <a:pPr marL="354965" marR="615315" indent="-342265">
              <a:lnSpc>
                <a:spcPts val="2300"/>
              </a:lnSpc>
              <a:spcBef>
                <a:spcPts val="660"/>
              </a:spcBef>
              <a:buClr>
                <a:srgbClr val="FFCC66"/>
              </a:buClr>
              <a:buSzPct val="6666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案例：某生物制药公司通过有关领导穿针引线想收购我们</a:t>
            </a:r>
            <a:r>
              <a:rPr sz="2400" spc="600">
                <a:solidFill>
                  <a:srgbClr val="FFFFFF"/>
                </a:solidFill>
                <a:latin typeface="宋体"/>
                <a:cs typeface="宋体"/>
              </a:rPr>
              <a:t>                      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大悟县一家企业，我作为大悟企业的法律顾问，应邀以该企业员工的身份参与了收购事宜。某生物制药公司老总是个女同志，言谈举止及随从俨然是非常有实力，开出的条件也诱人。老总在前面谈，我与一名副总就对方公司进行资信调查，先通过网上搜索，该公司是客观存在的，但注册资本较低、药品批文只是几种常规药品、注册地是一个地级市街道。我们觉得不稳妥，遂进行实地调查。后经实地调查，发现该公司注册的办公地址是租赁他人的二层楼，面积不大，人去楼空，满是飞尘，没有发现生产基地，在武汉市设有办事处。又赶往该公司武汉市办事处进行调查，发现该公司的实际情况与其老总的介绍严重不</a:t>
            </a:r>
            <a:endParaRPr sz="2400">
              <a:latin typeface="宋体"/>
              <a:cs typeface="宋体"/>
            </a:endParaRPr>
          </a:p>
          <a:p>
            <a:pPr marL="355600">
              <a:lnSpc>
                <a:spcPts val="2370"/>
              </a:lnSpc>
            </a:pP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符，根本没有实力。回大悟后与老总回报，之后终止了谈判。</a:t>
            </a:r>
            <a:endParaRPr sz="2400">
              <a:latin typeface="宋体"/>
              <a:cs typeface="宋体"/>
            </a:endParaRPr>
          </a:p>
          <a:p>
            <a:pPr marL="354965" marR="310515" indent="-342900">
              <a:lnSpc>
                <a:spcPts val="2300"/>
              </a:lnSpc>
              <a:spcBef>
                <a:spcPts val="560"/>
              </a:spcBef>
              <a:buClr>
                <a:srgbClr val="FFCC66"/>
              </a:buClr>
              <a:buSzPct val="6666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后该公司又被某县开发区作为招商企业引进，签订了合同。</a:t>
            </a:r>
            <a:r>
              <a:rPr sz="2400" spc="600">
                <a:solidFill>
                  <a:srgbClr val="FFFFFF"/>
                </a:solidFill>
                <a:latin typeface="宋体"/>
                <a:cs typeface="宋体"/>
              </a:rPr>
              <a:t>                       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某县提供了土地并进行了三通一平，并多次组织招拍挂，通知其参与土地摘牌。但该公司资金迟迟不能到位，不</a:t>
            </a:r>
            <a:endParaRPr sz="2400">
              <a:latin typeface="宋体"/>
              <a:cs typeface="宋体"/>
            </a:endParaRPr>
          </a:p>
          <a:p>
            <a:pPr marL="355600">
              <a:lnSpc>
                <a:spcPts val="2330"/>
              </a:lnSpc>
            </a:pP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进行土地摘牌。最终某县费尽周折才将该公司赶走。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2100" y="347662"/>
            <a:ext cx="764540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spc="-5"/>
              <a:t>三、合同法的基本原则</a:t>
            </a:r>
            <a:endParaRPr sz="6000"/>
          </a:p>
        </p:txBody>
      </p:sp>
      <p:sp>
        <p:nvSpPr>
          <p:cNvPr id="3" name="object 3"/>
          <p:cNvSpPr txBox="1"/>
          <p:nvPr/>
        </p:nvSpPr>
        <p:spPr>
          <a:xfrm>
            <a:off x="396240" y="1184049"/>
            <a:ext cx="8293100" cy="47898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ts val="2630"/>
              </a:lnSpc>
              <a:spcBef>
                <a:spcPts val="100"/>
              </a:spcBef>
              <a:buClr>
                <a:srgbClr val="FFCC66"/>
              </a:buClr>
              <a:buSzPct val="6666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合同的引言部分一般载明</a:t>
            </a: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“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为了保护各方合法权益，在双</a:t>
            </a:r>
            <a:endParaRPr sz="2400">
              <a:latin typeface="宋体"/>
              <a:cs typeface="宋体"/>
            </a:endParaRPr>
          </a:p>
          <a:p>
            <a:pPr marL="355600" marR="5080">
              <a:lnSpc>
                <a:spcPct val="77500"/>
              </a:lnSpc>
              <a:spcBef>
                <a:spcPts val="395"/>
              </a:spcBef>
            </a:pP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方平等自愿的基础上，经过友好、充分协商达成一致意见，</a:t>
            </a:r>
            <a:r>
              <a:rPr sz="2400" spc="600">
                <a:solidFill>
                  <a:srgbClr val="FFFFFF"/>
                </a:solidFill>
                <a:latin typeface="宋体"/>
                <a:cs typeface="宋体"/>
              </a:rPr>
              <a:t>                       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签订本合同，共同遵守</a:t>
            </a:r>
            <a:r>
              <a:rPr sz="2400" spc="-1440">
                <a:solidFill>
                  <a:srgbClr val="FFFFFF"/>
                </a:solidFill>
                <a:latin typeface="宋体"/>
                <a:cs typeface="宋体"/>
              </a:rPr>
              <a:t>。</a:t>
            </a: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”</a:t>
            </a:r>
            <a:r>
              <a:rPr sz="2400" spc="-28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400" spc="-50">
                <a:solidFill>
                  <a:srgbClr val="FFFFFF"/>
                </a:solidFill>
                <a:latin typeface="Tahoma"/>
                <a:cs typeface="Tahoma"/>
              </a:rPr>
              <a:t>”</a:t>
            </a:r>
            <a:endParaRPr sz="2400">
              <a:latin typeface="Tahoma"/>
              <a:cs typeface="Tahoma"/>
            </a:endParaRPr>
          </a:p>
          <a:p>
            <a:pPr marL="354965" indent="-342265">
              <a:lnSpc>
                <a:spcPct val="100000"/>
              </a:lnSpc>
              <a:buClr>
                <a:srgbClr val="FFCC66"/>
              </a:buClr>
              <a:buSzPct val="6666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 spc="-10">
                <a:solidFill>
                  <a:srgbClr val="FFFFFF"/>
                </a:solidFill>
                <a:latin typeface="Tahoma"/>
                <a:cs typeface="Tahoma"/>
              </a:rPr>
              <a:t>1.</a:t>
            </a: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平等、自愿原则</a:t>
            </a:r>
            <a:endParaRPr sz="2400">
              <a:latin typeface="宋体"/>
              <a:cs typeface="宋体"/>
            </a:endParaRPr>
          </a:p>
          <a:p>
            <a:pPr marL="354965" marR="369570" indent="-342265">
              <a:lnSpc>
                <a:spcPct val="80800"/>
              </a:lnSpc>
              <a:spcBef>
                <a:spcPts val="555"/>
              </a:spcBef>
              <a:buClr>
                <a:srgbClr val="FFCC66"/>
              </a:buClr>
              <a:buSzPct val="6666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《合同法》第</a:t>
            </a: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3</a:t>
            </a:r>
            <a:r>
              <a:rPr sz="2400" spc="-360">
                <a:solidFill>
                  <a:srgbClr val="FFFFFF"/>
                </a:solidFill>
                <a:latin typeface="宋体"/>
                <a:cs typeface="宋体"/>
              </a:rPr>
              <a:t>条规定：</a:t>
            </a: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“</a:t>
            </a:r>
            <a:r>
              <a:rPr sz="2400" spc="-1930">
                <a:solidFill>
                  <a:srgbClr val="FFFFFF"/>
                </a:solidFill>
                <a:latin typeface="宋体"/>
                <a:cs typeface="宋体"/>
              </a:rPr>
              <a:t>合</a:t>
            </a: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“</a:t>
            </a:r>
            <a:r>
              <a:rPr sz="2400" spc="21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同当事人的法律地位平等，一</a:t>
            </a:r>
            <a:r>
              <a:rPr sz="2400" spc="600">
                <a:solidFill>
                  <a:srgbClr val="FFFFFF"/>
                </a:solidFill>
                <a:latin typeface="宋体"/>
                <a:cs typeface="宋体"/>
              </a:rPr>
              <a:t>                     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方不得将自己的意志强加给另一方。《合同法》第</a:t>
            </a: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4</a:t>
            </a:r>
            <a:r>
              <a:rPr sz="2400" spc="-25">
                <a:solidFill>
                  <a:srgbClr val="FFFFFF"/>
                </a:solidFill>
                <a:latin typeface="宋体"/>
                <a:cs typeface="宋体"/>
              </a:rPr>
              <a:t>条规</a:t>
            </a:r>
            <a:r>
              <a:rPr sz="2400" spc="-720">
                <a:solidFill>
                  <a:srgbClr val="FFFFFF"/>
                </a:solidFill>
                <a:latin typeface="宋体"/>
                <a:cs typeface="宋体"/>
              </a:rPr>
              <a:t>定：</a:t>
            </a: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”</a:t>
            </a:r>
            <a:r>
              <a:rPr sz="2400" spc="-1930">
                <a:solidFill>
                  <a:srgbClr val="FFFFFF"/>
                </a:solidFill>
                <a:latin typeface="宋体"/>
                <a:cs typeface="宋体"/>
              </a:rPr>
              <a:t>当</a:t>
            </a: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” 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事人依法享有自愿订立合同的权利，任何单位和个</a:t>
            </a: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人不得非法干预。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ts val="2810"/>
              </a:lnSpc>
              <a:buClr>
                <a:srgbClr val="FFCC66"/>
              </a:buClr>
              <a:buSzPct val="6666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 spc="-10">
                <a:solidFill>
                  <a:srgbClr val="FFFFFF"/>
                </a:solidFill>
                <a:latin typeface="Tahoma"/>
                <a:cs typeface="Tahoma"/>
              </a:rPr>
              <a:t>2.</a:t>
            </a: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公平、诚实信用原则</a:t>
            </a:r>
            <a:endParaRPr sz="2400">
              <a:latin typeface="宋体"/>
              <a:cs typeface="宋体"/>
            </a:endParaRPr>
          </a:p>
          <a:p>
            <a:pPr marL="354965" marR="386080" indent="-342265">
              <a:lnSpc>
                <a:spcPct val="80800"/>
              </a:lnSpc>
              <a:spcBef>
                <a:spcPts val="550"/>
              </a:spcBef>
              <a:buClr>
                <a:srgbClr val="FFCC66"/>
              </a:buClr>
              <a:buSzPct val="6666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《合同法》第</a:t>
            </a: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5</a:t>
            </a:r>
            <a:r>
              <a:rPr sz="2400" spc="-360">
                <a:solidFill>
                  <a:srgbClr val="FFFFFF"/>
                </a:solidFill>
                <a:latin typeface="宋体"/>
                <a:cs typeface="宋体"/>
              </a:rPr>
              <a:t>条规定：</a:t>
            </a: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“</a:t>
            </a:r>
            <a:r>
              <a:rPr sz="2400" spc="-1930">
                <a:solidFill>
                  <a:srgbClr val="FFFFFF"/>
                </a:solidFill>
                <a:latin typeface="宋体"/>
                <a:cs typeface="宋体"/>
              </a:rPr>
              <a:t>当</a:t>
            </a: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“</a:t>
            </a:r>
            <a:r>
              <a:rPr sz="2400" spc="21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事人应当遵循公平原则确定各</a:t>
            </a:r>
            <a:r>
              <a:rPr sz="2400" spc="600">
                <a:solidFill>
                  <a:srgbClr val="FFFFFF"/>
                </a:solidFill>
                <a:latin typeface="宋体"/>
                <a:cs typeface="宋体"/>
              </a:rPr>
              <a:t>                     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方的权利和义务。</a:t>
            </a: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”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《合同法》第</a:t>
            </a: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6</a:t>
            </a:r>
            <a:r>
              <a:rPr sz="2400" spc="-360">
                <a:solidFill>
                  <a:srgbClr val="FFFFFF"/>
                </a:solidFill>
                <a:latin typeface="宋体"/>
                <a:cs typeface="宋体"/>
              </a:rPr>
              <a:t>条规定：</a:t>
            </a: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“</a:t>
            </a:r>
            <a:r>
              <a:rPr sz="2400" spc="-1930">
                <a:solidFill>
                  <a:srgbClr val="FFFFFF"/>
                </a:solidFill>
                <a:latin typeface="宋体"/>
                <a:cs typeface="宋体"/>
              </a:rPr>
              <a:t>当</a:t>
            </a: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“ </a:t>
            </a: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事人行使权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权利、履行义务应当遵循诚实信用原则</a:t>
            </a: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”</a:t>
            </a: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。公平、诚实信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用是民事活动的最重要的基本原则。公平、诚实信用原</a:t>
            </a:r>
            <a:endParaRPr sz="2400">
              <a:latin typeface="宋体"/>
              <a:cs typeface="宋体"/>
            </a:endParaRPr>
          </a:p>
          <a:p>
            <a:pPr marL="355600" marR="5080">
              <a:lnSpc>
                <a:spcPct val="80000"/>
              </a:lnSpc>
            </a:pP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则，要求当事人在订立和履行合同，以及合同终止后的全过</a:t>
            </a:r>
            <a:r>
              <a:rPr sz="2400" spc="600">
                <a:solidFill>
                  <a:srgbClr val="FFFFFF"/>
                </a:solidFill>
                <a:latin typeface="宋体"/>
                <a:cs typeface="宋体"/>
              </a:rPr>
              <a:t>                       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过程中，都要讲诚实，重信用，相互协作，不得滥用权利。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74040" y="910999"/>
            <a:ext cx="8415655" cy="41313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CC66"/>
              </a:buClr>
              <a:buSzPct val="6666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 spc="-10">
                <a:solidFill>
                  <a:srgbClr val="FFFFFF"/>
                </a:solidFill>
                <a:latin typeface="Tahoma"/>
                <a:cs typeface="Tahoma"/>
              </a:rPr>
              <a:t>3.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遵守法律、维护社会公共利益的原则</a:t>
            </a:r>
            <a:endParaRPr sz="2400">
              <a:latin typeface="宋体"/>
              <a:cs typeface="宋体"/>
            </a:endParaRPr>
          </a:p>
          <a:p>
            <a:pPr marL="354965" marR="431800" indent="-342265">
              <a:lnSpc>
                <a:spcPct val="80800"/>
              </a:lnSpc>
              <a:spcBef>
                <a:spcPts val="550"/>
              </a:spcBef>
              <a:buClr>
                <a:srgbClr val="FFCC66"/>
              </a:buClr>
              <a:buSzPct val="6666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《合同法》第</a:t>
            </a: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7</a:t>
            </a:r>
            <a:r>
              <a:rPr sz="2400" spc="-360">
                <a:solidFill>
                  <a:srgbClr val="FFFFFF"/>
                </a:solidFill>
                <a:latin typeface="宋体"/>
                <a:cs typeface="宋体"/>
              </a:rPr>
              <a:t>条规定：</a:t>
            </a: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“</a:t>
            </a:r>
            <a:r>
              <a:rPr sz="2400" spc="-1930">
                <a:solidFill>
                  <a:srgbClr val="FFFFFF"/>
                </a:solidFill>
                <a:latin typeface="宋体"/>
                <a:cs typeface="宋体"/>
              </a:rPr>
              <a:t>当</a:t>
            </a: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“</a:t>
            </a:r>
            <a:r>
              <a:rPr sz="2400" spc="21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事人订立、履行合同，应当遵</a:t>
            </a:r>
            <a:r>
              <a:rPr sz="2400" spc="600">
                <a:solidFill>
                  <a:srgbClr val="FFFFFF"/>
                </a:solidFill>
                <a:latin typeface="宋体"/>
                <a:cs typeface="宋体"/>
              </a:rPr>
              <a:t>                      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遵守法律、行政法规，尊重社会公德，不得扰乱社会经济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济秩序，损害社会公共利益。</a:t>
            </a: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”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遵守法律和不得损害社会会公共利益，是合同法的重要基本原则。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ts val="2810"/>
              </a:lnSpc>
              <a:buClr>
                <a:srgbClr val="FFCC66"/>
              </a:buClr>
              <a:buSzPct val="6666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 spc="-10">
                <a:solidFill>
                  <a:srgbClr val="FFFFFF"/>
                </a:solidFill>
                <a:latin typeface="Tahoma"/>
                <a:cs typeface="Tahoma"/>
              </a:rPr>
              <a:t>4.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依法成立的合同对当事人具有约束力的原则</a:t>
            </a:r>
            <a:endParaRPr sz="2400">
              <a:latin typeface="宋体"/>
              <a:cs typeface="宋体"/>
            </a:endParaRPr>
          </a:p>
          <a:p>
            <a:pPr marL="354965" marR="5080" indent="-342265">
              <a:lnSpc>
                <a:spcPct val="80400"/>
              </a:lnSpc>
              <a:spcBef>
                <a:spcPts val="565"/>
              </a:spcBef>
              <a:buClr>
                <a:srgbClr val="FFCC66"/>
              </a:buClr>
              <a:buSzPct val="6666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《合同法》第</a:t>
            </a: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8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条规定</a:t>
            </a: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“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依法成立的合同，对当事人具有法</a:t>
            </a:r>
            <a:r>
              <a:rPr sz="2400" spc="60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律约束力。当事人应当按照约定履行自己的义务，不得擅自</a:t>
            </a:r>
            <a:r>
              <a:rPr sz="2400" spc="600">
                <a:solidFill>
                  <a:srgbClr val="FFFFFF"/>
                </a:solidFill>
                <a:latin typeface="宋体"/>
                <a:cs typeface="宋体"/>
              </a:rPr>
              <a:t>                       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自变更或者解除合同。依法成立的合同，受法律保护</a:t>
            </a: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”</a:t>
            </a:r>
            <a:r>
              <a:rPr sz="2400" spc="-20">
                <a:solidFill>
                  <a:srgbClr val="FFFFFF"/>
                </a:solidFill>
                <a:latin typeface="宋体"/>
                <a:cs typeface="宋体"/>
              </a:rPr>
              <a:t>。当事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事人应按照合同的约定履行各自的义务，非依法律规定或者取得相对人的同意，不得擅自变更或者解除合同；如果不不履行合同义务或者履行合同义务不符合约定，必须承担违约责任或者受到法律的制裁。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70100" y="634364"/>
            <a:ext cx="5003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四、合同的必备条款及注意事项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66778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CC66"/>
              </a:buClr>
              <a:buSzPct val="66666"/>
              <a:buFont typeface="Wingdings"/>
              <a:buChar char=""/>
              <a:tabLst>
                <a:tab pos="354965"/>
                <a:tab pos="355600"/>
              </a:tabLst>
            </a:pPr>
            <a:r>
              <a:rPr>
                <a:latin typeface="Tahoma"/>
                <a:cs typeface="Tahoma"/>
              </a:rPr>
              <a:t>1</a:t>
            </a:r>
            <a:r>
              <a:rPr spc="-5"/>
              <a:t>、《合同法》规定的必备条款</a:t>
            </a:r>
          </a:p>
          <a:p>
            <a:pPr marL="354965" marR="5080" indent="-342265">
              <a:lnSpc>
                <a:spcPts val="2300"/>
              </a:lnSpc>
              <a:spcBef>
                <a:spcPts val="630"/>
              </a:spcBef>
              <a:buClr>
                <a:srgbClr val="FFCC66"/>
              </a:buClr>
              <a:buSzPct val="66666"/>
              <a:buFont typeface="Wingdings"/>
              <a:buChar char=""/>
              <a:tabLst>
                <a:tab pos="354965"/>
                <a:tab pos="355600"/>
              </a:tabLst>
            </a:pPr>
            <a:r>
              <a:rPr spc="-5"/>
              <a:t>《合同法》第十二条合同的内容由当事人约定，一般包括</a:t>
            </a:r>
            <a:r>
              <a:rPr spc="-10"/>
              <a:t>以下条款：</a:t>
            </a:r>
          </a:p>
          <a:p>
            <a:pPr marL="354965" indent="-342265">
              <a:lnSpc>
                <a:spcPct val="100000"/>
              </a:lnSpc>
              <a:spcBef>
                <a:spcPts val="25"/>
              </a:spcBef>
              <a:buClr>
                <a:srgbClr val="FFCC66"/>
              </a:buClr>
              <a:buSzPct val="66666"/>
              <a:buFont typeface="Wingdings"/>
              <a:buChar char=""/>
              <a:tabLst>
                <a:tab pos="354965"/>
                <a:tab pos="355600"/>
              </a:tabLst>
            </a:pPr>
            <a:r>
              <a:rPr/>
              <a:t>（一）</a:t>
            </a:r>
            <a:r>
              <a:rPr spc="-5"/>
              <a:t>当事人的名称或者姓名和住所；</a:t>
            </a:r>
          </a:p>
          <a:p>
            <a:pPr marL="354965" indent="-342265">
              <a:lnSpc>
                <a:spcPct val="100000"/>
              </a:lnSpc>
              <a:buClr>
                <a:srgbClr val="FFCC66"/>
              </a:buClr>
              <a:buSzPct val="66666"/>
              <a:buFont typeface="Wingdings"/>
              <a:buChar char=""/>
              <a:tabLst>
                <a:tab pos="354965"/>
                <a:tab pos="355600"/>
              </a:tabLst>
            </a:pPr>
            <a:r>
              <a:rPr/>
              <a:t>（二）</a:t>
            </a:r>
            <a:r>
              <a:rPr spc="-20"/>
              <a:t>标的；</a:t>
            </a:r>
          </a:p>
          <a:p>
            <a:pPr marL="354965" indent="-342265">
              <a:lnSpc>
                <a:spcPct val="100000"/>
              </a:lnSpc>
              <a:buClr>
                <a:srgbClr val="FFCC66"/>
              </a:buClr>
              <a:buSzPct val="66666"/>
              <a:buFont typeface="Wingdings"/>
              <a:buChar char=""/>
              <a:tabLst>
                <a:tab pos="354965"/>
                <a:tab pos="355600"/>
              </a:tabLst>
            </a:pPr>
            <a:r>
              <a:rPr/>
              <a:t>（三）</a:t>
            </a:r>
            <a:r>
              <a:rPr spc="-20"/>
              <a:t>数量；</a:t>
            </a:r>
          </a:p>
          <a:p>
            <a:pPr marL="354965" indent="-342265">
              <a:lnSpc>
                <a:spcPct val="100000"/>
              </a:lnSpc>
              <a:buClr>
                <a:srgbClr val="FFCC66"/>
              </a:buClr>
              <a:buSzPct val="66666"/>
              <a:buFont typeface="Wingdings"/>
              <a:buChar char=""/>
              <a:tabLst>
                <a:tab pos="354965"/>
                <a:tab pos="355600"/>
              </a:tabLst>
            </a:pPr>
            <a:r>
              <a:rPr/>
              <a:t>（四）</a:t>
            </a:r>
            <a:r>
              <a:rPr spc="-20"/>
              <a:t>质量；</a:t>
            </a:r>
          </a:p>
          <a:p>
            <a:pPr marL="354965" indent="-342265">
              <a:lnSpc>
                <a:spcPct val="100000"/>
              </a:lnSpc>
              <a:buClr>
                <a:srgbClr val="FFCC66"/>
              </a:buClr>
              <a:buSzPct val="66666"/>
              <a:buFont typeface="Wingdings"/>
              <a:buChar char=""/>
              <a:tabLst>
                <a:tab pos="354965"/>
                <a:tab pos="355600"/>
              </a:tabLst>
            </a:pPr>
            <a:r>
              <a:rPr/>
              <a:t>（五）</a:t>
            </a:r>
            <a:r>
              <a:rPr spc="-10"/>
              <a:t>价款或者报酬；</a:t>
            </a:r>
          </a:p>
          <a:p>
            <a:pPr marL="354965" indent="-342265">
              <a:lnSpc>
                <a:spcPct val="100000"/>
              </a:lnSpc>
              <a:buClr>
                <a:srgbClr val="FFCC66"/>
              </a:buClr>
              <a:buSzPct val="66666"/>
              <a:buFont typeface="Wingdings"/>
              <a:buChar char=""/>
              <a:tabLst>
                <a:tab pos="354965"/>
                <a:tab pos="355600"/>
              </a:tabLst>
            </a:pPr>
            <a:r>
              <a:rPr/>
              <a:t>（六）</a:t>
            </a:r>
            <a:r>
              <a:rPr spc="-5"/>
              <a:t>履行期限、地点和方式；</a:t>
            </a:r>
          </a:p>
          <a:p>
            <a:pPr marL="354965" indent="-342265">
              <a:lnSpc>
                <a:spcPct val="100000"/>
              </a:lnSpc>
              <a:buClr>
                <a:srgbClr val="FFCC66"/>
              </a:buClr>
              <a:buSzPct val="66666"/>
              <a:buFont typeface="Wingdings"/>
              <a:buChar char=""/>
              <a:tabLst>
                <a:tab pos="354965"/>
                <a:tab pos="355600"/>
              </a:tabLst>
            </a:pPr>
            <a:r>
              <a:rPr/>
              <a:t>（七）</a:t>
            </a:r>
            <a:r>
              <a:rPr spc="-10"/>
              <a:t>违约责任；</a:t>
            </a:r>
          </a:p>
          <a:p>
            <a:pPr marL="354965" indent="-342265">
              <a:lnSpc>
                <a:spcPct val="100000"/>
              </a:lnSpc>
              <a:buClr>
                <a:srgbClr val="FFCC66"/>
              </a:buClr>
              <a:buSzPct val="66666"/>
              <a:buFont typeface="Wingdings"/>
              <a:buChar char=""/>
              <a:tabLst>
                <a:tab pos="354965"/>
                <a:tab pos="355600"/>
              </a:tabLst>
            </a:pPr>
            <a:r>
              <a:rPr/>
              <a:t>（八）</a:t>
            </a:r>
            <a:r>
              <a:rPr spc="-10"/>
              <a:t>解决争议的方法。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https://d.book118.com/255340321041011111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宋体</vt:lpstr>
      <vt:lpstr>Microsoft JhengHei</vt:lpstr>
      <vt:lpstr>Wingdings</vt:lpstr>
      <vt:lpstr>Times New Roman</vt:lpstr>
      <vt:lpstr>Tahoma</vt:lpstr>
      <vt:lpstr>Office Theme</vt:lpstr>
      <vt:lpstr>合同法讲座</vt:lpstr>
      <vt:lpstr>《中华人民共和国合同法》讲座湖北勤才律师事务所徐其江</vt:lpstr>
      <vt:lpstr>一、现行合同法及司法解释</vt:lpstr>
      <vt:lpstr>PowerPoint Presentation</vt:lpstr>
      <vt:lpstr>涉及合同法的13部司法解释，</vt:lpstr>
      <vt:lpstr>PowerPoint Presentation</vt:lpstr>
      <vt:lpstr>1、合同的特征</vt:lpstr>
      <vt:lpstr>PowerPoint Presentation</vt:lpstr>
      <vt:lpstr>PowerPoint Presentation</vt:lpstr>
      <vt:lpstr>2、合同主体</vt:lpstr>
      <vt:lpstr>PowerPoint Presentation</vt:lpstr>
      <vt:lpstr>PowerPoint Presentation</vt:lpstr>
      <vt:lpstr>PowerPoint Presentation</vt:lpstr>
      <vt:lpstr>相关调查方法</vt:lpstr>
      <vt:lpstr>PowerPoint Presentation</vt:lpstr>
      <vt:lpstr>三、合同法的基本原则</vt:lpstr>
      <vt:lpstr>PowerPoint Presentation</vt:lpstr>
      <vt:lpstr>四、合同的必备条款及注意事项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2024-09-16T21:59:54.064</cp:lastPrinted>
  <dcterms:created xsi:type="dcterms:W3CDTF">2024-09-16T13:59:54Z</dcterms:created>
  <dcterms:modified xsi:type="dcterms:W3CDTF">2024-09-16T13:59:55Z</dcterms:modified>
</cp:coreProperties>
</file>