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D2C1FB-45CF-4BB9-97A2-EB1CE9FDEBD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A7D8F99-A4C1-4277-8D33-AEAA368FCC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461DEEC-88E7-44F9-8650-52FA4022082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112B1F-F68E-4184-BFC3-E986963EC1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A41E7D4-709C-48BB-97C5-E0ECD065B6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E426DCB-2F4F-4129-8403-E264CD70C7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F00BD153-A28A-43D8-9A67-493C6C2AC0C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61BEBBF-536B-40A0-916E-2A82961373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BD11504-75F2-4A8A-9ABC-11FF9A579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3400AE2-A542-4378-BFB0-38F259F2A6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2D65A09-6BE8-4B78-9814-6F468D628A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图片 2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3" name="矩形 4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>
            <p:ph type="ctrTitle" idx="2147483647" hasCustomPrompt="1"/>
          </p:nvPr>
        </p:nvSpPr>
        <p:spPr>
          <a:xfrm>
            <a:off x="392698" y="5131305"/>
            <a:ext cx="6019597" cy="1311128"/>
          </a:xfrm>
        </p:spPr>
        <p:txBody>
          <a:bodyPr wrap="none" anchor="b">
            <a:spAutoFit/>
          </a:bodyPr>
          <a:lstStyle>
            <a:lvl1pPr algn="l">
              <a:defRPr sz="8800" b="0" i="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r>
              <a:rPr kumimoji="1" lang="zh-CN" altLang="en-US"/>
              <a:t>主标题样式</a:t>
            </a:r>
            <a:endParaRPr/>
          </a:p>
        </p:txBody>
      </p:sp>
      <p:sp>
        <p:nvSpPr>
          <p:cNvPr id="5" name="文本占位符 17"/>
          <p:cNvSpPr>
            <a:spLocks noGrp="1"/>
          </p:cNvSpPr>
          <p:nvPr>
            <p:ph type="body" sz="quarter" idx="10" hasCustomPrompt="1"/>
          </p:nvPr>
        </p:nvSpPr>
        <p:spPr>
          <a:xfrm>
            <a:off x="392698" y="4448586"/>
            <a:ext cx="2941831" cy="646331"/>
          </a:xfrm>
        </p:spPr>
        <p:txBody>
          <a:bodyPr wrap="none" anchor="b">
            <a:spAutoFit/>
          </a:bodyPr>
          <a:lstStyle>
            <a:lvl1pPr marL="0" indent="0" algn="l">
              <a:buNone/>
              <a:defRPr sz="4000" b="0" i="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</a:defRPr>
            </a:lvl1pPr>
          </a:lstStyle>
          <a:p>
            <a:pPr lvl="0"/>
            <a:r>
              <a:rPr kumimoji="1" lang="zh-CN" altLang="en-US"/>
              <a:t>主标题样式</a:t>
            </a:r>
            <a:endParaRPr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spTree>
      <p:nvGrpSpPr>
        <p:cNvPr id="6" name=""/>
        <p:cNvGrpSpPr/>
        <p:nvPr/>
      </p:nvGrpSpPr>
      <p:grpSpPr>
        <a:xfrm>
          <a:off x="0" y="0"/>
          <a:ext cx="0" cy="0"/>
        </a:xfrm>
      </p:grpSpPr>
      <p:pic>
        <p:nvPicPr>
          <p:cNvPr id="7" name="图片 12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8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9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0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sp>
        <p:nvSpPr>
          <p:cNvPr id="11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>
          <a:gsLst>
            <a:gs pos="80000">
              <a:schemeClr val="bg1"/>
            </a:gs>
            <a:gs pos="100000">
              <a:schemeClr val="accent1">
                <a:lumMod val="20000"/>
                <a:lumOff val="8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pic>
        <p:nvPicPr>
          <p:cNvPr id="13" name="图片 7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 flipH="1">
            <a:off x="0" y="-1"/>
            <a:ext cx="12192000" cy="6858000"/>
          </a:xfrm>
          <a:prstGeom prst="rect">
            <a:avLst/>
          </a:prstGeom>
        </p:spPr>
      </p:pic>
      <p:sp>
        <p:nvSpPr>
          <p:cNvPr id="14" name="矩形 6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85000">
                <a:schemeClr val="bg1"/>
              </a:gs>
              <a:gs pos="100000">
                <a:schemeClr val="bg1">
                  <a:alpha val="7500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5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6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7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spTree>
      <p:nvGrpSpPr>
        <p:cNvPr id="18" name=""/>
        <p:cNvGrpSpPr/>
        <p:nvPr/>
      </p:nvGrpSpPr>
      <p:grpSpPr>
        <a:xfrm>
          <a:off x="0" y="0"/>
          <a:ext cx="0" cy="0"/>
        </a:xfrm>
      </p:grpSpPr>
      <p:pic>
        <p:nvPicPr>
          <p:cNvPr id="19" name="图片 5"/>
          <p:cNvPicPr>
            <a:picLocks noChangeAspect="1"/>
          </p:cNvPicPr>
          <p:nvPr userDrawn="1"/>
        </p:nvPicPr>
        <p:blipFill>
          <a:blip r:embed="rId1"/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  <p:sp>
        <p:nvSpPr>
          <p:cNvPr id="20" name="矩形 1"/>
          <p:cNvSpPr/>
          <p:nvPr userDrawn="1"/>
        </p:nvSpPr>
        <p:spPr>
          <a:xfrm>
            <a:off x="0" y="1"/>
            <a:ext cx="12192000" cy="6857999"/>
          </a:xfrm>
          <a:prstGeom prst="rect">
            <a:avLst/>
          </a:prstGeom>
          <a:gradFill>
            <a:gsLst>
              <a:gs pos="10000">
                <a:schemeClr val="accent1"/>
              </a:gs>
              <a:gs pos="30000">
                <a:schemeClr val="accent3">
                  <a:alpha val="0"/>
                </a:schemeClr>
              </a:gs>
            </a:gsLst>
            <a:lin ang="16200000" scaled="1"/>
          </a:gra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7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8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534122001401111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从业员工职业道德培训\n## 1.职业道德的基本概念及其重要性\n### 1.1职业道德的定义及其内涵\n### 1.2职业道德与职业技能的关系\n### 1.3职业道德在企业文化建设中的作用\n## 2.从业员工应具备的职业道德素质\n### 2.1诚信原则与责任意识的培养\n### 2.2尊重他人与团队协作的重要性\n### 2.3敬业精神与创新能力的发展\n## 3.职业道德培训的方法与技巧\n### 3.1案例分析法与角色扮演法的应用\n### 3.2培训需求分析与课程设计的制定\n### 3.3培训效果评估与持续改进的策略\n## 4.职业道德培训的案例与实践\n### 4.1优秀员工职业道德案例分享\n### 4.2职业道德培训的实践经验与教训\n### 4.3职业道德培训的未来发展趋势与挑战\n## 5.从业员工职业道德的自我提升\n### 5.1职业道德自我评价与反思的方法\n### 5.2学习与实践相结合的提升策略\n### 5.3创建良好职业道德氛围的建议与措施\n&quot;,&quot;templateId&quot;:&quot;3wr1pbmdtjrh3jjfzwr75chiya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2698" y="5140683"/>
            <a:ext cx="11315700" cy="1301750"/>
          </a:xfrm>
        </p:spPr>
        <p:txBody>
          <a:bodyPr vert="horz" wrap="square" lIns="91440" tIns="45720" rIns="91440" bIns="45720" anchor="t">
            <a:normAutofit/>
          </a:bodyPr>
          <a:lstStyle/>
          <a:p>
            <a:r>
              <a:rPr lang="zh-CN" sz="7900"/>
              <a:t>从业员工职业道德培训</a:t>
            </a:r>
            <a:endParaRPr/>
          </a:p>
        </p:txBody>
      </p:sp>
      <p:sp>
        <p:nvSpPr>
          <p:cNvPr id="3" name="文本占位符 3" descr="{&quot;isTemplate&quot;:false,&quot;type&quot;:&quot;content&quot;,&quot;canOmit&quot;:true,&quot;range&quot;:0}"/>
          <p:cNvSpPr>
            <a:spLocks noGrp="1"/>
          </p:cNvSpPr>
          <p:nvPr>
            <p:ph type="body" sz="quarter" idx="10"/>
          </p:nvPr>
        </p:nvSpPr>
        <p:spPr>
          <a:xfrm>
            <a:off x="392698" y="4448586"/>
            <a:ext cx="9226550" cy="647700"/>
          </a:xfrm>
        </p:spPr>
        <p:txBody>
          <a:bodyPr/>
          <a:lstStyle/>
          <a:p>
            <a:r>
              <a:rPr lang="en-US"/>
              <a:t>可编辑 DOCS  </a:t>
            </a:r>
            <a:endParaRPr lang="zh-CN" spc="0"/>
          </a:p>
        </p:txBody>
      </p:sp>
      <p:sp>
        <p:nvSpPr>
          <p:cNvPr id="4" name="文本占位符 20"/>
          <p:cNvSpPr txBox="1"/>
          <p:nvPr/>
        </p:nvSpPr>
        <p:spPr>
          <a:xfrm>
            <a:off x="392698" y="580667"/>
            <a:ext cx="1758815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en-US" altLang="zh-CN" spc="80">
                <a:solidFill>
                  <a:schemeClr val="bg1"/>
                </a:solidFill>
                <a:effectLst/>
                <a:latin typeface="+mj-ea"/>
                <a:ea typeface="+mj-ea"/>
              </a:rPr>
              <a:t> </a:t>
            </a:r>
            <a:endParaRPr kumimoji="1" lang="en-US" altLang="zh-CN" spc="80">
              <a:solidFill>
                <a:schemeClr val="bg1"/>
              </a:solidFill>
              <a:latin typeface="+mj-ea"/>
              <a:ea typeface="+mj-ea"/>
            </a:endParaRPr>
          </a:p>
        </p:txBody>
      </p:sp>
      <p:sp>
        <p:nvSpPr>
          <p:cNvPr id="5" name="文本占位符 20"/>
          <p:cNvSpPr txBox="1"/>
          <p:nvPr/>
        </p:nvSpPr>
        <p:spPr>
          <a:xfrm>
            <a:off x="10314921" y="580667"/>
            <a:ext cx="1484381" cy="336695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/>
            <a:r>
              <a:rPr lang="en-US" altLang="zh-CN" spc="80">
                <a:solidFill>
                  <a:schemeClr val="bg1"/>
                </a:solidFill>
                <a:effectLst/>
              </a:rPr>
              <a:t>可编辑</a:t>
            </a:r>
            <a:r>
              <a:rPr lang="zh-CN" altLang="en-US" spc="80">
                <a:solidFill>
                  <a:schemeClr val="bg1"/>
                </a:solidFill>
                <a:effectLst/>
              </a:rPr>
              <a:t> </a:t>
            </a:r>
            <a:r>
              <a:rPr lang="en-US" altLang="zh-CN" spc="80">
                <a:solidFill>
                  <a:schemeClr val="bg1"/>
                </a:solidFill>
                <a:effectLst/>
              </a:rPr>
              <a:t>DOCS</a:t>
            </a:r>
            <a:endParaRPr kumimoji="1" lang="en-US" altLang="zh-CN" spc="80">
              <a:solidFill>
                <a:schemeClr val="bg1"/>
              </a:solidFill>
            </a:endParaRPr>
          </a:p>
        </p:txBody>
      </p:sp>
      <p:cxnSp>
        <p:nvCxnSpPr>
          <p:cNvPr id="6" name="Tencent"/>
          <p:cNvCxnSpPr/>
          <p:nvPr/>
        </p:nvCxnSpPr>
        <p:spPr>
          <a:xfrm>
            <a:off x="443999" y="402867"/>
            <a:ext cx="11304002" cy="0"/>
          </a:xfrm>
          <a:prstGeom prst="line">
            <a:avLst/>
          </a:prstGeom>
          <a:ln w="12700">
            <a:solidFill>
              <a:schemeClr val="bg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9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10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职业道德的基本概念及其重要性</a:t>
            </a:r>
            <a:endParaRPr/>
          </a:p>
        </p:txBody>
      </p:sp>
      <p:sp>
        <p:nvSpPr>
          <p:cNvPr id="111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01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5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5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5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体现行业特点和价值取向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规范员工与同事、客户、企业等之间的关系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反映企业文化和企业形象</a:t>
                </a:r>
                <a:endParaRPr/>
              </a:p>
            </p:txBody>
          </p:sp>
          <p:sp>
            <p:nvSpPr>
              <p:cNvPr id="15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职业道德是员工在职业活动中应遵循的道德原则和行为准则</a:t>
                </a:r>
                <a:endParaRPr/>
              </a:p>
            </p:txBody>
          </p:sp>
          <p:sp>
            <p:nvSpPr>
              <p:cNvPr id="15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5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5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诚信、责任、尊重、团队协作、敬业、创新等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以人为本，关注员工成长和发展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与企业发展战略和目标相一致</a:t>
                </a:r>
                <a:endParaRPr/>
              </a:p>
            </p:txBody>
          </p:sp>
          <p:sp>
            <p:nvSpPr>
              <p:cNvPr id="15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职业道德的内涵包括</a:t>
                </a:r>
                <a:endParaRPr/>
              </a:p>
            </p:txBody>
          </p:sp>
          <p:sp>
            <p:nvSpPr>
              <p:cNvPr id="15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16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职业道德的定义及其内涵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2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63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164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165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166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职业道德与职业技能相辅相成</a:t>
                </a:r>
                <a:endParaRPr/>
              </a:p>
            </p:txBody>
          </p:sp>
          <p:sp>
            <p:nvSpPr>
              <p:cNvPr id="167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职业道德是职业技能的基础和保障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职业技能的提升有助于提高职业道德水平</a:t>
                </a:r>
                <a:endParaRPr/>
              </a:p>
            </p:txBody>
          </p:sp>
          <p:sp>
            <p:nvSpPr>
              <p:cNvPr id="168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69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0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1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172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173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职业道德对职业技能的影响</a:t>
                </a:r>
                <a:endParaRPr/>
              </a:p>
            </p:txBody>
          </p:sp>
          <p:sp>
            <p:nvSpPr>
              <p:cNvPr id="174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影响员工的工作态度和职业素养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影响员工的工作效率和企业形象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影响员工的职业发展和晋升机会</a:t>
                </a:r>
                <a:endParaRPr/>
              </a:p>
            </p:txBody>
          </p:sp>
          <p:sp>
            <p:nvSpPr>
              <p:cNvPr id="175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6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77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178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179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职业道德与职业技能的关系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职业道德在企业文化建设中的作用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8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8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8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职业道德是企业文化的核心内容之一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8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体现企业价值观和经营理念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规范企业行为和员工行为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提升企业凝聚力和竞争力</a:t>
                </a:r>
                <a:endParaRPr/>
              </a:p>
            </p:txBody>
          </p:sp>
          <p:pic>
            <p:nvPicPr>
              <p:cNvPr id="18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8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职业道德在企业文化建设中的具体表现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9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员工招聘和选拔过程中的道德要求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员工培训和教育过程中的道德培养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企业激励和约束机制中的道德因素</a:t>
                </a:r>
                <a:endParaRPr/>
              </a:p>
            </p:txBody>
          </p:sp>
          <p:pic>
            <p:nvPicPr>
              <p:cNvPr id="19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94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5200"/>
              <a:t>从业员工应具备的职业道德素质</a:t>
            </a:r>
            <a:endParaRPr/>
          </a:p>
        </p:txBody>
      </p:sp>
      <p:sp>
        <p:nvSpPr>
          <p:cNvPr id="195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02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97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诚信原则与责任意识的培养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98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99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200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1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诚信原则是职业道德的基石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坚守信用，遵守承诺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实事求是，不隐瞒、不虚假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公平公正，不偏袒、不歧视</a:t>
                </a:r>
                <a:endParaRPr/>
              </a:p>
            </p:txBody>
          </p:sp>
          <p:pic>
            <p:nvPicPr>
              <p:cNvPr id="203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204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205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6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责任意识的培养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7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明确岗位职责，勇于担当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关注企业利益，积极献策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对客户负责，提供优质服务</a:t>
                </a:r>
                <a:endParaRPr/>
              </a:p>
            </p:txBody>
          </p:sp>
          <p:pic>
            <p:nvPicPr>
              <p:cNvPr id="208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9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10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11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12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13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尊重他人的原则</a:t>
                </a:r>
                <a:endParaRPr/>
              </a:p>
            </p:txBody>
          </p:sp>
          <p:sp>
            <p:nvSpPr>
              <p:cNvPr id="214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尊重同事，互相支持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尊重客户，提供优质服务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尊重竞争对手，公平竞争</a:t>
                </a:r>
                <a:endParaRPr/>
              </a:p>
            </p:txBody>
          </p:sp>
          <p:sp>
            <p:nvSpPr>
              <p:cNvPr id="215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6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17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18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19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20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团队协作的重要性</a:t>
                </a:r>
                <a:endParaRPr/>
              </a:p>
            </p:txBody>
          </p:sp>
          <p:sp>
            <p:nvSpPr>
              <p:cNvPr id="221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促进员工之间的沟通与协作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提高企业工作效率和凝聚力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激发员工创新力和创造力</a:t>
                </a:r>
                <a:endParaRPr/>
              </a:p>
            </p:txBody>
          </p:sp>
          <p:sp>
            <p:nvSpPr>
              <p:cNvPr id="222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3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24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25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尊重他人与团队协作的重要性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敬业精神的培养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热爱本职工作，积极投入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追求卓越，提高工作质量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主动学习，不断提升自身能力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创新能力的发展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鼓励员工创新思维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提供创新平台和资源支持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建立创新激励机制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敬业精神与创新能力的发展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7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8" name="标题 1" descr="{&quot;isTemplate&quot;:true,&quot;type&quot;:&quot;title&quot;,&quot;canOmit&quot;:false,&quot;range&quot;:0}"/>
          <p:cNvSpPr txBox="1"/>
          <p:nvPr/>
        </p:nvSpPr>
        <p:spPr>
          <a:xfrm>
            <a:off x="392698" y="4923294"/>
            <a:ext cx="11330940" cy="1079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sz="6000"/>
              <a:t>职业道德培训的方法与技巧</a:t>
            </a:r>
            <a:endParaRPr/>
          </a:p>
        </p:txBody>
      </p:sp>
      <p:sp>
        <p:nvSpPr>
          <p:cNvPr id="9" name="标题 1"/>
          <p:cNvSpPr txBox="1"/>
          <p:nvPr/>
        </p:nvSpPr>
        <p:spPr>
          <a:xfrm>
            <a:off x="392698" y="3621770"/>
            <a:ext cx="1324402" cy="1311128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8800" b="0" i="0" kern="1200" spc="300">
                <a:solidFill>
                  <a:schemeClr val="bg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kumimoji="1" lang="en-US" altLang="zh-CN"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03</a:t>
            </a:r>
            <a:endParaRPr kumimoji="1" lang="zh-CN" altLang="en-US"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87120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案例分析法与角色扮演法的应用</a:t>
            </a:r>
            <a:endParaRPr lang="en-US" altLang="zh-CN" sz="2800" b="1">
              <a:latin typeface="+mj-ea"/>
              <a:ea typeface="+mj-ea"/>
            </a:endParaRPr>
          </a:p>
        </p:txBody>
      </p:sp>
      <p:grpSp>
        <p:nvGrpSpPr>
          <p:cNvPr id="12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60399" y="2074672"/>
            <a:ext cx="10871202" cy="4536540"/>
            <a:chOff x="660399" y="2074672"/>
            <a:chExt cx="10871202" cy="4536540"/>
          </a:xfrm>
        </p:grpSpPr>
        <p:grpSp>
          <p:nvGrpSpPr>
            <p:cNvPr id="13" name=""/>
            <p:cNvGrpSpPr/>
            <p:nvPr/>
          </p:nvGrpSpPr>
          <p:grpSpPr>
            <a:xfrm>
              <a:off x="660399" y="2074672"/>
              <a:ext cx="5100082" cy="4536540"/>
              <a:chOff x="660399" y="2074672"/>
              <a:chExt cx="5100082" cy="4536540"/>
            </a:xfrm>
          </p:grpSpPr>
          <p:sp>
            <p:nvSpPr>
              <p:cNvPr id="14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5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案例分析法的应用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选择具有代表性的职业道德案例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分析案例中的道德问题和解决方法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启发员工思考和讨论，提高道德认识</a:t>
                </a:r>
                <a:endParaRPr/>
              </a:p>
            </p:txBody>
          </p:sp>
          <p:pic>
            <p:nvPicPr>
              <p:cNvPr id="17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2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  <p:grpSp>
          <p:nvGrpSpPr>
            <p:cNvPr id="18" name=""/>
            <p:cNvGrpSpPr/>
            <p:nvPr/>
          </p:nvGrpSpPr>
          <p:grpSpPr>
            <a:xfrm>
              <a:off x="6431519" y="2074672"/>
              <a:ext cx="5100082" cy="4536540"/>
              <a:chOff x="660399" y="2074672"/>
              <a:chExt cx="5100082" cy="4536540"/>
            </a:xfrm>
          </p:grpSpPr>
          <p:sp>
            <p:nvSpPr>
              <p:cNvPr id="19" name="Tencent"/>
              <p:cNvSpPr/>
              <p:nvPr/>
            </p:nvSpPr>
            <p:spPr>
              <a:xfrm>
                <a:off x="660399" y="2074672"/>
                <a:ext cx="5100082" cy="4536540"/>
              </a:xfrm>
              <a:prstGeom prst="rect">
                <a:avLst/>
              </a:prstGeom>
              <a:solidFill>
                <a:schemeClr val="accent1">
                  <a:alpha val="5000"/>
                </a:schemeClr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FFFFFF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endParaRPr lang="en-GB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0" name="Tencent" descr="{&quot;isTemplate&quot;:true,&quot;type&quot;:&quot;title&quot;,&quot;canOmit&quot;:false,&quot;range&quot;:0}"/>
              <p:cNvSpPr txBox="1"/>
              <p:nvPr/>
            </p:nvSpPr>
            <p:spPr>
              <a:xfrm>
                <a:off x="803410" y="5027498"/>
                <a:ext cx="4813300" cy="393700"/>
              </a:xfrm>
              <a:prstGeom prst="rect">
                <a:avLst/>
              </a:prstGeom>
              <a:noFill/>
            </p:spPr>
            <p:txBody>
              <a:bodyPr wrap="square" rtlCol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zh-CN" altLang="en-US" sz="2000" b="1">
                    <a:latin typeface="Microsoft YaHei" panose="020b0503020204020204" pitchFamily="34" charset="-122"/>
                    <a:ea typeface="Microsoft YaHei" panose="020b0503020204020204" pitchFamily="34" charset="-122"/>
                  </a:rPr>
                  <a:t>角色扮演法的应用</a:t>
                </a:r>
                <a:endParaRPr lang="en-US" altLang="zh-CN" sz="2000" b="1">
                  <a:latin typeface="Microsoft YaHei" panose="020b0503020204020204" pitchFamily="34" charset="-122"/>
                  <a:ea typeface="Microsoft YaHei" panose="020b0503020204020204" pitchFamily="34" charset="-122"/>
                </a:endParaRPr>
              </a:p>
            </p:txBody>
          </p:sp>
          <p:sp>
            <p:nvSpPr>
              <p:cNvPr id="21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803410" y="5390146"/>
                <a:ext cx="4809943" cy="10780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设计具有挑战性的职业道德情境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让员工扮演不同角色，进行角色扮演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通过互动和体验，培养员工的道德实践能力</a:t>
                </a:r>
                <a:endParaRPr/>
              </a:p>
            </p:txBody>
          </p:sp>
          <p:pic>
            <p:nvPicPr>
              <p:cNvPr id="22" name="图片 11" descr="{&quot;isTemplate&quot;:true,&quot;type&quot;:&quot;image&quot;,&quot;canOmit&quot;:false}"/>
              <p:cNvPicPr>
                <a:picLocks noChangeAspect="1"/>
              </p:cNvPicPr>
              <p:nvPr/>
            </p:nvPicPr>
            <p:blipFill>
              <a:blip r:embed="rId3"/>
              <a:srcRect t="21" b="21"/>
              <a:stretch>
                <a:fillRect/>
              </a:stretch>
            </p:blipFill>
            <p:spPr>
              <a:xfrm>
                <a:off x="803410" y="2212783"/>
                <a:ext cx="4809943" cy="2704406"/>
              </a:xfrm>
              <a:prstGeom prst="rect">
                <a:avLst/>
              </a:prstGeom>
              <a:noFill/>
              <a:ln w="0"/>
            </p:spPr>
          </p:pic>
        </p:grp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https://d.book118.com/255341220014011112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techno_mountain_blue">
      <a:dk1>
        <a:srgbClr val="000000"/>
      </a:dk1>
      <a:lt1>
        <a:srgbClr val="FFFFFF"/>
      </a:lt1>
      <a:dk2>
        <a:srgbClr val="262C32"/>
      </a:dk2>
      <a:lt2>
        <a:srgbClr val="E7F3F7"/>
      </a:lt2>
      <a:accent1>
        <a:srgbClr val="3087D5"/>
      </a:accent1>
      <a:accent2>
        <a:srgbClr val="A3DBFA"/>
      </a:accent2>
      <a:accent3>
        <a:srgbClr val="5DB1F7"/>
      </a:accent3>
      <a:accent4>
        <a:srgbClr val="2270C9"/>
      </a:accent4>
      <a:accent5>
        <a:srgbClr val="67A1F9"/>
      </a:accent5>
      <a:accent6>
        <a:srgbClr val="466DD1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73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从业员工职业道德培训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2024-09-18T04:19:01.948</cp:lastPrinted>
  <dcterms:created xsi:type="dcterms:W3CDTF">2024-09-17T20:19:01Z</dcterms:created>
  <dcterms:modified xsi:type="dcterms:W3CDTF">2024-09-17T20:19:03Z</dcterms:modified>
</cp:coreProperties>
</file>