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495FD92-D251-4B5A-851B-0A285DDF851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3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3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3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4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4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4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5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57" name="PlaceHolder 2"/>
          <p:cNvSpPr>
            <a:spLocks noGrp="1"/>
          </p:cNvSpPr>
          <p:nvPr>
            <p:ph type="body" idx="45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58" name="PlaceHolder 3"/>
          <p:cNvSpPr>
            <a:spLocks noGrp="1"/>
          </p:cNvSpPr>
          <p:nvPr>
            <p:ph type="sldNum" idx="44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40ADC-C407-47D1-8E1A-9D181826C2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07475-1BC0-4767-B98D-B7C7E107D6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DECC4-F2D5-4D60-872C-AC59FC4B6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93369C-4AC8-4C40-B8B0-5B9F5FF89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9C9F9B-4CB3-450B-A2D5-F3070E11AA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70AE68-7868-4AC8-A456-729637E80C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FE716A-2C96-49C9-AE04-63EE019D9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56287-EE7A-45F1-AA51-03A495366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76F762-7EE9-43B9-A92B-BDD0BEF32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83FA11-08AC-4F19-B04B-FB230CB8F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AB307F-A363-4088-A0AC-FD683891A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06E83318-E9C2-4AB1-95EB-FB0E3724712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7EC3AC54-8B2D-469C-8000-B3F6CA7739F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8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43030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任意多边形: 形状 18"/>
          <p:cNvSpPr/>
          <p:nvPr/>
        </p:nvSpPr>
        <p:spPr>
          <a:xfrm>
            <a:off x="60739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73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节能建设项目的产业升级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6" name="任意多边形: 形状 15"/>
          <p:cNvSpPr/>
          <p:nvPr/>
        </p:nvSpPr>
        <p:spPr>
          <a:xfrm>
            <a:off x="-2549520" y="234936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7" name="任意多边形: 形状 16"/>
          <p:cNvSpPr/>
          <p:nvPr/>
        </p:nvSpPr>
        <p:spPr>
          <a:xfrm>
            <a:off x="10299600" y="-1333440"/>
            <a:ext cx="3784320" cy="3784320"/>
          </a:xfrm>
          <a:custGeom>
            <a:gdLst>
              <a:gd name="textAreaLeft" fmla="*/ 0 w 3784320"/>
              <a:gd name="textAreaRight" fmla="*/ 3784680 w 3784320"/>
              <a:gd name="textAreaTop" fmla="*/ 0 h 3784320"/>
              <a:gd name="textAreaBottom" fmla="*/ 3784680 h 37843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0E3754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78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节能建设项目的产业升级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节能建设项目的产业链条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节能建设项目的技术创新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节能建设项目的成本效益分析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节能建设项目的政策支持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节能建设项目的未来展望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节能建设项目的产业升级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节能建设项目的产业升级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 fontScale="96666"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节能建设项目对于提高能源利用效率、降低能源消耗、减少环境污染具有重要意义。产业升级是实现节能目标的关键路径之一。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7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8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9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节能建设项目的类型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工厂设备更新、工艺优化等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工业节能项目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4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公共交通优化、智能交通系统建设等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交通节能项目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建筑节能改造、智能建筑设计等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建筑节能项目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利用新材料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通过新材料、新工艺，改善项目的环保性能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4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节能建设项目的技术创新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1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引入先进技术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通过物联网、人工智能等，提升项目的能效水平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14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节能建设项目的政策支持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政府出台各项政策支持节能建设项目，提供资金补贴、税收优惠等政策措施。利用绿色金融工具，支持项目融资、降低融资成本。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0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节能建设项目的未来发展方向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智能控制技术、智能设备应用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与太阳能、风能等可再生能源结合应用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可再生能源结合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与互联网、大数据等领域融合创新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跨界融合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加强国际交流合作，共同推动节能建设项目发展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国际合作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节能建设项目的产业链条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节能建设项目的价值链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节能建设项目的价值链包括节能技术研发、产品制造、工程施工以及运维维护等环节。这些环节相互关联，形成了良性循环，推动着产业链的升级和发展。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1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产业链中的关键环节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3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产业链的基础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影响项目实施效果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供应链管理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影响市场份额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市场推广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1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促进繁荣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促进整个产业体系的繁荣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5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8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产业链的生态系统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2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相关产业联系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形成生态系统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共同发展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4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6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产业链的国际化合作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6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不仅局限于国内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面向国际市场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开展国际合作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共同应对环境问题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建设项目的产业链条是一个复杂而又紧密相连的系统，各个环节之间相互依赖，共同推动着产业的发展和提升。只有通过技术创新、供应链管理和国际合作等措施，才能构建一个完整的生态系统，实现产业链的国际化发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8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节能建设项目的技术创新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大数据分析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content"/>
          <p:cNvSpPr/>
          <p:nvPr/>
        </p:nvSpPr>
        <p:spPr>
          <a:xfrm>
            <a:off x="3666960" y="292464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利用大数据分析优化能源消耗，提高能效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88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新材料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content"/>
          <p:cNvSpPr/>
          <p:nvPr/>
        </p:nvSpPr>
        <p:spPr>
          <a:xfrm>
            <a:off x="6424200" y="292536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采用新材料降低建设成本，增加建筑节能性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1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新工艺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4.content"/>
          <p:cNvSpPr/>
          <p:nvPr/>
        </p:nvSpPr>
        <p:spPr>
          <a:xfrm>
            <a:off x="9201240" y="292536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运用新工艺提升建筑施工效率，减少能源浪费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先进技术在节能建设项目中的应用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5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人工智能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1.content"/>
          <p:cNvSpPr/>
          <p:nvPr/>
        </p:nvSpPr>
        <p:spPr>
          <a:xfrm>
            <a:off x="872640" y="292464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通过智能化控制系统，实现能源更高效利用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7" name="任意多边形: 形状 7"/>
          <p:cNvSpPr/>
          <p:nvPr/>
        </p:nvSpPr>
        <p:spPr>
          <a:xfrm>
            <a:off x="1636920" y="1780560"/>
            <a:ext cx="8917920" cy="8917920"/>
          </a:xfrm>
          <a:custGeom>
            <a:gdLst>
              <a:gd name="textAreaLeft" fmla="*/ 0 w 8917920"/>
              <a:gd name="textAreaRight" fmla="*/ 8918280 w 8917920"/>
              <a:gd name="textAreaTop" fmla="*/ 0 h 8917920"/>
              <a:gd name="textAreaBottom" fmla="*/ 8918280 h 89179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技术创新带来的产业革命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6684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传统产业实现智能化改造，提高生产效率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67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智能化转型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6192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加强信息化建设，提升产业竞争力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61560" y="24008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信息化发展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65320" y="341136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优化产业链条，提高资源利用效率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6604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产业链优化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63800" y="341136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技术更新换代，推动产业快速发展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64160" y="240264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技术创新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" name="矩形 9"/>
          <p:cNvSpPr/>
          <p:nvPr/>
        </p:nvSpPr>
        <p:spPr>
          <a:xfrm>
            <a:off x="0" y="0"/>
            <a:ext cx="12191760" cy="6857640"/>
          </a:xfrm>
          <a:custGeom>
            <a:gdLst>
              <a:gd name="textAreaLeft" fmla="*/ 0 w 12191760"/>
              <a:gd name="textAreaRight" fmla="*/ 12192120 w 12191760"/>
              <a:gd name="textAreaTop" fmla="*/ 0 h 6857640"/>
              <a:gd name="textAreaBottom" fmla="*/ 6858000 h 6857640"/>
            </a:gdLst>
            <a:rect l="textAreaLeft" t="textAreaTop" r="textAreaRight" b="textAreaBottom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cubicBezTo>
                  <a:pt x="12189041" y="1025371"/>
                  <a:pt x="12186081" y="2050741"/>
                  <a:pt x="12183122" y="3076112"/>
                </a:cubicBez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技术创新的挑战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项目落后于技术更新速度，难以跟进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技术跟进挑战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企业需转型升级，适应新技术发展需求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企业转型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培养适应新技术的人才，提升项目竞争力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人才培养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椭圆 1"/>
          <p:cNvSpPr/>
          <p:nvPr/>
        </p:nvSpPr>
        <p:spPr>
          <a:xfrm>
            <a:off x="669240" y="47948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技术创新的未来发展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9" name="content"/>
          <p:cNvSpPr/>
          <p:nvPr/>
        </p:nvSpPr>
        <p:spPr>
          <a:xfrm>
            <a:off x="246960" y="1633320"/>
            <a:ext cx="5336640" cy="3968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未来，随着人工智能、区块链、</a:t>
            </a: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5G</a:t>
            </a: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等新兴技术不断成熟和普及，将进一步应用于节能建设项目中。技术创新将持续引领产业发展，推动节能产业进入新的发展阶段，产生更多的经济效益和社会效益。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1" name="平行四边形 1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2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24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技术创新带来的变革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5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技术创新不仅仅是对建设项目的提升，更是对整个产业的变革和升级。通过引入先进技术，传统产业不断实现智能化、信息化转型，提升效率和质量水平，实现可持续发展。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7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8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29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0" name="任意多边形: 形状 46"/>
          <p:cNvSpPr/>
          <p:nvPr/>
        </p:nvSpPr>
        <p:spPr>
          <a:xfrm>
            <a:off x="-398520" y="-2743200"/>
            <a:ext cx="7200720" cy="7200720"/>
          </a:xfrm>
          <a:custGeom>
            <a:gdLst>
              <a:gd name="textAreaLeft" fmla="*/ 0 w 7200720"/>
              <a:gd name="textAreaRight" fmla="*/ 7201080 w 7200720"/>
              <a:gd name="textAreaTop" fmla="*/ 0 h 7200720"/>
              <a:gd name="textAreaBottom" fmla="*/ 7201080 h 720072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3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节能建设项目的成本效益分析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FCD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4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35" name="title"/>
          <p:cNvSpPr/>
          <p:nvPr/>
        </p:nvSpPr>
        <p:spPr>
          <a:xfrm>
            <a:off x="263520" y="980280"/>
            <a:ext cx="3102840" cy="12355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节能建设项目的成本构成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content"/>
          <p:cNvSpPr/>
          <p:nvPr/>
        </p:nvSpPr>
        <p:spPr>
          <a:xfrm>
            <a:off x="689760" y="2841480"/>
            <a:ext cx="2280600" cy="2329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节能建设项目的成本由项目投资、运营维护、人力成本等多方面构成。合理控制成本是项目成功的关键。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8" name="任意多边形: 形状 3"/>
          <p:cNvSpPr/>
          <p:nvPr/>
        </p:nvSpPr>
        <p:spPr>
          <a:xfrm>
            <a:off x="5425560" y="4414680"/>
            <a:ext cx="1340640" cy="1340640"/>
          </a:xfrm>
          <a:custGeom>
            <a:gdLst>
              <a:gd name="textAreaLeft" fmla="*/ 0 w 1340640"/>
              <a:gd name="textAreaRight" fmla="*/ 1341000 w 1340640"/>
              <a:gd name="textAreaTop" fmla="*/ 0 h 1340640"/>
              <a:gd name="textAreaBottom" fmla="*/ 1341000 h 13406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39" name="平行四边形 8"/>
          <p:cNvSpPr/>
          <p:nvPr/>
        </p:nvSpPr>
        <p:spPr>
          <a:xfrm>
            <a:off x="7625880" y="0"/>
            <a:ext cx="2914200" cy="6857640"/>
          </a:xfrm>
          <a:prstGeom prst="parallelogram">
            <a:avLst>
              <a:gd name="adj" fmla="val 61856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0" name="任意多边形: 形状 7"/>
          <p:cNvSpPr/>
          <p:nvPr/>
        </p:nvSpPr>
        <p:spPr>
          <a:xfrm>
            <a:off x="9192960" y="1080720"/>
            <a:ext cx="4168440" cy="4168440"/>
          </a:xfrm>
          <a:custGeom>
            <a:gdLst>
              <a:gd name="textAreaLeft" fmla="*/ 0 w 4168440"/>
              <a:gd name="textAreaRight" fmla="*/ 4168800 w 4168440"/>
              <a:gd name="textAreaTop" fmla="*/ 0 h 4168440"/>
              <a:gd name="textAreaBottom" fmla="*/ 4168800 h 4168440"/>
            </a:gdLst>
            <a:rect l="textAreaLeft" t="textAreaTop" r="textAreaRight" b="textAreaBottom"/>
            <a:pathLst>
              <a:path w="7200900" h="7200900">
                <a:moveTo>
                  <a:pt x="3600450" y="0"/>
                </a:moveTo>
                <a:cubicBezTo>
                  <a:pt x="5588924" y="0"/>
                  <a:pt x="7200900" y="1611976"/>
                  <a:pt x="7200900" y="3600450"/>
                </a:cubicBezTo>
                <a:cubicBezTo>
                  <a:pt x="7200900" y="5588924"/>
                  <a:pt x="5588924" y="7200900"/>
                  <a:pt x="3600450" y="7200900"/>
                </a:cubicBezTo>
                <a:cubicBezTo>
                  <a:pt x="1611976" y="7200900"/>
                  <a:pt x="0" y="5588924"/>
                  <a:pt x="0" y="3600450"/>
                </a:cubicBezTo>
                <a:cubicBezTo>
                  <a:pt x="0" y="1611976"/>
                  <a:pt x="1611976" y="0"/>
                  <a:pt x="3600450" y="0"/>
                </a:cubicBezTo>
                <a:close/>
                <a:moveTo>
                  <a:pt x="3600451" y="1611335"/>
                </a:moveTo>
                <a:cubicBezTo>
                  <a:pt x="2501893" y="1611335"/>
                  <a:pt x="1611335" y="2501893"/>
                  <a:pt x="1611335" y="3600451"/>
                </a:cubicBezTo>
                <a:cubicBezTo>
                  <a:pt x="1611335" y="4699009"/>
                  <a:pt x="2501893" y="5589567"/>
                  <a:pt x="3600451" y="5589567"/>
                </a:cubicBezTo>
                <a:cubicBezTo>
                  <a:pt x="4699009" y="5589567"/>
                  <a:pt x="5589567" y="4699009"/>
                  <a:pt x="5589567" y="3600451"/>
                </a:cubicBezTo>
                <a:cubicBezTo>
                  <a:pt x="5589567" y="2501893"/>
                  <a:pt x="4699009" y="1611335"/>
                  <a:pt x="3600451" y="1611335"/>
                </a:cubicBezTo>
                <a:close/>
              </a:path>
            </a:pathLst>
          </a:custGeom>
          <a:solidFill>
            <a:srgbClr val="F2658B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https://d.book118.com/255343030013011130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23</Slides>
  <Notes>8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节能建设项目的产业升级</vt:lpstr>
      <vt:lpstr>目录</vt:lpstr>
      <vt:lpstr>第1章 节能建设项目的产业升级</vt:lpstr>
      <vt:lpstr>节能建设项目的重要性</vt:lpstr>
      <vt:lpstr>节能建设项目的类型</vt:lpstr>
      <vt:lpstr>节能建设项目的技术创新</vt:lpstr>
      <vt:lpstr> </vt:lpstr>
      <vt:lpstr>节能建设项目的未来发展方向</vt:lpstr>
      <vt:lpstr>第2章 节能建设项目的产业链条</vt:lpstr>
      <vt:lpstr> </vt:lpstr>
      <vt:lpstr>产业链中的关键环节</vt:lpstr>
      <vt:lpstr>产业链的生态系统</vt:lpstr>
      <vt:lpstr>产业链的国际化合作</vt:lpstr>
      <vt:lpstr>结语</vt:lpstr>
      <vt:lpstr>第3章 节能建设项目的技术创新</vt:lpstr>
      <vt:lpstr>先进技术在节能建设项目中的应用</vt:lpstr>
      <vt:lpstr>技术创新带来的产业革命</vt:lpstr>
      <vt:lpstr>技术创新的挑战</vt:lpstr>
      <vt:lpstr>技术创新的未来发展</vt:lpstr>
      <vt:lpstr> </vt:lpstr>
      <vt:lpstr>第4章 节能建设项目的成本效益分析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2024-09-29T14:42:52.405</cp:lastPrinted>
  <dcterms:created xsi:type="dcterms:W3CDTF">2024-09-29T06:42:52Z</dcterms:created>
  <dcterms:modified xsi:type="dcterms:W3CDTF">2024-09-29T06:42:54Z</dcterms:modified>
</cp:coreProperties>
</file>