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B47714-42B1-436D-B74D-A4C051341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56FF1F-185B-4456-9481-0FA312804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AA6C3F-26A8-424D-B6DC-712CDB139B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1EC6E4-44E7-4B5D-B5A2-F7600E656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DD25DE-9854-4E93-8CDA-651004DE81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3AEE63-5078-47BB-966D-DB036E6BBB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50406E-9853-44E2-908B-BBAE2E1218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1AE938-AC09-4F7F-9288-7A00A25FDB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2CC05C-3EE6-47F0-9A01-9E5F0B48A4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CF3D97-7A4C-4CFE-A52A-98186A87CA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F61CB2-2AF6-45F4-BA35-2CE0CF7401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00321422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《投资学第13章》ppt课件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投资工具与市场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投资策略与技巧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投资风险与控制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投资心理学与行为金融学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投资学概述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投资学是一门研究投资行为和投资决策的学科，其特点包括跨学科性、实践应用性、风险与回报并存等。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学是研究如何将资金进行有效投放和管理的学科，涉及到金融、经济、数学等多个学科的知识。投资学具有很强的实践应用性，旨在帮助投资者做出更明智、更科学的投资决策。同时，投资学也强调风险与回报的平衡，投资者需要在风险和收益之间进行权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投资学的定义与特点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投资学对于个人和机构投资者具有重要的意义，能够帮助他们实现财富增值、风险管理以及资源优化配置等目标。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学习投资学，个人和机构投资者可以掌握投资的基本原理、方法和技巧，从而更好地进行投资决策，实现财富的增值。同时，投资学还可以帮助投资者进行风险管理，合理地分散投资风险，降低投资损失。此外，投资学还可以帮助投资者实现资源的优化配置，提高资金的使用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总结词：投资学的发展历程经历了早期的实物投资、近代的金融投资以及现代的综合投资管理三个阶段，未来将朝着更加多元化、个性化的方向发展。</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早期的投资学主要关注实物投资，如土地、房产等，投资者关注的是资产本身的增值。随着金融市场的发展，近代的投资学逐渐转向金融投资，投资者通过购买股票、债券等金融产品来实现资产的增值。现代的投资学则更加注重综合投资管理，投资者需要综合考虑多种因素，如风险控制、资产配置、税务筹划等，以实现全面的投资目标。未来，随着科技的发展和市场的变化，投资学将朝着更加多元化、个性化的方向发展，为投资者提供更加全面、专业的服务。</a:t>
            </a:r>
          </a:p>
        </p:txBody>
      </p:sp>
      <p:pic>
        <p:nvPicPr>
          <p:cNvPr id="6" name="Picture 6"/>
          <p:cNvPicPr>
            <a:picLocks noChangeAspect="1"/>
          </p:cNvPicPr>
          <p:nvPr/>
        </p:nvPicPr>
        <p:blipFill>
          <a:blip r:embed="rId2">
            <a:alphaModFix/>
          </a:blip>
          <a:srcRect l="4958" r="4958"/>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投资工具与市场</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股票市场概述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股票市场是投资者买卖上市公司股票的场所，是资本市场的重要组成部分。</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股票交易规则</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股票交易通常在证券交易所进行，遵循一定的交易规则和流程。</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股票投资策略</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投资者可以根据自身风险承受能力和投资目标选择不同的股票投资策略。</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股票市场监管</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政府和监管机构对股票市场进行监管，以确保市场的公平、透明和有效。</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债券市场概述</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债券市场是发行和交易债券的场所，是投资者提供融资的重要渠道。</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债券种类与特点</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政府债券、企业债券、金融债券等，每种债券的特点和风险不同。</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债券投资策略</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投资者可以根据自身需求选择不同的债券投资策略，如购买并持有、分散投资等。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债券市场监管</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政府和监管机构对债券市场进行监管，以确保市场的规范和稳定。</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债券市场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81" r="2578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期货市场是买卖期货合约的场所，期货合约是标准化的合约，可以在未来某一特定日期按照规定的价格买卖。</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期货市场概述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期货交易通常在期货交易所进行，遵循一定的交易规则和流程。</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期货交易规则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投资者可以根据自身风险承受能力和投资目标选择不同的期货投资策略。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期货投资策略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政府和监管机构对期货市场进行监管，以确保市场的公平、透明和有效。</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期货市场监管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期货市场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7561216" y="4243912"/>
            <a:ext cx="351668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a:off x="7176058" y="3006206"/>
            <a:ext cx="423509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957845" y="4275469"/>
            <a:ext cx="426165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232857"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外汇市场概述</a:t>
            </a:r>
          </a:p>
        </p:txBody>
      </p:sp>
      <p:sp>
        <p:nvSpPr>
          <p:cNvPr id="6" name="TextBox 6"/>
          <p:cNvSpPr txBox="1"/>
          <p:nvPr/>
        </p:nvSpPr>
        <p:spPr>
          <a:xfrm>
            <a:off x="848117"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外汇市场是不同货币之间交换的场所，是全球最大的金融市场之一。</a:t>
            </a:r>
          </a:p>
        </p:txBody>
      </p:sp>
      <p:cxnSp>
        <p:nvCxnSpPr>
          <p:cNvPr id="7" name="Connector 7"/>
          <p:cNvCxnSpPr/>
          <p:nvPr/>
        </p:nvCxnSpPr>
        <p:spPr>
          <a:xfrm>
            <a:off x="957845" y="3006206"/>
            <a:ext cx="3739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8" name="TextBox 8"/>
          <p:cNvSpPr txBox="1"/>
          <p:nvPr/>
        </p:nvSpPr>
        <p:spPr>
          <a:xfrm>
            <a:off x="7557448"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外汇交易规则</a:t>
            </a:r>
          </a:p>
        </p:txBody>
      </p:sp>
      <p:sp>
        <p:nvSpPr>
          <p:cNvPr id="9" name="TextBox 9"/>
          <p:cNvSpPr txBox="1"/>
          <p:nvPr/>
        </p:nvSpPr>
        <p:spPr>
          <a:xfrm>
            <a:off x="7557448"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外汇交易通常在银行或其他金融机构之间进行，遵循一定的交易规则和流程。</a:t>
            </a:r>
          </a:p>
        </p:txBody>
      </p:sp>
      <p:sp>
        <p:nvSpPr>
          <p:cNvPr id="10" name="Freeform 10"/>
          <p:cNvSpPr/>
          <p:nvPr/>
        </p:nvSpPr>
        <p:spPr>
          <a:xfrm>
            <a:off x="4466824" y="2523538"/>
            <a:ext cx="905462" cy="905462"/>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20729" y="3207577"/>
            <a:ext cx="1665683" cy="1665683"/>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220648" y="2409031"/>
            <a:ext cx="1019969" cy="1019969"/>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682449" y="3207577"/>
            <a:ext cx="1283490" cy="128349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232857" y="452627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外汇投资策略</a:t>
            </a:r>
          </a:p>
        </p:txBody>
      </p:sp>
      <p:sp>
        <p:nvSpPr>
          <p:cNvPr id="15" name="TextBox 15"/>
          <p:cNvSpPr txBox="1"/>
          <p:nvPr/>
        </p:nvSpPr>
        <p:spPr>
          <a:xfrm>
            <a:off x="848117" y="508215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投资者可以根据自身风险承受能力和投资目标选择不同的外汇投资策略。</a:t>
            </a:r>
          </a:p>
        </p:txBody>
      </p:sp>
      <p:sp>
        <p:nvSpPr>
          <p:cNvPr id="16" name="TextBox 16"/>
          <p:cNvSpPr txBox="1"/>
          <p:nvPr/>
        </p:nvSpPr>
        <p:spPr>
          <a:xfrm>
            <a:off x="7172066" y="451603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外汇市场监管</a:t>
            </a:r>
          </a:p>
        </p:txBody>
      </p:sp>
      <p:sp>
        <p:nvSpPr>
          <p:cNvPr id="17" name="TextBox 17"/>
          <p:cNvSpPr txBox="1"/>
          <p:nvPr/>
        </p:nvSpPr>
        <p:spPr>
          <a:xfrm>
            <a:off x="7172066" y="5071910"/>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政府和监管机构对外汇市场进行监管，以确保市场的规范和稳定。</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外汇市场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房地产市场</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房地产市场概述</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房地产市场是买卖房地产的场所，包括住宅、商业和工业地产等。</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房地产投资策略</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投资者可以根据自身需求选择不同的房地产投资策略，如购买并持有、租赁等。</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房地产投资特点</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房地产投资通常需要较大的资金投入，流动性相对较低，但具有较高的保值和增值潜力。</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房地产市场监管</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政府和监管机构对房地产市场进行监管，以确保市场的规范和稳定。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投资策略与技巧</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价值投资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价值投资是一种长期投资策略，强调关注企业内在价值，通过寻找被低估的股票实现投资收益。</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价值投资策略主张投资者应关注企业的基本面，包括财务状况、管理层、市场前景等因素，通过综合评估企业的内在价值，寻找被市场低估的股票进行投资。价值投资者通常会选择具有稳定现金流、低负债、良好管理层和可持续盈利能力的企业，并长期持有等待价值实现。</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技术分析是一种通过研究市场走势和价格图表模式来预测未来价格动向的投资策略。</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技术分析认为市场走势和价格图表反映了投资者群体的心理和行为，通过分析这些因素可以预测未来的价格动向。技术分析师使用各种图表、趋势线、指标等工具来分析市场走势，寻找买入或卖出的信号。技术分析通常用于短线和中期投资策略，但需要丰富的市场经验和较高的技术分析能力。</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套利交易是一种利用不同市场或资产之间的价格差异来获取无风险利润的投资策略。</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套利交易的核心是发现两个或多个市场或资产之间的价格差异，通过买入价格较低的市场或资产，同时卖出价格较高的市场或资产，从中获利。套利交易的关键在于快速准确地发现并利用这些价格差异，因此需要投资者具备较高的市场敏感度和快速反应能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套利交易</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https://d.book118.com/256003214221010033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2024-09-02T14:30:23.150</cp:lastPrinted>
  <dcterms:created xsi:type="dcterms:W3CDTF">2024-09-02T06:30:23Z</dcterms:created>
  <dcterms:modified xsi:type="dcterms:W3CDTF">2024-09-02T06:30:25Z</dcterms:modified>
</cp:coreProperties>
</file>