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90CFB1-8A4B-4A30-99E8-6E4D60D53C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E0B311-3519-47E7-BBB5-932C99BA41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CFCAF2-663C-4A6E-AAC1-FC75849C7C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77F503-C13E-4D62-8229-F8863313E3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EA42923-8869-40DF-AEF1-A7877CEEF5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0718A0D-96C5-4883-A81F-443FE06B05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FCE6772-7133-4102-8FDB-319F39EB12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CAAB7A-C65E-408C-B8B4-45B4008D94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957BBF-A2C8-4B2E-8E4C-98490DC447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1D1719-508F-4788-A608-B8D941B5CE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EAFA15-5847-4208-AF6D-7547C0BE2F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6014132223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安全管理制度的重要性与目的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安全管理制度的定义与重要性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安全管理制度的目的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安全管理制度的具体内容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安全管理制度的实施与监督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安全管理制度的案例分析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安全管理制度的发展趋势与展望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安全管理制度的定义与重要性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安全管理制度是指企业为了保障员工的人身安全和财产安全，预防各类安全事故的发生，依据国家法律法规、行业标准和内部实际情况而制定的一系列管理规定和操作规程。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安全管理制度是企业安全管理的基础，是保障企业安全生产和员工生命安全的必要条件。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安全管理制度的定义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9125" r="1912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安全管理制度的制定和实施，能够有效地减少或避免安全事故的发生，从而保障员工的生命安全。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保障员工生命安全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维护企业声誉和形象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提高生产效率和经济效益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符合法律法规要求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一个完善的安全管理制度能够展现企业对于员工和社会的责任感，提升企业的声誉和形象。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安全管理制度的实施能够减少安全事故带来的损失，提高生产效率和经济效益。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安全管理制度的制定和实施符合国家法律法规的要求，能够避免企业面临法律风险。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安全管理制度的重要性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安全管理制度是企业安全管理的重要组成部分，是企业安全管理的基础和核心。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安全管理制度是企业安全生产管理的重要保障，是实现企业安全生产目标的重要手段。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安全管理制度是企业履行社会责任的重要体现，是企业可持续发展的重要支撑。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48" b="784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安全管理制度在企业中的地位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安全管理制度的目的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3320" b="233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1920" b="1192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4222" b="1422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保障员工的人身安全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预防工伤事故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通过制定和执行安全管理制度，可以降低工作场所的工伤事故发生率，保护员工的人身安全。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减少职业病危害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安全管理制度可以预防和控制职业病的发生，降低员工患职业病的风险。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提供安全培训和指导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安全管理制度应包括为员工提供必要的安全培训和指导，提高员工的安全意识和技能。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通过安全管理制度，可以采取有效的措施防止企业的财产被盗窃或遭受破坏。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防止盗窃和破坏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保护知识产权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8917" r="189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维护企业形象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9625" r="9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对于涉及知识产权的企业，安全管理制度可以保护企业的核心技术、商业秘密和知识产权。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良好的安全管理制度有助于维护企业的形象和声誉，提高企业的社会认可度。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保障企业的财产安全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5458" r="545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降低保险费用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有效的安全管理制度可以降低企业面临的保险费用和赔偿风险。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确保生产安全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安全管理制度可以确保生产过程的安全，避免因事故导致生产中断或损失。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通过减少事故和消除安全隐患，安全管理制度可以提高员工的工作效率。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保障企业的正常运营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安全管理制度的具体内容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440684" y="1569551"/>
            <a:ext cx="3418416" cy="407348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51615" y="2379250"/>
            <a:ext cx="2811304" cy="2809875"/>
          </a:xfrm>
          <a:custGeom>
            <a:rect l="l" t="t" r="r" b="b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1177" y="10800"/>
                </a:moveTo>
                <a:cubicBezTo>
                  <a:pt x="1177" y="16115"/>
                  <a:pt x="5485" y="20423"/>
                  <a:pt x="10800" y="20423"/>
                </a:cubicBezTo>
                <a:cubicBezTo>
                  <a:pt x="16115" y="20423"/>
                  <a:pt x="20423" y="16115"/>
                  <a:pt x="20423" y="10800"/>
                </a:cubicBezTo>
                <a:cubicBezTo>
                  <a:pt x="20423" y="5485"/>
                  <a:pt x="16115" y="1177"/>
                  <a:pt x="10800" y="1177"/>
                </a:cubicBezTo>
                <a:cubicBezTo>
                  <a:pt x="5485" y="1177"/>
                  <a:pt x="1177" y="5485"/>
                  <a:pt x="1177" y="1080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03256" y="1797082"/>
            <a:ext cx="1348359" cy="1019157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420201" y="5637371"/>
            <a:ext cx="826770" cy="460343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346696" y="4534330"/>
            <a:ext cx="1348359" cy="1019157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10170" y="2701925"/>
            <a:ext cx="2294194" cy="2200553"/>
          </a:xfrm>
          <a:custGeom>
            <a:rect l="l" t="t" r="r" b="b"/>
            <a:pathLst>
              <a:path w="1905000" h="1905000">
                <a:moveTo>
                  <a:pt x="47625" y="666750"/>
                </a:moveTo>
                <a:lnTo>
                  <a:pt x="381000" y="190500"/>
                </a:lnTo>
                <a:lnTo>
                  <a:pt x="952500" y="0"/>
                </a:lnTo>
                <a:lnTo>
                  <a:pt x="1524000" y="190500"/>
                </a:lnTo>
                <a:lnTo>
                  <a:pt x="1857375" y="666750"/>
                </a:lnTo>
                <a:lnTo>
                  <a:pt x="1857375" y="1238250"/>
                </a:lnTo>
                <a:lnTo>
                  <a:pt x="1524000" y="1714500"/>
                </a:lnTo>
                <a:lnTo>
                  <a:pt x="952500" y="1905000"/>
                </a:lnTo>
                <a:lnTo>
                  <a:pt x="381000" y="1714500"/>
                </a:lnTo>
                <a:lnTo>
                  <a:pt x="47625" y="123825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087620" y="3214540"/>
            <a:ext cx="1139293" cy="113929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安全管理制度的具体内容</a:t>
              </a:r>
            </a:p>
          </p:txBody>
        </p:sp>
      </p:grpSp>
      <p:sp>
        <p:nvSpPr>
          <p:cNvPr id="31" name="Freeform 31"/>
          <p:cNvSpPr/>
          <p:nvPr/>
        </p:nvSpPr>
        <p:spPr>
          <a:xfrm>
            <a:off x="1262052" y="1991277"/>
            <a:ext cx="630767" cy="630767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5705598" y="4728631"/>
            <a:ext cx="630555" cy="630555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291556" y="4966363"/>
            <a:ext cx="1154900" cy="1591889"/>
          </a:xfrm>
          <a:custGeom>
            <a:rect l="l" t="t" r="r" b="b"/>
            <a:pathLst>
              <a:path w="1154900" h="1591889">
                <a:moveTo>
                  <a:pt x="0" y="0"/>
                </a:moveTo>
                <a:lnTo>
                  <a:pt x="0" y="1591889"/>
                </a:lnTo>
                <a:lnTo>
                  <a:pt x="1154900" y="1591889"/>
                </a:lnTo>
                <a:lnTo>
                  <a:pt x="1154900" y="1303164"/>
                </a:lnTo>
                <a:lnTo>
                  <a:pt x="288725" y="1303164"/>
                </a:lnTo>
                <a:lnTo>
                  <a:pt x="288725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 rot="-10800000">
            <a:off x="10781066" y="205192"/>
            <a:ext cx="1154900" cy="1591889"/>
          </a:xfrm>
          <a:custGeom>
            <a:rect l="l" t="t" r="r" b="b"/>
            <a:pathLst>
              <a:path w="1154900" h="1591889">
                <a:moveTo>
                  <a:pt x="0" y="0"/>
                </a:moveTo>
                <a:lnTo>
                  <a:pt x="0" y="1591889"/>
                </a:lnTo>
                <a:lnTo>
                  <a:pt x="1154900" y="1591889"/>
                </a:lnTo>
                <a:lnTo>
                  <a:pt x="1154900" y="1303164"/>
                </a:lnTo>
                <a:lnTo>
                  <a:pt x="288725" y="1303164"/>
                </a:lnTo>
                <a:lnTo>
                  <a:pt x="288725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5" name="Group 35"/>
          <p:cNvGrpSpPr/>
          <p:nvPr/>
        </p:nvGrpSpPr>
        <p:grpSpPr>
          <a:xfrm>
            <a:off x="7581403" y="1797082"/>
            <a:ext cx="3111273" cy="3664926"/>
            <a:chOff x="7581403" y="1797082"/>
            <a:chExt cx="3111273" cy="3664926"/>
          </a:xfrm>
        </p:grpSpPr>
        <p:sp>
          <p:nvSpPr>
            <p:cNvPr id="36" name="TextBox 36"/>
            <p:cNvSpPr txBox="1"/>
            <p:nvPr/>
          </p:nvSpPr>
          <p:spPr>
            <a:xfrm>
              <a:off x="7581403" y="1797082"/>
              <a:ext cx="3111273" cy="366492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203200" lvl="0" indent="-203200">
                <a:lnSpc>
                  <a:spcPct val="80000"/>
                </a:lnSpc>
                <a:buFont typeface="Arial"/>
                <a:buChar char="•"/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安全管理制度是组织内为了保障员工的人身安全和财产安全，维护正常的工作秩序而制定的一系列规章制度。它旨在预防安全事故的发生，降低组织的风险，提高员工的安全意识，并确保组织的可持续发展。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https://d.book118.com/256014132223010051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2024-09-17T21:22:40.908</cp:lastPrinted>
  <dcterms:created xsi:type="dcterms:W3CDTF">2024-09-17T13:22:40Z</dcterms:created>
  <dcterms:modified xsi:type="dcterms:W3CDTF">2024-09-17T13:22:42Z</dcterms:modified>
</cp:coreProperties>
</file>