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5175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34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6A8FD-5C60-4E7D-A803-682F9584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A185-80F6-405B-90FE-0FBFCB9D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66E4D-7200-4672-9715-D9BE3A71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4B937-C0FF-4FD8-8FB9-91439DF3E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39248-FCEE-41DE-BAB4-0E31081E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73530-06E9-49F1-B7BE-1CF1637F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D2803-E88B-4E5B-ADD4-66868D15A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8D2BF-2FB1-4E43-A0BB-9D959B3D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18A0C-6E1C-49DC-A0EE-6E2B8C61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ECB35-9A8E-4C48-8355-C2A61CC7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751B4-1FA5-4D66-A071-A609DFCD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6226" y="2130426"/>
            <a:ext cx="10365899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30864" y="3886200"/>
            <a:ext cx="8536623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81EFFD-30AB-4CC4-8983-0DDB973C83E6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31A92-8D25-4EBE-937C-23ED53D7D3AB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A688F0-8295-4E14-B8E0-475BFFA3AE22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E0A396-E6B3-4283-A376-F27A333661D3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5452" y="4406901"/>
            <a:ext cx="1036589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5452" y="2906713"/>
            <a:ext cx="10365899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4CBAD7-F9BF-48F4-AC08-B32EE2CAADB6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0B98ED-6270-4E75-A2B3-7B8C67E59E4E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40006" y="1825625"/>
            <a:ext cx="5182949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5396" y="1825625"/>
            <a:ext cx="5182949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AF2B12-4347-4685-A5AA-B8D0E312949C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28A1D-9867-48AB-B158-E0419E80747F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347" y="274638"/>
            <a:ext cx="1097565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11347" y="1535113"/>
            <a:ext cx="538779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1347" y="2174875"/>
            <a:ext cx="538779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6038" y="1535113"/>
            <a:ext cx="53909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6038" y="2174875"/>
            <a:ext cx="53909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CC4444-DDDC-4619-B2DF-FE8AA864487C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246B9F-C940-41B0-A84F-2267931FD3D0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D0328C-B4C5-4807-A534-EC0E81B79F73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19C42-182A-4DF7-BCEF-4329F59F8A26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321B7A-0F5B-4B68-9876-CD8EBDD906FF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5C506A-666E-421C-BBB5-1D5AB26EE731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347" y="273050"/>
            <a:ext cx="401265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70093" y="273051"/>
            <a:ext cx="681691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11347" y="1435101"/>
            <a:ext cx="401265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044154-01DE-4774-8591-9A7B8C1F8E2A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2F2E7F-ED44-4E70-B260-ADAAD50F1127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1398" y="4800600"/>
            <a:ext cx="731710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1398" y="612775"/>
            <a:ext cx="731710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anose="020f050202020403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1398" y="5367338"/>
            <a:ext cx="731710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16FF86-ED87-452F-A870-5C5176F8A53F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4A7196-385B-4443-BA1D-677A7173CDB1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84A09EF-5A72-430F-806A-BF931261989A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F287FA-E5C9-45DE-918D-0C483E80202C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8760" y="365125"/>
            <a:ext cx="2629585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40006" y="365125"/>
            <a:ext cx="7736314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803F65B-7C14-4386-AF02-4C0F43771CFE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D4FD0-41A3-4608-8532-9EE9B8EC6E6C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40007" y="365126"/>
            <a:ext cx="10518338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>
                <a:sym typeface="Calibri Light" panose="020f0302020204030204" pitchFamily="34" charset="0"/>
              </a:rPr>
              <a:t>单击此处编辑母版标题样式</a:t>
            </a: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40007" y="1825625"/>
            <a:ext cx="10518338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>
                <a:sym typeface="Calibri" panose="020f0502020204030204" pitchFamily="34" charset="0"/>
              </a:rPr>
              <a:t>单击此处编辑母版文本样式</a:t>
            </a:r>
          </a:p>
          <a:p>
            <a:pPr lvl="1"/>
            <a:r>
              <a:rPr lang="zh-CN">
                <a:sym typeface="Calibri" panose="020f0502020204030204" pitchFamily="34" charset="0"/>
              </a:rPr>
              <a:t>第二级</a:t>
            </a:r>
          </a:p>
          <a:p>
            <a:pPr lvl="2"/>
            <a:r>
              <a:rPr lang="zh-CN">
                <a:sym typeface="Calibri" panose="020f0502020204030204" pitchFamily="34" charset="0"/>
              </a:rPr>
              <a:t>第三级</a:t>
            </a:r>
          </a:p>
          <a:p>
            <a:pPr lvl="3"/>
            <a:r>
              <a:rPr lang="zh-CN">
                <a:sym typeface="Calibri" panose="020f0502020204030204" pitchFamily="34" charset="0"/>
              </a:rPr>
              <a:t>第四级</a:t>
            </a:r>
          </a:p>
          <a:p>
            <a:pPr lvl="4"/>
            <a:r>
              <a:rPr lang="zh-CN">
                <a:sym typeface="Calibri" panose="020f0502020204030204" pitchFamily="34" charset="0"/>
              </a:rPr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40006" y="6356351"/>
            <a:ext cx="2743914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C6F7EE0-9BB1-4AB8-A97E-54F0D38C4A4D}" type="datetime1">
              <a:rPr lang="zh-CN" altLang="en-US"/>
              <a:t>2024/3/15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41240" y="6356351"/>
            <a:ext cx="4115872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4431" y="6356351"/>
            <a:ext cx="2743914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CBA4CDBF-319E-427F-896E-7EB3E433592D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ftr="0"/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anose="020f0302020204030204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9.xml" /><Relationship Id="rId3" Type="http://schemas.openxmlformats.org/officeDocument/2006/relationships/tags" Target="../tags/tag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510012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5AF878"/>
            </a:gs>
            <a:gs pos="54999">
              <a:srgbClr val="89CAD2"/>
            </a:gs>
            <a:gs pos="100000">
              <a:srgbClr val="F3C5FB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花1"/>
          <p:cNvGrpSpPr/>
          <p:nvPr/>
        </p:nvGrpSpPr>
        <p:grpSpPr>
          <a:xfrm>
            <a:off x="1859447" y="3546476"/>
            <a:ext cx="8528682" cy="4848225"/>
            <a:chExt cx="8526317" cy="4848472"/>
          </a:xfrm>
        </p:grpSpPr>
        <p:sp>
          <p:nvSpPr>
            <p:cNvPr id="2088" name="任意多边形 6"/>
            <p:cNvSpPr>
              <a:spLocks noChangeArrowheads="1"/>
            </p:cNvSpPr>
            <p:nvPr/>
          </p:nvSpPr>
          <p:spPr bwMode="auto">
            <a:xfrm>
              <a:off x="3229072" y="0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9" name="任意多边形 8"/>
            <p:cNvSpPr>
              <a:spLocks noChangeArrowheads="1"/>
            </p:cNvSpPr>
            <p:nvPr/>
          </p:nvSpPr>
          <p:spPr bwMode="auto">
            <a:xfrm rot="-1737047">
              <a:off x="2179060" y="257122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0" name="任意多边形 9"/>
            <p:cNvSpPr>
              <a:spLocks noChangeArrowheads="1"/>
            </p:cNvSpPr>
            <p:nvPr/>
          </p:nvSpPr>
          <p:spPr bwMode="auto">
            <a:xfrm rot="1791145">
              <a:off x="4222810" y="219293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1" name="任意多边形 10"/>
            <p:cNvSpPr>
              <a:spLocks noChangeArrowheads="1"/>
            </p:cNvSpPr>
            <p:nvPr/>
          </p:nvSpPr>
          <p:spPr bwMode="auto">
            <a:xfrm rot="3361456">
              <a:off x="5057369" y="948466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2" name="任意多边形 11"/>
            <p:cNvSpPr>
              <a:spLocks noChangeArrowheads="1"/>
            </p:cNvSpPr>
            <p:nvPr/>
          </p:nvSpPr>
          <p:spPr bwMode="auto">
            <a:xfrm rot="-3570273">
              <a:off x="1487840" y="948776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3" name="任意多边形 12"/>
            <p:cNvSpPr>
              <a:spLocks noChangeArrowheads="1"/>
            </p:cNvSpPr>
            <p:nvPr/>
          </p:nvSpPr>
          <p:spPr bwMode="auto">
            <a:xfrm rot="4636883">
              <a:off x="5334531" y="1656686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4" name="任意多边形 13"/>
            <p:cNvSpPr>
              <a:spLocks noChangeArrowheads="1"/>
            </p:cNvSpPr>
            <p:nvPr/>
          </p:nvSpPr>
          <p:spPr bwMode="auto">
            <a:xfrm rot="-4621425">
              <a:off x="1176172" y="1648119"/>
              <a:ext cx="2015614" cy="4367958"/>
            </a:xfrm>
            <a:custGeom>
              <a:gdLst>
                <a:gd name="T0" fmla="*/ 1007807 w 2015614"/>
                <a:gd name="T1" fmla="*/ 0 h 4367958"/>
                <a:gd name="T2" fmla="*/ 1173272 w 2015614"/>
                <a:gd name="T3" fmla="*/ 150385 h 4367958"/>
                <a:gd name="T4" fmla="*/ 2015614 w 2015614"/>
                <a:gd name="T5" fmla="*/ 2183979 h 4367958"/>
                <a:gd name="T6" fmla="*/ 1173272 w 2015614"/>
                <a:gd name="T7" fmla="*/ 4217573 h 4367958"/>
                <a:gd name="T8" fmla="*/ 1007808 w 2015614"/>
                <a:gd name="T9" fmla="*/ 4367958 h 4367958"/>
                <a:gd name="T10" fmla="*/ 842342 w 2015614"/>
                <a:gd name="T11" fmla="*/ 4217572 h 4367958"/>
                <a:gd name="T12" fmla="*/ 0 w 2015614"/>
                <a:gd name="T13" fmla="*/ 2183978 h 4367958"/>
                <a:gd name="T14" fmla="*/ 842342 w 2015614"/>
                <a:gd name="T15" fmla="*/ 150384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C1FFEF"/>
                </a:gs>
                <a:gs pos="56599">
                  <a:srgbClr val="ADB5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51" name="花2"/>
          <p:cNvGrpSpPr/>
          <p:nvPr/>
        </p:nvGrpSpPr>
        <p:grpSpPr>
          <a:xfrm>
            <a:off x="-389039" y="1492251"/>
            <a:ext cx="12998660" cy="7478713"/>
            <a:chExt cx="12996258" cy="7478907"/>
          </a:xfrm>
        </p:grpSpPr>
        <p:sp>
          <p:nvSpPr>
            <p:cNvPr id="2080" name="任意多边形 15"/>
            <p:cNvSpPr>
              <a:spLocks noChangeArrowheads="1"/>
            </p:cNvSpPr>
            <p:nvPr/>
          </p:nvSpPr>
          <p:spPr bwMode="auto">
            <a:xfrm rot="-861973">
              <a:off x="4521405" y="24568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A1DBB3"/>
                </a:gs>
                <a:gs pos="76999">
                  <a:srgbClr val="9FB7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1" name="任意多边形 16"/>
            <p:cNvSpPr>
              <a:spLocks noChangeArrowheads="1"/>
            </p:cNvSpPr>
            <p:nvPr/>
          </p:nvSpPr>
          <p:spPr bwMode="auto">
            <a:xfrm rot="852536">
              <a:off x="6126547" y="0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A1DBB3"/>
                </a:gs>
                <a:gs pos="76999">
                  <a:srgbClr val="9FB7DD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2" name="任意多边形 17"/>
            <p:cNvSpPr>
              <a:spLocks noChangeArrowheads="1"/>
            </p:cNvSpPr>
            <p:nvPr/>
          </p:nvSpPr>
          <p:spPr bwMode="auto">
            <a:xfrm rot="2517796">
              <a:off x="7568389" y="706605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85D19D"/>
                </a:gs>
                <a:gs pos="53000">
                  <a:srgbClr val="86A4D4"/>
                </a:gs>
                <a:gs pos="100000">
                  <a:srgbClr val="8E7DCB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3" name="任意多边形 18"/>
            <p:cNvSpPr>
              <a:spLocks noChangeArrowheads="1"/>
            </p:cNvSpPr>
            <p:nvPr/>
          </p:nvSpPr>
          <p:spPr bwMode="auto">
            <a:xfrm rot="-2545862">
              <a:off x="3137550" y="749145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85D19D"/>
                </a:gs>
                <a:gs pos="53000">
                  <a:srgbClr val="86A4D4"/>
                </a:gs>
                <a:gs pos="100000">
                  <a:srgbClr val="8E7DCB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4" name="任意多边形 19"/>
            <p:cNvSpPr>
              <a:spLocks noChangeArrowheads="1"/>
            </p:cNvSpPr>
            <p:nvPr/>
          </p:nvSpPr>
          <p:spPr bwMode="auto">
            <a:xfrm rot="-4040629">
              <a:off x="2237801" y="2128186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809ECE"/>
                </a:gs>
                <a:gs pos="100000">
                  <a:srgbClr val="8E7ECC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5" name="任意多边形 20"/>
            <p:cNvSpPr>
              <a:spLocks noChangeArrowheads="1"/>
            </p:cNvSpPr>
            <p:nvPr/>
          </p:nvSpPr>
          <p:spPr bwMode="auto">
            <a:xfrm rot="4135283">
              <a:off x="8404699" y="2088676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809ECE"/>
                </a:gs>
                <a:gs pos="100000">
                  <a:srgbClr val="8E7ECC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6" name="任意多边形 21"/>
            <p:cNvSpPr>
              <a:spLocks noChangeArrowheads="1"/>
            </p:cNvSpPr>
            <p:nvPr/>
          </p:nvSpPr>
          <p:spPr bwMode="auto">
            <a:xfrm rot="5400000">
              <a:off x="8578213" y="3060860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9EB3DC"/>
                </a:gs>
                <a:gs pos="7100">
                  <a:srgbClr val="9EB3DC"/>
                </a:gs>
                <a:gs pos="100000">
                  <a:srgbClr val="8E7BCB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7" name="任意多边形 22"/>
            <p:cNvSpPr>
              <a:spLocks noChangeArrowheads="1"/>
            </p:cNvSpPr>
            <p:nvPr/>
          </p:nvSpPr>
          <p:spPr bwMode="auto">
            <a:xfrm rot="-5227570">
              <a:off x="2098401" y="2957215"/>
              <a:ext cx="2319644" cy="6516445"/>
            </a:xfrm>
            <a:custGeom>
              <a:gdLst>
                <a:gd name="T0" fmla="*/ 1334767 w 2015614"/>
                <a:gd name="T1" fmla="*/ 0 h 4367958"/>
                <a:gd name="T2" fmla="*/ 1553912 w 2015614"/>
                <a:gd name="T3" fmla="*/ 334711 h 4367958"/>
                <a:gd name="T4" fmla="*/ 2669533 w 2015614"/>
                <a:gd name="T5" fmla="*/ 4860860 h 4367958"/>
                <a:gd name="T6" fmla="*/ 1553912 w 2015614"/>
                <a:gd name="T7" fmla="*/ 9387007 h 4367958"/>
                <a:gd name="T8" fmla="*/ 1334768 w 2015614"/>
                <a:gd name="T9" fmla="*/ 9721718 h 4367958"/>
                <a:gd name="T10" fmla="*/ 1115621 w 2015614"/>
                <a:gd name="T11" fmla="*/ 9387005 h 4367958"/>
                <a:gd name="T12" fmla="*/ 0 w 2015614"/>
                <a:gd name="T13" fmla="*/ 4860857 h 4367958"/>
                <a:gd name="T14" fmla="*/ 1115621 w 2015614"/>
                <a:gd name="T15" fmla="*/ 334708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9DB0DB"/>
                </a:gs>
                <a:gs pos="10599">
                  <a:srgbClr val="9DB0DB"/>
                </a:gs>
                <a:gs pos="100000">
                  <a:srgbClr val="8D75C9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52" name="花3"/>
          <p:cNvGrpSpPr/>
          <p:nvPr/>
        </p:nvGrpSpPr>
        <p:grpSpPr>
          <a:xfrm>
            <a:off x="-3145657" y="-1412874"/>
            <a:ext cx="18627813" cy="10634663"/>
            <a:chExt cx="18624069" cy="10634847"/>
          </a:xfrm>
        </p:grpSpPr>
        <p:sp>
          <p:nvSpPr>
            <p:cNvPr id="2073" name="任意多边形 25"/>
            <p:cNvSpPr>
              <a:spLocks noChangeArrowheads="1"/>
            </p:cNvSpPr>
            <p:nvPr/>
          </p:nvSpPr>
          <p:spPr bwMode="auto">
            <a:xfrm rot="1690499">
              <a:off x="9672003" y="592094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75FFBA"/>
                </a:gs>
                <a:gs pos="46999">
                  <a:srgbClr val="50BBD4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4" name="任意多边形 26"/>
            <p:cNvSpPr>
              <a:spLocks noChangeArrowheads="1"/>
            </p:cNvSpPr>
            <p:nvPr/>
          </p:nvSpPr>
          <p:spPr bwMode="auto">
            <a:xfrm>
              <a:off x="7484067" y="0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75FFBA"/>
                </a:gs>
                <a:gs pos="46999">
                  <a:srgbClr val="52CAB3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5" name="任意多边形 27"/>
            <p:cNvSpPr>
              <a:spLocks noChangeArrowheads="1"/>
            </p:cNvSpPr>
            <p:nvPr/>
          </p:nvSpPr>
          <p:spPr bwMode="auto">
            <a:xfrm rot="-1707563">
              <a:off x="5277014" y="595259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75FFBA"/>
                </a:gs>
                <a:gs pos="46999">
                  <a:srgbClr val="50BBD4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6" name="任意多边形 28"/>
            <p:cNvSpPr>
              <a:spLocks noChangeArrowheads="1"/>
            </p:cNvSpPr>
            <p:nvPr/>
          </p:nvSpPr>
          <p:spPr bwMode="auto">
            <a:xfrm rot="3302765">
              <a:off x="11318194" y="2083217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75FFBA"/>
                </a:gs>
                <a:gs pos="46999">
                  <a:srgbClr val="229DD4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7" name="任意多边形 29"/>
            <p:cNvSpPr>
              <a:spLocks noChangeArrowheads="1"/>
            </p:cNvSpPr>
            <p:nvPr/>
          </p:nvSpPr>
          <p:spPr bwMode="auto">
            <a:xfrm rot="-3463740">
              <a:off x="3817346" y="2154199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75FFBA"/>
                </a:gs>
                <a:gs pos="46999">
                  <a:srgbClr val="229DD4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8" name="任意多边形 30"/>
            <p:cNvSpPr>
              <a:spLocks noChangeArrowheads="1"/>
            </p:cNvSpPr>
            <p:nvPr/>
          </p:nvSpPr>
          <p:spPr bwMode="auto">
            <a:xfrm rot="-4982836">
              <a:off x="2864283" y="4161941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86A4D4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9" name="任意多边形 31"/>
            <p:cNvSpPr>
              <a:spLocks noChangeArrowheads="1"/>
            </p:cNvSpPr>
            <p:nvPr/>
          </p:nvSpPr>
          <p:spPr bwMode="auto">
            <a:xfrm rot="5131814">
              <a:off x="12208442" y="4219220"/>
              <a:ext cx="3551344" cy="9279910"/>
            </a:xfrm>
            <a:custGeom>
              <a:gdLst>
                <a:gd name="T0" fmla="*/ 3128586 w 2015614"/>
                <a:gd name="T1" fmla="*/ 0 h 4367958"/>
                <a:gd name="T2" fmla="*/ 3642248 w 2015614"/>
                <a:gd name="T3" fmla="*/ 678789 h 4367958"/>
                <a:gd name="T4" fmla="*/ 6257172 w 2015614"/>
                <a:gd name="T5" fmla="*/ 9857779 h 4367958"/>
                <a:gd name="T6" fmla="*/ 3642248 w 2015614"/>
                <a:gd name="T7" fmla="*/ 19036769 h 4367958"/>
                <a:gd name="T8" fmla="*/ 3128590 w 2015614"/>
                <a:gd name="T9" fmla="*/ 19715558 h 4367958"/>
                <a:gd name="T10" fmla="*/ 2614924 w 2015614"/>
                <a:gd name="T11" fmla="*/ 19036765 h 4367958"/>
                <a:gd name="T12" fmla="*/ 0 w 2015614"/>
                <a:gd name="T13" fmla="*/ 9857775 h 4367958"/>
                <a:gd name="T14" fmla="*/ 2614924 w 2015614"/>
                <a:gd name="T15" fmla="*/ 67878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86A4D4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53" name="花4"/>
          <p:cNvGrpSpPr/>
          <p:nvPr/>
        </p:nvGrpSpPr>
        <p:grpSpPr>
          <a:xfrm>
            <a:off x="-5343329" y="-3960813"/>
            <a:ext cx="22842134" cy="13374688"/>
            <a:chExt cx="22838079" cy="13375101"/>
          </a:xfrm>
        </p:grpSpPr>
        <p:sp>
          <p:nvSpPr>
            <p:cNvPr id="2067" name="任意多边形 33"/>
            <p:cNvSpPr>
              <a:spLocks noChangeArrowheads="1"/>
            </p:cNvSpPr>
            <p:nvPr/>
          </p:nvSpPr>
          <p:spPr bwMode="auto">
            <a:xfrm rot="-951352">
              <a:off x="7989869" y="89000"/>
              <a:ext cx="3586635" cy="11907460"/>
            </a:xfrm>
            <a:custGeom>
              <a:gdLst>
                <a:gd name="T0" fmla="*/ 3191076 w 2015614"/>
                <a:gd name="T1" fmla="*/ 0 h 4367958"/>
                <a:gd name="T2" fmla="*/ 3714996 w 2015614"/>
                <a:gd name="T3" fmla="*/ 1117600 h 4367958"/>
                <a:gd name="T4" fmla="*/ 6382150 w 2015614"/>
                <a:gd name="T5" fmla="*/ 16230422 h 4367958"/>
                <a:gd name="T6" fmla="*/ 3714996 w 2015614"/>
                <a:gd name="T7" fmla="*/ 31343244 h 4367958"/>
                <a:gd name="T8" fmla="*/ 3191078 w 2015614"/>
                <a:gd name="T9" fmla="*/ 32460844 h 4367958"/>
                <a:gd name="T10" fmla="*/ 2667154 w 2015614"/>
                <a:gd name="T11" fmla="*/ 31343239 h 4367958"/>
                <a:gd name="T12" fmla="*/ 0 w 2015614"/>
                <a:gd name="T13" fmla="*/ 16230414 h 4367958"/>
                <a:gd name="T14" fmla="*/ 2667154 w 2015614"/>
                <a:gd name="T15" fmla="*/ 1117592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5AF878"/>
                </a:gs>
                <a:gs pos="31000">
                  <a:srgbClr val="5AF878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8" name="任意多边形 34"/>
            <p:cNvSpPr>
              <a:spLocks noChangeArrowheads="1"/>
            </p:cNvSpPr>
            <p:nvPr/>
          </p:nvSpPr>
          <p:spPr bwMode="auto">
            <a:xfrm rot="1075034">
              <a:off x="11397066" y="0"/>
              <a:ext cx="3586635" cy="11907460"/>
            </a:xfrm>
            <a:custGeom>
              <a:gdLst>
                <a:gd name="T0" fmla="*/ 3191076 w 2015614"/>
                <a:gd name="T1" fmla="*/ 0 h 4367958"/>
                <a:gd name="T2" fmla="*/ 3714996 w 2015614"/>
                <a:gd name="T3" fmla="*/ 1117600 h 4367958"/>
                <a:gd name="T4" fmla="*/ 6382150 w 2015614"/>
                <a:gd name="T5" fmla="*/ 16230422 h 4367958"/>
                <a:gd name="T6" fmla="*/ 3714996 w 2015614"/>
                <a:gd name="T7" fmla="*/ 31343244 h 4367958"/>
                <a:gd name="T8" fmla="*/ 3191078 w 2015614"/>
                <a:gd name="T9" fmla="*/ 32460844 h 4367958"/>
                <a:gd name="T10" fmla="*/ 2667154 w 2015614"/>
                <a:gd name="T11" fmla="*/ 31343239 h 4367958"/>
                <a:gd name="T12" fmla="*/ 0 w 2015614"/>
                <a:gd name="T13" fmla="*/ 16230414 h 4367958"/>
                <a:gd name="T14" fmla="*/ 2667154 w 2015614"/>
                <a:gd name="T15" fmla="*/ 1117592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5AF878"/>
                </a:gs>
                <a:gs pos="31000">
                  <a:srgbClr val="5AF878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9" name="任意多边形 44"/>
            <p:cNvSpPr>
              <a:spLocks noChangeArrowheads="1"/>
            </p:cNvSpPr>
            <p:nvPr/>
          </p:nvSpPr>
          <p:spPr bwMode="auto">
            <a:xfrm rot="2492382">
              <a:off x="13605991" y="1467639"/>
              <a:ext cx="3586635" cy="11907460"/>
            </a:xfrm>
            <a:custGeom>
              <a:gdLst>
                <a:gd name="T0" fmla="*/ 3191076 w 2015614"/>
                <a:gd name="T1" fmla="*/ 0 h 4367958"/>
                <a:gd name="T2" fmla="*/ 3714996 w 2015614"/>
                <a:gd name="T3" fmla="*/ 1117600 h 4367958"/>
                <a:gd name="T4" fmla="*/ 6382150 w 2015614"/>
                <a:gd name="T5" fmla="*/ 16230422 h 4367958"/>
                <a:gd name="T6" fmla="*/ 3714996 w 2015614"/>
                <a:gd name="T7" fmla="*/ 31343244 h 4367958"/>
                <a:gd name="T8" fmla="*/ 3191078 w 2015614"/>
                <a:gd name="T9" fmla="*/ 32460844 h 4367958"/>
                <a:gd name="T10" fmla="*/ 2667154 w 2015614"/>
                <a:gd name="T11" fmla="*/ 31343239 h 4367958"/>
                <a:gd name="T12" fmla="*/ 0 w 2015614"/>
                <a:gd name="T13" fmla="*/ 16230414 h 4367958"/>
                <a:gd name="T14" fmla="*/ 2667154 w 2015614"/>
                <a:gd name="T15" fmla="*/ 1117592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0" name="任意多边形 45"/>
            <p:cNvSpPr>
              <a:spLocks noChangeArrowheads="1"/>
            </p:cNvSpPr>
            <p:nvPr/>
          </p:nvSpPr>
          <p:spPr bwMode="auto">
            <a:xfrm rot="-2651627">
              <a:off x="5559233" y="1467641"/>
              <a:ext cx="3586635" cy="11907460"/>
            </a:xfrm>
            <a:custGeom>
              <a:gdLst>
                <a:gd name="T0" fmla="*/ 3191076 w 2015614"/>
                <a:gd name="T1" fmla="*/ 0 h 4367958"/>
                <a:gd name="T2" fmla="*/ 3714996 w 2015614"/>
                <a:gd name="T3" fmla="*/ 1117600 h 4367958"/>
                <a:gd name="T4" fmla="*/ 6382150 w 2015614"/>
                <a:gd name="T5" fmla="*/ 16230422 h 4367958"/>
                <a:gd name="T6" fmla="*/ 3714996 w 2015614"/>
                <a:gd name="T7" fmla="*/ 31343244 h 4367958"/>
                <a:gd name="T8" fmla="*/ 3191078 w 2015614"/>
                <a:gd name="T9" fmla="*/ 32460844 h 4367958"/>
                <a:gd name="T10" fmla="*/ 2667154 w 2015614"/>
                <a:gd name="T11" fmla="*/ 31343239 h 4367958"/>
                <a:gd name="T12" fmla="*/ 0 w 2015614"/>
                <a:gd name="T13" fmla="*/ 16230414 h 4367958"/>
                <a:gd name="T14" fmla="*/ 2667154 w 2015614"/>
                <a:gd name="T15" fmla="*/ 1117592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1" name="任意多边形 47"/>
            <p:cNvSpPr>
              <a:spLocks noChangeArrowheads="1"/>
            </p:cNvSpPr>
            <p:nvPr/>
          </p:nvSpPr>
          <p:spPr bwMode="auto">
            <a:xfrm rot="4080311">
              <a:off x="15091029" y="3603010"/>
              <a:ext cx="3586635" cy="11907460"/>
            </a:xfrm>
            <a:custGeom>
              <a:gdLst>
                <a:gd name="T0" fmla="*/ 3191076 w 2015614"/>
                <a:gd name="T1" fmla="*/ 0 h 4367958"/>
                <a:gd name="T2" fmla="*/ 3714996 w 2015614"/>
                <a:gd name="T3" fmla="*/ 1117600 h 4367958"/>
                <a:gd name="T4" fmla="*/ 6382150 w 2015614"/>
                <a:gd name="T5" fmla="*/ 16230422 h 4367958"/>
                <a:gd name="T6" fmla="*/ 3714996 w 2015614"/>
                <a:gd name="T7" fmla="*/ 31343244 h 4367958"/>
                <a:gd name="T8" fmla="*/ 3191078 w 2015614"/>
                <a:gd name="T9" fmla="*/ 32460844 h 4367958"/>
                <a:gd name="T10" fmla="*/ 2667154 w 2015614"/>
                <a:gd name="T11" fmla="*/ 31343239 h 4367958"/>
                <a:gd name="T12" fmla="*/ 0 w 2015614"/>
                <a:gd name="T13" fmla="*/ 16230414 h 4367958"/>
                <a:gd name="T14" fmla="*/ 2667154 w 2015614"/>
                <a:gd name="T15" fmla="*/ 1117592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A80D0"/>
                </a:gs>
                <a:gs pos="31000">
                  <a:srgbClr val="0A80D0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2" name="任意多边形 48"/>
            <p:cNvSpPr>
              <a:spLocks noChangeArrowheads="1"/>
            </p:cNvSpPr>
            <p:nvPr/>
          </p:nvSpPr>
          <p:spPr bwMode="auto">
            <a:xfrm rot="-4337950">
              <a:off x="4160410" y="4017565"/>
              <a:ext cx="3586635" cy="11907460"/>
            </a:xfrm>
            <a:custGeom>
              <a:gdLst>
                <a:gd name="T0" fmla="*/ 3191076 w 2015614"/>
                <a:gd name="T1" fmla="*/ 0 h 4367958"/>
                <a:gd name="T2" fmla="*/ 3714996 w 2015614"/>
                <a:gd name="T3" fmla="*/ 1117600 h 4367958"/>
                <a:gd name="T4" fmla="*/ 6382150 w 2015614"/>
                <a:gd name="T5" fmla="*/ 16230422 h 4367958"/>
                <a:gd name="T6" fmla="*/ 3714996 w 2015614"/>
                <a:gd name="T7" fmla="*/ 31343244 h 4367958"/>
                <a:gd name="T8" fmla="*/ 3191078 w 2015614"/>
                <a:gd name="T9" fmla="*/ 32460844 h 4367958"/>
                <a:gd name="T10" fmla="*/ 2667154 w 2015614"/>
                <a:gd name="T11" fmla="*/ 31343239 h 4367958"/>
                <a:gd name="T12" fmla="*/ 0 w 2015614"/>
                <a:gd name="T13" fmla="*/ 16230414 h 4367958"/>
                <a:gd name="T14" fmla="*/ 2667154 w 2015614"/>
                <a:gd name="T15" fmla="*/ 1117592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A80D0"/>
                </a:gs>
                <a:gs pos="31000">
                  <a:srgbClr val="0A80D0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54" name="文本框 3"/>
          <p:cNvSpPr>
            <a:spLocks noChangeArrowheads="1"/>
          </p:cNvSpPr>
          <p:nvPr/>
        </p:nvSpPr>
        <p:spPr bwMode="auto">
          <a:xfrm>
            <a:off x="2684145" y="1770380"/>
            <a:ext cx="9603740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5400" b="1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2025</a:t>
            </a:r>
            <a:r>
              <a:rPr lang="zh-CN" altLang="zh-CN" sz="5400" b="1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届高三语文</a:t>
            </a:r>
            <a:r>
              <a:rPr lang="zh-CN" altLang="en-US" sz="5400" b="1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后续复习的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5400" b="1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        </a:t>
            </a:r>
            <a:r>
              <a:rPr lang="zh-CN" altLang="en-US" sz="5400" b="1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几个关注点</a:t>
            </a:r>
          </a:p>
        </p:txBody>
      </p:sp>
      <p:grpSp>
        <p:nvGrpSpPr>
          <p:cNvPr id="2055" name="组合 4"/>
          <p:cNvGrpSpPr/>
          <p:nvPr/>
        </p:nvGrpSpPr>
        <p:grpSpPr>
          <a:xfrm>
            <a:off x="2994805" y="4630738"/>
            <a:ext cx="6172220" cy="3725862"/>
            <a:chExt cx="6171429" cy="3725279"/>
          </a:xfrm>
        </p:grpSpPr>
        <p:sp>
          <p:nvSpPr>
            <p:cNvPr id="2058" name="任意多边形 51"/>
            <p:cNvSpPr>
              <a:spLocks noChangeArrowheads="1"/>
            </p:cNvSpPr>
            <p:nvPr/>
          </p:nvSpPr>
          <p:spPr bwMode="auto">
            <a:xfrm>
              <a:off x="2811727" y="0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9" name="任意多边形 58"/>
            <p:cNvSpPr>
              <a:spLocks noChangeArrowheads="1"/>
            </p:cNvSpPr>
            <p:nvPr/>
          </p:nvSpPr>
          <p:spPr bwMode="auto">
            <a:xfrm rot="1072922">
              <a:off x="3326377" y="99091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0" name="任意多边形 59"/>
            <p:cNvSpPr>
              <a:spLocks noChangeArrowheads="1"/>
            </p:cNvSpPr>
            <p:nvPr/>
          </p:nvSpPr>
          <p:spPr bwMode="auto">
            <a:xfrm rot="-1120856">
              <a:off x="2299552" y="120468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1" name="任意多边形 60"/>
            <p:cNvSpPr>
              <a:spLocks noChangeArrowheads="1"/>
            </p:cNvSpPr>
            <p:nvPr/>
          </p:nvSpPr>
          <p:spPr bwMode="auto">
            <a:xfrm rot="1888215">
              <a:off x="3688746" y="361657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2" name="任意多边形 61"/>
            <p:cNvSpPr>
              <a:spLocks noChangeArrowheads="1"/>
            </p:cNvSpPr>
            <p:nvPr/>
          </p:nvSpPr>
          <p:spPr bwMode="auto">
            <a:xfrm rot="-2097898">
              <a:off x="1905508" y="367332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3" name="任意多边形 62"/>
            <p:cNvSpPr>
              <a:spLocks noChangeArrowheads="1"/>
            </p:cNvSpPr>
            <p:nvPr/>
          </p:nvSpPr>
          <p:spPr bwMode="auto">
            <a:xfrm rot="2750473">
              <a:off x="3928352" y="629884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4" name="任意多边形 63"/>
            <p:cNvSpPr>
              <a:spLocks noChangeArrowheads="1"/>
            </p:cNvSpPr>
            <p:nvPr/>
          </p:nvSpPr>
          <p:spPr bwMode="auto">
            <a:xfrm rot="3552968">
              <a:off x="4194790" y="871489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5" name="任意多边形 64"/>
            <p:cNvSpPr>
              <a:spLocks noChangeArrowheads="1"/>
            </p:cNvSpPr>
            <p:nvPr/>
          </p:nvSpPr>
          <p:spPr bwMode="auto">
            <a:xfrm rot="-2984903">
              <a:off x="1577950" y="661526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6" name="任意多边形 65"/>
            <p:cNvSpPr>
              <a:spLocks noChangeArrowheads="1"/>
            </p:cNvSpPr>
            <p:nvPr/>
          </p:nvSpPr>
          <p:spPr bwMode="auto">
            <a:xfrm rot="-3649673">
              <a:off x="1381310" y="953545"/>
              <a:ext cx="595327" cy="3357947"/>
            </a:xfrm>
            <a:custGeom>
              <a:gdLst>
                <a:gd name="T0" fmla="*/ 87917 w 2015614"/>
                <a:gd name="T1" fmla="*/ 0 h 4367958"/>
                <a:gd name="T2" fmla="*/ 102352 w 2015614"/>
                <a:gd name="T3" fmla="*/ 88878 h 4367958"/>
                <a:gd name="T4" fmla="*/ 175834 w 2015614"/>
                <a:gd name="T5" fmla="*/ 1290742 h 4367958"/>
                <a:gd name="T6" fmla="*/ 102352 w 2015614"/>
                <a:gd name="T7" fmla="*/ 2492605 h 4367958"/>
                <a:gd name="T8" fmla="*/ 87917 w 2015614"/>
                <a:gd name="T9" fmla="*/ 2581483 h 4367958"/>
                <a:gd name="T10" fmla="*/ 73483 w 2015614"/>
                <a:gd name="T11" fmla="*/ 2492604 h 4367958"/>
                <a:gd name="T12" fmla="*/ 0 w 2015614"/>
                <a:gd name="T13" fmla="*/ 1290741 h 4367958"/>
                <a:gd name="T14" fmla="*/ 73483 w 2015614"/>
                <a:gd name="T15" fmla="*/ 88877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solidFill>
              <a:srgbClr val="FFFFFF">
                <a:alpha val="1411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57" name="文本框 83"/>
          <p:cNvSpPr>
            <a:spLocks noChangeArrowheads="1"/>
          </p:cNvSpPr>
          <p:nvPr/>
        </p:nvSpPr>
        <p:spPr bwMode="auto">
          <a:xfrm>
            <a:off x="3532505" y="4222115"/>
            <a:ext cx="486156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en-US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方正兰亭超细黑简体" panose="02000000000000000000" pitchFamily="2" charset="-122"/>
            </a:endParaRPr>
          </a:p>
        </p:txBody>
      </p:sp>
      <p:sp>
        <p:nvSpPr>
          <p:cNvPr id="6149" name="文本框 2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407160" y="1177290"/>
            <a:ext cx="1378585" cy="768350"/>
          </a:xfrm>
          <a:prstGeom prst="rect">
            <a:avLst/>
          </a:prstGeom>
          <a:ln w="9525" cap="flat" cmpd="sng" algn="ctr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4400" b="1">
                <a:solidFill>
                  <a:schemeClr val="accent2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  <a:sym typeface="微软雅黑" panose="020b0503020204020204" pitchFamily="34" charset="-122"/>
              </a:rPr>
              <a:t>           </a:t>
            </a:r>
          </a:p>
        </p:txBody>
      </p:sp>
      <p:cxnSp>
        <p:nvCxnSpPr>
          <p:cNvPr id="2" name="直接连接符 1"/>
          <p:cNvCxnSpPr/>
          <p:nvPr/>
        </p:nvCxnSpPr>
        <p:spPr>
          <a:xfrm flipV="1">
            <a:off x="1710055" y="3981450"/>
            <a:ext cx="9919970" cy="3492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任意多边形 17"/>
          <p:cNvSpPr>
            <a:spLocks noChangeArrowheads="1"/>
          </p:cNvSpPr>
          <p:nvPr/>
        </p:nvSpPr>
        <p:spPr bwMode="auto">
          <a:xfrm rot="-1539119">
            <a:off x="2343760" y="6213475"/>
            <a:ext cx="622462" cy="1563688"/>
          </a:xfrm>
          <a:custGeom>
            <a:gdLst>
              <a:gd name="T0" fmla="*/ 96064 w 2015614"/>
              <a:gd name="T1" fmla="*/ 0 h 4367958"/>
              <a:gd name="T2" fmla="*/ 111837 w 2015614"/>
              <a:gd name="T3" fmla="*/ 19273 h 4367958"/>
              <a:gd name="T4" fmla="*/ 192129 w 2015614"/>
              <a:gd name="T5" fmla="*/ 279893 h 4367958"/>
              <a:gd name="T6" fmla="*/ 111837 w 2015614"/>
              <a:gd name="T7" fmla="*/ 540513 h 4367958"/>
              <a:gd name="T8" fmla="*/ 96064 w 2015614"/>
              <a:gd name="T9" fmla="*/ 559786 h 4367958"/>
              <a:gd name="T10" fmla="*/ 80292 w 2015614"/>
              <a:gd name="T11" fmla="*/ 540512 h 4367958"/>
              <a:gd name="T12" fmla="*/ 0 w 2015614"/>
              <a:gd name="T13" fmla="*/ 279893 h 4367958"/>
              <a:gd name="T14" fmla="*/ 80292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3" name="任意多边形 15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4" name="文本框 1"/>
          <p:cNvSpPr>
            <a:spLocks noChangeArrowheads="1"/>
          </p:cNvSpPr>
          <p:nvPr/>
        </p:nvSpPr>
        <p:spPr bwMode="auto">
          <a:xfrm>
            <a:off x="863825" y="244475"/>
            <a:ext cx="506862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目</a:t>
            </a:r>
            <a:r>
              <a:rPr lang="en-US" altLang="zh-CN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 </a:t>
            </a: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录</a:t>
            </a:r>
          </a:p>
        </p:txBody>
      </p:sp>
      <p:sp>
        <p:nvSpPr>
          <p:cNvPr id="5125" name="任意多边形 2"/>
          <p:cNvSpPr>
            <a:spLocks noChangeArrowheads="1"/>
          </p:cNvSpPr>
          <p:nvPr/>
        </p:nvSpPr>
        <p:spPr bwMode="auto">
          <a:xfrm rot="-3146483">
            <a:off x="450998" y="21265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41" name="矩形 6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302385" y="2200275"/>
            <a:ext cx="2800985" cy="3571875"/>
          </a:xfrm>
          <a:prstGeom prst="rect">
            <a:avLst/>
          </a:prstGeom>
          <a:gradFill rotWithShape="1">
            <a:gsLst>
              <a:gs pos="0">
                <a:srgbClr val="D7F5EF"/>
              </a:gs>
              <a:gs pos="100000">
                <a:srgbClr val="97E5D6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96D4CA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5139" name="矩形 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697095" y="2200275"/>
            <a:ext cx="2800985" cy="3571875"/>
          </a:xfrm>
          <a:prstGeom prst="rect">
            <a:avLst/>
          </a:prstGeom>
          <a:gradFill rotWithShape="1">
            <a:gsLst>
              <a:gs pos="0">
                <a:srgbClr val="ACEADE"/>
              </a:gs>
              <a:gs pos="100000">
                <a:srgbClr val="B9DAE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5137" name="矩形 8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091805" y="2200275"/>
            <a:ext cx="2800985" cy="3571875"/>
          </a:xfrm>
          <a:prstGeom prst="rect">
            <a:avLst/>
          </a:prstGeom>
          <a:gradFill rotWithShape="1">
            <a:gsLst>
              <a:gs pos="0">
                <a:srgbClr val="97D5CB"/>
              </a:gs>
              <a:gs pos="100000">
                <a:srgbClr val="53B9A8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5130" name="文本框 10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578386" y="3730626"/>
            <a:ext cx="2248485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题型变化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en-US" sz="1800" b="1">
              <a:solidFill>
                <a:srgbClr val="3F3F3F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  <a:sym typeface="方正兰亭超细黑简体" panose="02000000000000000000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思维的训练与提升</a:t>
            </a:r>
          </a:p>
        </p:txBody>
      </p:sp>
      <p:sp>
        <p:nvSpPr>
          <p:cNvPr id="5132" name="文本框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899025" y="3730625"/>
            <a:ext cx="2401570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文本细读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en-US" sz="1800" b="1">
              <a:solidFill>
                <a:srgbClr val="3F3F3F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  <a:sym typeface="方正兰亭超细黑简体" panose="02000000000000000000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从</a:t>
            </a:r>
            <a:r>
              <a:rPr lang="en-US" altLang="zh-CN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“</a:t>
            </a: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读懂</a:t>
            </a:r>
            <a:r>
              <a:rPr lang="en-US" altLang="zh-CN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”</a:t>
            </a: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到</a:t>
            </a:r>
            <a:r>
              <a:rPr lang="en-US" altLang="zh-CN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“</a:t>
            </a: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读深</a:t>
            </a:r>
            <a:r>
              <a:rPr lang="en-US" altLang="zh-CN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”</a:t>
            </a:r>
          </a:p>
        </p:txBody>
      </p:sp>
      <p:sp>
        <p:nvSpPr>
          <p:cNvPr id="5134" name="文本框 1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66716" y="3730626"/>
            <a:ext cx="2248485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考点的变化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en-US" sz="1800" b="1">
              <a:solidFill>
                <a:srgbClr val="3F3F3F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  <a:sym typeface="方正兰亭超细黑简体" panose="02000000000000000000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3F3F3F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考查方式的变化</a:t>
            </a:r>
          </a:p>
        </p:txBody>
      </p:sp>
      <p:sp>
        <p:nvSpPr>
          <p:cNvPr id="5135" name="任意多边形 16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36" name="任意多边形 18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8"/>
            </p:custDataLst>
          </p:nvPr>
        </p:nvSpPr>
        <p:spPr>
          <a:xfrm>
            <a:off x="1332230" y="1397000"/>
            <a:ext cx="2756535" cy="166433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4719320" y="1397000"/>
            <a:ext cx="2756535" cy="166433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>
            <p:custDataLst>
              <p:tags r:id="rId10"/>
            </p:custDataLst>
          </p:nvPr>
        </p:nvSpPr>
        <p:spPr>
          <a:xfrm>
            <a:off x="8106410" y="1397000"/>
            <a:ext cx="2756535" cy="166433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1382395" y="1478280"/>
            <a:ext cx="2720975" cy="13855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关注</a:t>
            </a:r>
          </a:p>
          <a:p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文本的复合方式及其相关试题</a:t>
            </a:r>
          </a:p>
        </p:txBody>
      </p:sp>
      <p:sp>
        <p:nvSpPr>
          <p:cNvPr id="100" name="文本框 99"/>
          <p:cNvSpPr txBox="1"/>
          <p:nvPr>
            <p:custDataLst>
              <p:tags r:id="rId12"/>
            </p:custDataLst>
          </p:nvPr>
        </p:nvSpPr>
        <p:spPr>
          <a:xfrm>
            <a:off x="4806315" y="1540510"/>
            <a:ext cx="2669540" cy="14166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关注</a:t>
            </a:r>
          </a:p>
          <a:p>
            <a:pPr>
              <a:buClrTx/>
              <a:buSzTx/>
              <a:buFontTx/>
            </a:pPr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古诗的语序</a:t>
            </a:r>
          </a:p>
          <a:p>
            <a:pPr>
              <a:buClrTx/>
              <a:buSzTx/>
              <a:buFontTx/>
            </a:pPr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和省略现象</a:t>
            </a: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8193088" y="1540510"/>
            <a:ext cx="5080000" cy="3683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关注</a:t>
            </a:r>
          </a:p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标点符号的</a:t>
            </a:r>
          </a:p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修辞功能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2" grpId="0"/>
      <p:bldP spid="5134" grpId="0"/>
      <p:bldP spid="100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任意多边形 1"/>
          <p:cNvSpPr>
            <a:spLocks noChangeArrowheads="1"/>
          </p:cNvSpPr>
          <p:nvPr/>
        </p:nvSpPr>
        <p:spPr bwMode="auto">
          <a:xfrm rot="3230023">
            <a:off x="10400899" y="2071523"/>
            <a:ext cx="506413" cy="1271918"/>
          </a:xfrm>
          <a:custGeom>
            <a:gdLst>
              <a:gd name="T0" fmla="*/ 63617 w 2015614"/>
              <a:gd name="T1" fmla="*/ 0 h 4367958"/>
              <a:gd name="T2" fmla="*/ 74062 w 2015614"/>
              <a:gd name="T3" fmla="*/ 12745 h 4367958"/>
              <a:gd name="T4" fmla="*/ 127234 w 2015614"/>
              <a:gd name="T5" fmla="*/ 185090 h 4367958"/>
              <a:gd name="T6" fmla="*/ 74062 w 2015614"/>
              <a:gd name="T7" fmla="*/ 357436 h 4367958"/>
              <a:gd name="T8" fmla="*/ 63617 w 2015614"/>
              <a:gd name="T9" fmla="*/ 370181 h 4367958"/>
              <a:gd name="T10" fmla="*/ 53172 w 2015614"/>
              <a:gd name="T11" fmla="*/ 357436 h 4367958"/>
              <a:gd name="T12" fmla="*/ 0 w 2015614"/>
              <a:gd name="T13" fmla="*/ 185090 h 4367958"/>
              <a:gd name="T14" fmla="*/ 53172 w 2015614"/>
              <a:gd name="T15" fmla="*/ 12745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99" name="文本框 2"/>
          <p:cNvSpPr>
            <a:spLocks noChangeArrowheads="1"/>
          </p:cNvSpPr>
          <p:nvPr/>
        </p:nvSpPr>
        <p:spPr bwMode="auto">
          <a:xfrm>
            <a:off x="8258810" y="0"/>
            <a:ext cx="393636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7200" b="1">
                <a:solidFill>
                  <a:srgbClr val="000000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PART ONE</a:t>
            </a:r>
            <a:endParaRPr lang="zh-CN" altLang="en-US" sz="7200" b="1">
              <a:solidFill>
                <a:srgbClr val="000000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  <a:sym typeface="方正兰亭超细黑简体" panose="02000000000000000000" pitchFamily="2" charset="-122"/>
            </a:endParaRPr>
          </a:p>
        </p:txBody>
      </p:sp>
      <p:grpSp>
        <p:nvGrpSpPr>
          <p:cNvPr id="4100" name="组合 3"/>
          <p:cNvGrpSpPr/>
          <p:nvPr/>
        </p:nvGrpSpPr>
        <p:grpSpPr>
          <a:xfrm rot="5400000">
            <a:off x="-3670551" y="91991"/>
            <a:ext cx="11514138" cy="6745456"/>
            <a:chExt cx="22838079" cy="13375101"/>
          </a:xfrm>
        </p:grpSpPr>
        <p:grpSp>
          <p:nvGrpSpPr>
            <p:cNvPr id="4103" name="花1"/>
            <p:cNvGrpSpPr/>
            <p:nvPr/>
          </p:nvGrpSpPr>
          <p:grpSpPr>
            <a:xfrm>
              <a:off x="7202181" y="7509015"/>
              <a:ext cx="8526317" cy="4848472"/>
              <a:chExt cx="8526317" cy="4848472"/>
            </a:xfrm>
          </p:grpSpPr>
          <p:sp>
            <p:nvSpPr>
              <p:cNvPr id="4138" name="任意多边形 39"/>
              <p:cNvSpPr>
                <a:spLocks noChangeArrowheads="1"/>
              </p:cNvSpPr>
              <p:nvPr/>
            </p:nvSpPr>
            <p:spPr bwMode="auto">
              <a:xfrm>
                <a:off x="3229072" y="0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9" name="任意多边形 40"/>
              <p:cNvSpPr>
                <a:spLocks noChangeArrowheads="1"/>
              </p:cNvSpPr>
              <p:nvPr/>
            </p:nvSpPr>
            <p:spPr bwMode="auto">
              <a:xfrm rot="-1737047">
                <a:off x="2179060" y="257122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0" name="任意多边形 41"/>
              <p:cNvSpPr>
                <a:spLocks noChangeArrowheads="1"/>
              </p:cNvSpPr>
              <p:nvPr/>
            </p:nvSpPr>
            <p:spPr bwMode="auto">
              <a:xfrm rot="1791145">
                <a:off x="4222810" y="219293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1" name="任意多边形 42"/>
              <p:cNvSpPr>
                <a:spLocks noChangeArrowheads="1"/>
              </p:cNvSpPr>
              <p:nvPr/>
            </p:nvSpPr>
            <p:spPr bwMode="auto">
              <a:xfrm rot="3361456">
                <a:off x="5057369" y="948466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2" name="任意多边形 43"/>
              <p:cNvSpPr>
                <a:spLocks noChangeArrowheads="1"/>
              </p:cNvSpPr>
              <p:nvPr/>
            </p:nvSpPr>
            <p:spPr bwMode="auto">
              <a:xfrm rot="-3570273">
                <a:off x="1487840" y="948776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3" name="任意多边形 44"/>
              <p:cNvSpPr>
                <a:spLocks noChangeArrowheads="1"/>
              </p:cNvSpPr>
              <p:nvPr/>
            </p:nvSpPr>
            <p:spPr bwMode="auto">
              <a:xfrm rot="4636883">
                <a:off x="5334531" y="1656686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4" name="任意多边形 45"/>
              <p:cNvSpPr>
                <a:spLocks noChangeArrowheads="1"/>
              </p:cNvSpPr>
              <p:nvPr/>
            </p:nvSpPr>
            <p:spPr bwMode="auto">
              <a:xfrm rot="-4621425">
                <a:off x="1176172" y="1648119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04" name="花2"/>
            <p:cNvGrpSpPr/>
            <p:nvPr/>
          </p:nvGrpSpPr>
          <p:grpSpPr>
            <a:xfrm>
              <a:off x="4953333" y="5453466"/>
              <a:ext cx="12996258" cy="7478907"/>
              <a:chExt cx="12996258" cy="7478907"/>
            </a:xfrm>
          </p:grpSpPr>
          <p:sp>
            <p:nvSpPr>
              <p:cNvPr id="4130" name="任意多边形 31"/>
              <p:cNvSpPr>
                <a:spLocks noChangeArrowheads="1"/>
              </p:cNvSpPr>
              <p:nvPr/>
            </p:nvSpPr>
            <p:spPr bwMode="auto">
              <a:xfrm rot="-861973">
                <a:off x="4521405" y="24568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A1DBB3"/>
                  </a:gs>
                  <a:gs pos="76999">
                    <a:srgbClr val="9FB7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1" name="任意多边形 32"/>
              <p:cNvSpPr>
                <a:spLocks noChangeArrowheads="1"/>
              </p:cNvSpPr>
              <p:nvPr/>
            </p:nvSpPr>
            <p:spPr bwMode="auto">
              <a:xfrm rot="852536">
                <a:off x="6126547" y="0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A1DBB3"/>
                  </a:gs>
                  <a:gs pos="76999">
                    <a:srgbClr val="9FB7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2" name="任意多边形 33"/>
              <p:cNvSpPr>
                <a:spLocks noChangeArrowheads="1"/>
              </p:cNvSpPr>
              <p:nvPr/>
            </p:nvSpPr>
            <p:spPr bwMode="auto">
              <a:xfrm rot="2517796">
                <a:off x="7568389" y="706605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5D19D"/>
                  </a:gs>
                  <a:gs pos="53000">
                    <a:srgbClr val="86A4D4"/>
                  </a:gs>
                  <a:gs pos="100000">
                    <a:srgbClr val="8E7DCB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3" name="任意多边形 34"/>
              <p:cNvSpPr>
                <a:spLocks noChangeArrowheads="1"/>
              </p:cNvSpPr>
              <p:nvPr/>
            </p:nvSpPr>
            <p:spPr bwMode="auto">
              <a:xfrm rot="-2545862">
                <a:off x="3137550" y="749145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5D19D"/>
                  </a:gs>
                  <a:gs pos="53000">
                    <a:srgbClr val="86A4D4"/>
                  </a:gs>
                  <a:gs pos="100000">
                    <a:srgbClr val="8E7DCB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4" name="任意多边形 35"/>
              <p:cNvSpPr>
                <a:spLocks noChangeArrowheads="1"/>
              </p:cNvSpPr>
              <p:nvPr/>
            </p:nvSpPr>
            <p:spPr bwMode="auto">
              <a:xfrm rot="-4040629">
                <a:off x="2237801" y="2128186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09ECE"/>
                  </a:gs>
                  <a:gs pos="100000">
                    <a:srgbClr val="8E7ECC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5" name="任意多边形 36"/>
              <p:cNvSpPr>
                <a:spLocks noChangeArrowheads="1"/>
              </p:cNvSpPr>
              <p:nvPr/>
            </p:nvSpPr>
            <p:spPr bwMode="auto">
              <a:xfrm rot="4135283">
                <a:off x="8404699" y="2088676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09ECE"/>
                  </a:gs>
                  <a:gs pos="100000">
                    <a:srgbClr val="8E7ECC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6" name="任意多边形 37"/>
              <p:cNvSpPr>
                <a:spLocks noChangeArrowheads="1"/>
              </p:cNvSpPr>
              <p:nvPr/>
            </p:nvSpPr>
            <p:spPr bwMode="auto">
              <a:xfrm rot="5400000">
                <a:off x="8578213" y="3060860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9EB3DC"/>
                  </a:gs>
                  <a:gs pos="7100">
                    <a:srgbClr val="9EB3DC"/>
                  </a:gs>
                  <a:gs pos="100000">
                    <a:srgbClr val="8E7BCB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7" name="任意多边形 38"/>
              <p:cNvSpPr>
                <a:spLocks noChangeArrowheads="1"/>
              </p:cNvSpPr>
              <p:nvPr/>
            </p:nvSpPr>
            <p:spPr bwMode="auto">
              <a:xfrm rot="-5227570">
                <a:off x="2098401" y="2957215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9DB0DB"/>
                  </a:gs>
                  <a:gs pos="10599">
                    <a:srgbClr val="9DB0DB"/>
                  </a:gs>
                  <a:gs pos="100000">
                    <a:srgbClr val="8D75C9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05" name="花3"/>
            <p:cNvGrpSpPr/>
            <p:nvPr/>
          </p:nvGrpSpPr>
          <p:grpSpPr>
            <a:xfrm>
              <a:off x="2198018" y="2547784"/>
              <a:ext cx="18624069" cy="10634847"/>
              <a:chExt cx="18624069" cy="10634847"/>
            </a:xfrm>
          </p:grpSpPr>
          <p:sp>
            <p:nvSpPr>
              <p:cNvPr id="4123" name="任意多边形 24"/>
              <p:cNvSpPr>
                <a:spLocks noChangeArrowheads="1"/>
              </p:cNvSpPr>
              <p:nvPr/>
            </p:nvSpPr>
            <p:spPr bwMode="auto">
              <a:xfrm rot="1690499">
                <a:off x="9672003" y="592094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50BB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4" name="任意多边形 25"/>
              <p:cNvSpPr>
                <a:spLocks noChangeArrowheads="1"/>
              </p:cNvSpPr>
              <p:nvPr/>
            </p:nvSpPr>
            <p:spPr bwMode="auto">
              <a:xfrm>
                <a:off x="7484067" y="0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52CAB3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5" name="任意多边形 26"/>
              <p:cNvSpPr>
                <a:spLocks noChangeArrowheads="1"/>
              </p:cNvSpPr>
              <p:nvPr/>
            </p:nvSpPr>
            <p:spPr bwMode="auto">
              <a:xfrm rot="-1707563">
                <a:off x="5277014" y="595259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50BB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6" name="任意多边形 27"/>
              <p:cNvSpPr>
                <a:spLocks noChangeArrowheads="1"/>
              </p:cNvSpPr>
              <p:nvPr/>
            </p:nvSpPr>
            <p:spPr bwMode="auto">
              <a:xfrm rot="3302765">
                <a:off x="11318194" y="2083217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229D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7" name="任意多边形 28"/>
              <p:cNvSpPr>
                <a:spLocks noChangeArrowheads="1"/>
              </p:cNvSpPr>
              <p:nvPr/>
            </p:nvSpPr>
            <p:spPr bwMode="auto">
              <a:xfrm rot="-3463740">
                <a:off x="3817346" y="2154199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229D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8" name="任意多边形 29"/>
              <p:cNvSpPr>
                <a:spLocks noChangeArrowheads="1"/>
              </p:cNvSpPr>
              <p:nvPr/>
            </p:nvSpPr>
            <p:spPr bwMode="auto">
              <a:xfrm rot="-4982836">
                <a:off x="2864283" y="4161941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6A4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9" name="任意多边形 30"/>
              <p:cNvSpPr>
                <a:spLocks noChangeArrowheads="1"/>
              </p:cNvSpPr>
              <p:nvPr/>
            </p:nvSpPr>
            <p:spPr bwMode="auto">
              <a:xfrm rot="5131814">
                <a:off x="12208442" y="4219220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6A4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06" name="花4"/>
            <p:cNvGrpSpPr/>
            <p:nvPr/>
          </p:nvGrpSpPr>
          <p:grpSpPr>
            <a:xfrm>
              <a:off x="0" y="0"/>
              <a:ext cx="22838079" cy="13375101"/>
              <a:chExt cx="22838079" cy="13375101"/>
            </a:xfrm>
          </p:grpSpPr>
          <p:sp>
            <p:nvSpPr>
              <p:cNvPr id="4117" name="任意多边形 18"/>
              <p:cNvSpPr>
                <a:spLocks noChangeArrowheads="1"/>
              </p:cNvSpPr>
              <p:nvPr/>
            </p:nvSpPr>
            <p:spPr bwMode="auto">
              <a:xfrm rot="-951352">
                <a:off x="7989869" y="89000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5AF878"/>
                  </a:gs>
                  <a:gs pos="31000">
                    <a:srgbClr val="5AF878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8" name="任意多边形 19"/>
              <p:cNvSpPr>
                <a:spLocks noChangeArrowheads="1"/>
              </p:cNvSpPr>
              <p:nvPr/>
            </p:nvSpPr>
            <p:spPr bwMode="auto">
              <a:xfrm rot="1075034">
                <a:off x="11397066" y="0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5AF878"/>
                  </a:gs>
                  <a:gs pos="31000">
                    <a:srgbClr val="5AF878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9" name="任意多边形 20"/>
              <p:cNvSpPr>
                <a:spLocks noChangeArrowheads="1"/>
              </p:cNvSpPr>
              <p:nvPr/>
            </p:nvSpPr>
            <p:spPr bwMode="auto">
              <a:xfrm rot="2492382">
                <a:off x="13605991" y="1467639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9D1AB"/>
                  </a:gs>
                  <a:gs pos="31000">
                    <a:srgbClr val="09D1AB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0" name="任意多边形 21"/>
              <p:cNvSpPr>
                <a:spLocks noChangeArrowheads="1"/>
              </p:cNvSpPr>
              <p:nvPr/>
            </p:nvSpPr>
            <p:spPr bwMode="auto">
              <a:xfrm rot="-2651627">
                <a:off x="5559233" y="1467641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9D1AB"/>
                  </a:gs>
                  <a:gs pos="31000">
                    <a:srgbClr val="09D1AB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1" name="任意多边形 22"/>
              <p:cNvSpPr>
                <a:spLocks noChangeArrowheads="1"/>
              </p:cNvSpPr>
              <p:nvPr/>
            </p:nvSpPr>
            <p:spPr bwMode="auto">
              <a:xfrm rot="4080311">
                <a:off x="15091029" y="3603010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A80D0"/>
                  </a:gs>
                  <a:gs pos="31000">
                    <a:srgbClr val="0A80D0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2" name="任意多边形 23"/>
              <p:cNvSpPr>
                <a:spLocks noChangeArrowheads="1"/>
              </p:cNvSpPr>
              <p:nvPr/>
            </p:nvSpPr>
            <p:spPr bwMode="auto">
              <a:xfrm rot="-4337950">
                <a:off x="4160410" y="4017565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A80D0"/>
                  </a:gs>
                  <a:gs pos="31000">
                    <a:srgbClr val="0A80D0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07" name="组合 8"/>
            <p:cNvGrpSpPr/>
            <p:nvPr/>
          </p:nvGrpSpPr>
          <p:grpSpPr>
            <a:xfrm>
              <a:off x="8336499" y="8592907"/>
              <a:ext cx="6171429" cy="3725279"/>
              <a:chExt cx="6171429" cy="3725279"/>
            </a:xfrm>
          </p:grpSpPr>
          <p:sp>
            <p:nvSpPr>
              <p:cNvPr id="4108" name="任意多边形 9"/>
              <p:cNvSpPr>
                <a:spLocks noChangeArrowheads="1"/>
              </p:cNvSpPr>
              <p:nvPr/>
            </p:nvSpPr>
            <p:spPr bwMode="auto">
              <a:xfrm>
                <a:off x="2811727" y="0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9" name="任意多边形 10"/>
              <p:cNvSpPr>
                <a:spLocks noChangeArrowheads="1"/>
              </p:cNvSpPr>
              <p:nvPr/>
            </p:nvSpPr>
            <p:spPr bwMode="auto">
              <a:xfrm rot="1072922">
                <a:off x="3326377" y="99091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0" name="任意多边形 11"/>
              <p:cNvSpPr>
                <a:spLocks noChangeArrowheads="1"/>
              </p:cNvSpPr>
              <p:nvPr/>
            </p:nvSpPr>
            <p:spPr bwMode="auto">
              <a:xfrm rot="-1120856">
                <a:off x="2299552" y="120468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1" name="任意多边形 12"/>
              <p:cNvSpPr>
                <a:spLocks noChangeArrowheads="1"/>
              </p:cNvSpPr>
              <p:nvPr/>
            </p:nvSpPr>
            <p:spPr bwMode="auto">
              <a:xfrm rot="1888215">
                <a:off x="3688746" y="361657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2" name="任意多边形 13"/>
              <p:cNvSpPr>
                <a:spLocks noChangeArrowheads="1"/>
              </p:cNvSpPr>
              <p:nvPr/>
            </p:nvSpPr>
            <p:spPr bwMode="auto">
              <a:xfrm rot="-2097898">
                <a:off x="1905508" y="367332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3" name="任意多边形 14"/>
              <p:cNvSpPr>
                <a:spLocks noChangeArrowheads="1"/>
              </p:cNvSpPr>
              <p:nvPr/>
            </p:nvSpPr>
            <p:spPr bwMode="auto">
              <a:xfrm rot="2750473">
                <a:off x="3928352" y="629884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4" name="任意多边形 15"/>
              <p:cNvSpPr>
                <a:spLocks noChangeArrowheads="1"/>
              </p:cNvSpPr>
              <p:nvPr/>
            </p:nvSpPr>
            <p:spPr bwMode="auto">
              <a:xfrm rot="3552968">
                <a:off x="4194790" y="871489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5" name="任意多边形 16"/>
              <p:cNvSpPr>
                <a:spLocks noChangeArrowheads="1"/>
              </p:cNvSpPr>
              <p:nvPr/>
            </p:nvSpPr>
            <p:spPr bwMode="auto">
              <a:xfrm rot="-2984903">
                <a:off x="1577950" y="661526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6" name="任意多边形 17"/>
              <p:cNvSpPr>
                <a:spLocks noChangeArrowheads="1"/>
              </p:cNvSpPr>
              <p:nvPr/>
            </p:nvSpPr>
            <p:spPr bwMode="auto">
              <a:xfrm rot="-3649673">
                <a:off x="1381310" y="953545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01" name="任意多边形 46"/>
          <p:cNvSpPr>
            <a:spLocks noChangeArrowheads="1"/>
          </p:cNvSpPr>
          <p:nvPr/>
        </p:nvSpPr>
        <p:spPr bwMode="auto">
          <a:xfrm rot="3325521">
            <a:off x="5817567" y="-1769681"/>
            <a:ext cx="1890713" cy="3166299"/>
          </a:xfrm>
          <a:custGeom>
            <a:gdLst>
              <a:gd name="T0" fmla="*/ 886776 w 2015614"/>
              <a:gd name="T1" fmla="*/ 0 h 4367958"/>
              <a:gd name="T2" fmla="*/ 1032369 w 2015614"/>
              <a:gd name="T3" fmla="*/ 78982 h 4367958"/>
              <a:gd name="T4" fmla="*/ 1773552 w 2015614"/>
              <a:gd name="T5" fmla="*/ 1147016 h 4367958"/>
              <a:gd name="T6" fmla="*/ 1032369 w 2015614"/>
              <a:gd name="T7" fmla="*/ 2215049 h 4367958"/>
              <a:gd name="T8" fmla="*/ 886776 w 2015614"/>
              <a:gd name="T9" fmla="*/ 2294031 h 4367958"/>
              <a:gd name="T10" fmla="*/ 741182 w 2015614"/>
              <a:gd name="T11" fmla="*/ 2215049 h 4367958"/>
              <a:gd name="T12" fmla="*/ 0 w 2015614"/>
              <a:gd name="T13" fmla="*/ 1147015 h 4367958"/>
              <a:gd name="T14" fmla="*/ 741182 w 2015614"/>
              <a:gd name="T15" fmla="*/ 78981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solidFill>
            <a:srgbClr val="DAF8F2">
              <a:alpha val="29803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2" name="任意多边形 47"/>
          <p:cNvSpPr>
            <a:spLocks noChangeArrowheads="1"/>
          </p:cNvSpPr>
          <p:nvPr/>
        </p:nvSpPr>
        <p:spPr bwMode="auto">
          <a:xfrm rot="6930194">
            <a:off x="9030620" y="5333589"/>
            <a:ext cx="1200150" cy="3166299"/>
          </a:xfrm>
          <a:custGeom>
            <a:gdLst>
              <a:gd name="T0" fmla="*/ 357301 w 2015614"/>
              <a:gd name="T1" fmla="*/ 0 h 4367958"/>
              <a:gd name="T2" fmla="*/ 415963 w 2015614"/>
              <a:gd name="T3" fmla="*/ 78982 h 4367958"/>
              <a:gd name="T4" fmla="*/ 714601 w 2015614"/>
              <a:gd name="T5" fmla="*/ 1147016 h 4367958"/>
              <a:gd name="T6" fmla="*/ 415963 w 2015614"/>
              <a:gd name="T7" fmla="*/ 2215049 h 4367958"/>
              <a:gd name="T8" fmla="*/ 357301 w 2015614"/>
              <a:gd name="T9" fmla="*/ 2294031 h 4367958"/>
              <a:gd name="T10" fmla="*/ 298638 w 2015614"/>
              <a:gd name="T11" fmla="*/ 2215049 h 4367958"/>
              <a:gd name="T12" fmla="*/ 0 w 2015614"/>
              <a:gd name="T13" fmla="*/ 1147015 h 4367958"/>
              <a:gd name="T14" fmla="*/ 298638 w 2015614"/>
              <a:gd name="T15" fmla="*/ 78981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solidFill>
            <a:srgbClr val="D3FADA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667250" y="2402840"/>
            <a:ext cx="609600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关注</a:t>
            </a:r>
            <a:endParaRPr lang="zh-CN" altLang="en-US" sz="3600" b="1">
              <a:solidFill>
                <a:schemeClr val="accent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文本的复合方式</a:t>
            </a:r>
          </a:p>
          <a:p>
            <a:r>
              <a:rPr lang="zh-CN" altLang="en-US" sz="36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及其相关试题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76300" y="1752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一、复合文本有何特点？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21265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876300" y="4028440"/>
            <a:ext cx="799147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同一个事物，从不同角度或侧面进行论述同一个问题，用不同文体作出不同的呈现方式同一个问题，不同观点形成比较、争锋同一种思想或方法，在不同领域里运用
</a:t>
            </a:r>
            <a:endParaRPr lang="zh-CN" altLang="en-US"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76300" y="3495040"/>
            <a:ext cx="66313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不能把复合文本当作两三篇单文本的简单叠加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988060" y="1294765"/>
            <a:ext cx="982599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</a:t>
            </a:r>
            <a:r>
              <a:rPr lang="zh-CN" sz="2400">
                <a:solidFill>
                  <a:srgbClr val="231F20"/>
                </a:solidFill>
                <a:sym typeface="+mn-ea"/>
              </a:rPr>
              <a:t>信息类阅读测试，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近四年8份新高考卷的共用了五组复合式文本，占比六成多，其中四组为双文本，一组为三文本。</a:t>
            </a: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267970" y="80010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（一）高考选用情况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989330" y="2274570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文学类、古文、古诗和作文等试题也可以选用复合文本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67970" y="2884805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（二）相比单文本，特点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820400" y="11976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3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76300" y="1752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一、复合文本有何特点？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21265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1670685" y="1962785"/>
            <a:ext cx="474281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相比单文本，复合文本阅读测试</a:t>
            </a:r>
          </a:p>
          <a:p>
            <a:endParaRPr lang="zh-CN" sz="2400" b="1">
              <a:solidFill>
                <a:srgbClr val="000000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微软雅黑" panose="020b0503020204020204" pitchFamily="34" charset="-122"/>
            </a:endParaRPr>
          </a:p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题型有哪些新特点？</a:t>
            </a:r>
          </a:p>
          <a:p>
            <a:endParaRPr lang="zh-CN" sz="2400" b="1">
              <a:solidFill>
                <a:srgbClr val="000000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微软雅黑" panose="020b0503020204020204" pitchFamily="34" charset="-122"/>
            </a:endParaRPr>
          </a:p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能力有哪些新要求？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3600" y="9525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二、文本的复合方式、相关试题、能力要求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1633" y="-21664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68605" y="532130"/>
          <a:ext cx="11797030" cy="6323330"/>
        </p:xfrm>
        <a:graphic>
          <a:graphicData uri="http://schemas.openxmlformats.org/drawingml/2006/table">
            <a:tbl>
              <a:tblPr/>
              <a:tblGrid>
                <a:gridCol w="768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2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068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8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47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21361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7432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年份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卷别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选文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内容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文体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复合方式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6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新高考Ⅰ卷 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1.葛剑雄《中国历史地理学的发展基础和前景》2.刘盛佳《历史地理学的研究对象》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历史地理学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内容并列互补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新高考Ⅱ卷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埃德·扬《我包罗万象》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微生物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科普文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单文本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453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新高考Ⅰ卷 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1.朱光潜《诗论》2.钱锺书读《拉奥孔》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文艺理论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内容并列互补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新高考Ⅱ卷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肖峰《从底线伦理到担当精神：当代青年的网络文明意识》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社会评论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单文本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96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新高考Ⅰ卷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1.习近平《加快构建中国特色哲学社会科学》2.郑敏《新诗百年探索与后新诗潮》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社科理论+</a:t>
                      </a:r>
                    </a:p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文艺理论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总论与分论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7160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新高考Ⅱ卷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1.辛红娟《中国典籍“谁来译”》2.党争胜《霍克思与杨宪益的翻译思想刍议》3.杨乃乔《＜红楼梦＞与The Story of the Stone——谈异质文化观念的不可通约性及其翻译的创造性》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文艺理论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内容并列互补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37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2023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新高考Ⅰ卷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赫克托·麦克唐纳《后真相时代》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社会评论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单文本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7025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新高考Ⅱ卷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1.习近平《谈谈调查研究》2.费孝通《亦谈社会调查》</a:t>
                      </a:r>
                      <a:endParaRPr lang="en-US" altLang="en-US" sz="18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社会评论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论述类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内容并列互补</a:t>
                      </a:r>
                      <a:endParaRPr lang="en-US" altLang="en-US" sz="2400" b="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3600" y="244475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二、文本的复合方式、相关试题、能力要求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21265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87400" y="88519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（一）内容并列互补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866775" y="1469390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信息类最常见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862965" y="2053590"/>
            <a:ext cx="1063307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特点：通过多文本把共同的主题从不同角度或侧面论述得更全面，更深刻，便于要求考生运用关联思维和整体思维，综合多文本的观点和方法，以评价新现象、解决新问题。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954405" y="3340735"/>
            <a:ext cx="1103249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3.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例：2021年新高考Ⅰ卷</a:t>
            </a:r>
          </a:p>
          <a:p>
            <a:pPr marL="0" indent="0"/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朱光潜《诗论》和钱锺书《读&lt;拉奥孔&gt;》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“诗画异质”</a:t>
            </a:r>
            <a:endParaRPr lang="en-US" altLang="zh-CN" sz="2400" b="0">
              <a:solidFill>
                <a:srgbClr val="231F2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19835" y="4258945"/>
            <a:ext cx="9971405" cy="82994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altLang="en-US" sz="240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第</a:t>
            </a:r>
            <a:r>
              <a:rPr lang="en-US" altLang="zh-CN" sz="240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5</a:t>
            </a:r>
            <a:r>
              <a:rPr lang="zh-CN" altLang="en-US" sz="240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题：</a:t>
            </a:r>
            <a:r>
              <a:rPr lang="en-US" altLang="zh-CN" sz="240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“嵇康诗有‘目送归鸿，手挥五弦’一句，顾恺之说画‘手挥五弦易，目送归鸿难’。请结合材料，谈谈你对此的理解。”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3600" y="244475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二、文本的复合方式、相关试题、能力要求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21265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87400" y="95250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（二）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总论与分论（一般和个案）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866775" y="1469390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信息类只一例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862965" y="2053590"/>
            <a:ext cx="7917815" cy="15532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例：2022年新高考Ⅰ卷</a:t>
            </a:r>
          </a:p>
          <a:p>
            <a:pPr marL="0" indent="0"/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文本一习近平的《加快构建中国特色哲学社会科学》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endParaRPr lang="zh-CN" altLang="en-US"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（传统文化“创造性转化、创新性发展”的问题）</a:t>
            </a:r>
          </a:p>
          <a:p>
            <a:pPr marL="0" indent="0"/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文本二郑敏的《新诗百年探索与后新诗潮》</a:t>
            </a:r>
          </a:p>
          <a:p>
            <a:pPr marL="0" indent="0"/>
            <a:endParaRPr lang="zh-CN" altLang="en-US"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lang="zh-CN" altLang="en-US"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lang="zh-CN" altLang="en-US"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49960" y="3736975"/>
            <a:ext cx="10633075" cy="82994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en-US" altLang="zh-CN" sz="2400" b="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“如何推动中国古典诗论的‘创造性转化、创新性发展’？请结合材料谈谈你的看法”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780145" y="2385060"/>
            <a:ext cx="2518410" cy="12471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宏观，高屋建瓴</a:t>
            </a:r>
          </a:p>
          <a:p>
            <a:pPr lvl="0" algn="l">
              <a:buClrTx/>
              <a:buSzTx/>
              <a:buFontTx/>
            </a:pPr>
            <a:endParaRPr lang="en-US" altLang="zh-CN" sz="2400">
              <a:solidFill>
                <a:srgbClr val="231F20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具体，鞭辟入里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876300" y="5137785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3.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能力要求：</a:t>
            </a:r>
            <a:r>
              <a:rPr lang="zh-CN" altLang="en-US" sz="2400">
                <a:solidFill>
                  <a:srgbClr val="231F20"/>
                </a:solidFill>
                <a:sym typeface="+mn-ea"/>
              </a:rPr>
              <a:t>关联思维、整体思维、运用能力</a:t>
            </a:r>
            <a:endParaRPr lang="zh-CN" altLang="en-US"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8507095" y="2529205"/>
            <a:ext cx="384175" cy="211455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右箭头 7"/>
          <p:cNvSpPr/>
          <p:nvPr/>
        </p:nvSpPr>
        <p:spPr>
          <a:xfrm>
            <a:off x="8507095" y="3240405"/>
            <a:ext cx="384175" cy="211455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3600" y="244475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二、文本的复合方式、相关试题、能力要求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21265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87400" y="80010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（三）</a:t>
            </a:r>
            <a:r>
              <a:rPr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多文体</a:t>
            </a:r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复合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878840" y="2902585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高考信息类尚无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878840" y="1314450"/>
            <a:ext cx="10580370" cy="14776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依据和特点：</a:t>
            </a:r>
          </a:p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“选用的语言材料要具有时代性、典型性和多样性。”（</a:t>
            </a:r>
            <a:r>
              <a:rPr lang="zh-CN" sz="2400">
                <a:solidFill>
                  <a:srgbClr val="231F20"/>
                </a:solidFill>
                <a:sym typeface="+mn-ea"/>
              </a:rPr>
              <a:t>课标）</a:t>
            </a:r>
          </a:p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考查学生阅读各种类型各种文体文章的能力，</a:t>
            </a:r>
          </a:p>
          <a:p>
            <a:pPr marL="0" indent="0"/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比较分析各种文体的写作方法、意图和风格的能力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949960" y="5727065"/>
            <a:ext cx="10633075" cy="82994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en-US" altLang="zh-CN" sz="2400" b="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“材料一和材料二都对美丽乡村和生态发展的关系进行了阐述，但材料二作为致辞更多地使用短句，有何效果？请根据材料简要概括。”</a:t>
            </a: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222375" y="4044315"/>
          <a:ext cx="9892665" cy="1588770"/>
        </p:xfrm>
        <a:graphic>
          <a:graphicData uri="http://schemas.openxmlformats.org/drawingml/2006/table">
            <a:tbl>
              <a:tblPr/>
              <a:tblGrid>
                <a:gridCol w="7172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97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14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《从“美丽乡村”到“美丽中国”——解析“美丽乡村”的生态意蕴》</a:t>
                      </a:r>
                      <a:endParaRPr lang="en-US" altLang="en-US" sz="18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231F20"/>
                          </a:solidFill>
                          <a:latin typeface="DLF-3-0-33648674" charset="0"/>
                          <a:cs typeface="DLF-3-0-33648674" charset="0"/>
                        </a:rPr>
                        <a:t>论文</a:t>
                      </a:r>
                      <a:r>
                        <a:rPr lang="zh-CN" altLang="en-US" sz="2400" b="0">
                          <a:solidFill>
                            <a:srgbClr val="231F20"/>
                          </a:solidFill>
                          <a:latin typeface="DLF-3-0-33648674" charset="0"/>
                          <a:cs typeface="DLF-3-0-33648674" charset="0"/>
                        </a:rPr>
                        <a:t>，</a:t>
                      </a:r>
                      <a:r>
                        <a:rPr lang="en-US" sz="2400" b="0">
                          <a:solidFill>
                            <a:srgbClr val="231F20"/>
                          </a:solidFill>
                          <a:latin typeface="DLF-3-0-33648674" charset="0"/>
                          <a:cs typeface="DLF-3-0-33648674" charset="0"/>
                        </a:rPr>
                        <a:t>总论</a:t>
                      </a:r>
                      <a:endParaRPr lang="en-US" altLang="en-US" sz="2400" b="0">
                        <a:solidFill>
                          <a:srgbClr val="231F20"/>
                        </a:solidFill>
                        <a:latin typeface="DLF-3-0-33648674" charset="0"/>
                        <a:ea typeface="DLF-3-0-33648674" charset="0"/>
                        <a:cs typeface="DLF-3-0-3364867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14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《在第五届“中国美丽乡村·万峰林峰会”开幕式上的致辞》</a:t>
                      </a:r>
                      <a:endParaRPr lang="en-US" altLang="en-US" sz="18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开幕式上的致辞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14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《从“乡土中国”到“美丽乡村”：我国民族地区乡村振兴的实践逻辑与路径调适》</a:t>
                      </a:r>
                      <a:endParaRPr lang="en-US" altLang="en-US" sz="18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个案调查报告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" name="文本框 10"/>
          <p:cNvSpPr txBox="1"/>
          <p:nvPr/>
        </p:nvSpPr>
        <p:spPr>
          <a:xfrm>
            <a:off x="878840" y="347345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>
                <a:solidFill>
                  <a:srgbClr val="231F20"/>
                </a:solidFill>
                <a:sym typeface="+mn-ea"/>
              </a:rPr>
              <a:t>3.</a:t>
            </a:r>
            <a:r>
              <a:rPr lang="zh-CN" altLang="en-US" sz="2400">
                <a:solidFill>
                  <a:srgbClr val="231F20"/>
                </a:solidFill>
                <a:sym typeface="+mn-ea"/>
              </a:rPr>
              <a:t>例子：泉州市2023届监测五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二、文本的复合方式、相关试题、能力要求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（四）</a:t>
            </a:r>
            <a:r>
              <a:rPr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辩驳式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561975" y="1184910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1.2023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年高考的新方向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45160" y="4825365"/>
            <a:ext cx="10681970" cy="1000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3.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能力要求：</a:t>
            </a:r>
          </a:p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   </a:t>
            </a:r>
            <a:r>
              <a:rPr lang="zh-CN" sz="2400" b="0">
                <a:solidFill>
                  <a:srgbClr val="231F20"/>
                </a:solidFill>
              </a:rPr>
              <a:t>比较分析、辩证分析、批判分析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65810" y="3928110"/>
            <a:ext cx="10633075" cy="46037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</a:t>
            </a:r>
            <a:r>
              <a:rPr lang="en-US" altLang="zh-CN" sz="2400" b="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14. 子鲋用以批驳韩非的事实依据是什么？</a:t>
            </a: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17575" y="2245360"/>
          <a:ext cx="10481310" cy="1463040"/>
        </p:xfrm>
        <a:graphic>
          <a:graphicData uri="http://schemas.openxmlformats.org/drawingml/2006/table">
            <a:tbl>
              <a:tblPr/>
              <a:tblGrid>
                <a:gridCol w="289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857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14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《韩非子·难一》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赵襄子以“高赫为赏首”，仲尼曰“善赏哉”，韩非子说“仲尼不知善赏”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1490"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《孔丛子·答问》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赵襄子奖赏群臣时，孔子已经去世多年，不可能对此发表意见。</a:t>
                      </a: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“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好事而穿凿者，必言经以自辅，援圣以自贤</a:t>
                      </a: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”</a:t>
                      </a: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1" name="文本框 10"/>
          <p:cNvSpPr txBox="1"/>
          <p:nvPr/>
        </p:nvSpPr>
        <p:spPr>
          <a:xfrm>
            <a:off x="574040" y="167449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buNone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2.</a:t>
            </a:r>
            <a:r>
              <a:rPr lang="zh-CN" altLang="en-US" sz="2400">
                <a:solidFill>
                  <a:srgbClr val="231F20"/>
                </a:solidFill>
                <a:sym typeface="+mn-ea"/>
              </a:rPr>
              <a:t>例</a:t>
            </a:r>
            <a:r>
              <a:rPr lang="en-US" altLang="zh-CN" sz="2400">
                <a:solidFill>
                  <a:srgbClr val="231F20"/>
                </a:solidFill>
                <a:sym typeface="+mn-ea"/>
              </a:rPr>
              <a:t>1</a:t>
            </a:r>
            <a:r>
              <a:rPr lang="zh-CN" altLang="en-US" sz="2400">
                <a:solidFill>
                  <a:srgbClr val="231F20"/>
                </a:solidFill>
                <a:sym typeface="+mn-ea"/>
              </a:rPr>
              <a:t>：</a:t>
            </a:r>
            <a:r>
              <a:rPr lang="en-US" altLang="zh-CN" sz="2400">
                <a:solidFill>
                  <a:srgbClr val="231F20"/>
                </a:solidFill>
                <a:sym typeface="+mn-ea"/>
              </a:rPr>
              <a:t>2023</a:t>
            </a:r>
            <a:r>
              <a:rPr 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新高考Ⅰ卷</a:t>
            </a:r>
            <a:endParaRPr lang="zh-CN" altLang="en-US" sz="2400">
              <a:solidFill>
                <a:srgbClr val="231F2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二、文本的复合方式、相关试题、能力要求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（四）</a:t>
            </a:r>
            <a:r>
              <a:rPr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辩驳式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561975" y="1184910"/>
            <a:ext cx="7991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4.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特点和意义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45160" y="3020060"/>
            <a:ext cx="10681970" cy="158686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5.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例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：2023年泉州市高三监测五</a:t>
            </a:r>
          </a:p>
          <a:p>
            <a:pPr marL="0" indent="0"/>
            <a:r>
              <a:rPr lang="en-US" altLang="zh-CN" sz="2400" b="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材料1《旧唐书·李吉甫传》</a:t>
            </a:r>
          </a:p>
          <a:p>
            <a:pPr marL="0" indent="0"/>
            <a:r>
              <a:rPr lang="en-US" altLang="zh-CN" sz="240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材料2</a:t>
            </a:r>
            <a:r>
              <a:rPr lang="en-US" altLang="zh-CN" sz="2400" b="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李绛《李相国论事集·论太平事》</a:t>
            </a:r>
          </a:p>
          <a:p>
            <a:pPr marL="0" indent="0"/>
            <a:r>
              <a:rPr lang="en-US" altLang="zh-CN" sz="2400" b="0">
                <a:solidFill>
                  <a:srgbClr val="231F2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14题：两则文本中，李吉甫的形象存在较明显的区别，为什么</a:t>
            </a:r>
            <a:endParaRPr lang="zh-CN"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lang="zh-CN"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lang="zh-CN"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   </a:t>
            </a:r>
            <a:endParaRPr lang="zh-CN" sz="2400" b="0">
              <a:solidFill>
                <a:srgbClr val="231F2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61975" y="1665605"/>
            <a:ext cx="10681970" cy="5492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 b="0">
                <a:solidFill>
                  <a:srgbClr val="231F2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①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印证式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辩驳式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561975" y="2212975"/>
            <a:ext cx="10681970" cy="5384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 b="0">
                <a:solidFill>
                  <a:srgbClr val="231F2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②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接受式阅读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        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辨析式阅读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774065" y="4723130"/>
            <a:ext cx="1064641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>
                <a:solidFill>
                  <a:srgbClr val="231F20"/>
                </a:solidFill>
                <a:sym typeface="+mn-ea"/>
              </a:rPr>
              <a:t>答案：出处和选材不同，文本一为正史，相对全面公允；文本二为个人著作，可能片面偏颇。</a:t>
            </a:r>
            <a:endParaRPr lang="zh-CN" altLang="en-US" sz="2400">
              <a:solidFill>
                <a:srgbClr val="231F20"/>
              </a:solidFill>
              <a:sym typeface="+mn-ea"/>
            </a:endParaRPr>
          </a:p>
        </p:txBody>
      </p:sp>
      <p:sp>
        <p:nvSpPr>
          <p:cNvPr id="5" name="右箭头 4"/>
          <p:cNvSpPr/>
          <p:nvPr>
            <p:custDataLst>
              <p:tags r:id="rId2"/>
            </p:custDataLst>
          </p:nvPr>
        </p:nvSpPr>
        <p:spPr>
          <a:xfrm>
            <a:off x="2023745" y="1746250"/>
            <a:ext cx="384175" cy="211455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右箭头 5"/>
          <p:cNvSpPr/>
          <p:nvPr>
            <p:custDataLst>
              <p:tags r:id="rId3"/>
            </p:custDataLst>
          </p:nvPr>
        </p:nvSpPr>
        <p:spPr>
          <a:xfrm>
            <a:off x="2696210" y="2298065"/>
            <a:ext cx="384175" cy="211455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三、总结与延伸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（一）文本复合，试题类型和能力要求有变化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645160" y="1227455"/>
            <a:ext cx="101860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题型更新颖更灵活：整合类、比较类、评价类、运用类的题型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45160" y="1665605"/>
            <a:ext cx="10681970" cy="5492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31F2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能力要求越来越高：</a:t>
            </a:r>
            <a:r>
              <a:rPr lang="zh-CN" sz="2400">
                <a:solidFill>
                  <a:srgbClr val="231F20"/>
                </a:solidFill>
                <a:sym typeface="+mn-ea"/>
              </a:rPr>
              <a:t>理解、检索、筛选、比对、分析</a:t>
            </a:r>
            <a:r>
              <a:rPr lang="en-US" altLang="zh-CN" sz="2400">
                <a:solidFill>
                  <a:srgbClr val="231F20"/>
                </a:solidFill>
                <a:sym typeface="+mn-ea"/>
              </a:rPr>
              <a:t>  </a:t>
            </a:r>
            <a:endParaRPr lang="zh-CN"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599815" y="2133600"/>
            <a:ext cx="3783330" cy="518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整合、评价、迁移、运用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659130" y="2959100"/>
            <a:ext cx="1066800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纪荣海老师</a:t>
            </a:r>
            <a:r>
              <a:rPr lang="zh-CN" altLang="en-US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论文</a:t>
            </a: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《信息类阅读测试的目标要求、阅读难点及思维训练对策》</a:t>
            </a:r>
          </a:p>
        </p:txBody>
      </p:sp>
      <p:sp>
        <p:nvSpPr>
          <p:cNvPr id="4" name="右弧形箭头 3"/>
          <p:cNvSpPr/>
          <p:nvPr/>
        </p:nvSpPr>
        <p:spPr>
          <a:xfrm>
            <a:off x="8112760" y="1786890"/>
            <a:ext cx="576580" cy="768350"/>
          </a:xfrm>
          <a:prstGeom prst="curvedLef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3" grpId="0"/>
      <p:bldP spid="7" grpId="0"/>
      <p:bldP spid="8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三、总结与延伸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（一）文本复合，试题类型和能力要求有变化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756920" y="2561590"/>
            <a:ext cx="10681970" cy="895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</a:t>
            </a:r>
            <a:r>
              <a:rPr sz="2400" b="0">
                <a:solidFill>
                  <a:srgbClr val="231F20"/>
                </a:solidFill>
                <a:ea typeface="宋体" panose="02010600030101010101" pitchFamily="2" charset="-122"/>
              </a:rPr>
              <a:t>2023年新高考Ⅰ卷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对</a:t>
            </a: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思维</a:t>
            </a:r>
            <a:r>
              <a:rPr lang="zh-CN" altLang="en-US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考查的重视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r>
              <a:rPr 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    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《孔丛子·答问》</a:t>
            </a:r>
            <a:r>
              <a:rPr sz="2400" b="0">
                <a:solidFill>
                  <a:srgbClr val="231F20"/>
                </a:solidFill>
                <a:ea typeface="宋体" panose="02010600030101010101" pitchFamily="2" charset="-122"/>
              </a:rPr>
              <a:t>《后真相时代》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82600" y="1134745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（二）由关注文本复合，到关注思维考查的重视和深化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296035" y="1685925"/>
            <a:ext cx="9286240" cy="7854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整体思维、复合思维、关联思维</a:t>
            </a:r>
          </a:p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比较思维、辩证思维、批判思维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56920" y="3456940"/>
            <a:ext cx="10681970" cy="4648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泉州市监测卷</a:t>
            </a:r>
            <a:r>
              <a:rPr lang="zh-CN" sz="2400">
                <a:solidFill>
                  <a:srgbClr val="231F20"/>
                </a:solidFill>
                <a:sym typeface="+mn-ea"/>
              </a:rPr>
              <a:t>对</a:t>
            </a: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思维</a:t>
            </a:r>
            <a:r>
              <a:rPr lang="zh-CN" altLang="en-US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考查的落实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三、总结与延伸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862965" y="617220"/>
            <a:ext cx="10681970" cy="414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泉州市监测卷</a:t>
            </a:r>
            <a:r>
              <a:rPr lang="zh-CN" sz="2400">
                <a:solidFill>
                  <a:srgbClr val="231F20"/>
                </a:solidFill>
                <a:sym typeface="+mn-ea"/>
              </a:rPr>
              <a:t>对</a:t>
            </a: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思维</a:t>
            </a:r>
            <a:r>
              <a:rPr lang="zh-CN" altLang="en-US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考查的落实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r>
              <a:rPr 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    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62965" y="1116330"/>
            <a:ext cx="10574020" cy="347662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altLang="en-US" sz="2000"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（泉州市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2024</a:t>
            </a:r>
            <a:r>
              <a:rPr lang="zh-CN" altLang="en-US" sz="2000" b="0">
                <a:latin typeface="Times New Roman" panose="02020603050405020304" charset="0"/>
                <a:ea typeface="宋体" panose="02010600030101010101" pitchFamily="2" charset="-122"/>
              </a:rPr>
              <a:t>届监测一）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23</a:t>
            </a:r>
            <a:r>
              <a:rPr lang="zh-CN" sz="2000" b="0">
                <a:ea typeface="宋体" panose="02010600030101010101" pitchFamily="2" charset="-122"/>
              </a:rPr>
              <a:t>．阅读下面的材料，根据要求写作。（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60</a:t>
            </a:r>
            <a:r>
              <a:rPr lang="zh-CN" sz="2000" b="0">
                <a:ea typeface="宋体" panose="02010600030101010101" pitchFamily="2" charset="-122"/>
              </a:rPr>
              <a:t>分）</a:t>
            </a:r>
            <a:endParaRPr lang="zh-CN" sz="2000" b="1">
              <a:ea typeface="微软雅黑" panose="020b0503020204020204" pitchFamily="34" charset="-122"/>
            </a:endParaRPr>
          </a:p>
          <a:p>
            <a:pPr marL="0" indent="0"/>
            <a:r>
              <a:rPr lang="en-US" altLang="zh-CN" sz="2000" b="1">
                <a:ea typeface="微软雅黑" panose="020b0503020204020204" pitchFamily="34" charset="-122"/>
              </a:rPr>
              <a:t>       </a:t>
            </a:r>
            <a:r>
              <a:rPr lang="zh-CN" sz="2000" b="1">
                <a:ea typeface="微软雅黑" panose="020b0503020204020204" pitchFamily="34" charset="-122"/>
              </a:rPr>
              <a:t>材料一：</a:t>
            </a:r>
            <a:endParaRPr lang="zh-CN" sz="2000" b="0">
              <a:ea typeface="微软雅黑" panose="020b0503020204020204" pitchFamily="34" charset="-122"/>
            </a:endParaRPr>
          </a:p>
          <a:p>
            <a:pPr marL="0" indent="0"/>
            <a:r>
              <a:rPr lang="en-US" altLang="zh-CN" sz="2000" b="0">
                <a:ea typeface="微软雅黑" panose="020b0503020204020204" pitchFamily="34" charset="-122"/>
              </a:rPr>
              <a:t>      </a:t>
            </a:r>
            <a:r>
              <a:rPr lang="en-US" altLang="zh-CN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陀思妥耶夫斯基说：</a:t>
            </a:r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人最可怕的惩罚，莫过于重复干毫无意义的活！</a:t>
            </a:r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endParaRPr lang="zh-CN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/>
            <a:r>
              <a:rPr lang="en-US" altLang="zh-CN" sz="2000" b="1">
                <a:ea typeface="微软雅黑" panose="020b0503020204020204" pitchFamily="34" charset="-122"/>
              </a:rPr>
              <a:t>       </a:t>
            </a:r>
            <a:r>
              <a:rPr lang="zh-CN" sz="2000" b="1">
                <a:ea typeface="微软雅黑" panose="020b0503020204020204" pitchFamily="34" charset="-122"/>
              </a:rPr>
              <a:t>材料二：</a:t>
            </a:r>
            <a:endParaRPr lang="zh-CN" sz="2000" b="0">
              <a:ea typeface="微软雅黑" panose="020b0503020204020204" pitchFamily="34" charset="-122"/>
            </a:endParaRPr>
          </a:p>
          <a:p>
            <a:pPr marL="0" indent="0"/>
            <a:r>
              <a:rPr lang="en-US" altLang="zh-CN" sz="2000" b="0">
                <a:ea typeface="微软雅黑" panose="020b0503020204020204" pitchFamily="34" charset="-122"/>
              </a:rPr>
              <a:t>       </a:t>
            </a:r>
            <a:r>
              <a:rPr lang="zh-CN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历史学家吴晗通过抄书来掌握并熟记史料知识，他说：“我是提倡抄书的，抄书这一关很重要。抄书的方法很多，有的记主要内容；有的是为研究某个问题；有的目前虽来不及研究，但材料很重要，有意义，就得记录下来。自己抄录的资料多了，重复的多看几遍，不仅可以加强记忆，也可以从中发现问题。</a:t>
            </a:r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endParaRPr lang="zh-CN" sz="2000" b="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/>
            <a:r>
              <a:rPr lang="en-US" altLang="zh-CN" sz="2000" b="0">
                <a:latin typeface="Times New Roman" panose="02020603050405020304" charset="0"/>
                <a:ea typeface="微软雅黑" panose="020b0503020204020204" pitchFamily="34" charset="-122"/>
              </a:rPr>
              <a:t>        </a:t>
            </a:r>
            <a:r>
              <a:rPr lang="zh-CN" sz="2000" b="0">
                <a:latin typeface="宋体" panose="02010600030101010101" pitchFamily="2" charset="-122"/>
                <a:cs typeface="宋体" panose="02010600030101010101" pitchFamily="2" charset="-122"/>
              </a:rPr>
              <a:t>复兴中学学生会拟举办“我看重复”的讨论会，请你结合上述材料，以该校学生的身份写一篇发言稿。</a:t>
            </a:r>
            <a:endParaRPr lang="zh-CN" altLang="en-US" sz="2000" b="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三、总结与延伸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862965" y="617220"/>
            <a:ext cx="10681970" cy="414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泉州市监测卷</a:t>
            </a:r>
            <a:r>
              <a:rPr lang="zh-CN" sz="2400">
                <a:solidFill>
                  <a:srgbClr val="231F20"/>
                </a:solidFill>
                <a:sym typeface="+mn-ea"/>
              </a:rPr>
              <a:t>对</a:t>
            </a: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思维</a:t>
            </a:r>
            <a:r>
              <a:rPr lang="zh-CN" altLang="en-US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考查的落实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r>
              <a:rPr 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    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62965" y="1116330"/>
            <a:ext cx="10574020" cy="255333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altLang="en-US" sz="2000"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（泉州市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2024</a:t>
            </a:r>
            <a:r>
              <a:rPr lang="zh-CN" altLang="en-US" sz="2000" b="0">
                <a:latin typeface="Times New Roman" panose="02020603050405020304" charset="0"/>
                <a:ea typeface="宋体" panose="02010600030101010101" pitchFamily="2" charset="-122"/>
              </a:rPr>
              <a:t>届监测二）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indent="0"/>
            <a:r>
              <a:rPr sz="2000" b="0">
                <a:ea typeface="宋体" panose="02010600030101010101" pitchFamily="2" charset="-122"/>
              </a:rPr>
              <a:t>23．阅读下面的材料，根据要求写作。（60分）</a:t>
            </a:r>
          </a:p>
          <a:p>
            <a:pPr marL="0" indent="0"/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传统的中西绘画区别很多，但最根本的区别是西画以“目视”，而中国画以“神遇”。“目视”即用眼睛去看，“神遇”是用心神去领会、思考。</a:t>
            </a:r>
          </a:p>
          <a:p>
            <a:pPr marL="0" indent="0"/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比如，西方人认为玫瑰花很美，花红而大，叶绿而肥，这靠的是“目视”；中国文人认为梅花冬天开放，有冒风雪抗严寒的精神，具有君子的人格力量，这靠的是“神遇”。</a:t>
            </a:r>
          </a:p>
          <a:p>
            <a:pPr marL="0" indent="0"/>
            <a:r>
              <a:rPr lang="en-US" sz="2000" b="0">
                <a:ea typeface="宋体" panose="02010600030101010101" pitchFamily="2" charset="-122"/>
              </a:rPr>
              <a:t>        </a:t>
            </a:r>
            <a:r>
              <a:rPr sz="2000" b="0">
                <a:ea typeface="宋体" panose="02010600030101010101" pitchFamily="2" charset="-122"/>
              </a:rPr>
              <a:t>生活如诗如画，既可以“目视”，也可以“神遇”。作为高三学生，请你结合自己对高中生活的感悟，给将入学的高一新生写一封信，与他们分享你的认识与思考。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27"/>
          <p:cNvSpPr>
            <a:spLocks noChangeArrowheads="1"/>
          </p:cNvSpPr>
          <p:nvPr/>
        </p:nvSpPr>
        <p:spPr bwMode="auto">
          <a:xfrm rot="-4486450">
            <a:off x="10100115" y="5021580"/>
            <a:ext cx="1463675" cy="3672843"/>
          </a:xfrm>
          <a:custGeom>
            <a:gdLst>
              <a:gd name="T0" fmla="*/ 531438 w 2015614"/>
              <a:gd name="T1" fmla="*/ 0 h 4367958"/>
              <a:gd name="T2" fmla="*/ 618690 w 2015614"/>
              <a:gd name="T3" fmla="*/ 106274 h 4367958"/>
              <a:gd name="T4" fmla="*/ 1062874 w 2015614"/>
              <a:gd name="T5" fmla="*/ 1543371 h 4367958"/>
              <a:gd name="T6" fmla="*/ 618690 w 2015614"/>
              <a:gd name="T7" fmla="*/ 2980467 h 4367958"/>
              <a:gd name="T8" fmla="*/ 531438 w 2015614"/>
              <a:gd name="T9" fmla="*/ 3086741 h 4367958"/>
              <a:gd name="T10" fmla="*/ 444184 w 2015614"/>
              <a:gd name="T11" fmla="*/ 2980466 h 4367958"/>
              <a:gd name="T12" fmla="*/ 0 w 2015614"/>
              <a:gd name="T13" fmla="*/ 1543370 h 4367958"/>
              <a:gd name="T14" fmla="*/ 444184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任意多边形 28"/>
          <p:cNvSpPr>
            <a:spLocks noChangeArrowheads="1"/>
          </p:cNvSpPr>
          <p:nvPr/>
        </p:nvSpPr>
        <p:spPr bwMode="auto">
          <a:xfrm rot="-1086403">
            <a:off x="11410746" y="4997450"/>
            <a:ext cx="1149649" cy="2884488"/>
          </a:xfrm>
          <a:custGeom>
            <a:gdLst>
              <a:gd name="T0" fmla="*/ 327693 w 2015614"/>
              <a:gd name="T1" fmla="*/ 0 h 4367958"/>
              <a:gd name="T2" fmla="*/ 381495 w 2015614"/>
              <a:gd name="T3" fmla="*/ 65582 h 4367958"/>
              <a:gd name="T4" fmla="*/ 655386 w 2015614"/>
              <a:gd name="T5" fmla="*/ 952421 h 4367958"/>
              <a:gd name="T6" fmla="*/ 381495 w 2015614"/>
              <a:gd name="T7" fmla="*/ 1839260 h 4367958"/>
              <a:gd name="T8" fmla="*/ 327694 w 2015614"/>
              <a:gd name="T9" fmla="*/ 1904842 h 4367958"/>
              <a:gd name="T10" fmla="*/ 273891 w 2015614"/>
              <a:gd name="T11" fmla="*/ 1839260 h 4367958"/>
              <a:gd name="T12" fmla="*/ 0 w 2015614"/>
              <a:gd name="T13" fmla="*/ 952420 h 4367958"/>
              <a:gd name="T14" fmla="*/ 273891 w 2015614"/>
              <a:gd name="T15" fmla="*/ 65582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任意多边形 29"/>
          <p:cNvSpPr>
            <a:spLocks noChangeArrowheads="1"/>
          </p:cNvSpPr>
          <p:nvPr/>
        </p:nvSpPr>
        <p:spPr bwMode="auto">
          <a:xfrm rot="-8299235">
            <a:off x="7999908" y="-855663"/>
            <a:ext cx="1111539" cy="1563688"/>
          </a:xfrm>
          <a:custGeom>
            <a:gdLst>
              <a:gd name="T0" fmla="*/ 306328 w 2015614"/>
              <a:gd name="T1" fmla="*/ 0 h 4367958"/>
              <a:gd name="T2" fmla="*/ 356621 w 2015614"/>
              <a:gd name="T3" fmla="*/ 19273 h 4367958"/>
              <a:gd name="T4" fmla="*/ 612655 w 2015614"/>
              <a:gd name="T5" fmla="*/ 279893 h 4367958"/>
              <a:gd name="T6" fmla="*/ 356621 w 2015614"/>
              <a:gd name="T7" fmla="*/ 540513 h 4367958"/>
              <a:gd name="T8" fmla="*/ 306328 w 2015614"/>
              <a:gd name="T9" fmla="*/ 559786 h 4367958"/>
              <a:gd name="T10" fmla="*/ 256034 w 2015614"/>
              <a:gd name="T11" fmla="*/ 540512 h 4367958"/>
              <a:gd name="T12" fmla="*/ 0 w 2015614"/>
              <a:gd name="T13" fmla="*/ 279893 h 4367958"/>
              <a:gd name="T14" fmla="*/ 256034 w 2015614"/>
              <a:gd name="T15" fmla="*/ 19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2"/>
          <p:cNvSpPr txBox="1">
            <a:spLocks noChangeArrowheads="1"/>
          </p:cNvSpPr>
          <p:nvPr/>
        </p:nvSpPr>
        <p:spPr bwMode="auto">
          <a:xfrm>
            <a:off x="862965" y="10160"/>
            <a:ext cx="79165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三、总结与延伸           </a:t>
            </a:r>
          </a:p>
        </p:txBody>
      </p:sp>
      <p:sp>
        <p:nvSpPr>
          <p:cNvPr id="6150" name="任意多边形 3"/>
          <p:cNvSpPr>
            <a:spLocks noChangeArrowheads="1"/>
          </p:cNvSpPr>
          <p:nvPr/>
        </p:nvSpPr>
        <p:spPr bwMode="auto">
          <a:xfrm rot="-3146483">
            <a:off x="450998" y="64061"/>
            <a:ext cx="228600" cy="574825"/>
          </a:xfrm>
          <a:custGeom>
            <a:gdLst>
              <a:gd name="T0" fmla="*/ 12963 w 2015614"/>
              <a:gd name="T1" fmla="*/ 0 h 4367958"/>
              <a:gd name="T2" fmla="*/ 15092 w 2015614"/>
              <a:gd name="T3" fmla="*/ 2603 h 4367958"/>
              <a:gd name="T4" fmla="*/ 25927 w 2015614"/>
              <a:gd name="T5" fmla="*/ 37804 h 4367958"/>
              <a:gd name="T6" fmla="*/ 15092 w 2015614"/>
              <a:gd name="T7" fmla="*/ 73005 h 4367958"/>
              <a:gd name="T8" fmla="*/ 12963 w 2015614"/>
              <a:gd name="T9" fmla="*/ 75608 h 4367958"/>
              <a:gd name="T10" fmla="*/ 10835 w 2015614"/>
              <a:gd name="T11" fmla="*/ 73005 h 4367958"/>
              <a:gd name="T12" fmla="*/ 0 w 2015614"/>
              <a:gd name="T13" fmla="*/ 37804 h 4367958"/>
              <a:gd name="T14" fmla="*/ 10835 w 2015614"/>
              <a:gd name="T15" fmla="*/ 260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862965" y="617220"/>
            <a:ext cx="10681970" cy="414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泉州市监测卷</a:t>
            </a:r>
            <a:r>
              <a:rPr lang="zh-CN" sz="2400">
                <a:solidFill>
                  <a:srgbClr val="231F20"/>
                </a:solidFill>
                <a:sym typeface="+mn-ea"/>
              </a:rPr>
              <a:t>对</a:t>
            </a:r>
            <a:r>
              <a:rPr lang="en-US" altLang="zh-CN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思维</a:t>
            </a:r>
            <a:r>
              <a:rPr lang="zh-CN" altLang="en-US" sz="2400">
                <a:solidFill>
                  <a:srgbClr val="231F20"/>
                </a:solidFill>
                <a:latin typeface="Calibri" panose="020f0502020204030204" pitchFamily="34" charset="0"/>
                <a:sym typeface="+mn-ea"/>
              </a:rPr>
              <a:t>考查的落实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  <a:p>
            <a:pPr marL="0" indent="0"/>
            <a:r>
              <a:rPr 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     </a:t>
            </a:r>
            <a:endParaRPr sz="2400" b="0">
              <a:solidFill>
                <a:srgbClr val="231F20"/>
              </a:solidFill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62965" y="1116330"/>
            <a:ext cx="10574020" cy="163004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altLang="en-US" sz="2000"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（泉州市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2024</a:t>
            </a:r>
            <a:r>
              <a:rPr lang="zh-CN" altLang="en-US" sz="2000" b="0">
                <a:latin typeface="Times New Roman" panose="02020603050405020304" charset="0"/>
                <a:ea typeface="宋体" panose="02010600030101010101" pitchFamily="2" charset="-122"/>
              </a:rPr>
              <a:t>届监测三）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indent="0"/>
            <a:r>
              <a:rPr sz="2000" b="0">
                <a:ea typeface="宋体" panose="02010600030101010101" pitchFamily="2" charset="-122"/>
              </a:rPr>
              <a:t>22．阅读下面的材料，根据要求写作。（60分）</a:t>
            </a:r>
          </a:p>
          <a:p>
            <a:pPr marL="0" indent="0"/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本试卷文言文阅读文本二说“情以物迁”，认为感情会随着外在事物的不同而变化。范仲淹在《岳阳楼记》中则有“不以物喜，不以己悲”的看法。</a:t>
            </a:r>
          </a:p>
          <a:p>
            <a:pPr marL="0" indent="0"/>
            <a:r>
              <a:rPr lang="en-US" sz="2000" b="0">
                <a:ea typeface="宋体" panose="02010600030101010101" pitchFamily="2" charset="-122"/>
              </a:rPr>
              <a:t>         </a:t>
            </a:r>
            <a:r>
              <a:rPr sz="2000" b="0">
                <a:ea typeface="宋体" panose="02010600030101010101" pitchFamily="2" charset="-122"/>
              </a:rPr>
              <a:t>如何看待这两种不同的观点？请写一篇文章，阐述你的认识与思考。</a:t>
            </a:r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862330" y="3106420"/>
            <a:ext cx="10574655" cy="645160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13．姚希孟描写日落“赤盘半玦，至深红一线”，与姚鼐描写日出“正赤如丹，下有红光动摇承之”（《登泰山记》）的手法有何相同之处？请简要说明。（4分）</a:t>
            </a: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862965" y="4244975"/>
            <a:ext cx="10574020" cy="368300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15．两诗都写战场花开，但借以表达的情感却同中有异，请对此作简要分析。（6分）</a:t>
            </a: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862330" y="5020945"/>
            <a:ext cx="10574655" cy="1322070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21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．请借鉴文中第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 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段的分析方法，对下述的言论进行分析。（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4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分）</a:t>
            </a:r>
            <a:endParaRPr lang="zh-CN" sz="2000" b="0">
              <a:solidFill>
                <a:srgbClr val="373535"/>
              </a:solidFill>
              <a:ea typeface="微软雅黑" panose="020b0503020204020204" pitchFamily="34" charset="-122"/>
            </a:endParaRPr>
          </a:p>
          <a:p>
            <a:pPr marL="266700" indent="-266700"/>
            <a:r>
              <a:rPr lang="en-US"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000" b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学校里的辅导员建议我上逻辑课。他说，逻辑教人如何论辩。但我觉得人们已经论辩得太多了，所以不想学它。其实，我认为压根就不该开逻辑课，它教人逞口舌之利，只会给社会增加紧张气氛。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组合 1"/>
          <p:cNvGrpSpPr/>
          <p:nvPr/>
        </p:nvGrpSpPr>
        <p:grpSpPr>
          <a:xfrm rot="-5400000">
            <a:off x="4284896" y="93579"/>
            <a:ext cx="11515725" cy="6743868"/>
            <a:chExt cx="22838079" cy="13375101"/>
          </a:xfrm>
        </p:grpSpPr>
        <p:grpSp>
          <p:nvGrpSpPr>
            <p:cNvPr id="7178" name="花1"/>
            <p:cNvGrpSpPr/>
            <p:nvPr/>
          </p:nvGrpSpPr>
          <p:grpSpPr>
            <a:xfrm>
              <a:off x="7202181" y="7509015"/>
              <a:ext cx="8526317" cy="4848472"/>
              <a:chExt cx="8526317" cy="4848472"/>
            </a:xfrm>
          </p:grpSpPr>
          <p:sp>
            <p:nvSpPr>
              <p:cNvPr id="7213" name="任意多边形 37"/>
              <p:cNvSpPr>
                <a:spLocks noChangeArrowheads="1"/>
              </p:cNvSpPr>
              <p:nvPr/>
            </p:nvSpPr>
            <p:spPr bwMode="auto">
              <a:xfrm>
                <a:off x="3229072" y="0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4" name="任意多边形 38"/>
              <p:cNvSpPr>
                <a:spLocks noChangeArrowheads="1"/>
              </p:cNvSpPr>
              <p:nvPr/>
            </p:nvSpPr>
            <p:spPr bwMode="auto">
              <a:xfrm rot="-1737047">
                <a:off x="2179060" y="257122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5" name="任意多边形 39"/>
              <p:cNvSpPr>
                <a:spLocks noChangeArrowheads="1"/>
              </p:cNvSpPr>
              <p:nvPr/>
            </p:nvSpPr>
            <p:spPr bwMode="auto">
              <a:xfrm rot="1791145">
                <a:off x="4222810" y="219293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6" name="任意多边形 40"/>
              <p:cNvSpPr>
                <a:spLocks noChangeArrowheads="1"/>
              </p:cNvSpPr>
              <p:nvPr/>
            </p:nvSpPr>
            <p:spPr bwMode="auto">
              <a:xfrm rot="3361456">
                <a:off x="5057369" y="948466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7" name="任意多边形 41"/>
              <p:cNvSpPr>
                <a:spLocks noChangeArrowheads="1"/>
              </p:cNvSpPr>
              <p:nvPr/>
            </p:nvSpPr>
            <p:spPr bwMode="auto">
              <a:xfrm rot="-3570273">
                <a:off x="1487840" y="948776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8" name="任意多边形 42"/>
              <p:cNvSpPr>
                <a:spLocks noChangeArrowheads="1"/>
              </p:cNvSpPr>
              <p:nvPr/>
            </p:nvSpPr>
            <p:spPr bwMode="auto">
              <a:xfrm rot="4636883">
                <a:off x="5334531" y="1656686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9" name="任意多边形 43"/>
              <p:cNvSpPr>
                <a:spLocks noChangeArrowheads="1"/>
              </p:cNvSpPr>
              <p:nvPr/>
            </p:nvSpPr>
            <p:spPr bwMode="auto">
              <a:xfrm rot="-4621425">
                <a:off x="1176172" y="1648119"/>
                <a:ext cx="2015614" cy="4367958"/>
              </a:xfrm>
              <a:custGeom>
                <a:gdLst>
                  <a:gd name="T0" fmla="*/ 1007807 w 2015614"/>
                  <a:gd name="T1" fmla="*/ 0 h 4367958"/>
                  <a:gd name="T2" fmla="*/ 1173272 w 2015614"/>
                  <a:gd name="T3" fmla="*/ 150385 h 4367958"/>
                  <a:gd name="T4" fmla="*/ 2015614 w 2015614"/>
                  <a:gd name="T5" fmla="*/ 2183979 h 4367958"/>
                  <a:gd name="T6" fmla="*/ 1173272 w 2015614"/>
                  <a:gd name="T7" fmla="*/ 4217573 h 4367958"/>
                  <a:gd name="T8" fmla="*/ 1007808 w 2015614"/>
                  <a:gd name="T9" fmla="*/ 4367958 h 4367958"/>
                  <a:gd name="T10" fmla="*/ 842342 w 2015614"/>
                  <a:gd name="T11" fmla="*/ 4217572 h 4367958"/>
                  <a:gd name="T12" fmla="*/ 0 w 2015614"/>
                  <a:gd name="T13" fmla="*/ 2183978 h 4367958"/>
                  <a:gd name="T14" fmla="*/ 842342 w 2015614"/>
                  <a:gd name="T15" fmla="*/ 150384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1FFEF"/>
                  </a:gs>
                  <a:gs pos="56599">
                    <a:srgbClr val="ADB5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79" name="花2"/>
            <p:cNvGrpSpPr/>
            <p:nvPr/>
          </p:nvGrpSpPr>
          <p:grpSpPr>
            <a:xfrm>
              <a:off x="4953333" y="5453466"/>
              <a:ext cx="12996258" cy="7478907"/>
              <a:chExt cx="12996258" cy="7478907"/>
            </a:xfrm>
          </p:grpSpPr>
          <p:sp>
            <p:nvSpPr>
              <p:cNvPr id="7205" name="任意多边形 29"/>
              <p:cNvSpPr>
                <a:spLocks noChangeArrowheads="1"/>
              </p:cNvSpPr>
              <p:nvPr/>
            </p:nvSpPr>
            <p:spPr bwMode="auto">
              <a:xfrm rot="-861973">
                <a:off x="4521405" y="24568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A1DBB3"/>
                  </a:gs>
                  <a:gs pos="76999">
                    <a:srgbClr val="9FB7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6" name="任意多边形 30"/>
              <p:cNvSpPr>
                <a:spLocks noChangeArrowheads="1"/>
              </p:cNvSpPr>
              <p:nvPr/>
            </p:nvSpPr>
            <p:spPr bwMode="auto">
              <a:xfrm rot="852536">
                <a:off x="6126547" y="0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A1DBB3"/>
                  </a:gs>
                  <a:gs pos="76999">
                    <a:srgbClr val="9FB7DD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7" name="任意多边形 31"/>
              <p:cNvSpPr>
                <a:spLocks noChangeArrowheads="1"/>
              </p:cNvSpPr>
              <p:nvPr/>
            </p:nvSpPr>
            <p:spPr bwMode="auto">
              <a:xfrm rot="2517796">
                <a:off x="7568389" y="706605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5D19D"/>
                  </a:gs>
                  <a:gs pos="53000">
                    <a:srgbClr val="86A4D4"/>
                  </a:gs>
                  <a:gs pos="100000">
                    <a:srgbClr val="8E7DCB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8" name="任意多边形 32"/>
              <p:cNvSpPr>
                <a:spLocks noChangeArrowheads="1"/>
              </p:cNvSpPr>
              <p:nvPr/>
            </p:nvSpPr>
            <p:spPr bwMode="auto">
              <a:xfrm rot="-2545862">
                <a:off x="3137550" y="749145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5D19D"/>
                  </a:gs>
                  <a:gs pos="53000">
                    <a:srgbClr val="86A4D4"/>
                  </a:gs>
                  <a:gs pos="100000">
                    <a:srgbClr val="8E7DCB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9" name="任意多边形 33"/>
              <p:cNvSpPr>
                <a:spLocks noChangeArrowheads="1"/>
              </p:cNvSpPr>
              <p:nvPr/>
            </p:nvSpPr>
            <p:spPr bwMode="auto">
              <a:xfrm rot="-4040629">
                <a:off x="2237801" y="2128186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09ECE"/>
                  </a:gs>
                  <a:gs pos="100000">
                    <a:srgbClr val="8E7ECC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0" name="任意多边形 34"/>
              <p:cNvSpPr>
                <a:spLocks noChangeArrowheads="1"/>
              </p:cNvSpPr>
              <p:nvPr/>
            </p:nvSpPr>
            <p:spPr bwMode="auto">
              <a:xfrm rot="4135283">
                <a:off x="8404699" y="2088676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09ECE"/>
                  </a:gs>
                  <a:gs pos="100000">
                    <a:srgbClr val="8E7ECC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1" name="任意多边形 35"/>
              <p:cNvSpPr>
                <a:spLocks noChangeArrowheads="1"/>
              </p:cNvSpPr>
              <p:nvPr/>
            </p:nvSpPr>
            <p:spPr bwMode="auto">
              <a:xfrm rot="5400000">
                <a:off x="8578213" y="3060860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9EB3DC"/>
                  </a:gs>
                  <a:gs pos="7100">
                    <a:srgbClr val="9EB3DC"/>
                  </a:gs>
                  <a:gs pos="100000">
                    <a:srgbClr val="8E7BCB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12" name="任意多边形 36"/>
              <p:cNvSpPr>
                <a:spLocks noChangeArrowheads="1"/>
              </p:cNvSpPr>
              <p:nvPr/>
            </p:nvSpPr>
            <p:spPr bwMode="auto">
              <a:xfrm rot="-5227570">
                <a:off x="2098401" y="2957215"/>
                <a:ext cx="2319644" cy="6516445"/>
              </a:xfrm>
              <a:custGeom>
                <a:gdLst>
                  <a:gd name="T0" fmla="*/ 1334767 w 2015614"/>
                  <a:gd name="T1" fmla="*/ 0 h 4367958"/>
                  <a:gd name="T2" fmla="*/ 1553912 w 2015614"/>
                  <a:gd name="T3" fmla="*/ 334711 h 4367958"/>
                  <a:gd name="T4" fmla="*/ 2669533 w 2015614"/>
                  <a:gd name="T5" fmla="*/ 4860860 h 4367958"/>
                  <a:gd name="T6" fmla="*/ 1553912 w 2015614"/>
                  <a:gd name="T7" fmla="*/ 9387007 h 4367958"/>
                  <a:gd name="T8" fmla="*/ 1334768 w 2015614"/>
                  <a:gd name="T9" fmla="*/ 9721718 h 4367958"/>
                  <a:gd name="T10" fmla="*/ 1115621 w 2015614"/>
                  <a:gd name="T11" fmla="*/ 9387005 h 4367958"/>
                  <a:gd name="T12" fmla="*/ 0 w 2015614"/>
                  <a:gd name="T13" fmla="*/ 4860857 h 4367958"/>
                  <a:gd name="T14" fmla="*/ 1115621 w 2015614"/>
                  <a:gd name="T15" fmla="*/ 334708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9DB0DB"/>
                  </a:gs>
                  <a:gs pos="10599">
                    <a:srgbClr val="9DB0DB"/>
                  </a:gs>
                  <a:gs pos="100000">
                    <a:srgbClr val="8D75C9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80" name="花3"/>
            <p:cNvGrpSpPr/>
            <p:nvPr/>
          </p:nvGrpSpPr>
          <p:grpSpPr>
            <a:xfrm>
              <a:off x="2198018" y="2547784"/>
              <a:ext cx="18624069" cy="10634847"/>
              <a:chExt cx="18624069" cy="10634847"/>
            </a:xfrm>
          </p:grpSpPr>
          <p:sp>
            <p:nvSpPr>
              <p:cNvPr id="7198" name="任意多边形 22"/>
              <p:cNvSpPr>
                <a:spLocks noChangeArrowheads="1"/>
              </p:cNvSpPr>
              <p:nvPr/>
            </p:nvSpPr>
            <p:spPr bwMode="auto">
              <a:xfrm rot="1690499">
                <a:off x="9672003" y="592094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50BB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9" name="任意多边形 23"/>
              <p:cNvSpPr>
                <a:spLocks noChangeArrowheads="1"/>
              </p:cNvSpPr>
              <p:nvPr/>
            </p:nvSpPr>
            <p:spPr bwMode="auto">
              <a:xfrm>
                <a:off x="7484067" y="0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52CAB3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0" name="任意多边形 24"/>
              <p:cNvSpPr>
                <a:spLocks noChangeArrowheads="1"/>
              </p:cNvSpPr>
              <p:nvPr/>
            </p:nvSpPr>
            <p:spPr bwMode="auto">
              <a:xfrm rot="-1707563">
                <a:off x="5277014" y="595259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50BB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1" name="任意多边形 25"/>
              <p:cNvSpPr>
                <a:spLocks noChangeArrowheads="1"/>
              </p:cNvSpPr>
              <p:nvPr/>
            </p:nvSpPr>
            <p:spPr bwMode="auto">
              <a:xfrm rot="3302765">
                <a:off x="11318194" y="2083217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229D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2" name="任意多边形 26"/>
              <p:cNvSpPr>
                <a:spLocks noChangeArrowheads="1"/>
              </p:cNvSpPr>
              <p:nvPr/>
            </p:nvSpPr>
            <p:spPr bwMode="auto">
              <a:xfrm rot="-3463740">
                <a:off x="3817346" y="2154199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5FFBA"/>
                  </a:gs>
                  <a:gs pos="46999">
                    <a:srgbClr val="229D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3" name="任意多边形 27"/>
              <p:cNvSpPr>
                <a:spLocks noChangeArrowheads="1"/>
              </p:cNvSpPr>
              <p:nvPr/>
            </p:nvSpPr>
            <p:spPr bwMode="auto">
              <a:xfrm rot="-4982836">
                <a:off x="2864283" y="4161941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6A4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4" name="任意多边形 28"/>
              <p:cNvSpPr>
                <a:spLocks noChangeArrowheads="1"/>
              </p:cNvSpPr>
              <p:nvPr/>
            </p:nvSpPr>
            <p:spPr bwMode="auto">
              <a:xfrm rot="5131814">
                <a:off x="12208442" y="4219220"/>
                <a:ext cx="3551344" cy="9279910"/>
              </a:xfrm>
              <a:custGeom>
                <a:gdLst>
                  <a:gd name="T0" fmla="*/ 3128586 w 2015614"/>
                  <a:gd name="T1" fmla="*/ 0 h 4367958"/>
                  <a:gd name="T2" fmla="*/ 3642248 w 2015614"/>
                  <a:gd name="T3" fmla="*/ 678789 h 4367958"/>
                  <a:gd name="T4" fmla="*/ 6257172 w 2015614"/>
                  <a:gd name="T5" fmla="*/ 9857779 h 4367958"/>
                  <a:gd name="T6" fmla="*/ 3642248 w 2015614"/>
                  <a:gd name="T7" fmla="*/ 19036769 h 4367958"/>
                  <a:gd name="T8" fmla="*/ 3128590 w 2015614"/>
                  <a:gd name="T9" fmla="*/ 19715558 h 4367958"/>
                  <a:gd name="T10" fmla="*/ 2614924 w 2015614"/>
                  <a:gd name="T11" fmla="*/ 19036765 h 4367958"/>
                  <a:gd name="T12" fmla="*/ 0 w 2015614"/>
                  <a:gd name="T13" fmla="*/ 9857775 h 4367958"/>
                  <a:gd name="T14" fmla="*/ 2614924 w 2015614"/>
                  <a:gd name="T15" fmla="*/ 678785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6A4D4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81" name="花4"/>
            <p:cNvGrpSpPr/>
            <p:nvPr/>
          </p:nvGrpSpPr>
          <p:grpSpPr>
            <a:xfrm>
              <a:off x="0" y="0"/>
              <a:ext cx="22838079" cy="13375101"/>
              <a:chExt cx="22838079" cy="13375101"/>
            </a:xfrm>
          </p:grpSpPr>
          <p:sp>
            <p:nvSpPr>
              <p:cNvPr id="7192" name="任意多边形 16"/>
              <p:cNvSpPr>
                <a:spLocks noChangeArrowheads="1"/>
              </p:cNvSpPr>
              <p:nvPr/>
            </p:nvSpPr>
            <p:spPr bwMode="auto">
              <a:xfrm rot="-951352">
                <a:off x="7989869" y="89000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5AF878"/>
                  </a:gs>
                  <a:gs pos="31000">
                    <a:srgbClr val="5AF878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3" name="任意多边形 17"/>
              <p:cNvSpPr>
                <a:spLocks noChangeArrowheads="1"/>
              </p:cNvSpPr>
              <p:nvPr/>
            </p:nvSpPr>
            <p:spPr bwMode="auto">
              <a:xfrm rot="1075034">
                <a:off x="11397066" y="0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5AF878"/>
                  </a:gs>
                  <a:gs pos="31000">
                    <a:srgbClr val="5AF878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4" name="任意多边形 18"/>
              <p:cNvSpPr>
                <a:spLocks noChangeArrowheads="1"/>
              </p:cNvSpPr>
              <p:nvPr/>
            </p:nvSpPr>
            <p:spPr bwMode="auto">
              <a:xfrm rot="2492382">
                <a:off x="13605991" y="1467639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9D1AB"/>
                  </a:gs>
                  <a:gs pos="31000">
                    <a:srgbClr val="09D1AB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5" name="任意多边形 19"/>
              <p:cNvSpPr>
                <a:spLocks noChangeArrowheads="1"/>
              </p:cNvSpPr>
              <p:nvPr/>
            </p:nvSpPr>
            <p:spPr bwMode="auto">
              <a:xfrm rot="-2651627">
                <a:off x="5559233" y="1467641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9D1AB"/>
                  </a:gs>
                  <a:gs pos="31000">
                    <a:srgbClr val="09D1AB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6" name="任意多边形 20"/>
              <p:cNvSpPr>
                <a:spLocks noChangeArrowheads="1"/>
              </p:cNvSpPr>
              <p:nvPr/>
            </p:nvSpPr>
            <p:spPr bwMode="auto">
              <a:xfrm rot="4080311">
                <a:off x="15091029" y="3603010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A80D0"/>
                  </a:gs>
                  <a:gs pos="31000">
                    <a:srgbClr val="0A80D0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7" name="任意多边形 21"/>
              <p:cNvSpPr>
                <a:spLocks noChangeArrowheads="1"/>
              </p:cNvSpPr>
              <p:nvPr/>
            </p:nvSpPr>
            <p:spPr bwMode="auto">
              <a:xfrm rot="-4337950">
                <a:off x="4160410" y="4017565"/>
                <a:ext cx="3586635" cy="11907460"/>
              </a:xfrm>
              <a:custGeom>
                <a:gdLst>
                  <a:gd name="T0" fmla="*/ 3191076 w 2015614"/>
                  <a:gd name="T1" fmla="*/ 0 h 4367958"/>
                  <a:gd name="T2" fmla="*/ 3714996 w 2015614"/>
                  <a:gd name="T3" fmla="*/ 1117600 h 4367958"/>
                  <a:gd name="T4" fmla="*/ 6382150 w 2015614"/>
                  <a:gd name="T5" fmla="*/ 16230422 h 4367958"/>
                  <a:gd name="T6" fmla="*/ 3714996 w 2015614"/>
                  <a:gd name="T7" fmla="*/ 31343244 h 4367958"/>
                  <a:gd name="T8" fmla="*/ 3191078 w 2015614"/>
                  <a:gd name="T9" fmla="*/ 32460844 h 4367958"/>
                  <a:gd name="T10" fmla="*/ 2667154 w 2015614"/>
                  <a:gd name="T11" fmla="*/ 31343239 h 4367958"/>
                  <a:gd name="T12" fmla="*/ 0 w 2015614"/>
                  <a:gd name="T13" fmla="*/ 16230414 h 4367958"/>
                  <a:gd name="T14" fmla="*/ 2667154 w 2015614"/>
                  <a:gd name="T15" fmla="*/ 1117592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A80D0"/>
                  </a:gs>
                  <a:gs pos="31000">
                    <a:srgbClr val="0A80D0"/>
                  </a:gs>
                  <a:gs pos="100000">
                    <a:srgbClr val="6E7DC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82" name="组合 6"/>
            <p:cNvGrpSpPr/>
            <p:nvPr/>
          </p:nvGrpSpPr>
          <p:grpSpPr>
            <a:xfrm>
              <a:off x="8336499" y="8592907"/>
              <a:ext cx="6171429" cy="3725279"/>
              <a:chExt cx="6171429" cy="3725279"/>
            </a:xfrm>
          </p:grpSpPr>
          <p:sp>
            <p:nvSpPr>
              <p:cNvPr id="7183" name="任意多边形 7"/>
              <p:cNvSpPr>
                <a:spLocks noChangeArrowheads="1"/>
              </p:cNvSpPr>
              <p:nvPr/>
            </p:nvSpPr>
            <p:spPr bwMode="auto">
              <a:xfrm>
                <a:off x="2811727" y="0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4" name="任意多边形 8"/>
              <p:cNvSpPr>
                <a:spLocks noChangeArrowheads="1"/>
              </p:cNvSpPr>
              <p:nvPr/>
            </p:nvSpPr>
            <p:spPr bwMode="auto">
              <a:xfrm rot="1072922">
                <a:off x="3326377" y="99091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5" name="任意多边形 9"/>
              <p:cNvSpPr>
                <a:spLocks noChangeArrowheads="1"/>
              </p:cNvSpPr>
              <p:nvPr/>
            </p:nvSpPr>
            <p:spPr bwMode="auto">
              <a:xfrm rot="-1120856">
                <a:off x="2299552" y="120468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6" name="任意多边形 10"/>
              <p:cNvSpPr>
                <a:spLocks noChangeArrowheads="1"/>
              </p:cNvSpPr>
              <p:nvPr/>
            </p:nvSpPr>
            <p:spPr bwMode="auto">
              <a:xfrm rot="1888215">
                <a:off x="3688746" y="361657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7" name="任意多边形 11"/>
              <p:cNvSpPr>
                <a:spLocks noChangeArrowheads="1"/>
              </p:cNvSpPr>
              <p:nvPr/>
            </p:nvSpPr>
            <p:spPr bwMode="auto">
              <a:xfrm rot="-2097898">
                <a:off x="1905508" y="367332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8" name="任意多边形 12"/>
              <p:cNvSpPr>
                <a:spLocks noChangeArrowheads="1"/>
              </p:cNvSpPr>
              <p:nvPr/>
            </p:nvSpPr>
            <p:spPr bwMode="auto">
              <a:xfrm rot="2750473">
                <a:off x="3928352" y="629884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9" name="任意多边形 13"/>
              <p:cNvSpPr>
                <a:spLocks noChangeArrowheads="1"/>
              </p:cNvSpPr>
              <p:nvPr/>
            </p:nvSpPr>
            <p:spPr bwMode="auto">
              <a:xfrm rot="3552968">
                <a:off x="4194790" y="871489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0" name="任意多边形 14"/>
              <p:cNvSpPr>
                <a:spLocks noChangeArrowheads="1"/>
              </p:cNvSpPr>
              <p:nvPr/>
            </p:nvSpPr>
            <p:spPr bwMode="auto">
              <a:xfrm rot="-2984903">
                <a:off x="1577950" y="661526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1" name="任意多边形 15"/>
              <p:cNvSpPr>
                <a:spLocks noChangeArrowheads="1"/>
              </p:cNvSpPr>
              <p:nvPr/>
            </p:nvSpPr>
            <p:spPr bwMode="auto">
              <a:xfrm rot="-3649673">
                <a:off x="1381310" y="953545"/>
                <a:ext cx="595327" cy="3357947"/>
              </a:xfrm>
              <a:custGeom>
                <a:gdLst>
                  <a:gd name="T0" fmla="*/ 87917 w 2015614"/>
                  <a:gd name="T1" fmla="*/ 0 h 4367958"/>
                  <a:gd name="T2" fmla="*/ 102352 w 2015614"/>
                  <a:gd name="T3" fmla="*/ 88878 h 4367958"/>
                  <a:gd name="T4" fmla="*/ 175834 w 2015614"/>
                  <a:gd name="T5" fmla="*/ 1290742 h 4367958"/>
                  <a:gd name="T6" fmla="*/ 102352 w 2015614"/>
                  <a:gd name="T7" fmla="*/ 2492605 h 4367958"/>
                  <a:gd name="T8" fmla="*/ 87917 w 2015614"/>
                  <a:gd name="T9" fmla="*/ 2581483 h 4367958"/>
                  <a:gd name="T10" fmla="*/ 73483 w 2015614"/>
                  <a:gd name="T11" fmla="*/ 2492604 h 4367958"/>
                  <a:gd name="T12" fmla="*/ 0 w 2015614"/>
                  <a:gd name="T13" fmla="*/ 1290741 h 4367958"/>
                  <a:gd name="T14" fmla="*/ 73483 w 2015614"/>
                  <a:gd name="T15" fmla="*/ 88877 h 436795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015614"/>
                  <a:gd name="T25" fmla="*/ 0 h 4367958"/>
                  <a:gd name="T26" fmla="*/ 2015614 w 2015614"/>
                  <a:gd name="T27" fmla="*/ 4367958 h 436795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015613" h="4367958">
                    <a:moveTo>
                      <a:pt x="1007807" y="0"/>
                    </a:moveTo>
                    <a:lnTo>
                      <a:pt x="1173272" y="150385"/>
                    </a:lnTo>
                    <a:cubicBezTo>
                      <a:pt x="1693714" y="670827"/>
                      <a:pt x="2015614" y="1389811"/>
                      <a:pt x="2015614" y="2183979"/>
                    </a:cubicBezTo>
                    <a:cubicBezTo>
                      <a:pt x="2015614" y="2978147"/>
                      <a:pt x="1693714" y="3697131"/>
                      <a:pt x="1173272" y="4217573"/>
                    </a:cubicBezTo>
                    <a:lnTo>
                      <a:pt x="1007808" y="4367958"/>
                    </a:lnTo>
                    <a:lnTo>
                      <a:pt x="842342" y="4217572"/>
                    </a:lnTo>
                    <a:cubicBezTo>
                      <a:pt x="321900" y="3697130"/>
                      <a:pt x="0" y="2978146"/>
                      <a:pt x="0" y="2183978"/>
                    </a:cubicBezTo>
                    <a:cubicBezTo>
                      <a:pt x="0" y="1389810"/>
                      <a:pt x="321900" y="670826"/>
                      <a:pt x="842342" y="150384"/>
                    </a:cubicBezTo>
                    <a:lnTo>
                      <a:pt x="1007807" y="0"/>
                    </a:lnTo>
                    <a:close/>
                  </a:path>
                </a:pathLst>
              </a:custGeom>
              <a:solidFill>
                <a:srgbClr val="FFFFFF">
                  <a:alpha val="1411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171" name="文本框 44"/>
          <p:cNvSpPr>
            <a:spLocks noChangeArrowheads="1"/>
          </p:cNvSpPr>
          <p:nvPr/>
        </p:nvSpPr>
        <p:spPr bwMode="auto">
          <a:xfrm>
            <a:off x="154" y="0"/>
            <a:ext cx="589909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7200" b="1">
                <a:solidFill>
                  <a:srgbClr val="000000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方正兰亭超细黑简体" panose="02000000000000000000" pitchFamily="2" charset="-122"/>
              </a:rPr>
              <a:t>PART TWO</a:t>
            </a:r>
            <a:endParaRPr lang="zh-CN" altLang="en-US" sz="7200" b="1">
              <a:solidFill>
                <a:srgbClr val="000000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  <a:sym typeface="方正兰亭超细黑简体" panose="02000000000000000000" pitchFamily="2" charset="-122"/>
            </a:endParaRPr>
          </a:p>
        </p:txBody>
      </p:sp>
      <p:grpSp>
        <p:nvGrpSpPr>
          <p:cNvPr id="7172" name="组合 45"/>
          <p:cNvGrpSpPr/>
          <p:nvPr/>
        </p:nvGrpSpPr>
        <p:grpSpPr>
          <a:xfrm>
            <a:off x="809836" y="2390776"/>
            <a:ext cx="1360842" cy="906463"/>
            <a:chExt cx="945409" cy="629359"/>
          </a:xfrm>
        </p:grpSpPr>
        <p:sp>
          <p:nvSpPr>
            <p:cNvPr id="7176" name="任意多边形 46"/>
            <p:cNvSpPr>
              <a:spLocks noChangeArrowheads="1"/>
            </p:cNvSpPr>
            <p:nvPr/>
          </p:nvSpPr>
          <p:spPr bwMode="auto">
            <a:xfrm rot="-3146483">
              <a:off x="284357" y="-284358"/>
              <a:ext cx="376696" cy="945409"/>
            </a:xfrm>
            <a:custGeom>
              <a:gdLst>
                <a:gd name="T0" fmla="*/ 35200 w 2015614"/>
                <a:gd name="T1" fmla="*/ 0 h 4367958"/>
                <a:gd name="T2" fmla="*/ 40980 w 2015614"/>
                <a:gd name="T3" fmla="*/ 7045 h 4367958"/>
                <a:gd name="T4" fmla="*/ 70400 w 2015614"/>
                <a:gd name="T5" fmla="*/ 102313 h 4367958"/>
                <a:gd name="T6" fmla="*/ 40980 w 2015614"/>
                <a:gd name="T7" fmla="*/ 197581 h 4367958"/>
                <a:gd name="T8" fmla="*/ 35200 w 2015614"/>
                <a:gd name="T9" fmla="*/ 204626 h 4367958"/>
                <a:gd name="T10" fmla="*/ 29421 w 2015614"/>
                <a:gd name="T11" fmla="*/ 197581 h 4367958"/>
                <a:gd name="T12" fmla="*/ 0 w 2015614"/>
                <a:gd name="T13" fmla="*/ 102313 h 4367958"/>
                <a:gd name="T14" fmla="*/ 29421 w 2015614"/>
                <a:gd name="T15" fmla="*/ 704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7" name="任意多边形 47"/>
            <p:cNvSpPr>
              <a:spLocks noChangeArrowheads="1"/>
            </p:cNvSpPr>
            <p:nvPr/>
          </p:nvSpPr>
          <p:spPr bwMode="auto">
            <a:xfrm rot="-5400000">
              <a:off x="291714" y="77705"/>
              <a:ext cx="314355" cy="788949"/>
            </a:xfrm>
            <a:custGeom>
              <a:gdLst>
                <a:gd name="T0" fmla="*/ 24513 w 2015614"/>
                <a:gd name="T1" fmla="*/ 0 h 4367958"/>
                <a:gd name="T2" fmla="*/ 28538 w 2015614"/>
                <a:gd name="T3" fmla="*/ 4906 h 4367958"/>
                <a:gd name="T4" fmla="*/ 49027 w 2015614"/>
                <a:gd name="T5" fmla="*/ 71251 h 4367958"/>
                <a:gd name="T6" fmla="*/ 28538 w 2015614"/>
                <a:gd name="T7" fmla="*/ 137595 h 4367958"/>
                <a:gd name="T8" fmla="*/ 24513 w 2015614"/>
                <a:gd name="T9" fmla="*/ 142501 h 4367958"/>
                <a:gd name="T10" fmla="*/ 20489 w 2015614"/>
                <a:gd name="T11" fmla="*/ 137595 h 4367958"/>
                <a:gd name="T12" fmla="*/ 0 w 2015614"/>
                <a:gd name="T13" fmla="*/ 71251 h 4367958"/>
                <a:gd name="T14" fmla="*/ 20489 w 2015614"/>
                <a:gd name="T15" fmla="*/ 490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173" name="任意多边形 48"/>
          <p:cNvSpPr>
            <a:spLocks noChangeArrowheads="1"/>
          </p:cNvSpPr>
          <p:nvPr/>
        </p:nvSpPr>
        <p:spPr bwMode="auto">
          <a:xfrm rot="-2907618">
            <a:off x="5542016" y="-1497348"/>
            <a:ext cx="1511300" cy="2575596"/>
          </a:xfrm>
          <a:custGeom>
            <a:gdLst>
              <a:gd name="T0" fmla="*/ 566584 w 2015614"/>
              <a:gd name="T1" fmla="*/ 0 h 4367958"/>
              <a:gd name="T2" fmla="*/ 659607 w 2015614"/>
              <a:gd name="T3" fmla="*/ 52261 h 4367958"/>
              <a:gd name="T4" fmla="*/ 1133167 w 2015614"/>
              <a:gd name="T5" fmla="*/ 758963 h 4367958"/>
              <a:gd name="T6" fmla="*/ 659607 w 2015614"/>
              <a:gd name="T7" fmla="*/ 1465666 h 4367958"/>
              <a:gd name="T8" fmla="*/ 566584 w 2015614"/>
              <a:gd name="T9" fmla="*/ 1517926 h 4367958"/>
              <a:gd name="T10" fmla="*/ 473560 w 2015614"/>
              <a:gd name="T11" fmla="*/ 1465665 h 4367958"/>
              <a:gd name="T12" fmla="*/ 0 w 2015614"/>
              <a:gd name="T13" fmla="*/ 758963 h 4367958"/>
              <a:gd name="T14" fmla="*/ 473560 w 2015614"/>
              <a:gd name="T15" fmla="*/ 52261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solidFill>
            <a:srgbClr val="DAF8F2">
              <a:alpha val="29803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74" name="任意多边形 49"/>
          <p:cNvSpPr>
            <a:spLocks noChangeArrowheads="1"/>
          </p:cNvSpPr>
          <p:nvPr/>
        </p:nvSpPr>
        <p:spPr bwMode="auto">
          <a:xfrm rot="-7373628">
            <a:off x="2701176" y="5465429"/>
            <a:ext cx="1030287" cy="2574007"/>
          </a:xfrm>
          <a:custGeom>
            <a:gdLst>
              <a:gd name="T0" fmla="*/ 263317 w 2015614"/>
              <a:gd name="T1" fmla="*/ 0 h 4367958"/>
              <a:gd name="T2" fmla="*/ 306549 w 2015614"/>
              <a:gd name="T3" fmla="*/ 52197 h 4367958"/>
              <a:gd name="T4" fmla="*/ 526634 w 2015614"/>
              <a:gd name="T5" fmla="*/ 758028 h 4367958"/>
              <a:gd name="T6" fmla="*/ 306549 w 2015614"/>
              <a:gd name="T7" fmla="*/ 1463858 h 4367958"/>
              <a:gd name="T8" fmla="*/ 263317 w 2015614"/>
              <a:gd name="T9" fmla="*/ 1516055 h 4367958"/>
              <a:gd name="T10" fmla="*/ 220085 w 2015614"/>
              <a:gd name="T11" fmla="*/ 1463858 h 4367958"/>
              <a:gd name="T12" fmla="*/ 0 w 2015614"/>
              <a:gd name="T13" fmla="*/ 758027 h 4367958"/>
              <a:gd name="T14" fmla="*/ 220085 w 2015614"/>
              <a:gd name="T15" fmla="*/ 52196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solidFill>
            <a:srgbClr val="D6F4EE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2195195" y="2268855"/>
            <a:ext cx="609600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关注</a:t>
            </a:r>
          </a:p>
          <a:p>
            <a:r>
              <a:rPr lang="zh-CN" altLang="en-US" sz="36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古诗句法和章法，</a:t>
            </a:r>
          </a:p>
          <a:p>
            <a:r>
              <a:rPr lang="zh-CN" altLang="en-US" sz="36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先“读懂”再“读深”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1"/>
          <p:cNvSpPr>
            <a:spLocks noChangeArrowheads="1"/>
          </p:cNvSpPr>
          <p:nvPr/>
        </p:nvSpPr>
        <p:spPr bwMode="auto">
          <a:xfrm>
            <a:off x="868680" y="144780"/>
            <a:ext cx="682053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一、古诗教学和应试的“痛点”</a:t>
            </a:r>
          </a:p>
        </p:txBody>
      </p:sp>
      <p:grpSp>
        <p:nvGrpSpPr>
          <p:cNvPr id="9219" name="组合 2"/>
          <p:cNvGrpSpPr/>
          <p:nvPr/>
        </p:nvGrpSpPr>
        <p:grpSpPr>
          <a:xfrm>
            <a:off x="236600" y="244475"/>
            <a:ext cx="708209" cy="469900"/>
            <a:chExt cx="945409" cy="629359"/>
          </a:xfrm>
        </p:grpSpPr>
        <p:sp>
          <p:nvSpPr>
            <p:cNvPr id="9525" name="任意多边形 3"/>
            <p:cNvSpPr>
              <a:spLocks noChangeArrowheads="1"/>
            </p:cNvSpPr>
            <p:nvPr/>
          </p:nvSpPr>
          <p:spPr bwMode="auto">
            <a:xfrm rot="-3146483">
              <a:off x="284357" y="-284358"/>
              <a:ext cx="376696" cy="945409"/>
            </a:xfrm>
            <a:custGeom>
              <a:gdLst>
                <a:gd name="T0" fmla="*/ 35200 w 2015614"/>
                <a:gd name="T1" fmla="*/ 0 h 4367958"/>
                <a:gd name="T2" fmla="*/ 40980 w 2015614"/>
                <a:gd name="T3" fmla="*/ 7045 h 4367958"/>
                <a:gd name="T4" fmla="*/ 70400 w 2015614"/>
                <a:gd name="T5" fmla="*/ 102313 h 4367958"/>
                <a:gd name="T6" fmla="*/ 40980 w 2015614"/>
                <a:gd name="T7" fmla="*/ 197581 h 4367958"/>
                <a:gd name="T8" fmla="*/ 35200 w 2015614"/>
                <a:gd name="T9" fmla="*/ 204626 h 4367958"/>
                <a:gd name="T10" fmla="*/ 29421 w 2015614"/>
                <a:gd name="T11" fmla="*/ 197581 h 4367958"/>
                <a:gd name="T12" fmla="*/ 0 w 2015614"/>
                <a:gd name="T13" fmla="*/ 102313 h 4367958"/>
                <a:gd name="T14" fmla="*/ 29421 w 2015614"/>
                <a:gd name="T15" fmla="*/ 704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26" name="任意多边形 4"/>
            <p:cNvSpPr>
              <a:spLocks noChangeArrowheads="1"/>
            </p:cNvSpPr>
            <p:nvPr/>
          </p:nvSpPr>
          <p:spPr bwMode="auto">
            <a:xfrm rot="-5400000">
              <a:off x="291714" y="77705"/>
              <a:ext cx="314355" cy="788949"/>
            </a:xfrm>
            <a:custGeom>
              <a:gdLst>
                <a:gd name="T0" fmla="*/ 24513 w 2015614"/>
                <a:gd name="T1" fmla="*/ 0 h 4367958"/>
                <a:gd name="T2" fmla="*/ 28538 w 2015614"/>
                <a:gd name="T3" fmla="*/ 4906 h 4367958"/>
                <a:gd name="T4" fmla="*/ 49027 w 2015614"/>
                <a:gd name="T5" fmla="*/ 71251 h 4367958"/>
                <a:gd name="T6" fmla="*/ 28538 w 2015614"/>
                <a:gd name="T7" fmla="*/ 137595 h 4367958"/>
                <a:gd name="T8" fmla="*/ 24513 w 2015614"/>
                <a:gd name="T9" fmla="*/ 142501 h 4367958"/>
                <a:gd name="T10" fmla="*/ 20489 w 2015614"/>
                <a:gd name="T11" fmla="*/ 137595 h 4367958"/>
                <a:gd name="T12" fmla="*/ 0 w 2015614"/>
                <a:gd name="T13" fmla="*/ 71251 h 4367958"/>
                <a:gd name="T14" fmla="*/ 20489 w 2015614"/>
                <a:gd name="T15" fmla="*/ 490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229" name="任意多边形 329"/>
          <p:cNvSpPr>
            <a:spLocks noChangeArrowheads="1"/>
          </p:cNvSpPr>
          <p:nvPr/>
        </p:nvSpPr>
        <p:spPr bwMode="auto">
          <a:xfrm rot="-7178853">
            <a:off x="9731718" y="-2179322"/>
            <a:ext cx="1462088" cy="3674432"/>
          </a:xfrm>
          <a:custGeom>
            <a:gdLst>
              <a:gd name="T0" fmla="*/ 530285 w 2015614"/>
              <a:gd name="T1" fmla="*/ 0 h 4367958"/>
              <a:gd name="T2" fmla="*/ 617349 w 2015614"/>
              <a:gd name="T3" fmla="*/ 106366 h 4367958"/>
              <a:gd name="T4" fmla="*/ 1060571 w 2015614"/>
              <a:gd name="T5" fmla="*/ 1544706 h 4367958"/>
              <a:gd name="T6" fmla="*/ 617349 w 2015614"/>
              <a:gd name="T7" fmla="*/ 2983045 h 4367958"/>
              <a:gd name="T8" fmla="*/ 530286 w 2015614"/>
              <a:gd name="T9" fmla="*/ 3089411 h 4367958"/>
              <a:gd name="T10" fmla="*/ 443222 w 2015614"/>
              <a:gd name="T11" fmla="*/ 2983045 h 4367958"/>
              <a:gd name="T12" fmla="*/ 0 w 2015614"/>
              <a:gd name="T13" fmla="*/ 1544705 h 4367958"/>
              <a:gd name="T14" fmla="*/ 443222 w 2015614"/>
              <a:gd name="T15" fmla="*/ 106365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30" name="任意多边形 330"/>
          <p:cNvSpPr>
            <a:spLocks noChangeArrowheads="1"/>
          </p:cNvSpPr>
          <p:nvPr/>
        </p:nvSpPr>
        <p:spPr bwMode="auto">
          <a:xfrm rot="-3042997">
            <a:off x="8883832" y="5855017"/>
            <a:ext cx="1920875" cy="3672843"/>
          </a:xfrm>
          <a:custGeom>
            <a:gdLst>
              <a:gd name="T0" fmla="*/ 915295 w 2015614"/>
              <a:gd name="T1" fmla="*/ 0 h 4367958"/>
              <a:gd name="T2" fmla="*/ 1065570 w 2015614"/>
              <a:gd name="T3" fmla="*/ 106274 h 4367958"/>
              <a:gd name="T4" fmla="*/ 1830589 w 2015614"/>
              <a:gd name="T5" fmla="*/ 1543371 h 4367958"/>
              <a:gd name="T6" fmla="*/ 1065570 w 2015614"/>
              <a:gd name="T7" fmla="*/ 2980467 h 4367958"/>
              <a:gd name="T8" fmla="*/ 915295 w 2015614"/>
              <a:gd name="T9" fmla="*/ 3086741 h 4367958"/>
              <a:gd name="T10" fmla="*/ 765019 w 2015614"/>
              <a:gd name="T11" fmla="*/ 2980466 h 4367958"/>
              <a:gd name="T12" fmla="*/ 0 w 2015614"/>
              <a:gd name="T13" fmla="*/ 1543370 h 4367958"/>
              <a:gd name="T14" fmla="*/ 765019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31" name="组合 331"/>
          <p:cNvGrpSpPr/>
          <p:nvPr/>
        </p:nvGrpSpPr>
        <p:grpSpPr>
          <a:xfrm rot="-9322943">
            <a:off x="3704603" y="6256339"/>
            <a:ext cx="1238572" cy="1203325"/>
            <a:chExt cx="1238846" cy="1204002"/>
          </a:xfrm>
        </p:grpSpPr>
        <p:sp>
          <p:nvSpPr>
            <p:cNvPr id="9241" name="任意多边形 332"/>
            <p:cNvSpPr>
              <a:spLocks noChangeArrowheads="1"/>
            </p:cNvSpPr>
            <p:nvPr/>
          </p:nvSpPr>
          <p:spPr bwMode="auto">
            <a:xfrm rot="-9659423">
              <a:off x="0" y="0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2" name="任意多边形 333"/>
            <p:cNvSpPr>
              <a:spLocks noChangeArrowheads="1"/>
            </p:cNvSpPr>
            <p:nvPr/>
          </p:nvSpPr>
          <p:spPr bwMode="auto">
            <a:xfrm rot="7873660">
              <a:off x="396979" y="165848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（一）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“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读文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”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与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“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答题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”</a:t>
            </a:r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的关系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645160" y="1052830"/>
            <a:ext cx="101860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1.2023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年</a:t>
            </a:r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高考题很难用固定的答题思路（套路）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645160" y="1513205"/>
            <a:ext cx="10574020" cy="3825240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sz="24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16</a:t>
            </a:r>
            <a:r>
              <a:rPr lang="zh-CN" sz="2400">
                <a:ea typeface="宋体" panose="02010600030101010101" pitchFamily="2" charset="-122"/>
                <a:sym typeface="+mn-ea"/>
              </a:rPr>
              <a:t>．诗的尾联提到魏了翁的名言：</a:t>
            </a:r>
            <a:r>
              <a:rPr lang="en-US" sz="2400">
                <a:latin typeface="Calibri" panose="020f0502020204030204" pitchFamily="34" charset="0"/>
                <a:ea typeface="宋体" panose="02010600030101010101" pitchFamily="2" charset="-122"/>
                <a:sym typeface="+mn-ea"/>
              </a:rPr>
              <a:t>“</a:t>
            </a:r>
            <a:r>
              <a:rPr lang="zh-CN" sz="2400">
                <a:ea typeface="宋体" panose="02010600030101010101" pitchFamily="2" charset="-122"/>
                <a:sym typeface="+mn-ea"/>
              </a:rPr>
              <a:t>不欲于卖花担上看桃李，须树头枝底方见活精神也。</a:t>
            </a:r>
            <a:r>
              <a:rPr lang="en-US" sz="2400">
                <a:latin typeface="Calibri" panose="020f0502020204030204" pitchFamily="34" charset="0"/>
                <a:ea typeface="宋体" panose="02010600030101010101" pitchFamily="2" charset="-122"/>
                <a:sym typeface="+mn-ea"/>
              </a:rPr>
              <a:t>”</a:t>
            </a:r>
            <a:r>
              <a:rPr lang="zh-CN" sz="2400">
                <a:ea typeface="宋体" panose="02010600030101010101" pitchFamily="2" charset="-122"/>
                <a:sym typeface="+mn-ea"/>
              </a:rPr>
              <a:t>结合本诗主题，谈谈你对这句话的理解。</a:t>
            </a:r>
          </a:p>
          <a:p>
            <a:pPr marL="0" indent="0"/>
            <a:r>
              <a:rPr sz="2400" b="0">
                <a:ea typeface="宋体" panose="02010600030101010101" pitchFamily="2" charset="-122"/>
              </a:rPr>
              <a:t>16．王国维说：“以我观物，故物皆著我之色彩。”这一观点在本诗中是如何得到印证的？请简要分析。</a:t>
            </a:r>
          </a:p>
          <a:p>
            <a:pPr marL="0" indent="0"/>
            <a:r>
              <a:rPr sz="2400" b="0">
                <a:ea typeface="宋体" panose="02010600030101010101" pitchFamily="2" charset="-122"/>
              </a:rPr>
              <a:t>15．词的结尾两句被后代评论家称赞为“绝妙”，请简要分析其妙处。</a:t>
            </a:r>
          </a:p>
          <a:p>
            <a:pPr marL="0" indent="0"/>
            <a:r>
              <a:rPr sz="2400" b="0">
                <a:ea typeface="宋体" panose="02010600030101010101" pitchFamily="2" charset="-122"/>
              </a:rPr>
              <a:t>15．这首词是如何表现人闲适心情的？请结合作品简要分析。</a:t>
            </a:r>
          </a:p>
          <a:p>
            <a:pPr marL="0" indent="0"/>
            <a:endParaRPr sz="2400" b="0">
              <a:ea typeface="宋体" panose="02010600030101010101" pitchFamily="2" charset="-122"/>
            </a:endParaRPr>
          </a:p>
          <a:p>
            <a:pPr marL="0" indent="0"/>
            <a:r>
              <a:rPr sz="2400" b="0">
                <a:ea typeface="宋体" panose="02010600030101010101" pitchFamily="2" charset="-122"/>
              </a:rPr>
              <a:t>16．词人在下阕发表议论，指出如果懂得做人的道理，每天都是人日。词中谈到哪些做人的道理？请结合内容简要分析。</a:t>
            </a:r>
          </a:p>
          <a:p>
            <a:pPr marL="0" indent="0"/>
            <a:endParaRPr sz="2400" b="0"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45160" y="5495290"/>
            <a:ext cx="110293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解题套路好用的印象，是从早年的高考题中得来的，是从各种模拟题中得来的。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45160" y="5955665"/>
            <a:ext cx="110293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解题套路不能说毫无用处，但最重要的还是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“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读懂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”“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读深</a:t>
            </a:r>
            <a:r>
              <a:rPr lang="en-US" alt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”</a:t>
            </a:r>
            <a:r>
              <a:rPr lang="zh-CN" altLang="en-US" sz="2400" b="0">
                <a:solidFill>
                  <a:srgbClr val="231F20"/>
                </a:solidFill>
                <a:ea typeface="宋体" panose="02010600030101010101" pitchFamily="2" charset="-122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8" grpId="0"/>
      <p:bldP spid="4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1"/>
          <p:cNvSpPr>
            <a:spLocks noChangeArrowheads="1"/>
          </p:cNvSpPr>
          <p:nvPr/>
        </p:nvSpPr>
        <p:spPr bwMode="auto">
          <a:xfrm>
            <a:off x="868680" y="144780"/>
            <a:ext cx="682053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一、古诗教学和应试的“痛点”</a:t>
            </a:r>
          </a:p>
        </p:txBody>
      </p:sp>
      <p:grpSp>
        <p:nvGrpSpPr>
          <p:cNvPr id="9219" name="组合 2"/>
          <p:cNvGrpSpPr/>
          <p:nvPr/>
        </p:nvGrpSpPr>
        <p:grpSpPr>
          <a:xfrm>
            <a:off x="236600" y="244475"/>
            <a:ext cx="708209" cy="469900"/>
            <a:chExt cx="945409" cy="629359"/>
          </a:xfrm>
        </p:grpSpPr>
        <p:sp>
          <p:nvSpPr>
            <p:cNvPr id="9525" name="任意多边形 3"/>
            <p:cNvSpPr>
              <a:spLocks noChangeArrowheads="1"/>
            </p:cNvSpPr>
            <p:nvPr/>
          </p:nvSpPr>
          <p:spPr bwMode="auto">
            <a:xfrm rot="-3146483">
              <a:off x="284357" y="-284358"/>
              <a:ext cx="376696" cy="945409"/>
            </a:xfrm>
            <a:custGeom>
              <a:gdLst>
                <a:gd name="T0" fmla="*/ 35200 w 2015614"/>
                <a:gd name="T1" fmla="*/ 0 h 4367958"/>
                <a:gd name="T2" fmla="*/ 40980 w 2015614"/>
                <a:gd name="T3" fmla="*/ 7045 h 4367958"/>
                <a:gd name="T4" fmla="*/ 70400 w 2015614"/>
                <a:gd name="T5" fmla="*/ 102313 h 4367958"/>
                <a:gd name="T6" fmla="*/ 40980 w 2015614"/>
                <a:gd name="T7" fmla="*/ 197581 h 4367958"/>
                <a:gd name="T8" fmla="*/ 35200 w 2015614"/>
                <a:gd name="T9" fmla="*/ 204626 h 4367958"/>
                <a:gd name="T10" fmla="*/ 29421 w 2015614"/>
                <a:gd name="T11" fmla="*/ 197581 h 4367958"/>
                <a:gd name="T12" fmla="*/ 0 w 2015614"/>
                <a:gd name="T13" fmla="*/ 102313 h 4367958"/>
                <a:gd name="T14" fmla="*/ 29421 w 2015614"/>
                <a:gd name="T15" fmla="*/ 704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26" name="任意多边形 4"/>
            <p:cNvSpPr>
              <a:spLocks noChangeArrowheads="1"/>
            </p:cNvSpPr>
            <p:nvPr/>
          </p:nvSpPr>
          <p:spPr bwMode="auto">
            <a:xfrm rot="-5400000">
              <a:off x="291714" y="77705"/>
              <a:ext cx="314355" cy="788949"/>
            </a:xfrm>
            <a:custGeom>
              <a:gdLst>
                <a:gd name="T0" fmla="*/ 24513 w 2015614"/>
                <a:gd name="T1" fmla="*/ 0 h 4367958"/>
                <a:gd name="T2" fmla="*/ 28538 w 2015614"/>
                <a:gd name="T3" fmla="*/ 4906 h 4367958"/>
                <a:gd name="T4" fmla="*/ 49027 w 2015614"/>
                <a:gd name="T5" fmla="*/ 71251 h 4367958"/>
                <a:gd name="T6" fmla="*/ 28538 w 2015614"/>
                <a:gd name="T7" fmla="*/ 137595 h 4367958"/>
                <a:gd name="T8" fmla="*/ 24513 w 2015614"/>
                <a:gd name="T9" fmla="*/ 142501 h 4367958"/>
                <a:gd name="T10" fmla="*/ 20489 w 2015614"/>
                <a:gd name="T11" fmla="*/ 137595 h 4367958"/>
                <a:gd name="T12" fmla="*/ 0 w 2015614"/>
                <a:gd name="T13" fmla="*/ 71251 h 4367958"/>
                <a:gd name="T14" fmla="*/ 20489 w 2015614"/>
                <a:gd name="T15" fmla="*/ 490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229" name="任意多边形 329"/>
          <p:cNvSpPr>
            <a:spLocks noChangeArrowheads="1"/>
          </p:cNvSpPr>
          <p:nvPr/>
        </p:nvSpPr>
        <p:spPr bwMode="auto">
          <a:xfrm rot="-7178853">
            <a:off x="9731718" y="-2179322"/>
            <a:ext cx="1462088" cy="3674432"/>
          </a:xfrm>
          <a:custGeom>
            <a:gdLst>
              <a:gd name="T0" fmla="*/ 530285 w 2015614"/>
              <a:gd name="T1" fmla="*/ 0 h 4367958"/>
              <a:gd name="T2" fmla="*/ 617349 w 2015614"/>
              <a:gd name="T3" fmla="*/ 106366 h 4367958"/>
              <a:gd name="T4" fmla="*/ 1060571 w 2015614"/>
              <a:gd name="T5" fmla="*/ 1544706 h 4367958"/>
              <a:gd name="T6" fmla="*/ 617349 w 2015614"/>
              <a:gd name="T7" fmla="*/ 2983045 h 4367958"/>
              <a:gd name="T8" fmla="*/ 530286 w 2015614"/>
              <a:gd name="T9" fmla="*/ 3089411 h 4367958"/>
              <a:gd name="T10" fmla="*/ 443222 w 2015614"/>
              <a:gd name="T11" fmla="*/ 2983045 h 4367958"/>
              <a:gd name="T12" fmla="*/ 0 w 2015614"/>
              <a:gd name="T13" fmla="*/ 1544705 h 4367958"/>
              <a:gd name="T14" fmla="*/ 443222 w 2015614"/>
              <a:gd name="T15" fmla="*/ 106365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30" name="任意多边形 330"/>
          <p:cNvSpPr>
            <a:spLocks noChangeArrowheads="1"/>
          </p:cNvSpPr>
          <p:nvPr/>
        </p:nvSpPr>
        <p:spPr bwMode="auto">
          <a:xfrm rot="-3042997">
            <a:off x="8883832" y="5855017"/>
            <a:ext cx="1920875" cy="3672843"/>
          </a:xfrm>
          <a:custGeom>
            <a:gdLst>
              <a:gd name="T0" fmla="*/ 915295 w 2015614"/>
              <a:gd name="T1" fmla="*/ 0 h 4367958"/>
              <a:gd name="T2" fmla="*/ 1065570 w 2015614"/>
              <a:gd name="T3" fmla="*/ 106274 h 4367958"/>
              <a:gd name="T4" fmla="*/ 1830589 w 2015614"/>
              <a:gd name="T5" fmla="*/ 1543371 h 4367958"/>
              <a:gd name="T6" fmla="*/ 1065570 w 2015614"/>
              <a:gd name="T7" fmla="*/ 2980467 h 4367958"/>
              <a:gd name="T8" fmla="*/ 915295 w 2015614"/>
              <a:gd name="T9" fmla="*/ 3086741 h 4367958"/>
              <a:gd name="T10" fmla="*/ 765019 w 2015614"/>
              <a:gd name="T11" fmla="*/ 2980466 h 4367958"/>
              <a:gd name="T12" fmla="*/ 0 w 2015614"/>
              <a:gd name="T13" fmla="*/ 1543370 h 4367958"/>
              <a:gd name="T14" fmla="*/ 765019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31" name="组合 331"/>
          <p:cNvGrpSpPr/>
          <p:nvPr/>
        </p:nvGrpSpPr>
        <p:grpSpPr>
          <a:xfrm rot="-9322943">
            <a:off x="3704603" y="6256339"/>
            <a:ext cx="1238572" cy="1203325"/>
            <a:chExt cx="1238846" cy="1204002"/>
          </a:xfrm>
        </p:grpSpPr>
        <p:sp>
          <p:nvSpPr>
            <p:cNvPr id="9241" name="任意多边形 332"/>
            <p:cNvSpPr>
              <a:spLocks noChangeArrowheads="1"/>
            </p:cNvSpPr>
            <p:nvPr/>
          </p:nvSpPr>
          <p:spPr bwMode="auto">
            <a:xfrm rot="-9659423">
              <a:off x="0" y="0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2" name="任意多边形 333"/>
            <p:cNvSpPr>
              <a:spLocks noChangeArrowheads="1"/>
            </p:cNvSpPr>
            <p:nvPr/>
          </p:nvSpPr>
          <p:spPr bwMode="auto">
            <a:xfrm rot="7873660">
              <a:off x="396979" y="165848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（二）常用的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“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解诗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”</a:t>
            </a:r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方法的局限</a:t>
            </a:r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420495" y="1392555"/>
            <a:ext cx="383730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sz="2400" b="0">
                <a:solidFill>
                  <a:srgbClr val="231F20"/>
                </a:solidFill>
                <a:ea typeface="宋体" panose="02010600030101010101" pitchFamily="2" charset="-122"/>
              </a:rPr>
              <a:t>读诗题、读诗人、读注释</a:t>
            </a:r>
          </a:p>
          <a:p>
            <a:pPr marL="0" indent="0"/>
            <a:r>
              <a:rPr sz="2400" b="0">
                <a:solidFill>
                  <a:srgbClr val="231F20"/>
                </a:solidFill>
                <a:ea typeface="宋体" panose="02010600030101010101" pitchFamily="2" charset="-122"/>
              </a:rPr>
              <a:t>抓意象、明意境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956945" y="4088765"/>
            <a:ext cx="778764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答案：①景物描写的画面感强：低垂的柳条在江水中映出倒影，雪中盛开的梅花也开始凋落，正是一派美丽的春日风光；</a:t>
            </a:r>
          </a:p>
          <a:p>
            <a:pPr marL="0" indent="0"/>
            <a:r>
              <a:rPr lang="zh-CN" sz="2400" b="0">
                <a:solidFill>
                  <a:srgbClr val="231F20"/>
                </a:solidFill>
                <a:ea typeface="宋体" panose="02010600030101010101" pitchFamily="2" charset="-122"/>
              </a:rPr>
              <a:t>②以虚景写真情：这里的美景并非写实，而是词人心境的外部投射，词人与友人感情深厚，想到能与友人相聚便心生欢喜。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5389245" y="1400175"/>
            <a:ext cx="32251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sz="2400">
                <a:solidFill>
                  <a:srgbClr val="231F20"/>
                </a:solidFill>
                <a:sym typeface="+mn-ea"/>
              </a:rPr>
              <a:t>从外围解决问题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389245" y="1854200"/>
            <a:ext cx="32251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sz="2400">
                <a:solidFill>
                  <a:srgbClr val="231F20"/>
                </a:solidFill>
                <a:sym typeface="+mn-ea"/>
              </a:rPr>
              <a:t>将文本作模糊处理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956945" y="2486660"/>
            <a:ext cx="9838690" cy="1428115"/>
          </a:xfrm>
          <a:prstGeom prst="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4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2023年全国甲卷</a:t>
            </a:r>
          </a:p>
          <a:p>
            <a:pPr lvl="0" algn="l">
              <a:buClrTx/>
              <a:buSzTx/>
              <a:buFontTx/>
            </a:pPr>
            <a:r>
              <a:rPr lang="en-US" sz="2400">
                <a:latin typeface="楷体" panose="02010609060101010101" charset="-122"/>
                <a:ea typeface="楷体" panose="02010609060101010101" charset="-122"/>
                <a:cs typeface="Times New Roman" panose="02020603050405020304" charset="0"/>
                <a:sym typeface="+mn-ea"/>
              </a:rPr>
              <a:t>    柳垂江上影，梅谢雪中枝</a:t>
            </a:r>
            <a:r>
              <a:rPr lang="en-US" sz="24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15．词的结尾两句被后代评论家称赞为“绝妙”，请简要分析其妙处。
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8914765" y="4245610"/>
            <a:ext cx="20497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400">
                <a:solidFill>
                  <a:srgbClr val="FF0000"/>
                </a:solidFill>
                <a:sym typeface="+mn-ea"/>
              </a:rPr>
              <a:t>句法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8914765" y="5417185"/>
            <a:ext cx="20497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400">
                <a:solidFill>
                  <a:srgbClr val="FF0000"/>
                </a:solidFill>
                <a:sym typeface="+mn-ea"/>
              </a:rPr>
              <a:t>章法，意脉</a:t>
            </a:r>
          </a:p>
        </p:txBody>
      </p:sp>
      <p:sp>
        <p:nvSpPr>
          <p:cNvPr id="9" name="右箭头 8"/>
          <p:cNvSpPr/>
          <p:nvPr>
            <p:custDataLst>
              <p:tags r:id="rId4"/>
            </p:custDataLst>
          </p:nvPr>
        </p:nvSpPr>
        <p:spPr>
          <a:xfrm>
            <a:off x="5005070" y="1471295"/>
            <a:ext cx="384175" cy="211455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" name="右箭头 9"/>
          <p:cNvSpPr/>
          <p:nvPr>
            <p:custDataLst>
              <p:tags r:id="rId5"/>
            </p:custDataLst>
          </p:nvPr>
        </p:nvSpPr>
        <p:spPr>
          <a:xfrm>
            <a:off x="5005070" y="1979295"/>
            <a:ext cx="384175" cy="211455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1"/>
          <p:cNvSpPr>
            <a:spLocks noChangeArrowheads="1"/>
          </p:cNvSpPr>
          <p:nvPr/>
        </p:nvSpPr>
        <p:spPr bwMode="auto">
          <a:xfrm>
            <a:off x="868680" y="144780"/>
            <a:ext cx="682053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</a:t>
            </a:r>
            <a:r>
              <a:rPr lang="en-US" altLang="zh-CN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</a:t>
            </a:r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句法：语序调整的方式、原因和效果</a:t>
            </a:r>
          </a:p>
        </p:txBody>
      </p:sp>
      <p:grpSp>
        <p:nvGrpSpPr>
          <p:cNvPr id="9219" name="组合 2"/>
          <p:cNvGrpSpPr/>
          <p:nvPr/>
        </p:nvGrpSpPr>
        <p:grpSpPr>
          <a:xfrm>
            <a:off x="236600" y="244475"/>
            <a:ext cx="708209" cy="469900"/>
            <a:chExt cx="945409" cy="629359"/>
          </a:xfrm>
        </p:grpSpPr>
        <p:sp>
          <p:nvSpPr>
            <p:cNvPr id="9525" name="任意多边形 3"/>
            <p:cNvSpPr>
              <a:spLocks noChangeArrowheads="1"/>
            </p:cNvSpPr>
            <p:nvPr/>
          </p:nvSpPr>
          <p:spPr bwMode="auto">
            <a:xfrm rot="-3146483">
              <a:off x="284357" y="-284358"/>
              <a:ext cx="376696" cy="945409"/>
            </a:xfrm>
            <a:custGeom>
              <a:gdLst>
                <a:gd name="T0" fmla="*/ 35200 w 2015614"/>
                <a:gd name="T1" fmla="*/ 0 h 4367958"/>
                <a:gd name="T2" fmla="*/ 40980 w 2015614"/>
                <a:gd name="T3" fmla="*/ 7045 h 4367958"/>
                <a:gd name="T4" fmla="*/ 70400 w 2015614"/>
                <a:gd name="T5" fmla="*/ 102313 h 4367958"/>
                <a:gd name="T6" fmla="*/ 40980 w 2015614"/>
                <a:gd name="T7" fmla="*/ 197581 h 4367958"/>
                <a:gd name="T8" fmla="*/ 35200 w 2015614"/>
                <a:gd name="T9" fmla="*/ 204626 h 4367958"/>
                <a:gd name="T10" fmla="*/ 29421 w 2015614"/>
                <a:gd name="T11" fmla="*/ 197581 h 4367958"/>
                <a:gd name="T12" fmla="*/ 0 w 2015614"/>
                <a:gd name="T13" fmla="*/ 102313 h 4367958"/>
                <a:gd name="T14" fmla="*/ 29421 w 2015614"/>
                <a:gd name="T15" fmla="*/ 704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26" name="任意多边形 4"/>
            <p:cNvSpPr>
              <a:spLocks noChangeArrowheads="1"/>
            </p:cNvSpPr>
            <p:nvPr/>
          </p:nvSpPr>
          <p:spPr bwMode="auto">
            <a:xfrm rot="-5400000">
              <a:off x="291714" y="77705"/>
              <a:ext cx="314355" cy="788949"/>
            </a:xfrm>
            <a:custGeom>
              <a:gdLst>
                <a:gd name="T0" fmla="*/ 24513 w 2015614"/>
                <a:gd name="T1" fmla="*/ 0 h 4367958"/>
                <a:gd name="T2" fmla="*/ 28538 w 2015614"/>
                <a:gd name="T3" fmla="*/ 4906 h 4367958"/>
                <a:gd name="T4" fmla="*/ 49027 w 2015614"/>
                <a:gd name="T5" fmla="*/ 71251 h 4367958"/>
                <a:gd name="T6" fmla="*/ 28538 w 2015614"/>
                <a:gd name="T7" fmla="*/ 137595 h 4367958"/>
                <a:gd name="T8" fmla="*/ 24513 w 2015614"/>
                <a:gd name="T9" fmla="*/ 142501 h 4367958"/>
                <a:gd name="T10" fmla="*/ 20489 w 2015614"/>
                <a:gd name="T11" fmla="*/ 137595 h 4367958"/>
                <a:gd name="T12" fmla="*/ 0 w 2015614"/>
                <a:gd name="T13" fmla="*/ 71251 h 4367958"/>
                <a:gd name="T14" fmla="*/ 20489 w 2015614"/>
                <a:gd name="T15" fmla="*/ 490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229" name="任意多边形 329"/>
          <p:cNvSpPr>
            <a:spLocks noChangeArrowheads="1"/>
          </p:cNvSpPr>
          <p:nvPr/>
        </p:nvSpPr>
        <p:spPr bwMode="auto">
          <a:xfrm rot="-7178853">
            <a:off x="9731718" y="-2179322"/>
            <a:ext cx="1462088" cy="3674432"/>
          </a:xfrm>
          <a:custGeom>
            <a:gdLst>
              <a:gd name="T0" fmla="*/ 530285 w 2015614"/>
              <a:gd name="T1" fmla="*/ 0 h 4367958"/>
              <a:gd name="T2" fmla="*/ 617349 w 2015614"/>
              <a:gd name="T3" fmla="*/ 106366 h 4367958"/>
              <a:gd name="T4" fmla="*/ 1060571 w 2015614"/>
              <a:gd name="T5" fmla="*/ 1544706 h 4367958"/>
              <a:gd name="T6" fmla="*/ 617349 w 2015614"/>
              <a:gd name="T7" fmla="*/ 2983045 h 4367958"/>
              <a:gd name="T8" fmla="*/ 530286 w 2015614"/>
              <a:gd name="T9" fmla="*/ 3089411 h 4367958"/>
              <a:gd name="T10" fmla="*/ 443222 w 2015614"/>
              <a:gd name="T11" fmla="*/ 2983045 h 4367958"/>
              <a:gd name="T12" fmla="*/ 0 w 2015614"/>
              <a:gd name="T13" fmla="*/ 1544705 h 4367958"/>
              <a:gd name="T14" fmla="*/ 443222 w 2015614"/>
              <a:gd name="T15" fmla="*/ 106365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30" name="任意多边形 330"/>
          <p:cNvSpPr>
            <a:spLocks noChangeArrowheads="1"/>
          </p:cNvSpPr>
          <p:nvPr/>
        </p:nvSpPr>
        <p:spPr bwMode="auto">
          <a:xfrm rot="-3042997">
            <a:off x="8883832" y="5855017"/>
            <a:ext cx="1920875" cy="3672843"/>
          </a:xfrm>
          <a:custGeom>
            <a:gdLst>
              <a:gd name="T0" fmla="*/ 915295 w 2015614"/>
              <a:gd name="T1" fmla="*/ 0 h 4367958"/>
              <a:gd name="T2" fmla="*/ 1065570 w 2015614"/>
              <a:gd name="T3" fmla="*/ 106274 h 4367958"/>
              <a:gd name="T4" fmla="*/ 1830589 w 2015614"/>
              <a:gd name="T5" fmla="*/ 1543371 h 4367958"/>
              <a:gd name="T6" fmla="*/ 1065570 w 2015614"/>
              <a:gd name="T7" fmla="*/ 2980467 h 4367958"/>
              <a:gd name="T8" fmla="*/ 915295 w 2015614"/>
              <a:gd name="T9" fmla="*/ 3086741 h 4367958"/>
              <a:gd name="T10" fmla="*/ 765019 w 2015614"/>
              <a:gd name="T11" fmla="*/ 2980466 h 4367958"/>
              <a:gd name="T12" fmla="*/ 0 w 2015614"/>
              <a:gd name="T13" fmla="*/ 1543370 h 4367958"/>
              <a:gd name="T14" fmla="*/ 765019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31" name="组合 331"/>
          <p:cNvGrpSpPr/>
          <p:nvPr/>
        </p:nvGrpSpPr>
        <p:grpSpPr>
          <a:xfrm rot="-9322943">
            <a:off x="3704603" y="6256339"/>
            <a:ext cx="1238572" cy="1203325"/>
            <a:chExt cx="1238846" cy="1204002"/>
          </a:xfrm>
        </p:grpSpPr>
        <p:sp>
          <p:nvSpPr>
            <p:cNvPr id="9241" name="任意多边形 332"/>
            <p:cNvSpPr>
              <a:spLocks noChangeArrowheads="1"/>
            </p:cNvSpPr>
            <p:nvPr/>
          </p:nvSpPr>
          <p:spPr bwMode="auto">
            <a:xfrm rot="-9659423">
              <a:off x="0" y="0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2" name="任意多边形 333"/>
            <p:cNvSpPr>
              <a:spLocks noChangeArrowheads="1"/>
            </p:cNvSpPr>
            <p:nvPr/>
          </p:nvSpPr>
          <p:spPr bwMode="auto">
            <a:xfrm rot="7873660">
              <a:off x="396979" y="165848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（一）</a:t>
            </a:r>
            <a:r>
              <a:rPr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主谓倒装式（主语后置）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1200785" y="1284605"/>
            <a:ext cx="96996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例1：沾衣欲湿杏花雨，吹面不寒杨柳风（志南《绝句》）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200785" y="1994535"/>
            <a:ext cx="96996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例2：桃之夭夭，灼灼其华。之子于归，宜其室家</a:t>
            </a:r>
            <a:r>
              <a:rPr lang="zh-CN" altLang="en-US" sz="2400">
                <a:solidFill>
                  <a:srgbClr val="231F20"/>
                </a:solidFill>
                <a:sym typeface="+mn-ea"/>
              </a:rPr>
              <a:t>（</a:t>
            </a:r>
            <a:r>
              <a:rPr lang="en-US" altLang="zh-CN" sz="2400">
                <a:solidFill>
                  <a:srgbClr val="231F20"/>
                </a:solidFill>
                <a:sym typeface="+mn-ea"/>
              </a:rPr>
              <a:t>《诗经·桃夭》</a:t>
            </a:r>
            <a:r>
              <a:rPr lang="zh-CN" altLang="en-US" sz="2400">
                <a:solidFill>
                  <a:srgbClr val="231F20"/>
                </a:solidFill>
                <a:sym typeface="+mn-ea"/>
              </a:rPr>
              <a:t>）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200785" y="2704465"/>
            <a:ext cx="96996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例3：欲穷千里目，更上一层楼。(王之涣《登鹳雀楼》) 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200785" y="3414395"/>
            <a:ext cx="96996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例4：晴川历历汉阳树，芳草萋萋鹦鹉洲”（崔颢《黄鹤楼》）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gradFill rotWithShape="1">
          <a:gsLst>
            <a:gs pos="0">
              <a:srgbClr val="FFFFFF"/>
            </a:gs>
            <a:gs pos="100000">
              <a:srgbClr val="F2F2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1"/>
          <p:cNvSpPr>
            <a:spLocks noChangeArrowheads="1"/>
          </p:cNvSpPr>
          <p:nvPr/>
        </p:nvSpPr>
        <p:spPr bwMode="auto">
          <a:xfrm>
            <a:off x="868680" y="144780"/>
            <a:ext cx="682053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</a:t>
            </a:r>
            <a:r>
              <a:rPr lang="en-US" altLang="zh-CN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</a:t>
            </a:r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句法：语序调整的方式、原因和效果</a:t>
            </a:r>
          </a:p>
        </p:txBody>
      </p:sp>
      <p:grpSp>
        <p:nvGrpSpPr>
          <p:cNvPr id="9219" name="组合 2"/>
          <p:cNvGrpSpPr/>
          <p:nvPr/>
        </p:nvGrpSpPr>
        <p:grpSpPr>
          <a:xfrm>
            <a:off x="236600" y="244475"/>
            <a:ext cx="708209" cy="469900"/>
            <a:chExt cx="945409" cy="629359"/>
          </a:xfrm>
        </p:grpSpPr>
        <p:sp>
          <p:nvSpPr>
            <p:cNvPr id="9525" name="任意多边形 3"/>
            <p:cNvSpPr>
              <a:spLocks noChangeArrowheads="1"/>
            </p:cNvSpPr>
            <p:nvPr/>
          </p:nvSpPr>
          <p:spPr bwMode="auto">
            <a:xfrm rot="-3146483">
              <a:off x="284357" y="-284358"/>
              <a:ext cx="376696" cy="945409"/>
            </a:xfrm>
            <a:custGeom>
              <a:gdLst>
                <a:gd name="T0" fmla="*/ 35200 w 2015614"/>
                <a:gd name="T1" fmla="*/ 0 h 4367958"/>
                <a:gd name="T2" fmla="*/ 40980 w 2015614"/>
                <a:gd name="T3" fmla="*/ 7045 h 4367958"/>
                <a:gd name="T4" fmla="*/ 70400 w 2015614"/>
                <a:gd name="T5" fmla="*/ 102313 h 4367958"/>
                <a:gd name="T6" fmla="*/ 40980 w 2015614"/>
                <a:gd name="T7" fmla="*/ 197581 h 4367958"/>
                <a:gd name="T8" fmla="*/ 35200 w 2015614"/>
                <a:gd name="T9" fmla="*/ 204626 h 4367958"/>
                <a:gd name="T10" fmla="*/ 29421 w 2015614"/>
                <a:gd name="T11" fmla="*/ 197581 h 4367958"/>
                <a:gd name="T12" fmla="*/ 0 w 2015614"/>
                <a:gd name="T13" fmla="*/ 102313 h 4367958"/>
                <a:gd name="T14" fmla="*/ 29421 w 2015614"/>
                <a:gd name="T15" fmla="*/ 7045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26" name="任意多边形 4"/>
            <p:cNvSpPr>
              <a:spLocks noChangeArrowheads="1"/>
            </p:cNvSpPr>
            <p:nvPr/>
          </p:nvSpPr>
          <p:spPr bwMode="auto">
            <a:xfrm rot="-5400000">
              <a:off x="291714" y="77705"/>
              <a:ext cx="314355" cy="788949"/>
            </a:xfrm>
            <a:custGeom>
              <a:gdLst>
                <a:gd name="T0" fmla="*/ 24513 w 2015614"/>
                <a:gd name="T1" fmla="*/ 0 h 4367958"/>
                <a:gd name="T2" fmla="*/ 28538 w 2015614"/>
                <a:gd name="T3" fmla="*/ 4906 h 4367958"/>
                <a:gd name="T4" fmla="*/ 49027 w 2015614"/>
                <a:gd name="T5" fmla="*/ 71251 h 4367958"/>
                <a:gd name="T6" fmla="*/ 28538 w 2015614"/>
                <a:gd name="T7" fmla="*/ 137595 h 4367958"/>
                <a:gd name="T8" fmla="*/ 24513 w 2015614"/>
                <a:gd name="T9" fmla="*/ 142501 h 4367958"/>
                <a:gd name="T10" fmla="*/ 20489 w 2015614"/>
                <a:gd name="T11" fmla="*/ 137595 h 4367958"/>
                <a:gd name="T12" fmla="*/ 0 w 2015614"/>
                <a:gd name="T13" fmla="*/ 71251 h 4367958"/>
                <a:gd name="T14" fmla="*/ 20489 w 2015614"/>
                <a:gd name="T15" fmla="*/ 490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229" name="任意多边形 329"/>
          <p:cNvSpPr>
            <a:spLocks noChangeArrowheads="1"/>
          </p:cNvSpPr>
          <p:nvPr/>
        </p:nvSpPr>
        <p:spPr bwMode="auto">
          <a:xfrm rot="-7178853">
            <a:off x="9731718" y="-2179322"/>
            <a:ext cx="1462088" cy="3674432"/>
          </a:xfrm>
          <a:custGeom>
            <a:gdLst>
              <a:gd name="T0" fmla="*/ 530285 w 2015614"/>
              <a:gd name="T1" fmla="*/ 0 h 4367958"/>
              <a:gd name="T2" fmla="*/ 617349 w 2015614"/>
              <a:gd name="T3" fmla="*/ 106366 h 4367958"/>
              <a:gd name="T4" fmla="*/ 1060571 w 2015614"/>
              <a:gd name="T5" fmla="*/ 1544706 h 4367958"/>
              <a:gd name="T6" fmla="*/ 617349 w 2015614"/>
              <a:gd name="T7" fmla="*/ 2983045 h 4367958"/>
              <a:gd name="T8" fmla="*/ 530286 w 2015614"/>
              <a:gd name="T9" fmla="*/ 3089411 h 4367958"/>
              <a:gd name="T10" fmla="*/ 443222 w 2015614"/>
              <a:gd name="T11" fmla="*/ 2983045 h 4367958"/>
              <a:gd name="T12" fmla="*/ 0 w 2015614"/>
              <a:gd name="T13" fmla="*/ 1544705 h 4367958"/>
              <a:gd name="T14" fmla="*/ 443222 w 2015614"/>
              <a:gd name="T15" fmla="*/ 106365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30" name="任意多边形 330"/>
          <p:cNvSpPr>
            <a:spLocks noChangeArrowheads="1"/>
          </p:cNvSpPr>
          <p:nvPr/>
        </p:nvSpPr>
        <p:spPr bwMode="auto">
          <a:xfrm rot="-3042997">
            <a:off x="8883832" y="5855017"/>
            <a:ext cx="1920875" cy="3672843"/>
          </a:xfrm>
          <a:custGeom>
            <a:gdLst>
              <a:gd name="T0" fmla="*/ 915295 w 2015614"/>
              <a:gd name="T1" fmla="*/ 0 h 4367958"/>
              <a:gd name="T2" fmla="*/ 1065570 w 2015614"/>
              <a:gd name="T3" fmla="*/ 106274 h 4367958"/>
              <a:gd name="T4" fmla="*/ 1830589 w 2015614"/>
              <a:gd name="T5" fmla="*/ 1543371 h 4367958"/>
              <a:gd name="T6" fmla="*/ 1065570 w 2015614"/>
              <a:gd name="T7" fmla="*/ 2980467 h 4367958"/>
              <a:gd name="T8" fmla="*/ 915295 w 2015614"/>
              <a:gd name="T9" fmla="*/ 3086741 h 4367958"/>
              <a:gd name="T10" fmla="*/ 765019 w 2015614"/>
              <a:gd name="T11" fmla="*/ 2980466 h 4367958"/>
              <a:gd name="T12" fmla="*/ 0 w 2015614"/>
              <a:gd name="T13" fmla="*/ 1543370 h 4367958"/>
              <a:gd name="T14" fmla="*/ 765019 w 2015614"/>
              <a:gd name="T15" fmla="*/ 106273 h 43679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15614"/>
              <a:gd name="T25" fmla="*/ 0 h 4367958"/>
              <a:gd name="T26" fmla="*/ 2015614 w 2015614"/>
              <a:gd name="T27" fmla="*/ 4367958 h 43679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15613" h="4367958">
                <a:moveTo>
                  <a:pt x="1007807" y="0"/>
                </a:moveTo>
                <a:lnTo>
                  <a:pt x="1173272" y="150385"/>
                </a:lnTo>
                <a:cubicBezTo>
                  <a:pt x="1693714" y="670827"/>
                  <a:pt x="2015614" y="1389811"/>
                  <a:pt x="2015614" y="2183979"/>
                </a:cubicBezTo>
                <a:cubicBezTo>
                  <a:pt x="2015614" y="2978147"/>
                  <a:pt x="1693714" y="3697131"/>
                  <a:pt x="1173272" y="4217573"/>
                </a:cubicBezTo>
                <a:lnTo>
                  <a:pt x="1007808" y="4367958"/>
                </a:lnTo>
                <a:lnTo>
                  <a:pt x="842342" y="4217572"/>
                </a:lnTo>
                <a:cubicBezTo>
                  <a:pt x="321900" y="3697130"/>
                  <a:pt x="0" y="2978146"/>
                  <a:pt x="0" y="2183978"/>
                </a:cubicBezTo>
                <a:cubicBezTo>
                  <a:pt x="0" y="1389810"/>
                  <a:pt x="321900" y="670826"/>
                  <a:pt x="842342" y="150384"/>
                </a:cubicBezTo>
                <a:lnTo>
                  <a:pt x="1007807" y="0"/>
                </a:lnTo>
                <a:close/>
              </a:path>
            </a:pathLst>
          </a:custGeom>
          <a:gradFill rotWithShape="1">
            <a:gsLst>
              <a:gs pos="0">
                <a:srgbClr val="09D1AB"/>
              </a:gs>
              <a:gs pos="31000">
                <a:srgbClr val="09D1AB"/>
              </a:gs>
              <a:gs pos="100000">
                <a:srgbClr val="6E7DC3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31" name="组合 331"/>
          <p:cNvGrpSpPr/>
          <p:nvPr/>
        </p:nvGrpSpPr>
        <p:grpSpPr>
          <a:xfrm rot="-9322943">
            <a:off x="3704603" y="6256339"/>
            <a:ext cx="1238572" cy="1203325"/>
            <a:chExt cx="1238846" cy="1204002"/>
          </a:xfrm>
        </p:grpSpPr>
        <p:sp>
          <p:nvSpPr>
            <p:cNvPr id="9241" name="任意多边形 332"/>
            <p:cNvSpPr>
              <a:spLocks noChangeArrowheads="1"/>
            </p:cNvSpPr>
            <p:nvPr/>
          </p:nvSpPr>
          <p:spPr bwMode="auto">
            <a:xfrm rot="-9659423">
              <a:off x="0" y="0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2" name="任意多边形 333"/>
            <p:cNvSpPr>
              <a:spLocks noChangeArrowheads="1"/>
            </p:cNvSpPr>
            <p:nvPr/>
          </p:nvSpPr>
          <p:spPr bwMode="auto">
            <a:xfrm rot="7873660">
              <a:off x="396979" y="165848"/>
              <a:ext cx="479732" cy="1204002"/>
            </a:xfrm>
            <a:custGeom>
              <a:gdLst>
                <a:gd name="T0" fmla="*/ 57090 w 2015614"/>
                <a:gd name="T1" fmla="*/ 0 h 4367958"/>
                <a:gd name="T2" fmla="*/ 66463 w 2015614"/>
                <a:gd name="T3" fmla="*/ 11426 h 4367958"/>
                <a:gd name="T4" fmla="*/ 114180 w 2015614"/>
                <a:gd name="T5" fmla="*/ 165938 h 4367958"/>
                <a:gd name="T6" fmla="*/ 66463 w 2015614"/>
                <a:gd name="T7" fmla="*/ 320450 h 4367958"/>
                <a:gd name="T8" fmla="*/ 57090 w 2015614"/>
                <a:gd name="T9" fmla="*/ 331876 h 4367958"/>
                <a:gd name="T10" fmla="*/ 47717 w 2015614"/>
                <a:gd name="T11" fmla="*/ 320450 h 4367958"/>
                <a:gd name="T12" fmla="*/ 0 w 2015614"/>
                <a:gd name="T13" fmla="*/ 165938 h 4367958"/>
                <a:gd name="T14" fmla="*/ 47717 w 2015614"/>
                <a:gd name="T15" fmla="*/ 11426 h 436795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015614"/>
                <a:gd name="T25" fmla="*/ 0 h 4367958"/>
                <a:gd name="T26" fmla="*/ 2015614 w 2015614"/>
                <a:gd name="T27" fmla="*/ 4367958 h 436795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015613" h="4367958">
                  <a:moveTo>
                    <a:pt x="1007807" y="0"/>
                  </a:moveTo>
                  <a:lnTo>
                    <a:pt x="1173272" y="150385"/>
                  </a:lnTo>
                  <a:cubicBezTo>
                    <a:pt x="1693714" y="670827"/>
                    <a:pt x="2015614" y="1389811"/>
                    <a:pt x="2015614" y="2183979"/>
                  </a:cubicBezTo>
                  <a:cubicBezTo>
                    <a:pt x="2015614" y="2978147"/>
                    <a:pt x="1693714" y="3697131"/>
                    <a:pt x="1173272" y="4217573"/>
                  </a:cubicBezTo>
                  <a:lnTo>
                    <a:pt x="1007808" y="4367958"/>
                  </a:lnTo>
                  <a:lnTo>
                    <a:pt x="842342" y="4217572"/>
                  </a:lnTo>
                  <a:cubicBezTo>
                    <a:pt x="321900" y="3697130"/>
                    <a:pt x="0" y="2978146"/>
                    <a:pt x="0" y="2183978"/>
                  </a:cubicBezTo>
                  <a:cubicBezTo>
                    <a:pt x="0" y="1389810"/>
                    <a:pt x="321900" y="670826"/>
                    <a:pt x="842342" y="150384"/>
                  </a:cubicBezTo>
                  <a:lnTo>
                    <a:pt x="1007807" y="0"/>
                  </a:lnTo>
                  <a:close/>
                </a:path>
              </a:pathLst>
            </a:custGeom>
            <a:gradFill rotWithShape="1">
              <a:gsLst>
                <a:gs pos="0">
                  <a:srgbClr val="09D1AB"/>
                </a:gs>
                <a:gs pos="31000">
                  <a:srgbClr val="09D1AB"/>
                </a:gs>
                <a:gs pos="100000">
                  <a:srgbClr val="6E7DC3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82600" y="668020"/>
            <a:ext cx="8853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（二）宾语前</a:t>
            </a:r>
            <a:r>
              <a:rPr sz="2400" b="1">
                <a:solidFill>
                  <a:srgbClr val="000000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微软雅黑" panose="020b0503020204020204" pitchFamily="34" charset="-122"/>
              </a:rPr>
              <a:t>置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1200785" y="1284605"/>
            <a:ext cx="96996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例1：故园东望路漫漫，双袖龙钟泪不干。（岑参《逢入京使》）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200785" y="1994535"/>
            <a:ext cx="96996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例2：</a:t>
            </a:r>
            <a:r>
              <a:rPr sz="2400">
                <a:solidFill>
                  <a:srgbClr val="231F20"/>
                </a:solidFill>
                <a:sym typeface="+mn-ea"/>
              </a:rPr>
              <a:t>香雾云鬟湿，清辉玉臂寒（杜甫《月夜》）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1247775" y="2704465"/>
            <a:ext cx="110674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rgbClr val="231F20"/>
                </a:solidFill>
                <a:sym typeface="+mn-ea"/>
              </a:rPr>
              <a:t>例3：</a:t>
            </a:r>
            <a:r>
              <a:rPr sz="2400">
                <a:solidFill>
                  <a:srgbClr val="231F20"/>
                </a:solidFill>
                <a:sym typeface="+mn-ea"/>
              </a:rPr>
              <a:t>“千古江山，英雄无觅，孙仲谋处。”（辛弃疾</a:t>
            </a:r>
            <a:r>
              <a:rPr lang="zh-CN" sz="2400">
                <a:solidFill>
                  <a:srgbClr val="231F20"/>
                </a:solidFill>
                <a:sym typeface="+mn-ea"/>
              </a:rPr>
              <a:t>《</a:t>
            </a:r>
            <a:r>
              <a:rPr sz="2400">
                <a:solidFill>
                  <a:srgbClr val="231F20"/>
                </a:solidFill>
                <a:sym typeface="+mn-ea"/>
              </a:rPr>
              <a:t>永遇乐-京口北固亭怀古》）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https://d.book118.com/256051001241010101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3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4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5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6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7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8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9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10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11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12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13.xml><?xml version="1.0" encoding="utf-8"?>
<p:tagLst xmlns:p="http://schemas.openxmlformats.org/presentationml/2006/main">
  <p:tag name="KSO_WM_DIAGRAM_VIRTUALLY_FRAME" val="{&quot;height&quot;:385.25,&quot;left&quot;:102.52669291338582,&quot;top&quot;:69.25,&quot;width&quot;:942.5983464566929}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TABLE_ENDDRAG_ORIGIN_RECT" val="928*489"/>
  <p:tag name="TABLE_ENDDRAG_RECT" val="21*41*928*489"/>
</p:tagLst>
</file>

<file path=ppt/tags/tag17.xml><?xml version="1.0" encoding="utf-8"?>
<p:tagLst xmlns:p="http://schemas.openxmlformats.org/presentationml/2006/main">
  <p:tag name="TABLE_ENDDRAG_ORIGIN_RECT" val="778*116"/>
  <p:tag name="TABLE_ENDDRAG_RECT" val="96*269*778*116"/>
</p:tagLst>
</file>

<file path=ppt/tags/tag18.xml><?xml version="1.0" encoding="utf-8"?>
<p:tagLst xmlns:p="http://schemas.openxmlformats.org/presentationml/2006/main">
  <p:tag name="TABLE_ENDDRAG_ORIGIN_RECT" val="825*144"/>
  <p:tag name="TABLE_ENDDRAG_RECT" val="72*176*825*144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5">
      <vt:lpstr>Arial</vt:lpstr>
      <vt:lpstr>Calibri</vt:lpstr>
      <vt:lpstr>Calibri Light</vt:lpstr>
      <vt:lpstr>宋体</vt:lpstr>
      <vt:lpstr>方正兰亭细黑_GBK</vt:lpstr>
      <vt:lpstr>方正兰亭超细黑简体</vt:lpstr>
      <vt:lpstr>楷体</vt:lpstr>
      <vt:lpstr>华文行楷</vt:lpstr>
      <vt:lpstr>微软雅黑</vt:lpstr>
      <vt:lpstr>幼圆</vt:lpstr>
      <vt:lpstr>DLF-3-0-33648674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2024-09-26T15:50:22.349</cp:lastPrinted>
  <dcterms:created xsi:type="dcterms:W3CDTF">2024-09-26T07:50:22Z</dcterms:created>
  <dcterms:modified xsi:type="dcterms:W3CDTF">2024-09-26T07:50:24Z</dcterms:modified>
</cp:coreProperties>
</file>