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0095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4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4B832-E6F5-426D-B140-506BB12B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E594B-9C8C-473F-8E0F-AB9946B5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79521-AE4E-4FB7-84B3-77EAF5606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403C5-5926-47B0-8B8D-AC6A5781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1892E-BB56-46FB-85DC-966814AF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C788D-EF70-4A59-BF92-527AFCCA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EFAEF-2926-4215-AC23-74CCF2775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169B6-E6FE-45F2-95D8-9FDE2B2E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9AC8F-9F89-4B20-9B9C-7C84CEDC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5F1A7-DC31-4C9D-9D90-2A4BE33B3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7F2F-96F0-461A-8B61-5B89F2450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2904" y="669206"/>
            <a:ext cx="11970420" cy="784830"/>
          </a:xfrm>
        </p:spPr>
        <p:txBody>
          <a:bodyPr>
            <a:spAutoFit/>
          </a:bodyPr>
          <a:lstStyle>
            <a:lvl1pPr marL="0" indent="0" algn="just" eaLnBrk="1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3000" b="0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4026098-E266-41F6-9A57-96A87B1E584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F74C4D4-55E4-4B98-8290-3066C06105F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NULL" TargetMode="External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32142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8" title=""/>
          <p:cNvSpPr txBox="1"/>
          <p:nvPr/>
        </p:nvSpPr>
        <p:spPr>
          <a:xfrm>
            <a:off x="2394223" y="2598470"/>
            <a:ext cx="740236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Module 2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Education</a:t>
            </a:r>
            <a:endParaRPr lang="en-US" altLang="zh-CN">
              <a:solidFill>
                <a:schemeClr val="accent6">
                  <a:lumMod val="50000"/>
                </a:schemeClr>
              </a:solidFill>
            </a:endParaRPr>
          </a:p>
          <a:p>
            <a:pPr algn="ctr" eaLnBrk="1" hangingPunct="1">
              <a:lnSpc>
                <a:spcPct val="150000"/>
              </a:lnSpc>
            </a:pPr>
            <a:r>
              <a:rPr lang="en-US" altLang="zh-CN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Unit 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3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  <a:latin typeface="+mn-lt"/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Language in use</a:t>
            </a:r>
            <a:endParaRPr lang="en-US" altLang="zh-CN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-25400" y="-27305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英语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外研版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九年级下册</a:t>
            </a:r>
            <a:endParaRPr lang="zh-CN" altLang="en-US" sz="32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内容占位符 1" title=""/>
          <p:cNvSpPr>
            <a:spLocks noGrp="1"/>
          </p:cNvSpPr>
          <p:nvPr>
            <p:ph idx="1"/>
          </p:nvPr>
        </p:nvSpPr>
        <p:spPr>
          <a:xfrm>
            <a:off x="93663" y="2204864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I</a:t>
            </a:r>
            <a:r>
              <a:rPr lang="en-US" altLang="zh-CN" b="1" kern="100">
                <a:cs typeface="Courier New" panose="02070309020205020404"/>
              </a:rPr>
              <a:t> took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them</a:t>
            </a:r>
            <a:r>
              <a:rPr lang="en-US" altLang="zh-CN" b="1" kern="100">
                <a:cs typeface="Courier New" panose="02070309020205020404"/>
              </a:rPr>
              <a:t>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myself</a:t>
            </a:r>
            <a:r>
              <a:rPr lang="en-US" altLang="zh-CN" b="1" kern="100"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So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ours</a:t>
            </a:r>
            <a:r>
              <a:rPr lang="en-US" altLang="zh-CN" b="1" kern="100">
                <a:cs typeface="Courier New" panose="02070309020205020404"/>
              </a:rPr>
              <a:t> is a bit bigger.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Everyone</a:t>
            </a:r>
            <a:r>
              <a:rPr lang="en-US" altLang="zh-CN" b="1" kern="100">
                <a:cs typeface="Courier New" panose="02070309020205020404"/>
              </a:rPr>
              <a:t> is wearing a jacket and tie!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We go to school every weekday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from</a:t>
            </a:r>
            <a:r>
              <a:rPr lang="en-US" altLang="zh-CN" b="1" kern="100">
                <a:cs typeface="Courier New" panose="02070309020205020404"/>
              </a:rPr>
              <a:t> </a:t>
            </a:r>
            <a:r>
              <a:rPr lang="en-US" altLang="zh-CN" b="1" kern="100" smtClean="0">
                <a:cs typeface="Courier New" panose="02070309020205020404"/>
              </a:rPr>
              <a:t>8</a:t>
            </a:r>
            <a:r>
              <a:rPr lang="en-US" altLang="zh-CN" b="1" kern="100">
                <a:cs typeface="Times New Roman" panose="02020603050405020304"/>
              </a:rPr>
              <a:t>:</a:t>
            </a:r>
            <a:r>
              <a:rPr lang="en-US" altLang="zh-CN" b="1" kern="100" smtClean="0">
                <a:cs typeface="Courier New" panose="02070309020205020404"/>
              </a:rPr>
              <a:t>45 </a:t>
            </a:r>
            <a:r>
              <a:rPr lang="en-US" altLang="zh-CN" b="1" kern="100">
                <a:cs typeface="Courier New" panose="02070309020205020404"/>
              </a:rPr>
              <a:t>am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to</a:t>
            </a:r>
            <a:r>
              <a:rPr lang="en-US" altLang="zh-CN" b="1" kern="100">
                <a:cs typeface="Courier New" panose="02070309020205020404"/>
              </a:rPr>
              <a:t> </a:t>
            </a:r>
            <a:r>
              <a:rPr lang="en-US" altLang="zh-CN" b="1" kern="100" smtClean="0">
                <a:cs typeface="Courier New" panose="02070309020205020404"/>
              </a:rPr>
              <a:t>3</a:t>
            </a:r>
            <a:r>
              <a:rPr lang="en-US" altLang="zh-CN" b="1" kern="100">
                <a:cs typeface="Times New Roman" panose="02020603050405020304"/>
              </a:rPr>
              <a:t>:</a:t>
            </a:r>
            <a:r>
              <a:rPr lang="en-US" altLang="zh-CN" b="1" kern="100" smtClean="0">
                <a:cs typeface="Courier New" panose="02070309020205020404"/>
              </a:rPr>
              <a:t>15 </a:t>
            </a:r>
            <a:r>
              <a:rPr lang="en-US" altLang="zh-CN" b="1" kern="100">
                <a:cs typeface="Courier New" panose="02070309020205020404"/>
              </a:rPr>
              <a:t>pm.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542" y="1516609"/>
            <a:ext cx="2576512" cy="68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4920615" y="76454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zh-CN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语法探究</a:t>
            </a:r>
            <a:endParaRPr lang="zh-CN" altLang="zh-CN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124744"/>
            <a:ext cx="11969750" cy="2492990"/>
          </a:xfrm>
        </p:spPr>
        <p:txBody>
          <a:bodyPr/>
          <a:lstStyle/>
          <a:p>
            <a:pPr algn="ctr">
              <a:lnSpc>
                <a:spcPct val="130000"/>
              </a:lnSpc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复习代词和介词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代词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 smtClean="0">
                <a:cs typeface="Times New Roman" panose="02020603050405020304"/>
              </a:rPr>
              <a:t>        </a:t>
            </a:r>
            <a:r>
              <a:rPr lang="zh-CN" altLang="zh-CN" b="1" kern="100" smtClean="0">
                <a:cs typeface="Times New Roman" panose="02020603050405020304"/>
              </a:rPr>
              <a:t>代词</a:t>
            </a:r>
            <a:r>
              <a:rPr lang="zh-CN" altLang="zh-CN" b="1" kern="100">
                <a:cs typeface="Times New Roman" panose="02020603050405020304"/>
              </a:rPr>
              <a:t>分为人称代词、物主代词、指示代词、反身代词、不定代词和疑问代词。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067" y="764704"/>
            <a:ext cx="2595562" cy="69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1775" y="1835299"/>
            <a:ext cx="4032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3606508"/>
          <a:ext cx="10971213" cy="2774820"/>
        </p:xfrm>
        <a:graphic>
          <a:graphicData uri="http://schemas.openxmlformats.org/drawingml/2006/table">
            <a:tbl>
              <a:tblPr/>
              <a:tblGrid>
                <a:gridCol w="3657071"/>
                <a:gridCol w="3657071"/>
                <a:gridCol w="3657071"/>
              </a:tblGrid>
              <a:tr h="55496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名称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例子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221985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人称代词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用来代替人或事物的名称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分为主格人称代词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和宾格人称代词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作宾语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主格：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I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you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he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she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it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we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they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宾格：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me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you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him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her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it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us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them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224829"/>
          <a:ext cx="10971213" cy="4436419"/>
        </p:xfrm>
        <a:graphic>
          <a:graphicData uri="http://schemas.openxmlformats.org/drawingml/2006/table">
            <a:tbl>
              <a:tblPr/>
              <a:tblGrid>
                <a:gridCol w="1885206"/>
                <a:gridCol w="4176464"/>
                <a:gridCol w="4909543"/>
              </a:tblGrid>
              <a:tr h="55496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名称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例子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38420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物主代词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表示所属关系的代词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分为形容词性物主代词和名词性物主代词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名词性物主代词＝形容词性物主代词＋名词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形容词性：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my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your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her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his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its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our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their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名词性：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mine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yours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hers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his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its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ours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theirs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4" marR="6403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366500" y="10375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766614" y="1412776"/>
          <a:ext cx="11161240" cy="4320480"/>
        </p:xfrm>
        <a:graphic>
          <a:graphicData uri="http://schemas.openxmlformats.org/drawingml/2006/table">
            <a:tbl>
              <a:tblPr/>
              <a:tblGrid>
                <a:gridCol w="2160240"/>
                <a:gridCol w="4411356"/>
                <a:gridCol w="4589644"/>
              </a:tblGrid>
              <a:tr h="49862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名称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例子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15066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指示代词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用来指示或标识人或事物的代词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this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these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that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those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45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反身代词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表示反射或强调的代词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与被指代的词在人称和数上保持一致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myself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yourself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herself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himself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itself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ourselves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yourselves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themselves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7533" marR="575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34566" y="1057416"/>
          <a:ext cx="11449272" cy="4891864"/>
        </p:xfrm>
        <a:graphic>
          <a:graphicData uri="http://schemas.openxmlformats.org/drawingml/2006/table">
            <a:tbl>
              <a:tblPr/>
              <a:tblGrid>
                <a:gridCol w="2232248"/>
                <a:gridCol w="4395516"/>
                <a:gridCol w="4821508"/>
              </a:tblGrid>
              <a:tr h="5028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名称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例子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251442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不定代词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不指明代替任何特定名词或形容词的代词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包括普通不定代词和复合不定代词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普通不定代词：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some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any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both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either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neither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等；复合不定代词：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something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nothing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nobody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865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疑问代词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用来引出疑问句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在句中可作主语、宾语、表语或定语等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what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which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who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whom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whose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071538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(1)</a:t>
            </a:r>
            <a:r>
              <a:rPr lang="zh-CN" altLang="zh-CN" b="1" kern="100">
                <a:cs typeface="Times New Roman" panose="02020603050405020304"/>
              </a:rPr>
              <a:t>形容词性物主代词的常见固定搭配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983" y="836712"/>
            <a:ext cx="1055687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 title=""/>
          <p:cNvSpPr/>
          <p:nvPr/>
        </p:nvSpPr>
        <p:spPr>
          <a:xfrm>
            <a:off x="230205" y="2772217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动词之后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039888" y="1700808"/>
            <a:ext cx="7007646" cy="265303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change 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mind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改变某人的</a:t>
            </a:r>
            <a:r>
              <a:rPr lang="zh-CN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主意</a:t>
            </a:r>
            <a:endParaRPr lang="en-US" altLang="zh-CN" sz="3200" kern="100" smtClean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do/try 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best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尽某人最大的</a:t>
            </a:r>
            <a:r>
              <a:rPr lang="zh-CN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努力</a:t>
            </a:r>
            <a:endParaRPr lang="en-US" altLang="zh-CN" sz="3200" kern="100" smtClean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lose 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way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某人</a:t>
            </a:r>
            <a:r>
              <a:rPr lang="zh-CN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迷路</a:t>
            </a:r>
            <a:endParaRPr lang="en-US" altLang="zh-CN" sz="3200" kern="100" smtClean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take 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time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不着急；慢慢来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230205" y="4860449"/>
            <a:ext cx="183255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介词之后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1990750" y="4293318"/>
            <a:ext cx="7128792" cy="19439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in 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way 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挡某人的路；妨碍</a:t>
            </a:r>
            <a:r>
              <a:rPr lang="zh-CN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某人</a:t>
            </a:r>
            <a:endParaRPr lang="en-US" altLang="zh-CN" sz="3200" kern="100" smtClean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to 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surprise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使某人吃惊的</a:t>
            </a:r>
            <a:r>
              <a:rPr lang="zh-CN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是</a:t>
            </a:r>
            <a:endParaRPr lang="en-US" altLang="zh-CN" sz="3200" kern="100" smtClean="0">
              <a:solidFill>
                <a:schemeClr val="tx1"/>
              </a:solidFill>
              <a:latin typeface="Times New Roman"/>
              <a:ea typeface="宋体" panose="02010600030101010101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3200" kern="100" smtClean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with 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one</a:t>
            </a:r>
            <a:r>
              <a:rPr lang="en-US" altLang="zh-CN" sz="3200" kern="100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s help</a:t>
            </a:r>
            <a:r>
              <a:rPr lang="zh-CN" altLang="zh-CN" sz="3200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  <a:cs typeface="Times New Roman" panose="02020603050405020304"/>
              </a:rPr>
              <a:t>在某人的帮助下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左大括号 9" title=""/>
          <p:cNvSpPr/>
          <p:nvPr/>
        </p:nvSpPr>
        <p:spPr>
          <a:xfrm>
            <a:off x="2039888" y="1916832"/>
            <a:ext cx="45719" cy="2376486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左大括号 10" title=""/>
          <p:cNvSpPr/>
          <p:nvPr/>
        </p:nvSpPr>
        <p:spPr>
          <a:xfrm>
            <a:off x="1990750" y="4437112"/>
            <a:ext cx="45719" cy="1728192"/>
          </a:xfrm>
          <a:prstGeom prst="lef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000000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(2)</a:t>
            </a:r>
            <a:r>
              <a:rPr lang="zh-CN" altLang="zh-CN" b="1" kern="100">
                <a:cs typeface="Times New Roman" panose="02020603050405020304"/>
              </a:rPr>
              <a:t>与反身代词相关的常见固定搭配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1569549" y="1412776"/>
          <a:ext cx="8918145" cy="4992624"/>
        </p:xfrm>
        <a:graphic>
          <a:graphicData uri="http://schemas.openxmlformats.org/drawingml/2006/table">
            <a:tbl>
              <a:tblPr/>
              <a:tblGrid>
                <a:gridCol w="8918145"/>
              </a:tblGrid>
              <a:tr h="4525963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devote oneself to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献身于　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ea typeface="Times New Roman" panose="02020603050405020304"/>
                          <a:cs typeface="Courier New" panose="02070309020205020404"/>
                        </a:rPr>
                        <a:t>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　　　　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dress oneself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自己穿衣服　　　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enjoy oneself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玩得愉快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help oneself to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自用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食物等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)  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lose oneself in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沉浸于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 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teach oneself/learn by oneself 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自学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by </a:t>
                      </a:r>
                      <a:r>
                        <a:rPr lang="en-US" sz="28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oneself </a:t>
                      </a: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单独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地；独自地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 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for </a:t>
                      </a:r>
                      <a:r>
                        <a:rPr lang="en-US" sz="28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oneself </a:t>
                      </a: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为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某人自己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 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keep sth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to </a:t>
                      </a:r>
                      <a:r>
                        <a:rPr lang="en-US" sz="28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oneself </a:t>
                      </a:r>
                      <a:r>
                        <a:rPr lang="zh-CN" sz="28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将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……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保密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8025" marR="5802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(3)</a:t>
            </a:r>
            <a:r>
              <a:rPr lang="zh-CN" altLang="zh-CN" b="1" kern="100">
                <a:cs typeface="Times New Roman" panose="02020603050405020304"/>
              </a:rPr>
              <a:t>辨析</a:t>
            </a:r>
            <a:r>
              <a:rPr lang="en-US" altLang="zh-CN" b="1" kern="100">
                <a:cs typeface="Courier New" panose="02070309020205020404"/>
              </a:rPr>
              <a:t>both, neither, either, all</a:t>
            </a:r>
            <a:r>
              <a:rPr lang="zh-CN" altLang="zh-CN" b="1" kern="100">
                <a:cs typeface="Times New Roman" panose="02020603050405020304"/>
              </a:rPr>
              <a:t>与</a:t>
            </a:r>
            <a:r>
              <a:rPr lang="en-US" altLang="zh-CN" b="1" kern="100">
                <a:cs typeface="Courier New" panose="02070309020205020404"/>
              </a:rPr>
              <a:t>none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484784"/>
          <a:ext cx="10971213" cy="4800600"/>
        </p:xfrm>
        <a:graphic>
          <a:graphicData uri="http://schemas.openxmlformats.org/drawingml/2006/table">
            <a:tbl>
              <a:tblPr/>
              <a:tblGrid>
                <a:gridCol w="1321526"/>
                <a:gridCol w="9649687"/>
              </a:tblGrid>
              <a:tr h="64030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both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两者都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作主语时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谓语动词用复数形式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常用短语：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both </a:t>
                      </a:r>
                      <a:r>
                        <a:rPr lang="en-US" sz="30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… and …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neither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两者都不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作主语时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谓语动词常用单数形式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常用短语：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neither </a:t>
                      </a:r>
                      <a:r>
                        <a:rPr lang="en-US" sz="30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… nor</a:t>
                      </a:r>
                      <a:r>
                        <a:rPr lang="en-US" sz="3000" b="1" kern="100" baseline="0" smtClean="0">
                          <a:effectLst/>
                          <a:latin typeface="Times New Roman"/>
                          <a:cs typeface="Courier New" panose="02070309020205020404"/>
                        </a:rPr>
                        <a:t> …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either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二者之一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作主语时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谓语动词用单数形式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常用短语：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either </a:t>
                      </a:r>
                      <a:r>
                        <a:rPr lang="en-US" sz="3000" b="1" kern="100" smtClean="0">
                          <a:effectLst/>
                          <a:latin typeface="Times New Roman"/>
                          <a:cs typeface="Courier New" panose="02070309020205020404"/>
                        </a:rPr>
                        <a:t>… or</a:t>
                      </a:r>
                      <a:r>
                        <a:rPr lang="en-US" sz="3000" b="1" kern="100" baseline="0" smtClean="0">
                          <a:effectLst/>
                          <a:latin typeface="Times New Roman"/>
                          <a:cs typeface="Courier New" panose="02070309020205020404"/>
                        </a:rPr>
                        <a:t> …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484784"/>
          <a:ext cx="10971213" cy="3429000"/>
        </p:xfrm>
        <a:graphic>
          <a:graphicData uri="http://schemas.openxmlformats.org/drawingml/2006/table">
            <a:tbl>
              <a:tblPr/>
              <a:tblGrid>
                <a:gridCol w="1321526"/>
                <a:gridCol w="9649687"/>
              </a:tblGrid>
              <a:tr h="64030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all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三者或三者以上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都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作主语时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谓语动词通常用复数形式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none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三者或三者以上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一个都没有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作主语时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谓语动词用单数或复数形式均可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078795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(4)</a:t>
            </a:r>
            <a:r>
              <a:rPr lang="zh-CN" altLang="zh-CN" b="1" kern="100">
                <a:cs typeface="Times New Roman" panose="02020603050405020304"/>
              </a:rPr>
              <a:t>辨析</a:t>
            </a:r>
            <a:r>
              <a:rPr lang="en-US" altLang="zh-CN" b="1" kern="100">
                <a:cs typeface="Courier New" panose="02070309020205020404"/>
              </a:rPr>
              <a:t>many, much, (a)few</a:t>
            </a:r>
            <a:r>
              <a:rPr lang="zh-CN" altLang="zh-CN" b="1" kern="100">
                <a:cs typeface="Times New Roman" panose="02020603050405020304"/>
              </a:rPr>
              <a:t>与</a:t>
            </a:r>
            <a:r>
              <a:rPr lang="en-US" altLang="zh-CN" b="1" kern="100">
                <a:cs typeface="Courier New" panose="02070309020205020404"/>
              </a:rPr>
              <a:t>(a)little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965662"/>
          <a:ext cx="11246246" cy="3429000"/>
        </p:xfrm>
        <a:graphic>
          <a:graphicData uri="http://schemas.openxmlformats.org/drawingml/2006/table">
            <a:tbl>
              <a:tblPr/>
              <a:tblGrid>
                <a:gridCol w="3170677"/>
                <a:gridCol w="2072036"/>
                <a:gridCol w="1948614"/>
                <a:gridCol w="4054919"/>
              </a:tblGrid>
              <a:tr h="1313262">
                <a:tc>
                  <a:txBody>
                    <a:bodyPr vert="horz" wrap="square"/>
                    <a:lstStyle/>
                    <a:p>
                      <a:pPr algn="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　　　　　</a:t>
                      </a:r>
                      <a:r>
                        <a:rPr lang="zh-CN" sz="3000" b="1" kern="100" smtClean="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功能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　　　　　　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很多；许多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一些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肯定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几乎没有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很少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否定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663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指代</a:t>
                      </a:r>
                      <a:r>
                        <a:rPr lang="zh-CN" sz="30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可数</a:t>
                      </a:r>
                      <a:endParaRPr lang="en-US" altLang="zh-CN" sz="3000" b="1" kern="100" smtClean="0">
                        <a:effectLst/>
                        <a:latin typeface="Times New Roman"/>
                        <a:cs typeface="Times New Roman" panose="02020603050405020304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名词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复数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many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few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few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663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指代不可数名词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much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little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little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5663" marR="6566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1314341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介词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 smtClean="0">
                <a:cs typeface="Times New Roman" panose="02020603050405020304"/>
              </a:rPr>
              <a:t>        </a:t>
            </a:r>
            <a:r>
              <a:rPr lang="zh-CN" altLang="zh-CN" b="1" kern="100" smtClean="0">
                <a:cs typeface="Times New Roman" panose="02020603050405020304"/>
              </a:rPr>
              <a:t>介词</a:t>
            </a:r>
            <a:r>
              <a:rPr lang="zh-CN" altLang="zh-CN" b="1" kern="100">
                <a:cs typeface="Times New Roman" panose="02020603050405020304"/>
              </a:rPr>
              <a:t>是一种虚词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不能独立存在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需要与其他成分一起构成介词短语。介词短语在句中可作表语、宾语补足语、后置定语和状语。介词和介词短语是每年中考的必考点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要重点掌握常用介词的用法及辨析。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2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381" y="1521634"/>
            <a:ext cx="40322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1389676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常考介词辨析：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(1)through</a:t>
            </a:r>
            <a:r>
              <a:rPr lang="zh-CN" altLang="zh-CN" b="1" kern="100">
                <a:cs typeface="Times New Roman" panose="02020603050405020304"/>
              </a:rPr>
              <a:t>与</a:t>
            </a:r>
            <a:r>
              <a:rPr lang="en-US" altLang="zh-CN" b="1" kern="100">
                <a:cs typeface="Courier New" panose="02070309020205020404"/>
              </a:rPr>
              <a:t>across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2204864"/>
          <a:ext cx="10971212" cy="3429000"/>
        </p:xfrm>
        <a:graphic>
          <a:graphicData uri="http://schemas.openxmlformats.org/drawingml/2006/table">
            <a:tbl>
              <a:tblPr/>
              <a:tblGrid>
                <a:gridCol w="1454330"/>
                <a:gridCol w="9516882"/>
              </a:tblGrid>
              <a:tr h="64030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介词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through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指从内部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穿过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常与之搭配的词有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forest, window, door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across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指从表面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穿过；横过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常与之搭配的词有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street, bridge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等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1245989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(2)against</a:t>
            </a:r>
            <a:r>
              <a:rPr lang="zh-CN" altLang="zh-CN" b="1" kern="100">
                <a:cs typeface="Times New Roman" panose="02020603050405020304"/>
              </a:rPr>
              <a:t>与</a:t>
            </a:r>
            <a:r>
              <a:rPr lang="en-US" altLang="zh-CN" b="1" kern="100">
                <a:cs typeface="Courier New" panose="02070309020205020404"/>
              </a:rPr>
              <a:t>for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2353936"/>
          <a:ext cx="10971213" cy="2743200"/>
        </p:xfrm>
        <a:graphic>
          <a:graphicData uri="http://schemas.openxmlformats.org/drawingml/2006/table">
            <a:tbl>
              <a:tblPr/>
              <a:tblGrid>
                <a:gridCol w="1372710"/>
                <a:gridCol w="9598503"/>
              </a:tblGrid>
              <a:tr h="6648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介词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3296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against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反对；靠着；与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……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对立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be against sb.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反对某人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48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for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支持；为了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be for sb.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支持某人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6481" marR="6648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(3)with</a:t>
            </a:r>
            <a:r>
              <a:rPr lang="zh-CN" altLang="zh-CN" b="1" kern="100">
                <a:cs typeface="Times New Roman" panose="02020603050405020304"/>
              </a:rPr>
              <a:t>与</a:t>
            </a:r>
            <a:r>
              <a:rPr lang="en-US" altLang="zh-CN" b="1" kern="100">
                <a:cs typeface="Courier New" panose="02070309020205020404"/>
              </a:rPr>
              <a:t>without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2159159" y="1484784"/>
          <a:ext cx="7872095" cy="2057400"/>
        </p:xfrm>
        <a:graphic>
          <a:graphicData uri="http://schemas.openxmlformats.org/drawingml/2006/table">
            <a:tbl>
              <a:tblPr/>
              <a:tblGrid>
                <a:gridCol w="1500505"/>
                <a:gridCol w="637159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介词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with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具有；带有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常用来表伴随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without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没有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with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的反义词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内容占位符 1" title=""/>
          <p:cNvSpPr txBox="1"/>
          <p:nvPr/>
        </p:nvSpPr>
        <p:spPr bwMode="auto">
          <a:xfrm>
            <a:off x="93663" y="3509069"/>
            <a:ext cx="1196975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3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en-US" altLang="zh-CN" b="1" kern="100" smtClean="0">
                <a:cs typeface="Courier New" panose="02070309020205020404"/>
              </a:rPr>
              <a:t>(4)between</a:t>
            </a:r>
            <a:r>
              <a:rPr lang="zh-CN" altLang="zh-CN" b="1" kern="100" smtClean="0">
                <a:cs typeface="Times New Roman" panose="02020603050405020304"/>
              </a:rPr>
              <a:t>与</a:t>
            </a:r>
            <a:r>
              <a:rPr lang="en-US" altLang="zh-CN" b="1" kern="100" smtClean="0">
                <a:cs typeface="Courier New" panose="02070309020205020404"/>
              </a:rPr>
              <a:t>among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5" name="表格 4" title=""/>
          <p:cNvGraphicFramePr>
            <a:graphicFrameLocks noGrp="1"/>
          </p:cNvGraphicFramePr>
          <p:nvPr/>
        </p:nvGraphicFramePr>
        <p:xfrm>
          <a:off x="1160621" y="4323928"/>
          <a:ext cx="9869170" cy="2057400"/>
        </p:xfrm>
        <a:graphic>
          <a:graphicData uri="http://schemas.openxmlformats.org/drawingml/2006/table">
            <a:tbl>
              <a:tblPr/>
              <a:tblGrid>
                <a:gridCol w="1584960"/>
                <a:gridCol w="8284210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介词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意义及用法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between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在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……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之间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表示两者之间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among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意义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在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……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之间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表示三者或三者以上之间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1" title=""/>
          <p:cNvSpPr>
            <a:spLocks noGrp="1"/>
          </p:cNvSpPr>
          <p:nvPr>
            <p:ph idx="1"/>
          </p:nvPr>
        </p:nvSpPr>
        <p:spPr>
          <a:xfrm>
            <a:off x="93663" y="1556792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一、单项填空。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(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2022</a:t>
            </a:r>
            <a:r>
              <a:rPr lang="zh-CN" altLang="zh-CN" b="1" kern="100">
                <a:solidFill>
                  <a:srgbClr val="ED028C"/>
                </a:solidFill>
                <a:latin typeface="楷体_GB2312"/>
                <a:ea typeface="楷体" panose="02010609060101010101" charset="-122"/>
                <a:cs typeface="楷体_GB2312"/>
              </a:rPr>
              <a:t>·</a:t>
            </a:r>
            <a:r>
              <a:rPr lang="zh-CN" altLang="zh-CN" b="1" kern="100">
                <a:solidFill>
                  <a:srgbClr val="ED028C"/>
                </a:solidFill>
                <a:ea typeface="楷体" panose="02010609060101010101" charset="-122"/>
                <a:cs typeface="Times New Roman" panose="02020603050405020304"/>
              </a:rPr>
              <a:t>贵港中考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)</a:t>
            </a:r>
            <a:r>
              <a:rPr lang="en-US" altLang="zh-CN" b="1" kern="100">
                <a:cs typeface="Courier New" panose="02070309020205020404"/>
              </a:rPr>
              <a:t>—Is this your Bing Dwen Dwen?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—</a:t>
            </a:r>
            <a:r>
              <a:rPr lang="en-US" altLang="zh-CN" b="1" kern="100">
                <a:cs typeface="Courier New" panose="02070309020205020404"/>
              </a:rPr>
              <a:t>No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______ is on the sofa.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Hers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His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Yours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 smtClean="0">
                <a:cs typeface="Courier New" panose="02070309020205020404"/>
              </a:rPr>
              <a:t>Mine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考查名词性物主代词。根据语境可知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此处指的是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我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的冰墩墩在沙发上。故选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D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459532" y="2420888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D</a:t>
            </a:r>
            <a:endParaRPr lang="zh-CN" altLang="en-US" sz="3000"/>
          </a:p>
        </p:txBody>
      </p:sp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4726940" y="26035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课堂检测</a:t>
            </a:r>
            <a:endParaRPr lang="zh-CN" altLang="en-US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053891"/>
            <a:ext cx="11969750" cy="4247317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—Who helped you sweep the classroom yesterday?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—</a:t>
            </a:r>
            <a:r>
              <a:rPr lang="en-US" altLang="zh-CN" b="1" kern="100">
                <a:cs typeface="Courier New" panose="02070309020205020404"/>
              </a:rPr>
              <a:t>______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I did it all by myself.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Somebody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Anybody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Nobody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 smtClean="0">
                <a:cs typeface="Courier New" panose="02070309020205020404"/>
              </a:rPr>
              <a:t>Everybody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考查不定代词。根据答语第二句</a:t>
            </a:r>
            <a:r>
              <a:rPr lang="en-US" altLang="zh-CN" b="1" kern="100">
                <a:solidFill>
                  <a:srgbClr val="0000FF"/>
                </a:solidFill>
                <a:latin typeface="+mn-ea"/>
                <a:cs typeface="Courier New" panose="02070309020205020404"/>
              </a:rPr>
              <a:t>“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I did it all by myself.</a:t>
            </a:r>
            <a:r>
              <a:rPr lang="en-US" altLang="zh-CN" b="1" kern="100">
                <a:solidFill>
                  <a:srgbClr val="0000FF"/>
                </a:solidFill>
                <a:latin typeface="+mn-ea"/>
                <a:cs typeface="Courier New" panose="020703090202050204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可知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此处表达的是没有人帮忙。故选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C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48644" y="1230203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821025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(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2022</a:t>
            </a:r>
            <a:r>
              <a:rPr lang="zh-CN" altLang="zh-CN" b="1" kern="100">
                <a:solidFill>
                  <a:srgbClr val="ED028C"/>
                </a:solidFill>
                <a:latin typeface="楷体_GB2312"/>
                <a:ea typeface="楷体" panose="02010609060101010101" charset="-122"/>
                <a:cs typeface="楷体_GB2312"/>
              </a:rPr>
              <a:t>·</a:t>
            </a:r>
            <a:r>
              <a:rPr lang="zh-CN" altLang="zh-CN" b="1" kern="100">
                <a:solidFill>
                  <a:srgbClr val="ED028C"/>
                </a:solidFill>
                <a:ea typeface="楷体" panose="02010609060101010101" charset="-122"/>
                <a:cs typeface="Times New Roman" panose="02020603050405020304"/>
              </a:rPr>
              <a:t>梧州中考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)</a:t>
            </a:r>
            <a:r>
              <a:rPr lang="en-US" altLang="zh-CN" b="1" kern="100">
                <a:cs typeface="Courier New" panose="02070309020205020404"/>
              </a:rPr>
              <a:t>—Which club have you joined, the art club or the football club?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—</a:t>
            </a:r>
            <a:r>
              <a:rPr lang="en-US" altLang="zh-CN" b="1" kern="100">
                <a:cs typeface="Courier New" panose="02070309020205020404"/>
              </a:rPr>
              <a:t>______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I joined the basketball club.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Both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None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Either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 smtClean="0">
                <a:cs typeface="Courier New" panose="02070309020205020404"/>
              </a:rPr>
              <a:t>Neither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考查不定代词。根据答语第二句</a:t>
            </a:r>
            <a:r>
              <a:rPr lang="en-US" altLang="zh-CN" b="1" kern="100">
                <a:solidFill>
                  <a:srgbClr val="0000FF"/>
                </a:solidFill>
                <a:latin typeface="+mn-ea"/>
                <a:cs typeface="Courier New" panose="02070309020205020404"/>
              </a:rPr>
              <a:t>“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I joined the basketball club.</a:t>
            </a:r>
            <a:r>
              <a:rPr lang="zh-CN" altLang="zh-CN" b="1" kern="100">
                <a:solidFill>
                  <a:srgbClr val="0000FF"/>
                </a:solidFill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可知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答话人既没有加入美术社团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也没有加入足球社团。故选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D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69057" y="990828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D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430774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We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ll play volleyball ______ Class 6 tomorrow.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over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against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to	D</a:t>
            </a:r>
            <a:r>
              <a:rPr lang="zh-CN" altLang="zh-CN" b="1" kern="100" smtClean="0">
                <a:cs typeface="Times New Roman" panose="02020603050405020304"/>
              </a:rPr>
              <a:t>．</a:t>
            </a:r>
            <a:r>
              <a:rPr lang="en-US" altLang="zh-CN" b="1" kern="100" smtClean="0">
                <a:cs typeface="Courier New" panose="02070309020205020404"/>
              </a:rPr>
              <a:t>by 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考查介词。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play against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意为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同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比赛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B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69484" y="1588036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937458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)5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(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2022</a:t>
            </a:r>
            <a:r>
              <a:rPr lang="zh-CN" altLang="zh-CN" b="1" kern="100">
                <a:solidFill>
                  <a:srgbClr val="ED028C"/>
                </a:solidFill>
                <a:latin typeface="楷体_GB2312"/>
                <a:ea typeface="楷体" panose="02010609060101010101" charset="-122"/>
                <a:cs typeface="楷体_GB2312"/>
              </a:rPr>
              <a:t>·</a:t>
            </a:r>
            <a:r>
              <a:rPr lang="zh-CN" altLang="zh-CN" b="1" kern="100">
                <a:solidFill>
                  <a:srgbClr val="ED028C"/>
                </a:solidFill>
                <a:ea typeface="楷体" panose="02010609060101010101" charset="-122"/>
                <a:cs typeface="Times New Roman" panose="02020603050405020304"/>
              </a:rPr>
              <a:t>滨州中考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)</a:t>
            </a:r>
            <a:r>
              <a:rPr lang="en-US" altLang="zh-CN" b="1" kern="100">
                <a:cs typeface="Courier New" panose="02070309020205020404"/>
              </a:rPr>
              <a:t>—We must study hard to get into a good high school.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—</a:t>
            </a:r>
            <a:r>
              <a:rPr lang="en-US" altLang="zh-CN" b="1" kern="100">
                <a:cs typeface="Courier New" panose="02070309020205020404"/>
              </a:rPr>
              <a:t>Exactly! Happiness is achieved ______ hard work.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with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across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along	D</a:t>
            </a:r>
            <a:r>
              <a:rPr lang="zh-CN" altLang="zh-CN" b="1" kern="100" smtClean="0">
                <a:cs typeface="Times New Roman" panose="02020603050405020304"/>
              </a:rPr>
              <a:t>．</a:t>
            </a:r>
            <a:r>
              <a:rPr lang="en-US" altLang="zh-CN" b="1" kern="100" smtClean="0">
                <a:cs typeface="Courier New" panose="02070309020205020404"/>
              </a:rPr>
              <a:t>through 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考查介词。句意：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——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我们必须努力学习考进一所好的高中。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——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确实如此！幸福是通过努力奋斗得来的。故选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D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59532" y="1104245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D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911617"/>
            <a:ext cx="11969750" cy="4893647"/>
          </a:xfrm>
        </p:spPr>
        <p:txBody>
          <a:bodyPr/>
          <a:lstStyle/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二、完成句子。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．不论是老师还是学生都做不出那道数学题。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 smtClean="0">
                <a:cs typeface="Courier New" panose="02070309020205020404"/>
              </a:rPr>
              <a:t>________ </a:t>
            </a:r>
            <a:r>
              <a:rPr lang="en-US" altLang="zh-CN" b="1" kern="100">
                <a:cs typeface="Courier New" panose="02070309020205020404"/>
              </a:rPr>
              <a:t>the teacher </a:t>
            </a:r>
            <a:r>
              <a:rPr lang="en-US" altLang="zh-CN" b="1" kern="100" smtClean="0">
                <a:cs typeface="Courier New" panose="02070309020205020404"/>
              </a:rPr>
              <a:t>______  </a:t>
            </a:r>
            <a:r>
              <a:rPr lang="en-US" altLang="zh-CN" b="1" kern="100">
                <a:cs typeface="Courier New" panose="02070309020205020404"/>
              </a:rPr>
              <a:t>the students can work out the maths problem.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．他在家教他儿子而不是送他去学校。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He educated his son at home ________________ sending him to school.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．怀特夫人有两个儿子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一个是医生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另一个是老师。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 err="1">
                <a:cs typeface="Courier New" panose="02070309020205020404"/>
              </a:rPr>
              <a:t>Mrs White has two sons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One is a doctor, and </a:t>
            </a:r>
            <a:r>
              <a:rPr lang="en-US" altLang="zh-CN" b="1" kern="100" smtClean="0">
                <a:cs typeface="Courier New" panose="02070309020205020404"/>
              </a:rPr>
              <a:t>__________  </a:t>
            </a:r>
            <a:r>
              <a:rPr lang="en-US" altLang="zh-CN" b="1" kern="100">
                <a:cs typeface="Courier New" panose="02070309020205020404"/>
              </a:rPr>
              <a:t>is a teacher.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262558" y="2168049"/>
            <a:ext cx="14253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Neither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4109323" y="2187099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nor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5398878" y="3980790"/>
            <a:ext cx="17764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instead of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7952948" y="5171028"/>
            <a:ext cx="16706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the other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268760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．每天要么是我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要么是玛丽打扫教室卫生。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 smtClean="0">
                <a:cs typeface="Courier New" panose="02070309020205020404"/>
              </a:rPr>
              <a:t>__________ Mary _____  </a:t>
            </a:r>
            <a:r>
              <a:rPr lang="en-US" altLang="zh-CN" b="1" kern="100">
                <a:cs typeface="Courier New" panose="02070309020205020404"/>
              </a:rPr>
              <a:t>I clean the classroom every day.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5</a:t>
            </a:r>
            <a:r>
              <a:rPr lang="zh-CN" altLang="zh-CN" b="1" kern="100">
                <a:cs typeface="Times New Roman" panose="02020603050405020304"/>
              </a:rPr>
              <a:t>．令我们惊讶的是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他能独自穿过森林。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 he could go through the forest himself.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78582" y="2092439"/>
            <a:ext cx="12330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Either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3358902" y="2101964"/>
            <a:ext cx="5485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or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406574" y="3388583"/>
            <a:ext cx="270721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To our surprise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620688"/>
            <a:ext cx="11969750" cy="6093976"/>
          </a:xfrm>
        </p:spPr>
        <p:txBody>
          <a:bodyPr/>
          <a:lstStyle/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三、小语篇选择。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65175"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Life is not easy, but I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d like to say, 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Whatever happens, believe in yourself.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65175"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When I was young, I was so shy that I was afraid of talking in front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</a:t>
            </a:r>
            <a:r>
              <a:rPr lang="en-US" altLang="zh-CN" b="1" u="sng" kern="100" smtClean="0">
                <a:ea typeface="楷体" panose="02010609060101010101" charset="-122"/>
                <a:cs typeface="Courier New" panose="02070309020205020404"/>
              </a:rPr>
              <a:t>   1  </a:t>
            </a:r>
            <a:r>
              <a:rPr lang="en-US" altLang="zh-CN" b="1" kern="100" smtClean="0">
                <a:ea typeface="楷体" panose="02010609060101010101" charset="-122"/>
                <a:cs typeface="Courier New" panose="02070309020205020404"/>
              </a:rPr>
              <a:t>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 class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My classmates often laughed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2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me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 was sad but I could do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3  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One day, something happened, and it changed my life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It was an English speech contest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My mother encouraged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4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to take part in it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 chose the topic 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Believe in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5  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 tried my best to remember the whole speech and practised for over 100 times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At last, I did well and won first prize.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458357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  <a:tabLst>
                <a:tab pos="5114925"/>
                <a:tab pos="8791575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)1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for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of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from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114925"/>
                <a:tab pos="8791575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)2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on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in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at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114925"/>
                <a:tab pos="8791575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)3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anything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something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nothing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114925"/>
                <a:tab pos="8791575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)4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me	B</a:t>
            </a:r>
            <a:r>
              <a:rPr lang="zh-CN" altLang="zh-CN" b="1" kern="100" smtClean="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 smtClean="0">
                <a:ea typeface="楷体" panose="02010609060101010101" charset="-122"/>
                <a:cs typeface="Courier New" panose="02070309020205020404"/>
              </a:rPr>
              <a:t>mine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my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5114925"/>
                <a:tab pos="8791575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)5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your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yourself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59532" y="1628800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435149" y="2320305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450007" y="3006477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440482" y="3673599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</a:t>
            </a:r>
            <a:endParaRPr lang="zh-CN" altLang="en-US" sz="3000"/>
          </a:p>
        </p:txBody>
      </p:sp>
      <p:sp>
        <p:nvSpPr>
          <p:cNvPr id="6" name="TextBox 5" title=""/>
          <p:cNvSpPr txBox="1"/>
          <p:nvPr/>
        </p:nvSpPr>
        <p:spPr>
          <a:xfrm>
            <a:off x="448644" y="4396695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https://d.book118.com/256103214202010054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wrap="none">
        <a:spAutoFit/>
      </a:bodyPr>
      <a:lstStyle>
        <a:defPPr>
          <a:defRPr sz="3200" dirty="0"/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fontAlgn="auto">
          <a:spcBef>
            <a:spcPts val="0"/>
          </a:spcBef>
          <a:spcAft>
            <a:spcPts val="0"/>
          </a:spcAft>
          <a:defRPr sz="300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5">
      <vt:lpstr>Arial</vt:lpstr>
      <vt:lpstr>Calibri</vt:lpstr>
      <vt:lpstr>Times New Roman</vt:lpstr>
      <vt:lpstr>宋体</vt:lpstr>
      <vt:lpstr>Courier New</vt:lpstr>
      <vt:lpstr>楷体</vt:lpstr>
      <vt:lpstr>黑体</vt:lpstr>
      <vt:lpstr>楷体_GB2312</vt:lpstr>
      <vt:lpstr>MingLiU_HKSCS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2024-09-21T22:35:21.867</cp:lastPrinted>
  <dcterms:created xsi:type="dcterms:W3CDTF">2024-09-21T14:35:21Z</dcterms:created>
  <dcterms:modified xsi:type="dcterms:W3CDTF">2024-09-21T14:35:23Z</dcterms:modified>
</cp:coreProperties>
</file>