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D8A2E6-F5FF-4A60-A477-88F2FBAEF4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47C5B3-6EC3-4D56-BDAA-4D2BAE06A1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12187A-EBAD-43EB-B5A2-315E24CDEF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5B4A57-F987-4AE2-B380-E8F7E65822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DB12E5B-908F-43FD-91C0-BE4DA98A65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A6378D8-AE2F-4AF6-8596-B9EFA9ACD0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1E45A1E-CB40-4CAA-B812-29012C8CA1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4EA4B4-500A-410E-8705-2F9F2FDAA6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43089E-ACBE-4FE7-9CFB-12C38EC2CD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342F8D-D6AF-4AAC-94E7-0D9F502C5B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7711E4-C248-40FA-9EE3-EAB605B742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6112115223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4537149" y="4105149"/>
            <a:ext cx="2384286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4537149" y="4568953"/>
            <a:ext cx="281543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2023-12-21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创业投资行业的成功案例和失败教训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成功案例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失败教训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行业现状与趋势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投资策略与建议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798029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8226425" y="0"/>
            <a:ext cx="3987800" cy="343852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1491980"/>
            <a:ext cx="7520622" cy="1887389"/>
            <a:chOff x="454963" y="1491980"/>
            <a:chExt cx="7520622" cy="1887389"/>
          </a:xfrm>
        </p:grpSpPr>
        <p:sp>
          <p:nvSpPr>
            <p:cNvPr id="27" name="TextBox 27"/>
            <p:cNvSpPr txBox="1"/>
            <p:nvPr/>
          </p:nvSpPr>
          <p:spPr>
            <a:xfrm>
              <a:off x="454963" y="1491980"/>
              <a:ext cx="7520622" cy="1887389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通过对创业投资行业中的成功和失败案例进行深入分析，总结经验和教训，为投资者和创业者提供有价值的参考。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454963" y="1041492"/>
            <a:ext cx="7537132" cy="490334"/>
            <a:chOff x="454963" y="1041492"/>
            <a:chExt cx="7537132" cy="490334"/>
          </a:xfrm>
        </p:grpSpPr>
        <p:sp>
          <p:nvSpPr>
            <p:cNvPr id="29" name="TextBox 29"/>
            <p:cNvSpPr txBox="1"/>
            <p:nvPr/>
          </p:nvSpPr>
          <p:spPr>
            <a:xfrm>
              <a:off x="454963" y="1041492"/>
              <a:ext cx="7537132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分析成功案例和失败教训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4153723" y="4445298"/>
            <a:ext cx="7520622" cy="1926826"/>
            <a:chOff x="4153723" y="4445298"/>
            <a:chExt cx="7520622" cy="1926826"/>
          </a:xfrm>
        </p:grpSpPr>
        <p:sp>
          <p:nvSpPr>
            <p:cNvPr id="31" name="TextBox 31"/>
            <p:cNvSpPr txBox="1"/>
            <p:nvPr/>
          </p:nvSpPr>
          <p:spPr>
            <a:xfrm>
              <a:off x="4153723" y="4445298"/>
              <a:ext cx="7520622" cy="192682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通过分享成功案例的经验和失败案例的教训，推动创业投资行业的健康、可持续发展，提高投资回报率和创业成功率。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4137103" y="4014528"/>
            <a:ext cx="7537242" cy="490334"/>
            <a:chOff x="4137103" y="4014528"/>
            <a:chExt cx="7537242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4137103" y="4014528"/>
              <a:ext cx="7537242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促进创业投资行业发展</a:t>
              </a:r>
            </a:p>
          </p:txBody>
        </p:sp>
      </p:grpSp>
      <p:pic>
        <p:nvPicPr>
          <p:cNvPr id="34" name="Picture 34"/>
          <p:cNvPicPr>
            <a:picLocks noChangeAspect="1"/>
          </p:cNvPicPr>
          <p:nvPr/>
        </p:nvPicPr>
        <p:blipFill>
          <a:blip r:embed="rId3"/>
          <a:srcRect l="2327" r="2327"/>
          <a:stretch>
            <a:fillRect/>
          </a:stretch>
        </p:blipFill>
        <p:spPr>
          <a:xfrm>
            <a:off x="9048606" y="874695"/>
            <a:ext cx="2745886" cy="2639930"/>
          </a:xfrm>
          <a:prstGeom prst="ellipse">
            <a:avLst/>
          </a:prstGeom>
        </p:spPr>
      </p:pic>
      <p:pic>
        <p:nvPicPr>
          <p:cNvPr id="35" name="Picture 35"/>
          <p:cNvPicPr>
            <a:picLocks noChangeAspect="1"/>
          </p:cNvPicPr>
          <p:nvPr/>
        </p:nvPicPr>
        <p:blipFill>
          <a:blip r:embed="rId4"/>
          <a:srcRect t="11833" b="11833"/>
          <a:stretch>
            <a:fillRect/>
          </a:stretch>
        </p:blipFill>
        <p:spPr>
          <a:xfrm>
            <a:off x="293665" y="3514624"/>
            <a:ext cx="2857500" cy="2857500"/>
          </a:xfrm>
          <a:prstGeom prst="ellipse">
            <a:avLst/>
          </a:prstGeom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sp>
        <p:nvSpPr>
          <p:cNvPr id="24" name="Freeform 24"/>
          <p:cNvSpPr/>
          <p:nvPr/>
        </p:nvSpPr>
        <p:spPr>
          <a:xfrm>
            <a:off x="3652304" y="1008278"/>
            <a:ext cx="4886325" cy="4876800"/>
          </a:xfrm>
          <a:custGeom>
            <a:rect l="l" t="t" r="r" b="b"/>
            <a:pathLst>
              <a:path w="3078" h="3072">
                <a:moveTo>
                  <a:pt x="1464" y="3072"/>
                </a:moveTo>
                <a:lnTo>
                  <a:pt x="0" y="1462"/>
                </a:lnTo>
                <a:lnTo>
                  <a:pt x="1613" y="0"/>
                </a:lnTo>
                <a:lnTo>
                  <a:pt x="3078" y="1605"/>
                </a:lnTo>
                <a:lnTo>
                  <a:pt x="1464" y="3072"/>
                </a:lnTo>
                <a:close/>
              </a:path>
            </a:pathLst>
          </a:custGeom>
          <a:ln w="12668">
            <a:solidFill>
              <a:srgbClr val="EE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718979" y="1067015"/>
            <a:ext cx="4751387" cy="4749801"/>
          </a:xfrm>
          <a:custGeom>
            <a:rect l="l" t="t" r="r" b="b"/>
            <a:pathLst>
              <a:path w="2993" h="2992">
                <a:moveTo>
                  <a:pt x="1385" y="2992"/>
                </a:moveTo>
                <a:lnTo>
                  <a:pt x="0" y="1388"/>
                </a:lnTo>
                <a:lnTo>
                  <a:pt x="1603" y="0"/>
                </a:lnTo>
                <a:lnTo>
                  <a:pt x="2993" y="1605"/>
                </a:lnTo>
                <a:lnTo>
                  <a:pt x="1385" y="2992"/>
                </a:lnTo>
                <a:close/>
              </a:path>
            </a:pathLst>
          </a:custGeom>
          <a:ln w="12668">
            <a:solidFill>
              <a:srgbClr val="EDECE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779304" y="1133690"/>
            <a:ext cx="4632325" cy="4616451"/>
          </a:xfrm>
          <a:custGeom>
            <a:rect l="l" t="t" r="r" b="b"/>
            <a:pathLst>
              <a:path w="2918" h="2908">
                <a:moveTo>
                  <a:pt x="1310" y="2908"/>
                </a:moveTo>
                <a:lnTo>
                  <a:pt x="0" y="1309"/>
                </a:lnTo>
                <a:lnTo>
                  <a:pt x="1602" y="0"/>
                </a:lnTo>
                <a:lnTo>
                  <a:pt x="2918" y="1600"/>
                </a:lnTo>
                <a:lnTo>
                  <a:pt x="1310" y="2908"/>
                </a:lnTo>
                <a:close/>
              </a:path>
            </a:pathLst>
          </a:custGeom>
          <a:ln w="12668">
            <a:solidFill>
              <a:srgbClr val="ECECE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3845979" y="1201953"/>
            <a:ext cx="4498975" cy="4489450"/>
          </a:xfrm>
          <a:custGeom>
            <a:rect l="l" t="t" r="r" b="b"/>
            <a:pathLst>
              <a:path w="2834" h="2828">
                <a:moveTo>
                  <a:pt x="1236" y="2828"/>
                </a:moveTo>
                <a:lnTo>
                  <a:pt x="0" y="1228"/>
                </a:lnTo>
                <a:lnTo>
                  <a:pt x="1597" y="0"/>
                </a:lnTo>
                <a:lnTo>
                  <a:pt x="2834" y="1594"/>
                </a:lnTo>
                <a:lnTo>
                  <a:pt x="1236" y="2828"/>
                </a:lnTo>
                <a:close/>
              </a:path>
            </a:pathLst>
          </a:custGeom>
          <a:ln w="12668">
            <a:solidFill>
              <a:srgbClr val="EBEB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912654" y="1260690"/>
            <a:ext cx="4364037" cy="4362451"/>
          </a:xfrm>
          <a:custGeom>
            <a:rect l="l" t="t" r="r" b="b"/>
            <a:pathLst>
              <a:path w="2749" h="2748">
                <a:moveTo>
                  <a:pt x="1157" y="2748"/>
                </a:moveTo>
                <a:lnTo>
                  <a:pt x="0" y="1160"/>
                </a:lnTo>
                <a:lnTo>
                  <a:pt x="1592" y="0"/>
                </a:lnTo>
                <a:lnTo>
                  <a:pt x="2749" y="1594"/>
                </a:lnTo>
                <a:lnTo>
                  <a:pt x="1157" y="2748"/>
                </a:lnTo>
                <a:close/>
              </a:path>
            </a:pathLst>
          </a:custGeom>
          <a:ln w="12668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3972979" y="1327366"/>
            <a:ext cx="4237037" cy="4229100"/>
          </a:xfrm>
          <a:custGeom>
            <a:rect l="l" t="t" r="r" b="b"/>
            <a:pathLst>
              <a:path w="2669" h="2664">
                <a:moveTo>
                  <a:pt x="1082" y="2664"/>
                </a:moveTo>
                <a:lnTo>
                  <a:pt x="0" y="1081"/>
                </a:lnTo>
                <a:lnTo>
                  <a:pt x="1591" y="0"/>
                </a:lnTo>
                <a:lnTo>
                  <a:pt x="2669" y="1589"/>
                </a:lnTo>
                <a:lnTo>
                  <a:pt x="1082" y="2664"/>
                </a:lnTo>
                <a:close/>
              </a:path>
            </a:pathLst>
          </a:custGeom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039654" y="1395628"/>
            <a:ext cx="4110037" cy="4102100"/>
          </a:xfrm>
          <a:custGeom>
            <a:rect l="l" t="t" r="r" b="b"/>
            <a:pathLst>
              <a:path w="2589" h="2584">
                <a:moveTo>
                  <a:pt x="1003" y="2584"/>
                </a:moveTo>
                <a:lnTo>
                  <a:pt x="0" y="1001"/>
                </a:lnTo>
                <a:lnTo>
                  <a:pt x="1587" y="0"/>
                </a:lnTo>
                <a:lnTo>
                  <a:pt x="2589" y="1583"/>
                </a:lnTo>
                <a:lnTo>
                  <a:pt x="1003" y="2584"/>
                </a:lnTo>
                <a:close/>
              </a:path>
            </a:pathLst>
          </a:custGeom>
          <a:ln w="12668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106329" y="1462303"/>
            <a:ext cx="3976687" cy="3968750"/>
          </a:xfrm>
          <a:custGeom>
            <a:rect l="l" t="t" r="r" b="b"/>
            <a:pathLst>
              <a:path w="2505" h="2500">
                <a:moveTo>
                  <a:pt x="924" y="2500"/>
                </a:moveTo>
                <a:lnTo>
                  <a:pt x="0" y="921"/>
                </a:lnTo>
                <a:lnTo>
                  <a:pt x="1582" y="0"/>
                </a:lnTo>
                <a:lnTo>
                  <a:pt x="2505" y="1573"/>
                </a:lnTo>
                <a:lnTo>
                  <a:pt x="924" y="2500"/>
                </a:lnTo>
                <a:close/>
              </a:path>
            </a:pathLst>
          </a:custGeom>
          <a:ln w="12668">
            <a:solidFill>
              <a:srgbClr val="E8E7E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166654" y="1521041"/>
            <a:ext cx="3849687" cy="3841750"/>
          </a:xfrm>
          <a:custGeom>
            <a:rect l="l" t="t" r="r" b="b"/>
            <a:pathLst>
              <a:path w="2425" h="2420">
                <a:moveTo>
                  <a:pt x="849" y="2420"/>
                </a:moveTo>
                <a:lnTo>
                  <a:pt x="0" y="847"/>
                </a:lnTo>
                <a:lnTo>
                  <a:pt x="1576" y="0"/>
                </a:lnTo>
                <a:lnTo>
                  <a:pt x="2425" y="1573"/>
                </a:lnTo>
                <a:lnTo>
                  <a:pt x="849" y="2420"/>
                </a:lnTo>
                <a:close/>
              </a:path>
            </a:pathLst>
          </a:custGeom>
          <a:ln w="12668">
            <a:solidFill>
              <a:srgbClr val="E7E6E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233329" y="1587716"/>
            <a:ext cx="3722687" cy="3716337"/>
          </a:xfrm>
          <a:custGeom>
            <a:rect l="l" t="t" r="r" b="b"/>
            <a:pathLst>
              <a:path w="2345" h="2341">
                <a:moveTo>
                  <a:pt x="769" y="2341"/>
                </a:moveTo>
                <a:lnTo>
                  <a:pt x="0" y="768"/>
                </a:lnTo>
                <a:lnTo>
                  <a:pt x="1571" y="0"/>
                </a:lnTo>
                <a:lnTo>
                  <a:pt x="2345" y="1568"/>
                </a:lnTo>
                <a:lnTo>
                  <a:pt x="769" y="2341"/>
                </a:lnTo>
                <a:close/>
              </a:path>
            </a:pathLst>
          </a:custGeom>
          <a:ln w="12668">
            <a:solidFill>
              <a:srgbClr val="E6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01591" y="1655978"/>
            <a:ext cx="3587750" cy="3581400"/>
          </a:xfrm>
          <a:custGeom>
            <a:rect l="l" t="t" r="r" b="b"/>
            <a:pathLst>
              <a:path w="2260" h="2256">
                <a:moveTo>
                  <a:pt x="695" y="2256"/>
                </a:moveTo>
                <a:lnTo>
                  <a:pt x="0" y="688"/>
                </a:lnTo>
                <a:lnTo>
                  <a:pt x="1565" y="0"/>
                </a:lnTo>
                <a:lnTo>
                  <a:pt x="2260" y="1562"/>
                </a:lnTo>
                <a:lnTo>
                  <a:pt x="695" y="2256"/>
                </a:lnTo>
                <a:close/>
              </a:path>
            </a:pathLst>
          </a:custGeom>
          <a:ln w="12668">
            <a:solidFill>
              <a:srgbClr val="E5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360329" y="1714716"/>
            <a:ext cx="3462337" cy="3454400"/>
          </a:xfrm>
          <a:custGeom>
            <a:rect l="l" t="t" r="r" b="b"/>
            <a:pathLst>
              <a:path w="2181" h="2176">
                <a:moveTo>
                  <a:pt x="621" y="2176"/>
                </a:moveTo>
                <a:lnTo>
                  <a:pt x="0" y="619"/>
                </a:lnTo>
                <a:lnTo>
                  <a:pt x="1565" y="0"/>
                </a:lnTo>
                <a:lnTo>
                  <a:pt x="2181" y="1562"/>
                </a:lnTo>
                <a:lnTo>
                  <a:pt x="621" y="2176"/>
                </a:lnTo>
                <a:close/>
              </a:path>
            </a:pathLst>
          </a:custGeom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27004" y="1781391"/>
            <a:ext cx="3335337" cy="3328987"/>
          </a:xfrm>
          <a:custGeom>
            <a:rect l="l" t="t" r="r" b="b"/>
            <a:pathLst>
              <a:path w="2101" h="2097">
                <a:moveTo>
                  <a:pt x="541" y="2097"/>
                </a:moveTo>
                <a:lnTo>
                  <a:pt x="0" y="540"/>
                </a:lnTo>
                <a:lnTo>
                  <a:pt x="1560" y="0"/>
                </a:lnTo>
                <a:lnTo>
                  <a:pt x="2101" y="1557"/>
                </a:lnTo>
                <a:lnTo>
                  <a:pt x="541" y="2097"/>
                </a:lnTo>
                <a:close/>
              </a:path>
            </a:pathLst>
          </a:custGeom>
          <a:ln w="12668">
            <a:solidFill>
              <a:srgbClr val="E3E3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495266" y="1849653"/>
            <a:ext cx="3200400" cy="3194050"/>
          </a:xfrm>
          <a:custGeom>
            <a:rect l="l" t="t" r="r" b="b"/>
            <a:pathLst>
              <a:path w="2015" h="2011">
                <a:moveTo>
                  <a:pt x="461" y="2012"/>
                </a:moveTo>
                <a:lnTo>
                  <a:pt x="0" y="460"/>
                </a:lnTo>
                <a:lnTo>
                  <a:pt x="1554" y="0"/>
                </a:lnTo>
                <a:lnTo>
                  <a:pt x="2016" y="1551"/>
                </a:lnTo>
                <a:lnTo>
                  <a:pt x="461" y="2012"/>
                </a:lnTo>
                <a:close/>
              </a:path>
            </a:pathLst>
          </a:custGeom>
          <a:ln w="12668">
            <a:solidFill>
              <a:srgbClr val="E2E2E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54004" y="1908391"/>
            <a:ext cx="3073400" cy="3068637"/>
          </a:xfrm>
          <a:custGeom>
            <a:rect l="l" t="t" r="r" b="b"/>
            <a:pathLst>
              <a:path w="1935" h="1933">
                <a:moveTo>
                  <a:pt x="387" y="1933"/>
                </a:moveTo>
                <a:lnTo>
                  <a:pt x="0" y="386"/>
                </a:lnTo>
                <a:lnTo>
                  <a:pt x="1554" y="0"/>
                </a:lnTo>
                <a:lnTo>
                  <a:pt x="1936" y="1546"/>
                </a:lnTo>
                <a:lnTo>
                  <a:pt x="387" y="1933"/>
                </a:lnTo>
                <a:close/>
              </a:path>
            </a:pathLst>
          </a:custGeom>
          <a:ln w="12668">
            <a:solidFill>
              <a:srgbClr val="E1E1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0679" y="1975066"/>
            <a:ext cx="2947987" cy="2933700"/>
          </a:xfrm>
          <a:custGeom>
            <a:rect l="l" t="t" r="r" b="b"/>
            <a:pathLst>
              <a:path w="1857" h="1848">
                <a:moveTo>
                  <a:pt x="308" y="1848"/>
                </a:moveTo>
                <a:lnTo>
                  <a:pt x="0" y="307"/>
                </a:lnTo>
                <a:lnTo>
                  <a:pt x="1544" y="0"/>
                </a:lnTo>
                <a:lnTo>
                  <a:pt x="1857" y="1541"/>
                </a:lnTo>
                <a:lnTo>
                  <a:pt x="308" y="1848"/>
                </a:lnTo>
                <a:close/>
              </a:path>
            </a:pathLst>
          </a:custGeom>
          <a:ln w="12668">
            <a:solidFill>
              <a:srgbClr val="E1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4688941" y="2041741"/>
            <a:ext cx="2813050" cy="2808287"/>
          </a:xfrm>
          <a:custGeom>
            <a:rect l="l" t="t" r="r" b="b"/>
            <a:pathLst>
              <a:path w="1771" h="1769">
                <a:moveTo>
                  <a:pt x="228" y="1769"/>
                </a:moveTo>
                <a:lnTo>
                  <a:pt x="0" y="228"/>
                </a:lnTo>
                <a:lnTo>
                  <a:pt x="1538" y="0"/>
                </a:lnTo>
                <a:lnTo>
                  <a:pt x="1772" y="1536"/>
                </a:lnTo>
                <a:lnTo>
                  <a:pt x="228" y="1769"/>
                </a:lnTo>
                <a:close/>
              </a:path>
            </a:pathLst>
          </a:custGeom>
          <a:ln w="12668">
            <a:solidFill>
              <a:srgbClr val="E0DF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4755616" y="2100478"/>
            <a:ext cx="2678113" cy="2682875"/>
          </a:xfrm>
          <a:custGeom>
            <a:rect l="l" t="t" r="r" b="b"/>
            <a:pathLst>
              <a:path w="1687" h="1690">
                <a:moveTo>
                  <a:pt x="154" y="1690"/>
                </a:moveTo>
                <a:lnTo>
                  <a:pt x="0" y="154"/>
                </a:lnTo>
                <a:lnTo>
                  <a:pt x="1534" y="0"/>
                </a:lnTo>
                <a:lnTo>
                  <a:pt x="1687" y="1536"/>
                </a:lnTo>
                <a:lnTo>
                  <a:pt x="154" y="1690"/>
                </a:lnTo>
                <a:close/>
              </a:path>
            </a:pathLst>
          </a:custGeom>
          <a:ln w="12668">
            <a:solidFill>
              <a:srgbClr val="DF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4814354" y="2168741"/>
            <a:ext cx="2560637" cy="2546350"/>
          </a:xfrm>
          <a:custGeom>
            <a:rect l="l" t="t" r="r" b="b"/>
            <a:pathLst>
              <a:path w="1613" h="1604">
                <a:moveTo>
                  <a:pt x="80" y="1604"/>
                </a:moveTo>
                <a:lnTo>
                  <a:pt x="0" y="79"/>
                </a:lnTo>
                <a:lnTo>
                  <a:pt x="1534" y="0"/>
                </a:lnTo>
                <a:lnTo>
                  <a:pt x="1613" y="1530"/>
                </a:lnTo>
                <a:lnTo>
                  <a:pt x="80" y="1604"/>
                </a:lnTo>
                <a:close/>
              </a:path>
            </a:pathLst>
          </a:custGeom>
          <a:solidFill>
            <a:srgbClr val="04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3" name="Picture 43"/>
          <p:cNvPicPr>
            <a:picLocks noChangeAspect="1"/>
          </p:cNvPicPr>
          <p:nvPr/>
        </p:nvPicPr>
        <p:blipFill>
          <a:blip r:embed="rId2"/>
          <a:srcRect l="16316" r="16316"/>
          <a:stretch>
            <a:fillRect/>
          </a:stretch>
        </p:blipFill>
        <p:spPr>
          <a:xfrm>
            <a:off x="4901338" y="2257609"/>
            <a:ext cx="2386669" cy="2355913"/>
          </a:xfrm>
          <a:prstGeom prst="rect">
            <a:avLst/>
          </a:prstGeom>
          <a:ln w="12668"/>
        </p:spPr>
      </p:pic>
      <p:grpSp>
        <p:nvGrpSpPr>
          <p:cNvPr id="44" name="Group 44"/>
          <p:cNvGrpSpPr/>
          <p:nvPr/>
        </p:nvGrpSpPr>
        <p:grpSpPr>
          <a:xfrm>
            <a:off x="653186" y="1428545"/>
            <a:ext cx="3394996" cy="490334"/>
            <a:chOff x="653186" y="1428545"/>
            <a:chExt cx="3394996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653186" y="1428545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创业投资行业概述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885016" y="1781107"/>
            <a:ext cx="2931336" cy="1654845"/>
            <a:chOff x="885016" y="1781107"/>
            <a:chExt cx="2931336" cy="1654845"/>
          </a:xfrm>
        </p:grpSpPr>
        <p:sp>
          <p:nvSpPr>
            <p:cNvPr id="47" name="TextBox 47"/>
            <p:cNvSpPr txBox="1"/>
            <p:nvPr/>
          </p:nvSpPr>
          <p:spPr>
            <a:xfrm>
              <a:off x="885016" y="1781107"/>
              <a:ext cx="2931336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简要介绍创业投资行业的定义、发展历程、市场规模等基本情况。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653186" y="3877672"/>
            <a:ext cx="3394996" cy="490334"/>
            <a:chOff x="653186" y="3877672"/>
            <a:chExt cx="3394996" cy="490334"/>
          </a:xfrm>
        </p:grpSpPr>
        <p:sp>
          <p:nvSpPr>
            <p:cNvPr id="49" name="TextBox 49"/>
            <p:cNvSpPr txBox="1"/>
            <p:nvPr/>
          </p:nvSpPr>
          <p:spPr>
            <a:xfrm>
              <a:off x="653186" y="3877672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经验总结和展望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885016" y="4230233"/>
            <a:ext cx="2931336" cy="1654845"/>
            <a:chOff x="885016" y="4230233"/>
            <a:chExt cx="2931336" cy="1654845"/>
          </a:xfrm>
        </p:grpSpPr>
        <p:sp>
          <p:nvSpPr>
            <p:cNvPr id="51" name="TextBox 51"/>
            <p:cNvSpPr txBox="1"/>
            <p:nvPr/>
          </p:nvSpPr>
          <p:spPr>
            <a:xfrm>
              <a:off x="885016" y="4230233"/>
              <a:ext cx="2931336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总结成功案例中的经验和失败案例中的教训，提出对创业投资行业的建议和展望。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8276691" y="1360283"/>
            <a:ext cx="3394996" cy="490334"/>
            <a:chOff x="8276691" y="1360283"/>
            <a:chExt cx="3394996" cy="490334"/>
          </a:xfrm>
        </p:grpSpPr>
        <p:sp>
          <p:nvSpPr>
            <p:cNvPr id="53" name="TextBox 53"/>
            <p:cNvSpPr txBox="1"/>
            <p:nvPr/>
          </p:nvSpPr>
          <p:spPr>
            <a:xfrm>
              <a:off x="8276691" y="1360283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成功案例分析</a:t>
              </a:r>
            </a:p>
          </p:txBody>
        </p:sp>
      </p:grpSp>
      <p:grpSp>
        <p:nvGrpSpPr>
          <p:cNvPr id="54" name="Group 54"/>
          <p:cNvGrpSpPr/>
          <p:nvPr/>
        </p:nvGrpSpPr>
        <p:grpSpPr>
          <a:xfrm>
            <a:off x="8508521" y="1712845"/>
            <a:ext cx="2931336" cy="1654845"/>
            <a:chOff x="8508521" y="1712845"/>
            <a:chExt cx="2931336" cy="1654845"/>
          </a:xfrm>
        </p:grpSpPr>
        <p:sp>
          <p:nvSpPr>
            <p:cNvPr id="55" name="TextBox 55"/>
            <p:cNvSpPr txBox="1"/>
            <p:nvPr/>
          </p:nvSpPr>
          <p:spPr>
            <a:xfrm>
              <a:off x="8508521" y="1712845"/>
              <a:ext cx="2931336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详细分析几个具有代表性的创业投资成功案例，包括投资背景、投资策略、投资回报等方面。</a:t>
              </a:r>
            </a:p>
          </p:txBody>
        </p:sp>
      </p:grpSp>
      <p:grpSp>
        <p:nvGrpSpPr>
          <p:cNvPr id="56" name="Group 56"/>
          <p:cNvGrpSpPr/>
          <p:nvPr/>
        </p:nvGrpSpPr>
        <p:grpSpPr>
          <a:xfrm>
            <a:off x="8276691" y="3809410"/>
            <a:ext cx="3394996" cy="490334"/>
            <a:chOff x="8276691" y="3809410"/>
            <a:chExt cx="3394996" cy="490334"/>
          </a:xfrm>
        </p:grpSpPr>
        <p:sp>
          <p:nvSpPr>
            <p:cNvPr id="57" name="TextBox 57"/>
            <p:cNvSpPr txBox="1"/>
            <p:nvPr/>
          </p:nvSpPr>
          <p:spPr>
            <a:xfrm>
              <a:off x="8276691" y="3809410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失败案例分析</a:t>
              </a:r>
            </a:p>
          </p:txBody>
        </p:sp>
      </p:grpSp>
      <p:grpSp>
        <p:nvGrpSpPr>
          <p:cNvPr id="58" name="Group 58"/>
          <p:cNvGrpSpPr/>
          <p:nvPr/>
        </p:nvGrpSpPr>
        <p:grpSpPr>
          <a:xfrm>
            <a:off x="8508521" y="4161971"/>
            <a:ext cx="2931336" cy="1654845"/>
            <a:chOff x="8508521" y="4161971"/>
            <a:chExt cx="2931336" cy="1654845"/>
          </a:xfrm>
        </p:grpSpPr>
        <p:sp>
          <p:nvSpPr>
            <p:cNvPr id="59" name="TextBox 59"/>
            <p:cNvSpPr txBox="1"/>
            <p:nvPr/>
          </p:nvSpPr>
          <p:spPr>
            <a:xfrm>
              <a:off x="8508521" y="4161971"/>
              <a:ext cx="2931336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深入分析几个典型的创业投资失败案例，探讨失败原因、教训以及如何避免类似错误。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成功案例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投资背景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腾讯在电商领域一直未能取得突破，而京东作为电商领域的领军企业，具有强大的供应链和物流能力。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投资过程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腾讯通过多次注资，成为京东的第一大股东，并将旗下的电商业务与京东进行整合。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投资结果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腾讯的投资不仅使京东获得了更多的资金支持，还帮助京东扩大了市场份额，提升了品牌知名度。同时，腾讯也通过投资京东获得了可观的收益，并实现了在电商领域的布局。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案例一：腾讯投资京东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投资背景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美团作为中国最大的本地生活服务平台，具有广阔的市场前景和巨大的商业价值。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投资过程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红杉资本在美团的早期阶段就进行了投资，并在后续轮次中不断追加投资。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投资结果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红杉资本的投资帮助美团度过了创业初期的资金困境，并助力美团实现了快速扩张。如今，美团已经成为中国最大的本地生活服务平台之一，红杉资本也获得了丰厚的投资回报。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案例二：红杉资本投资美团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08333" y="1708880"/>
            <a:ext cx="11358867" cy="328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92904" y="1388874"/>
            <a:ext cx="721600" cy="721600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196514" y="1498972"/>
            <a:ext cx="501404" cy="5014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689839" y="1388874"/>
            <a:ext cx="721600" cy="721600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793448" y="1498972"/>
            <a:ext cx="501404" cy="5014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354312" y="1388874"/>
            <a:ext cx="721600" cy="721600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57921" y="1498972"/>
            <a:ext cx="501404" cy="5014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1036403" y="2280546"/>
            <a:ext cx="299514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投资背景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036403" y="3270610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拼多多作为一家新兴的电商平台，通过社交网络和移动互联网的融合，实现了快速增长。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671580" y="2280546"/>
            <a:ext cx="299514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投资过程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671580" y="3270610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IDG资本在拼多多的早期阶段进行了投资，并在后续轮次中持续跟投。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308589" y="2280546"/>
            <a:ext cx="299514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投资结果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308589" y="3270610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IDG资本的投资为拼多多提供了资金支持和发展动力，帮助拼多多在竞争激烈的电商市场中脱颖而出。如今，拼多多已经成为中国电商市场的重要力量，IDG资本也获得了可观的投资回报。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案例三：IDG资本投资拼多多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丰富的行业资源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创业投资机构通常具有丰富的行业资源和人脉网络，能够为创业企业提供更多的支持和帮助，助力企业快速成长。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精准的市场洞察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成功的创业投资案例往往基于对市场的深入洞察和准确判断，能够抓住市场机遇并顺应行业发展趋势。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优秀的创业团队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一个优秀的创业团队是创业成功的关键因素之一。成功的创业团队通常具有敏锐的市场洞察力、出色的执行力和强大的团队协作能力。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合理的投资策略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成功的创业投资需要制定合理的投资策略，包括投资时机、投资金额、退出机制等方面的规划。合理的投资策略能够降低投资风险并提高投资收益。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成功因素分析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失败教训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一家初创的互联网公司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投资对象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1000万美元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投资金额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市场定位不准确，产品缺乏核心竞争力，管理团队经验不足，导致公司无法在市场上获得足够的份额和利润，最终破产清算。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失败原因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250" r="14250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案例一：某创投机构投资失败案例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投资金额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500万美元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失败原因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技术研发遭遇瓶颈，市场需求不足，公司资金链断裂，无法继续推进研发和商业化进程，最终倒闭。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投资对象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一家生物科技公司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5625" r="1562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案例二：某天使投资人投资失败案例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https://d.book118.com/256112115223010034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2024-09-04T08:42:19.832</cp:lastPrinted>
  <dcterms:created xsi:type="dcterms:W3CDTF">2024-09-04T00:42:19Z</dcterms:created>
  <dcterms:modified xsi:type="dcterms:W3CDTF">2024-09-04T00:42:22Z</dcterms:modified>
</cp:coreProperties>
</file>