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8" r:id="rId16"/>
    <p:sldId id="301" r:id="rId17"/>
    <p:sldId id="303" r:id="rId18"/>
  </p:sldIdLst>
  <p:sldSz cx="12192000" cy="6858000"/>
  <p:notesSz cx="6858000" cy="9144000"/>
  <p:custDataLst>
    <p:tags r:id="rId19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slide" Target="slides/slide15.xml" /><Relationship Id="rId18" Type="http://schemas.openxmlformats.org/officeDocument/2006/relationships/slide" Target="slides/slide16.xml" /><Relationship Id="rId19" Type="http://schemas.openxmlformats.org/officeDocument/2006/relationships/tags" Target="tags/tag1.xml" /><Relationship Id="rId2" Type="http://schemas.openxmlformats.org/officeDocument/2006/relationships/slideMaster" Target="slideMasters/slideMaster2.xml" /><Relationship Id="rId20" Type="http://schemas.openxmlformats.org/officeDocument/2006/relationships/presProps" Target="presProps.xml" /><Relationship Id="rId21" Type="http://schemas.openxmlformats.org/officeDocument/2006/relationships/viewProps" Target="viewProps.xml" /><Relationship Id="rId22" Type="http://schemas.openxmlformats.org/officeDocument/2006/relationships/theme" Target="theme/theme1.xml" /><Relationship Id="rId23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04DBC71B-521F-47FA-A5DC-F6615E9FECB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4BE7305F-DFA6-499F-A520-C1F9874324E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2E8C249E-1588-42B4-942E-5503468840C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44D806D4-E7BC-4C78-9859-A117F167592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0E8E9AA1-C076-41E2-ABF6-0E6CC4A6736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81E63E95-E568-49D4-AC69-EBFB17D0219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90637A79-2AB7-4C13-9A0B-D97AF8DF584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FADE84EC-F43A-4B7C-B981-B77802C86EA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BBC576AD-E1E8-488C-A447-A729F3761E6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ECA9C949-EB03-40CE-9E05-FF8DC21AE83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F1EBC564-57E4-4244-B6F3-4270DB5E51C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jpe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Relationship Id="rId3" Type="http://schemas.openxmlformats.org/officeDocument/2006/relationships/image" Target="../media/image5.jpeg" /><Relationship Id="rId4" Type="http://schemas.openxmlformats.org/officeDocument/2006/relationships/image" Target="../media/image6.jpeg" /><Relationship Id="rId5" Type="http://schemas.openxmlformats.org/officeDocument/2006/relationships/image" Target="../media/image2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7.jpeg" /><Relationship Id="rId3" Type="http://schemas.openxmlformats.org/officeDocument/2006/relationships/image" Target="../media/image2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8.jpeg" /><Relationship Id="rId3" Type="http://schemas.openxmlformats.org/officeDocument/2006/relationships/image" Target="../media/image9.jpeg" /><Relationship Id="rId4" Type="http://schemas.openxmlformats.org/officeDocument/2006/relationships/image" Target="../media/image10.jpeg" /><Relationship Id="rId5" Type="http://schemas.openxmlformats.org/officeDocument/2006/relationships/image" Target="../media/image2.jpe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1.jpeg" /><Relationship Id="rId3" Type="http://schemas.openxmlformats.org/officeDocument/2006/relationships/image" Target="../media/image2.jpe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2.jpeg" /><Relationship Id="rId3" Type="http://schemas.openxmlformats.org/officeDocument/2006/relationships/image" Target="../media/image2.jpe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3.jpeg" /><Relationship Id="rId3" Type="http://schemas.openxmlformats.org/officeDocument/2006/relationships/image" Target="../media/image14.jpeg" /><Relationship Id="rId4" Type="http://schemas.openxmlformats.org/officeDocument/2006/relationships/image" Target="../media/image15.jpeg" /><Relationship Id="rId5" Type="http://schemas.openxmlformats.org/officeDocument/2006/relationships/image" Target="../media/image2.jpe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1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6.jpeg" /><Relationship Id="rId3" Type="http://schemas.openxmlformats.org/officeDocument/2006/relationships/image" Target="../media/image17.jpeg" /><Relationship Id="rId4" Type="http://schemas.openxmlformats.org/officeDocument/2006/relationships/image" Target="../media/image18.jpeg" /><Relationship Id="rId5" Type="http://schemas.openxmlformats.org/officeDocument/2006/relationships/image" Target="../media/image19.jpeg" /><Relationship Id="rId6" Type="http://schemas.openxmlformats.org/officeDocument/2006/relationships/image" Target="../media/image2.jpeg" /></Relationships>
</file>

<file path=ppt/slides/_rels/slide1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256130045114010042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424273" y="2083443"/>
            <a:ext cx="9343454" cy="64350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  <a:spcBef>
                <a:spcPts val="450"/>
              </a:spcBef>
            </a:pPr>
            <a:r>
              <a:rPr lang="en-US" sz="5175" b="1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建立行车安全队伍共守交通安全</a:t>
            </a:r>
          </a:p>
        </p:txBody>
      </p:sp>
      <p:sp>
        <p:nvSpPr>
          <p:cNvPr id="3" name="AutoShape 3"/>
          <p:cNvSpPr/>
          <p:nvPr/>
        </p:nvSpPr>
        <p:spPr>
          <a:xfrm>
            <a:off x="4341788" y="3875459"/>
            <a:ext cx="3508424" cy="721527"/>
          </a:xfrm>
          <a:prstGeom prst="roundRect">
            <a:avLst>
              <a:gd name="adj" fmla="val 12500"/>
            </a:avLst>
          </a:prstGeom>
          <a:solidFill>
            <a:srgbClr val="FFC12A">
              <a:alpha val="100000"/>
            </a:srgbClr>
          </a:solidFill>
          <a:ln w="28575">
            <a:solidFill>
              <a:srgbClr val="000000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4779214" y="4075345"/>
            <a:ext cx="2633573" cy="32175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  <a:spcBef>
                <a:spcPts val="450"/>
              </a:spcBef>
            </a:pPr>
            <a:r>
              <a:rPr lang="en-US" sz="2025" b="1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汇报人：XX</a:t>
            </a:r>
          </a:p>
        </p:txBody>
      </p:sp>
      <p:sp>
        <p:nvSpPr>
          <p:cNvPr id="5" name="AutoShape 5"/>
          <p:cNvSpPr/>
          <p:nvPr/>
        </p:nvSpPr>
        <p:spPr>
          <a:xfrm>
            <a:off x="4341788" y="4791058"/>
            <a:ext cx="3508424" cy="721527"/>
          </a:xfrm>
          <a:prstGeom prst="roundRect">
            <a:avLst>
              <a:gd name="adj" fmla="val 12500"/>
            </a:avLst>
          </a:prstGeom>
          <a:solidFill>
            <a:srgbClr val="FFC12A">
              <a:alpha val="100000"/>
            </a:srgbClr>
          </a:solidFill>
          <a:ln w="28575">
            <a:solidFill>
              <a:srgbClr val="000000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4560501" y="4990945"/>
            <a:ext cx="3070999" cy="32175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  <a:spcBef>
                <a:spcPts val="450"/>
              </a:spcBef>
            </a:pPr>
            <a:r>
              <a:rPr lang="en-US" sz="2025" b="1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2024-01-21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0" y="0"/>
            <a:ext cx="3940476" cy="6858000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-2490705" y="-2630165"/>
            <a:ext cx="5510422" cy="5510422"/>
          </a:xfrm>
          <a:prstGeom prst="ellipse">
            <a:avLst/>
          </a:prstGeom>
          <a:solidFill>
            <a:schemeClr val="accent3">
              <a:lumMod val="20000"/>
              <a:lumOff val="80000"/>
              <a:alpha val="55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-1370201" y="-1527676"/>
            <a:ext cx="3269415" cy="3269415"/>
          </a:xfrm>
          <a:prstGeom prst="ellipse">
            <a:avLst/>
          </a:prstGeom>
          <a:solidFill>
            <a:schemeClr val="accent1">
              <a:alpha val="67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805301" y="734568"/>
            <a:ext cx="6559296" cy="5388864"/>
          </a:xfrm>
          <a:prstGeom prst="rect">
            <a:avLst/>
          </a:prstGeom>
        </p:spPr>
        <p:txBody>
          <a:bodyPr vert="horz" wrap="square" lIns="123825" tIns="123825" rIns="57150" bIns="123825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引言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行车安全队伍组建与管理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道路交通安全法规宣传与教育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车辆安全检查与维护保养制度建立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驾驶员行为规范及心理调适指导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应急处理能力提升及事故处置流程优化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总结与展望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8719147" y="5955792"/>
            <a:ext cx="4413504" cy="1328928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12000"/>
              </a:lnSpc>
              <a:spcBef>
                <a:spcPts val="450"/>
              </a:spcBef>
            </a:pPr>
            <a:r>
              <a:rPr lang="en-US" sz="5775" b="1">
                <a:solidFill>
                  <a:schemeClr val="accent3">
                    <a:lumMod val="40000"/>
                    <a:lumOff val="60000"/>
                    <a:alpha val="34000"/>
                  </a:schemeClr>
                </a:solidFill>
                <a:latin typeface="Microsoft Yahei"/>
                <a:ea typeface="Microsoft Yahei"/>
                <a:cs typeface="Microsoft Yahei"/>
              </a:rPr>
              <a:t>contents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-271406" y="3561558"/>
            <a:ext cx="3626990" cy="32918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5000"/>
              </a:lnSpc>
            </a:pPr>
            <a:r>
              <a:rPr lang="en-US" sz="76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目</a:t>
            </a:r>
          </a:p>
          <a:p>
            <a:pPr algn="ctr">
              <a:lnSpc>
                <a:spcPct val="125000"/>
              </a:lnSpc>
            </a:pPr>
            <a:r>
              <a:rPr lang="en-US" sz="76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录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3315455" y="1885076"/>
            <a:ext cx="5561091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  <a:spcBef>
                <a:spcPts val="450"/>
              </a:spcBef>
            </a:pPr>
            <a:r>
              <a:rPr lang="en-US" sz="5775" b="1">
                <a:solidFill>
                  <a:srgbClr val="72349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2874534" y="3154336"/>
            <a:ext cx="6438900" cy="17145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450"/>
              </a:spcBef>
            </a:pPr>
            <a:r>
              <a:rPr lang="en-US" sz="4200" b="1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引言</a:t>
            </a:r>
          </a:p>
        </p:txBody>
      </p:sp>
      <p:cxnSp>
        <p:nvCxnSpPr>
          <p:cNvPr id="4" name="Connector 4"/>
          <p:cNvCxnSpPr/>
          <p:nvPr/>
        </p:nvCxnSpPr>
        <p:spPr>
          <a:xfrm>
            <a:off x="3315455" y="3043316"/>
            <a:ext cx="5663417" cy="0"/>
          </a:xfrm>
          <a:prstGeom prst="line">
            <a:avLst/>
          </a:prstGeom>
          <a:ln w="19050">
            <a:solidFill>
              <a:srgbClr val="72349D">
                <a:alpha val="100000"/>
              </a:srgbClr>
            </a:solidFill>
            <a:prstDash val="solid"/>
            <a:headEnd type="none"/>
            <a:tailEnd type="none"/>
          </a:ln>
        </p:spPr>
      </p:cxn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981837" y="1604867"/>
            <a:ext cx="3394996" cy="2116741"/>
            <a:chOff x="981837" y="1604867"/>
            <a:chExt cx="3394996" cy="2116741"/>
          </a:xfrm>
        </p:grpSpPr>
        <p:sp>
          <p:nvSpPr>
            <p:cNvPr id="3" name="AutoShape 3"/>
            <p:cNvSpPr/>
            <p:nvPr/>
          </p:nvSpPr>
          <p:spPr>
            <a:xfrm>
              <a:off x="981837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 vert="horz" wrap="square" lIns="91440" tIns="45720" rIns="91440" bIns="45720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defRPr/>
              </a:pPr>
              <a:r>
                <a:rPr lang="en-US" sz="2940">
                  <a:solidFill>
                    <a:srgbClr val="FFFFFF">
                      <a:alpha val="100000"/>
                    </a:srgbClr>
                  </a:solidFill>
                  <a:latin typeface="Calibri"/>
                  <a:ea typeface="Calibri"/>
                  <a:cs typeface="Calibri"/>
                </a:rPr>
                <a:t>    </a:t>
              </a:r>
              <a:endParaRPr lang="en-US" sz="1100"/>
            </a:p>
          </p:txBody>
        </p:sp>
      </p:grpSp>
      <p:grpSp>
        <p:nvGrpSpPr>
          <p:cNvPr id="4" name="Group 4"/>
          <p:cNvGrpSpPr/>
          <p:nvPr/>
        </p:nvGrpSpPr>
        <p:grpSpPr>
          <a:xfrm>
            <a:off x="4376738" y="3721608"/>
            <a:ext cx="3394996" cy="2116741"/>
            <a:chOff x="4376738" y="3721608"/>
            <a:chExt cx="3394996" cy="2116741"/>
          </a:xfrm>
        </p:grpSpPr>
        <p:sp>
          <p:nvSpPr>
            <p:cNvPr id="5" name="AutoShape 5"/>
            <p:cNvSpPr/>
            <p:nvPr/>
          </p:nvSpPr>
          <p:spPr>
            <a:xfrm>
              <a:off x="4376738" y="3721608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6" name="Group 6"/>
          <p:cNvGrpSpPr/>
          <p:nvPr/>
        </p:nvGrpSpPr>
        <p:grpSpPr>
          <a:xfrm>
            <a:off x="7771733" y="1604867"/>
            <a:ext cx="3394996" cy="2116741"/>
            <a:chOff x="7771733" y="1604867"/>
            <a:chExt cx="3394996" cy="2116741"/>
          </a:xfrm>
        </p:grpSpPr>
        <p:sp>
          <p:nvSpPr>
            <p:cNvPr id="7" name="AutoShape 7"/>
            <p:cNvSpPr/>
            <p:nvPr/>
          </p:nvSpPr>
          <p:spPr>
            <a:xfrm>
              <a:off x="7771733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pic>
        <p:nvPicPr>
          <p:cNvPr id="8" name="Picture 8"/>
          <p:cNvPicPr>
            <a:picLocks noChangeAspect="1"/>
          </p:cNvPicPr>
          <p:nvPr/>
        </p:nvPicPr>
        <p:blipFill>
          <a:blip r:embed="rId2"/>
          <a:srcRect t="2638" b="2638"/>
          <a:stretch>
            <a:fillRect/>
          </a:stretch>
        </p:blipFill>
        <p:spPr>
          <a:xfrm>
            <a:off x="981837" y="3694465"/>
            <a:ext cx="3394942" cy="2143864"/>
          </a:xfrm>
          <a:prstGeom prst="rect">
            <a:avLst/>
          </a:prstGeom>
        </p:spPr>
      </p:pic>
      <p:pic>
        <p:nvPicPr>
          <p:cNvPr id="9" name="Picture 9"/>
          <p:cNvPicPr>
            <a:picLocks noChangeAspect="1"/>
          </p:cNvPicPr>
          <p:nvPr/>
        </p:nvPicPr>
        <p:blipFill>
          <a:blip r:embed="rId3"/>
          <a:srcRect t="17533" b="17533"/>
          <a:stretch>
            <a:fillRect/>
          </a:stretch>
        </p:blipFill>
        <p:spPr>
          <a:xfrm>
            <a:off x="4376812" y="1577730"/>
            <a:ext cx="3394942" cy="2143864"/>
          </a:xfrm>
          <a:prstGeom prst="rect">
            <a:avLst/>
          </a:prstGeom>
        </p:spPr>
      </p:pic>
      <p:pic>
        <p:nvPicPr>
          <p:cNvPr id="10" name="Picture 10"/>
          <p:cNvPicPr>
            <a:picLocks noChangeAspect="1"/>
          </p:cNvPicPr>
          <p:nvPr/>
        </p:nvPicPr>
        <p:blipFill>
          <a:blip r:embed="rId4"/>
          <a:srcRect t="3794" b="3794"/>
          <a:stretch>
            <a:fillRect/>
          </a:stretch>
        </p:blipFill>
        <p:spPr>
          <a:xfrm>
            <a:off x="7771733" y="3721608"/>
            <a:ext cx="3394942" cy="2143864"/>
          </a:xfrm>
          <a:prstGeom prst="rect">
            <a:avLst/>
          </a:prstGeom>
        </p:spPr>
      </p:pic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背景与意义</a:t>
              </a:r>
            </a:p>
          </p:txBody>
        </p:sp>
      </p:grpSp>
      <p:grpSp>
        <p:nvGrpSpPr>
          <p:cNvPr id="33" name="Group 33"/>
          <p:cNvGrpSpPr/>
          <p:nvPr/>
        </p:nvGrpSpPr>
        <p:grpSpPr>
          <a:xfrm>
            <a:off x="981837" y="1604867"/>
            <a:ext cx="3394996" cy="490334"/>
            <a:chOff x="981837" y="1604867"/>
            <a:chExt cx="3394996" cy="490334"/>
          </a:xfrm>
        </p:grpSpPr>
        <p:sp>
          <p:nvSpPr>
            <p:cNvPr id="34" name="TextBox 34"/>
            <p:cNvSpPr txBox="1"/>
            <p:nvPr/>
          </p:nvSpPr>
          <p:spPr>
            <a:xfrm>
              <a:off x="981837" y="1604867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交通事故频发</a:t>
              </a:r>
            </a:p>
          </p:txBody>
        </p:sp>
      </p:grpSp>
      <p:grpSp>
        <p:nvGrpSpPr>
          <p:cNvPr id="35" name="Group 35"/>
          <p:cNvGrpSpPr/>
          <p:nvPr/>
        </p:nvGrpSpPr>
        <p:grpSpPr>
          <a:xfrm>
            <a:off x="1090562" y="2039620"/>
            <a:ext cx="3286271" cy="1654845"/>
            <a:chOff x="1090562" y="2039620"/>
            <a:chExt cx="3286271" cy="1654845"/>
          </a:xfrm>
        </p:grpSpPr>
        <p:sp>
          <p:nvSpPr>
            <p:cNvPr id="36" name="TextBox 36"/>
            <p:cNvSpPr txBox="1"/>
            <p:nvPr/>
          </p:nvSpPr>
          <p:spPr>
            <a:xfrm>
              <a:off x="1090562" y="2039620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随着社会发展和车辆保有量增加，交通事故不断增多，给人民生命财产安全带来严重威胁。</a:t>
              </a:r>
            </a:p>
          </p:txBody>
        </p:sp>
      </p:grpSp>
      <p:grpSp>
        <p:nvGrpSpPr>
          <p:cNvPr id="37" name="Group 37"/>
          <p:cNvGrpSpPr/>
          <p:nvPr/>
        </p:nvGrpSpPr>
        <p:grpSpPr>
          <a:xfrm>
            <a:off x="4376833" y="3748751"/>
            <a:ext cx="3394996" cy="490334"/>
            <a:chOff x="4376833" y="3748751"/>
            <a:chExt cx="3394996" cy="490334"/>
          </a:xfrm>
        </p:grpSpPr>
        <p:sp>
          <p:nvSpPr>
            <p:cNvPr id="38" name="TextBox 38"/>
            <p:cNvSpPr txBox="1"/>
            <p:nvPr/>
          </p:nvSpPr>
          <p:spPr>
            <a:xfrm>
              <a:off x="4376833" y="3748751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交通安全重要性</a:t>
              </a:r>
            </a:p>
          </p:txBody>
        </p:sp>
      </p:grpSp>
      <p:grpSp>
        <p:nvGrpSpPr>
          <p:cNvPr id="39" name="Group 39"/>
          <p:cNvGrpSpPr/>
          <p:nvPr/>
        </p:nvGrpSpPr>
        <p:grpSpPr>
          <a:xfrm>
            <a:off x="4485558" y="4183504"/>
            <a:ext cx="3286271" cy="1654845"/>
            <a:chOff x="4485558" y="4183504"/>
            <a:chExt cx="3286271" cy="1654845"/>
          </a:xfrm>
        </p:grpSpPr>
        <p:sp>
          <p:nvSpPr>
            <p:cNvPr id="40" name="TextBox 40"/>
            <p:cNvSpPr txBox="1"/>
            <p:nvPr/>
          </p:nvSpPr>
          <p:spPr>
            <a:xfrm>
              <a:off x="4485558" y="4183504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交通安全关系到每个人的生命安全和财产安全，是构建和谐社会的重要组成部分。</a:t>
              </a:r>
            </a:p>
          </p:txBody>
        </p:sp>
      </p:grpSp>
      <p:grpSp>
        <p:nvGrpSpPr>
          <p:cNvPr id="41" name="Group 41"/>
          <p:cNvGrpSpPr/>
          <p:nvPr/>
        </p:nvGrpSpPr>
        <p:grpSpPr>
          <a:xfrm>
            <a:off x="7771733" y="1604867"/>
            <a:ext cx="3394996" cy="490334"/>
            <a:chOff x="7771733" y="1604867"/>
            <a:chExt cx="3394996" cy="490334"/>
          </a:xfrm>
        </p:grpSpPr>
        <p:sp>
          <p:nvSpPr>
            <p:cNvPr id="42" name="TextBox 42"/>
            <p:cNvSpPr txBox="1"/>
            <p:nvPr/>
          </p:nvSpPr>
          <p:spPr>
            <a:xfrm>
              <a:off x="7771733" y="1604867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行车安全队伍作用</a:t>
              </a:r>
            </a:p>
          </p:txBody>
        </p:sp>
      </p:grpSp>
      <p:grpSp>
        <p:nvGrpSpPr>
          <p:cNvPr id="43" name="Group 43"/>
          <p:cNvGrpSpPr/>
          <p:nvPr/>
        </p:nvGrpSpPr>
        <p:grpSpPr>
          <a:xfrm>
            <a:off x="7880459" y="2039620"/>
            <a:ext cx="3286271" cy="1654845"/>
            <a:chOff x="7880459" y="2039620"/>
            <a:chExt cx="3286271" cy="1654845"/>
          </a:xfrm>
        </p:grpSpPr>
        <p:sp>
          <p:nvSpPr>
            <p:cNvPr id="44" name="TextBox 44"/>
            <p:cNvSpPr txBox="1"/>
            <p:nvPr/>
          </p:nvSpPr>
          <p:spPr>
            <a:xfrm>
              <a:off x="7880459" y="2039620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建立行车安全队伍，通过专业培训和指导，提高驾驶员的交通安全意识和技能水平，有效预防和减少交通事故的发生。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3629637" y="1434871"/>
            <a:ext cx="638131" cy="638131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3764381" y="1569615"/>
            <a:ext cx="368642" cy="368642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4" name="Connector 4"/>
          <p:cNvCxnSpPr/>
          <p:nvPr/>
        </p:nvCxnSpPr>
        <p:spPr>
          <a:xfrm flipH="1">
            <a:off x="3948703" y="2073002"/>
            <a:ext cx="0" cy="872548"/>
          </a:xfrm>
          <a:prstGeom prst="line">
            <a:avLst/>
          </a:prstGeom>
          <a:ln w="9525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5" name="TextBox 5"/>
          <p:cNvSpPr txBox="1"/>
          <p:nvPr/>
        </p:nvSpPr>
        <p:spPr>
          <a:xfrm>
            <a:off x="4406789" y="1220516"/>
            <a:ext cx="6891292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交通事故数量及危害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4406789" y="1769156"/>
            <a:ext cx="6891292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据统计，我国每年因交通事故造成大量人员伤亡和财产损失，其中很多事故与驾驶员的违章行为和不良驾驶习惯有关。</a:t>
            </a:r>
          </a:p>
        </p:txBody>
      </p:sp>
      <p:sp>
        <p:nvSpPr>
          <p:cNvPr id="7" name="AutoShape 7"/>
          <p:cNvSpPr/>
          <p:nvPr/>
        </p:nvSpPr>
        <p:spPr>
          <a:xfrm>
            <a:off x="-545608" y="2453663"/>
            <a:ext cx="3870955" cy="3870955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8" name="Picture 8"/>
          <p:cNvPicPr>
            <a:picLocks noChangeAspect="1"/>
          </p:cNvPicPr>
          <p:nvPr/>
        </p:nvPicPr>
        <p:blipFill>
          <a:blip r:embed="rId2">
            <a:alphaModFix/>
          </a:blip>
          <a:srcRect l="8583" r="8583"/>
          <a:stretch>
            <a:fillRect/>
          </a:stretch>
        </p:blipFill>
        <p:spPr>
          <a:xfrm>
            <a:off x="-344549" y="2654723"/>
            <a:ext cx="3468836" cy="3468836"/>
          </a:xfrm>
          <a:prstGeom prst="ellipse">
            <a:avLst/>
          </a:prstGeom>
        </p:spPr>
      </p:pic>
      <p:sp>
        <p:nvSpPr>
          <p:cNvPr id="9" name="AutoShape 9"/>
          <p:cNvSpPr/>
          <p:nvPr/>
        </p:nvSpPr>
        <p:spPr>
          <a:xfrm>
            <a:off x="3629637" y="3155196"/>
            <a:ext cx="638131" cy="638131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3764381" y="3289940"/>
            <a:ext cx="368642" cy="368642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1" name="Connector 11"/>
          <p:cNvCxnSpPr/>
          <p:nvPr/>
        </p:nvCxnSpPr>
        <p:spPr>
          <a:xfrm flipH="1">
            <a:off x="3948703" y="3793327"/>
            <a:ext cx="0" cy="872548"/>
          </a:xfrm>
          <a:prstGeom prst="line">
            <a:avLst/>
          </a:prstGeom>
          <a:ln w="9525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2" name="TextBox 12"/>
          <p:cNvSpPr txBox="1"/>
          <p:nvPr/>
        </p:nvSpPr>
        <p:spPr>
          <a:xfrm>
            <a:off x="4406789" y="2940841"/>
            <a:ext cx="6891292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交通安全法规及执行情况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4406789" y="3489481"/>
            <a:ext cx="6891292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我国已经制定了较为完善的交通安全法规体系，但在实际执行过程中存在一些问题，如执法不严、监管不力等。</a:t>
            </a:r>
          </a:p>
        </p:txBody>
      </p:sp>
      <p:sp>
        <p:nvSpPr>
          <p:cNvPr id="14" name="AutoShape 14"/>
          <p:cNvSpPr/>
          <p:nvPr/>
        </p:nvSpPr>
        <p:spPr>
          <a:xfrm>
            <a:off x="3629637" y="4875521"/>
            <a:ext cx="638131" cy="638131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3764381" y="5010265"/>
            <a:ext cx="368642" cy="368642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6" name="Connector 16"/>
          <p:cNvCxnSpPr/>
          <p:nvPr/>
        </p:nvCxnSpPr>
        <p:spPr>
          <a:xfrm flipH="1">
            <a:off x="3948703" y="5513651"/>
            <a:ext cx="0" cy="872548"/>
          </a:xfrm>
          <a:prstGeom prst="line">
            <a:avLst/>
          </a:prstGeom>
          <a:ln w="9525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7" name="TextBox 17"/>
          <p:cNvSpPr txBox="1"/>
          <p:nvPr/>
        </p:nvSpPr>
        <p:spPr>
          <a:xfrm>
            <a:off x="4406789" y="4661166"/>
            <a:ext cx="6891292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驾驶员素质及培训情况</a:t>
            </a:r>
          </a:p>
        </p:txBody>
      </p:sp>
      <p:sp>
        <p:nvSpPr>
          <p:cNvPr id="18" name="TextBox 18"/>
          <p:cNvSpPr txBox="1"/>
          <p:nvPr/>
        </p:nvSpPr>
        <p:spPr>
          <a:xfrm>
            <a:off x="4406789" y="5209806"/>
            <a:ext cx="6891292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驾驶员的素质和安全意识对交通安全至关重要。目前，我国驾驶员培训市场存在一些乱象，如培训质量参差不齐、考试标准不统一等，导致部分驾驶员技能水平和安全意识不足。</a:t>
            </a:r>
          </a:p>
        </p:txBody>
      </p:sp>
      <p:grpSp>
        <p:nvGrpSpPr>
          <p:cNvPr id="19" name="Group 19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0" name="AutoShape 20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TextBox 40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交通安全现状分析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3315455" y="1885076"/>
            <a:ext cx="5561091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  <a:spcBef>
                <a:spcPts val="450"/>
              </a:spcBef>
            </a:pPr>
            <a:r>
              <a:rPr lang="en-US" sz="5775" b="1">
                <a:solidFill>
                  <a:srgbClr val="72349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2874534" y="3154336"/>
            <a:ext cx="6438900" cy="17145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450"/>
              </a:spcBef>
            </a:pPr>
            <a:r>
              <a:rPr lang="en-US" sz="4200" b="1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行车安全队伍组建与管理</a:t>
            </a:r>
          </a:p>
        </p:txBody>
      </p:sp>
      <p:cxnSp>
        <p:nvCxnSpPr>
          <p:cNvPr id="4" name="Connector 4"/>
          <p:cNvCxnSpPr/>
          <p:nvPr/>
        </p:nvCxnSpPr>
        <p:spPr>
          <a:xfrm>
            <a:off x="3315455" y="3043316"/>
            <a:ext cx="5663417" cy="0"/>
          </a:xfrm>
          <a:prstGeom prst="line">
            <a:avLst/>
          </a:prstGeom>
          <a:ln w="19050">
            <a:solidFill>
              <a:srgbClr val="72349D">
                <a:alpha val="100000"/>
              </a:srgbClr>
            </a:solidFill>
            <a:prstDash val="solid"/>
            <a:headEnd type="none"/>
            <a:tailEnd type="none"/>
          </a:ln>
        </p:spPr>
      </p:cxn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90089" y="1514981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0089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鼓励员工自愿加入行车安全队伍，提高参与度和积极性。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0089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自愿参与</a:t>
            </a:r>
          </a:p>
        </p:txBody>
      </p:sp>
      <p:cxnSp>
        <p:nvCxnSpPr>
          <p:cNvPr id="5" name="Connector 5"/>
          <p:cNvCxnSpPr/>
          <p:nvPr/>
        </p:nvCxnSpPr>
        <p:spPr>
          <a:xfrm>
            <a:off x="1095003" y="4507169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6" name="Connector 6"/>
          <p:cNvCxnSpPr/>
          <p:nvPr/>
        </p:nvCxnSpPr>
        <p:spPr>
          <a:xfrm>
            <a:off x="3569918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Freeform 7"/>
          <p:cNvSpPr/>
          <p:nvPr/>
        </p:nvSpPr>
        <p:spPr>
          <a:xfrm>
            <a:off x="3687773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4671297" y="1454147"/>
            <a:ext cx="932011" cy="932011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2"/>
          <a:srcRect t="16333" b="16333"/>
          <a:stretch>
            <a:fillRect/>
          </a:stretch>
        </p:blipFill>
        <p:spPr>
          <a:xfrm>
            <a:off x="5039938" y="1393187"/>
            <a:ext cx="2231507" cy="22315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4671297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专业技能</a:t>
            </a:r>
          </a:p>
        </p:txBody>
      </p:sp>
      <p:cxnSp>
        <p:nvCxnSpPr>
          <p:cNvPr id="11" name="Connector 11"/>
          <p:cNvCxnSpPr/>
          <p:nvPr/>
        </p:nvCxnSpPr>
        <p:spPr>
          <a:xfrm>
            <a:off x="4776211" y="4446335"/>
            <a:ext cx="2676821" cy="0"/>
          </a:xfrm>
          <a:prstGeom prst="line">
            <a:avLst/>
          </a:prstGeom>
          <a:ln w="9525">
            <a:solidFill>
              <a:schemeClr val="accent2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12" name="Connector 12"/>
          <p:cNvCxnSpPr/>
          <p:nvPr/>
        </p:nvCxnSpPr>
        <p:spPr>
          <a:xfrm>
            <a:off x="7251125" y="4041523"/>
            <a:ext cx="207264" cy="0"/>
          </a:xfrm>
          <a:prstGeom prst="line">
            <a:avLst/>
          </a:prstGeom>
          <a:ln w="38100">
            <a:solidFill>
              <a:schemeClr val="accent2"/>
            </a:solidFill>
            <a:prstDash val="solid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3" name="Freeform 13"/>
          <p:cNvSpPr/>
          <p:nvPr/>
        </p:nvSpPr>
        <p:spPr>
          <a:xfrm>
            <a:off x="7368981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8373015" y="1454147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5" name="Picture 15"/>
          <p:cNvPicPr>
            <a:picLocks noChangeAspect="1"/>
          </p:cNvPicPr>
          <p:nvPr/>
        </p:nvPicPr>
        <p:blipFill>
          <a:blip r:embed="rId3"/>
          <a:srcRect l="8792" r="8792"/>
          <a:stretch>
            <a:fillRect/>
          </a:stretch>
        </p:blipFill>
        <p:spPr>
          <a:xfrm>
            <a:off x="8741656" y="1393187"/>
            <a:ext cx="2231507" cy="2231507"/>
          </a:xfrm>
          <a:prstGeom prst="ellipse">
            <a:avLst/>
          </a:prstGeom>
        </p:spPr>
      </p:pic>
      <p:sp>
        <p:nvSpPr>
          <p:cNvPr id="16" name="TextBox 16"/>
          <p:cNvSpPr txBox="1"/>
          <p:nvPr/>
        </p:nvSpPr>
        <p:spPr>
          <a:xfrm>
            <a:off x="8373015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责任心强</a:t>
            </a:r>
          </a:p>
        </p:txBody>
      </p:sp>
      <p:cxnSp>
        <p:nvCxnSpPr>
          <p:cNvPr id="17" name="Connector 17"/>
          <p:cNvCxnSpPr/>
          <p:nvPr/>
        </p:nvCxnSpPr>
        <p:spPr>
          <a:xfrm>
            <a:off x="8477928" y="4446335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18" name="Connector 18"/>
          <p:cNvCxnSpPr/>
          <p:nvPr/>
        </p:nvCxnSpPr>
        <p:spPr>
          <a:xfrm>
            <a:off x="10952843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Freeform 19"/>
          <p:cNvSpPr/>
          <p:nvPr/>
        </p:nvSpPr>
        <p:spPr>
          <a:xfrm>
            <a:off x="11070699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20" name="Picture 20"/>
          <p:cNvPicPr>
            <a:picLocks noChangeAspect="1"/>
          </p:cNvPicPr>
          <p:nvPr/>
        </p:nvPicPr>
        <p:blipFill>
          <a:blip r:embed="rId4"/>
          <a:srcRect l="14648" r="14648"/>
          <a:stretch>
            <a:fillRect/>
          </a:stretch>
        </p:blipFill>
        <p:spPr>
          <a:xfrm>
            <a:off x="1358558" y="1454147"/>
            <a:ext cx="2231507" cy="2231507"/>
          </a:xfrm>
          <a:prstGeom prst="ellipse">
            <a:avLst/>
          </a:prstGeom>
        </p:spPr>
      </p:pic>
      <p:sp>
        <p:nvSpPr>
          <p:cNvPr id="21" name="TextBox 21"/>
          <p:cNvSpPr txBox="1"/>
          <p:nvPr/>
        </p:nvSpPr>
        <p:spPr>
          <a:xfrm>
            <a:off x="4671297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队伍成员需具备一定的驾驶技能和交通安全知识。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8373015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成员应具备高度的责任心和使命感，认真履行队伍职责。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8392065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4690347" y="1604894"/>
            <a:ext cx="578298" cy="437007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980564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grpSp>
        <p:nvGrpSpPr>
          <p:cNvPr id="26" name="Group 2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7" name="AutoShape 2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TextBox 4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组建原则与要求</a:t>
              </a:r>
            </a:p>
          </p:txBody>
        </p:sp>
      </p:grp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1218874" y="1454724"/>
            <a:ext cx="4632960" cy="2072640"/>
          </a:xfrm>
          <a:prstGeom prst="rect">
            <a:avLst/>
          </a:prstGeom>
          <a:solidFill>
            <a:schemeClr val="lt1">
              <a:alpha val="60000"/>
            </a:schemeClr>
          </a:solidFill>
          <a:ln w="6286">
            <a:solidFill>
              <a:schemeClr val="dk2">
                <a:alpha val="60000"/>
              </a:schemeClr>
            </a:solidFill>
            <a:prstDash val="solid"/>
          </a:ln>
        </p:spPr>
        <p:style>
          <a:lnRef idx="0">
            <a:schemeClr val="dk2"/>
          </a:lnRef>
          <a:fillRef idx="1">
            <a:schemeClr val="dk2"/>
          </a:fillRef>
          <a:effectRef idx="0">
            <a:schemeClr val="dk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1267642" y="1942922"/>
            <a:ext cx="4521094" cy="55587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队长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1575272" y="2413457"/>
            <a:ext cx="390583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负责队伍的整体规划和日常管理，组织召开例会，协调各方资源。</a:t>
            </a:r>
          </a:p>
        </p:txBody>
      </p:sp>
      <p:sp>
        <p:nvSpPr>
          <p:cNvPr id="5" name="AutoShape 5"/>
          <p:cNvSpPr/>
          <p:nvPr/>
        </p:nvSpPr>
        <p:spPr>
          <a:xfrm rot="2700000">
            <a:off x="3139895" y="1059265"/>
            <a:ext cx="790918" cy="790918"/>
          </a:xfrm>
          <a:prstGeom prst="roundRect">
            <a:avLst>
              <a:gd name="adj" fmla="val 16667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3264136" y="1220082"/>
            <a:ext cx="542436" cy="530244"/>
          </a:xfrm>
          <a:custGeom>
            <a:rect l="l" t="t" r="r" b="b"/>
            <a:pathLst>
              <a:path w="304800" h="304800">
                <a:moveTo>
                  <a:pt x="20031" y="114795"/>
                </a:moveTo>
                <a:lnTo>
                  <a:pt x="147647" y="273187"/>
                </a:lnTo>
                <a:lnTo>
                  <a:pt x="96469" y="114795"/>
                </a:lnTo>
                <a:lnTo>
                  <a:pt x="20031" y="114795"/>
                </a:lnTo>
                <a:close/>
                <a:moveTo>
                  <a:pt x="110338" y="114795"/>
                </a:moveTo>
                <a:lnTo>
                  <a:pt x="155534" y="273510"/>
                </a:lnTo>
                <a:lnTo>
                  <a:pt x="194424" y="114795"/>
                </a:lnTo>
                <a:lnTo>
                  <a:pt x="110338" y="114795"/>
                </a:lnTo>
                <a:close/>
                <a:moveTo>
                  <a:pt x="162411" y="273187"/>
                </a:moveTo>
                <a:lnTo>
                  <a:pt x="285264" y="114795"/>
                </a:lnTo>
                <a:lnTo>
                  <a:pt x="209417" y="114795"/>
                </a:lnTo>
                <a:lnTo>
                  <a:pt x="162411" y="273187"/>
                </a:lnTo>
                <a:close/>
                <a:moveTo>
                  <a:pt x="285550" y="104432"/>
                </a:moveTo>
                <a:lnTo>
                  <a:pt x="248717" y="41453"/>
                </a:lnTo>
                <a:lnTo>
                  <a:pt x="211865" y="104432"/>
                </a:lnTo>
                <a:lnTo>
                  <a:pt x="285550" y="104432"/>
                </a:lnTo>
                <a:close/>
                <a:moveTo>
                  <a:pt x="237134" y="37843"/>
                </a:moveTo>
                <a:lnTo>
                  <a:pt x="163449" y="37843"/>
                </a:lnTo>
                <a:lnTo>
                  <a:pt x="200282" y="102984"/>
                </a:lnTo>
                <a:lnTo>
                  <a:pt x="237134" y="37843"/>
                </a:lnTo>
                <a:close/>
                <a:moveTo>
                  <a:pt x="188957" y="104432"/>
                </a:moveTo>
                <a:lnTo>
                  <a:pt x="152124" y="41453"/>
                </a:lnTo>
                <a:lnTo>
                  <a:pt x="115281" y="104432"/>
                </a:lnTo>
                <a:lnTo>
                  <a:pt x="188957" y="104432"/>
                </a:lnTo>
                <a:close/>
                <a:moveTo>
                  <a:pt x="141341" y="37843"/>
                </a:moveTo>
                <a:lnTo>
                  <a:pt x="67666" y="37843"/>
                </a:lnTo>
                <a:lnTo>
                  <a:pt x="104508" y="102984"/>
                </a:lnTo>
                <a:lnTo>
                  <a:pt x="141341" y="37843"/>
                </a:lnTo>
                <a:close/>
                <a:moveTo>
                  <a:pt x="56093" y="41453"/>
                </a:moveTo>
                <a:lnTo>
                  <a:pt x="19260" y="104432"/>
                </a:lnTo>
                <a:lnTo>
                  <a:pt x="92935" y="104432"/>
                </a:lnTo>
                <a:lnTo>
                  <a:pt x="56093" y="41453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7" name="Connector 7"/>
          <p:cNvCxnSpPr/>
          <p:nvPr/>
        </p:nvCxnSpPr>
        <p:spPr>
          <a:xfrm flipH="1" flipV="1">
            <a:off x="6220648" y="2346968"/>
            <a:ext cx="0" cy="3305393"/>
          </a:xfrm>
          <a:prstGeom prst="line">
            <a:avLst/>
          </a:prstGeom>
          <a:ln w="9525">
            <a:solidFill>
              <a:schemeClr val="accent1"/>
            </a:solidFill>
            <a:prstDash val="solid"/>
            <a:headEnd type="triangle"/>
            <a:tailEnd type="triangl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8" name="Connector 8"/>
          <p:cNvCxnSpPr/>
          <p:nvPr/>
        </p:nvCxnSpPr>
        <p:spPr>
          <a:xfrm>
            <a:off x="4684480" y="3999665"/>
            <a:ext cx="3072335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  <a:headEnd type="triangle"/>
            <a:tailEnd type="triangl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9" name="AutoShape 9"/>
          <p:cNvSpPr/>
          <p:nvPr/>
        </p:nvSpPr>
        <p:spPr>
          <a:xfrm>
            <a:off x="6589461" y="1454724"/>
            <a:ext cx="4632960" cy="2072640"/>
          </a:xfrm>
          <a:prstGeom prst="rect">
            <a:avLst/>
          </a:prstGeom>
          <a:solidFill>
            <a:schemeClr val="lt1">
              <a:alpha val="60000"/>
            </a:schemeClr>
          </a:solidFill>
          <a:ln w="6286">
            <a:solidFill>
              <a:schemeClr val="dk2">
                <a:alpha val="60000"/>
              </a:schemeClr>
            </a:solidFill>
            <a:prstDash val="solid"/>
          </a:ln>
        </p:spPr>
        <p:style>
          <a:lnRef idx="0">
            <a:schemeClr val="dk2"/>
          </a:lnRef>
          <a:fillRef idx="1">
            <a:schemeClr val="dk2"/>
          </a:fillRef>
          <a:effectRef idx="0">
            <a:schemeClr val="dk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0" name="TextBox 10"/>
          <p:cNvSpPr txBox="1"/>
          <p:nvPr/>
        </p:nvSpPr>
        <p:spPr>
          <a:xfrm>
            <a:off x="6638230" y="1942922"/>
            <a:ext cx="4521094" cy="55587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副队长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6945860" y="2413457"/>
            <a:ext cx="390583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协助队长工作，负责具体任务的执行和跟进。</a:t>
            </a:r>
          </a:p>
        </p:txBody>
      </p:sp>
      <p:sp>
        <p:nvSpPr>
          <p:cNvPr id="12" name="AutoShape 12"/>
          <p:cNvSpPr/>
          <p:nvPr/>
        </p:nvSpPr>
        <p:spPr>
          <a:xfrm rot="2700000">
            <a:off x="8510482" y="1059265"/>
            <a:ext cx="790918" cy="790918"/>
          </a:xfrm>
          <a:prstGeom prst="roundRect">
            <a:avLst>
              <a:gd name="adj" fmla="val 16667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1218874" y="4270883"/>
            <a:ext cx="4632960" cy="2072640"/>
          </a:xfrm>
          <a:prstGeom prst="rect">
            <a:avLst/>
          </a:prstGeom>
          <a:solidFill>
            <a:schemeClr val="lt1">
              <a:alpha val="60000"/>
            </a:schemeClr>
          </a:solidFill>
          <a:ln w="6286">
            <a:solidFill>
              <a:schemeClr val="dk2">
                <a:alpha val="60000"/>
              </a:schemeClr>
            </a:solidFill>
            <a:prstDash val="solid"/>
          </a:ln>
        </p:spPr>
        <p:style>
          <a:lnRef idx="0">
            <a:schemeClr val="dk2"/>
          </a:lnRef>
          <a:fillRef idx="1">
            <a:schemeClr val="dk2"/>
          </a:fillRef>
          <a:effectRef idx="0">
            <a:schemeClr val="dk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4" name="TextBox 14"/>
          <p:cNvSpPr txBox="1"/>
          <p:nvPr/>
        </p:nvSpPr>
        <p:spPr>
          <a:xfrm>
            <a:off x="1267642" y="4759081"/>
            <a:ext cx="4521094" cy="55587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安全员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1575272" y="5229616"/>
            <a:ext cx="390583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负责安全宣传、教育培训、事故预防等工作。</a:t>
            </a:r>
          </a:p>
        </p:txBody>
      </p:sp>
      <p:sp>
        <p:nvSpPr>
          <p:cNvPr id="16" name="AutoShape 16"/>
          <p:cNvSpPr/>
          <p:nvPr/>
        </p:nvSpPr>
        <p:spPr>
          <a:xfrm rot="2700000">
            <a:off x="3139895" y="3875423"/>
            <a:ext cx="790918" cy="790918"/>
          </a:xfrm>
          <a:prstGeom prst="roundRect">
            <a:avLst>
              <a:gd name="adj" fmla="val 16667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6589461" y="4270883"/>
            <a:ext cx="4632960" cy="2072640"/>
          </a:xfrm>
          <a:prstGeom prst="rect">
            <a:avLst/>
          </a:prstGeom>
          <a:solidFill>
            <a:schemeClr val="lt1">
              <a:alpha val="60000"/>
            </a:schemeClr>
          </a:solidFill>
          <a:ln w="6286">
            <a:solidFill>
              <a:schemeClr val="dk2">
                <a:alpha val="60000"/>
              </a:schemeClr>
            </a:solidFill>
            <a:prstDash val="solid"/>
          </a:ln>
        </p:spPr>
        <p:style>
          <a:lnRef idx="0">
            <a:schemeClr val="dk2"/>
          </a:lnRef>
          <a:fillRef idx="1">
            <a:schemeClr val="dk2"/>
          </a:fillRef>
          <a:effectRef idx="0">
            <a:schemeClr val="dk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8" name="TextBox 18"/>
          <p:cNvSpPr txBox="1"/>
          <p:nvPr/>
        </p:nvSpPr>
        <p:spPr>
          <a:xfrm>
            <a:off x="6638230" y="4759081"/>
            <a:ext cx="4521094" cy="55587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驾驶员</a:t>
            </a:r>
          </a:p>
        </p:txBody>
      </p:sp>
      <p:sp>
        <p:nvSpPr>
          <p:cNvPr id="19" name="TextBox 19"/>
          <p:cNvSpPr txBox="1"/>
          <p:nvPr/>
        </p:nvSpPr>
        <p:spPr>
          <a:xfrm>
            <a:off x="6945860" y="5229616"/>
            <a:ext cx="390583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负责车辆的日常检查和维护，确保行车安全。</a:t>
            </a:r>
          </a:p>
        </p:txBody>
      </p:sp>
      <p:sp>
        <p:nvSpPr>
          <p:cNvPr id="20" name="AutoShape 20"/>
          <p:cNvSpPr/>
          <p:nvPr/>
        </p:nvSpPr>
        <p:spPr>
          <a:xfrm rot="2700000">
            <a:off x="8510482" y="3875423"/>
            <a:ext cx="790918" cy="790918"/>
          </a:xfrm>
          <a:prstGeom prst="roundRect">
            <a:avLst>
              <a:gd name="adj" fmla="val 16667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Freeform 21"/>
          <p:cNvSpPr/>
          <p:nvPr/>
        </p:nvSpPr>
        <p:spPr>
          <a:xfrm>
            <a:off x="8672065" y="1195698"/>
            <a:ext cx="492903" cy="492903"/>
          </a:xfrm>
          <a:custGeom>
            <a:rect l="l" t="t" r="r" b="b"/>
            <a:pathLst>
              <a:path w="304800" h="304800">
                <a:moveTo>
                  <a:pt x="264633" y="75590"/>
                </a:moveTo>
                <a:cubicBezTo>
                  <a:pt x="273768" y="97622"/>
                  <a:pt x="269415" y="123920"/>
                  <a:pt x="251498" y="141837"/>
                </a:cubicBezTo>
                <a:cubicBezTo>
                  <a:pt x="231772" y="161563"/>
                  <a:pt x="201959" y="164649"/>
                  <a:pt x="178784" y="151571"/>
                </a:cubicBezTo>
                <a:lnTo>
                  <a:pt x="162030" y="169869"/>
                </a:lnTo>
                <a:lnTo>
                  <a:pt x="173984" y="181870"/>
                </a:lnTo>
                <a:lnTo>
                  <a:pt x="181127" y="174727"/>
                </a:lnTo>
                <a:cubicBezTo>
                  <a:pt x="184775" y="171069"/>
                  <a:pt x="190700" y="171069"/>
                  <a:pt x="194348" y="174727"/>
                </a:cubicBezTo>
                <a:lnTo>
                  <a:pt x="252279" y="233248"/>
                </a:lnTo>
                <a:cubicBezTo>
                  <a:pt x="255937" y="236896"/>
                  <a:pt x="255937" y="242821"/>
                  <a:pt x="252279" y="246469"/>
                </a:cubicBezTo>
                <a:lnTo>
                  <a:pt x="225838" y="272910"/>
                </a:lnTo>
                <a:cubicBezTo>
                  <a:pt x="222190" y="276568"/>
                  <a:pt x="216265" y="276568"/>
                  <a:pt x="212617" y="272910"/>
                </a:cubicBezTo>
                <a:lnTo>
                  <a:pt x="154686" y="214389"/>
                </a:lnTo>
                <a:cubicBezTo>
                  <a:pt x="151028" y="210741"/>
                  <a:pt x="151028" y="204816"/>
                  <a:pt x="154686" y="201168"/>
                </a:cubicBezTo>
                <a:lnTo>
                  <a:pt x="161211" y="194643"/>
                </a:lnTo>
                <a:lnTo>
                  <a:pt x="149819" y="183223"/>
                </a:lnTo>
                <a:lnTo>
                  <a:pt x="69704" y="270748"/>
                </a:lnTo>
                <a:cubicBezTo>
                  <a:pt x="62398" y="278054"/>
                  <a:pt x="50559" y="278054"/>
                  <a:pt x="43263" y="270748"/>
                </a:cubicBezTo>
                <a:lnTo>
                  <a:pt x="36652" y="264138"/>
                </a:lnTo>
                <a:cubicBezTo>
                  <a:pt x="29347" y="256832"/>
                  <a:pt x="29347" y="244993"/>
                  <a:pt x="36652" y="237696"/>
                </a:cubicBezTo>
                <a:lnTo>
                  <a:pt x="127921" y="161258"/>
                </a:lnTo>
                <a:lnTo>
                  <a:pt x="67304" y="100479"/>
                </a:lnTo>
                <a:lnTo>
                  <a:pt x="48158" y="100470"/>
                </a:lnTo>
                <a:lnTo>
                  <a:pt x="26003" y="64846"/>
                </a:lnTo>
                <a:lnTo>
                  <a:pt x="43834" y="46987"/>
                </a:lnTo>
                <a:lnTo>
                  <a:pt x="80267" y="69285"/>
                </a:lnTo>
                <a:lnTo>
                  <a:pt x="80505" y="88030"/>
                </a:lnTo>
                <a:lnTo>
                  <a:pt x="141827" y="149590"/>
                </a:lnTo>
                <a:lnTo>
                  <a:pt x="159668" y="134655"/>
                </a:lnTo>
                <a:cubicBezTo>
                  <a:pt x="142227" y="110881"/>
                  <a:pt x="144047" y="77391"/>
                  <a:pt x="165535" y="55902"/>
                </a:cubicBezTo>
                <a:cubicBezTo>
                  <a:pt x="183366" y="38071"/>
                  <a:pt x="209521" y="33642"/>
                  <a:pt x="231496" y="42605"/>
                </a:cubicBezTo>
                <a:lnTo>
                  <a:pt x="192215" y="81344"/>
                </a:lnTo>
                <a:lnTo>
                  <a:pt x="225276" y="114405"/>
                </a:lnTo>
                <a:lnTo>
                  <a:pt x="264633" y="75590"/>
                </a:lnTo>
                <a:close/>
                <a:moveTo>
                  <a:pt x="58579" y="247021"/>
                </a:moveTo>
                <a:cubicBezTo>
                  <a:pt x="54931" y="243373"/>
                  <a:pt x="49016" y="243373"/>
                  <a:pt x="45358" y="247021"/>
                </a:cubicBezTo>
                <a:cubicBezTo>
                  <a:pt x="41700" y="250679"/>
                  <a:pt x="41700" y="256594"/>
                  <a:pt x="45358" y="260252"/>
                </a:cubicBezTo>
                <a:cubicBezTo>
                  <a:pt x="49016" y="263900"/>
                  <a:pt x="54931" y="263900"/>
                  <a:pt x="58579" y="260252"/>
                </a:cubicBezTo>
                <a:cubicBezTo>
                  <a:pt x="62236" y="256584"/>
                  <a:pt x="62236" y="250669"/>
                  <a:pt x="58579" y="247021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Freeform 22"/>
          <p:cNvSpPr/>
          <p:nvPr/>
        </p:nvSpPr>
        <p:spPr>
          <a:xfrm>
            <a:off x="3297145" y="4016916"/>
            <a:ext cx="476417" cy="476417"/>
          </a:xfrm>
          <a:custGeom>
            <a:rect l="l" t="t" r="r" b="b"/>
            <a:pathLst>
              <a:path w="304800" h="304800">
                <a:moveTo>
                  <a:pt x="213360" y="76200"/>
                </a:moveTo>
                <a:lnTo>
                  <a:pt x="243840" y="76200"/>
                </a:lnTo>
                <a:lnTo>
                  <a:pt x="243840" y="289560"/>
                </a:lnTo>
                <a:lnTo>
                  <a:pt x="60960" y="289560"/>
                </a:lnTo>
                <a:lnTo>
                  <a:pt x="60960" y="76200"/>
                </a:lnTo>
                <a:lnTo>
                  <a:pt x="91440" y="76200"/>
                </a:lnTo>
                <a:lnTo>
                  <a:pt x="91440" y="60960"/>
                </a:lnTo>
                <a:cubicBezTo>
                  <a:pt x="91440" y="44129"/>
                  <a:pt x="105089" y="30480"/>
                  <a:pt x="121920" y="30480"/>
                </a:cubicBezTo>
                <a:lnTo>
                  <a:pt x="121920" y="30480"/>
                </a:lnTo>
                <a:lnTo>
                  <a:pt x="182880" y="30480"/>
                </a:lnTo>
                <a:cubicBezTo>
                  <a:pt x="199711" y="30480"/>
                  <a:pt x="213360" y="44129"/>
                  <a:pt x="213360" y="60960"/>
                </a:cubicBezTo>
                <a:lnTo>
                  <a:pt x="213360" y="60960"/>
                </a:lnTo>
                <a:lnTo>
                  <a:pt x="213360" y="76200"/>
                </a:lnTo>
                <a:close/>
                <a:moveTo>
                  <a:pt x="259080" y="76200"/>
                </a:moveTo>
                <a:lnTo>
                  <a:pt x="274320" y="76200"/>
                </a:lnTo>
                <a:cubicBezTo>
                  <a:pt x="291151" y="76200"/>
                  <a:pt x="304800" y="89849"/>
                  <a:pt x="304800" y="106680"/>
                </a:cubicBezTo>
                <a:lnTo>
                  <a:pt x="304800" y="106680"/>
                </a:lnTo>
                <a:lnTo>
                  <a:pt x="304800" y="259080"/>
                </a:lnTo>
                <a:cubicBezTo>
                  <a:pt x="304800" y="275911"/>
                  <a:pt x="291151" y="289560"/>
                  <a:pt x="274320" y="289560"/>
                </a:cubicBezTo>
                <a:lnTo>
                  <a:pt x="274320" y="289560"/>
                </a:lnTo>
                <a:lnTo>
                  <a:pt x="259080" y="289560"/>
                </a:lnTo>
                <a:lnTo>
                  <a:pt x="259080" y="76200"/>
                </a:lnTo>
                <a:close/>
                <a:moveTo>
                  <a:pt x="45720" y="76200"/>
                </a:moveTo>
                <a:lnTo>
                  <a:pt x="45720" y="289560"/>
                </a:lnTo>
                <a:lnTo>
                  <a:pt x="30480" y="289560"/>
                </a:lnTo>
                <a:cubicBezTo>
                  <a:pt x="13649" y="289560"/>
                  <a:pt x="0" y="275911"/>
                  <a:pt x="0" y="259080"/>
                </a:cubicBezTo>
                <a:lnTo>
                  <a:pt x="0" y="259080"/>
                </a:lnTo>
                <a:lnTo>
                  <a:pt x="0" y="106680"/>
                </a:lnTo>
                <a:cubicBezTo>
                  <a:pt x="0" y="89916"/>
                  <a:pt x="13716" y="76200"/>
                  <a:pt x="30480" y="76200"/>
                </a:cubicBezTo>
                <a:lnTo>
                  <a:pt x="45720" y="76200"/>
                </a:lnTo>
                <a:close/>
                <a:moveTo>
                  <a:pt x="121920" y="60960"/>
                </a:moveTo>
                <a:lnTo>
                  <a:pt x="121920" y="76200"/>
                </a:lnTo>
                <a:lnTo>
                  <a:pt x="182880" y="76200"/>
                </a:lnTo>
                <a:lnTo>
                  <a:pt x="182880" y="60960"/>
                </a:lnTo>
                <a:lnTo>
                  <a:pt x="121920" y="6096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Freeform 23"/>
          <p:cNvSpPr/>
          <p:nvPr/>
        </p:nvSpPr>
        <p:spPr>
          <a:xfrm>
            <a:off x="8651974" y="4016916"/>
            <a:ext cx="507934" cy="507934"/>
          </a:xfrm>
          <a:custGeom>
            <a:rect l="l" t="t" r="r" b="b"/>
            <a:pathLst>
              <a:path w="304800" h="304800">
                <a:moveTo>
                  <a:pt x="261518" y="97841"/>
                </a:moveTo>
                <a:cubicBezTo>
                  <a:pt x="249460" y="74143"/>
                  <a:pt x="230657" y="55340"/>
                  <a:pt x="207655" y="43605"/>
                </a:cubicBezTo>
                <a:lnTo>
                  <a:pt x="206959" y="43282"/>
                </a:lnTo>
                <a:lnTo>
                  <a:pt x="186538" y="84277"/>
                </a:lnTo>
                <a:cubicBezTo>
                  <a:pt x="201292" y="91802"/>
                  <a:pt x="212998" y="103508"/>
                  <a:pt x="220323" y="117834"/>
                </a:cubicBezTo>
                <a:lnTo>
                  <a:pt x="220523" y="118262"/>
                </a:lnTo>
                <a:lnTo>
                  <a:pt x="261518" y="97841"/>
                </a:lnTo>
                <a:close/>
                <a:moveTo>
                  <a:pt x="261518" y="206959"/>
                </a:moveTo>
                <a:lnTo>
                  <a:pt x="220523" y="186538"/>
                </a:lnTo>
                <a:cubicBezTo>
                  <a:pt x="212998" y="201292"/>
                  <a:pt x="201292" y="212998"/>
                  <a:pt x="186966" y="220323"/>
                </a:cubicBezTo>
                <a:lnTo>
                  <a:pt x="186538" y="220523"/>
                </a:lnTo>
                <a:lnTo>
                  <a:pt x="206959" y="261518"/>
                </a:lnTo>
                <a:cubicBezTo>
                  <a:pt x="230657" y="249460"/>
                  <a:pt x="249460" y="230657"/>
                  <a:pt x="261195" y="207655"/>
                </a:cubicBezTo>
                <a:lnTo>
                  <a:pt x="261518" y="206959"/>
                </a:lnTo>
                <a:close/>
                <a:moveTo>
                  <a:pt x="97841" y="43282"/>
                </a:moveTo>
                <a:cubicBezTo>
                  <a:pt x="74143" y="55340"/>
                  <a:pt x="55340" y="74143"/>
                  <a:pt x="43605" y="97145"/>
                </a:cubicBezTo>
                <a:lnTo>
                  <a:pt x="43282" y="97841"/>
                </a:lnTo>
                <a:lnTo>
                  <a:pt x="84277" y="118262"/>
                </a:lnTo>
                <a:cubicBezTo>
                  <a:pt x="91802" y="103508"/>
                  <a:pt x="103508" y="91802"/>
                  <a:pt x="117834" y="84477"/>
                </a:cubicBezTo>
                <a:lnTo>
                  <a:pt x="118262" y="84277"/>
                </a:lnTo>
                <a:lnTo>
                  <a:pt x="97841" y="43282"/>
                </a:lnTo>
                <a:close/>
                <a:moveTo>
                  <a:pt x="43282" y="206959"/>
                </a:moveTo>
                <a:cubicBezTo>
                  <a:pt x="55340" y="230657"/>
                  <a:pt x="74143" y="249460"/>
                  <a:pt x="97145" y="261195"/>
                </a:cubicBezTo>
                <a:lnTo>
                  <a:pt x="97841" y="261518"/>
                </a:lnTo>
                <a:lnTo>
                  <a:pt x="118262" y="220523"/>
                </a:lnTo>
                <a:cubicBezTo>
                  <a:pt x="103508" y="212998"/>
                  <a:pt x="91802" y="201292"/>
                  <a:pt x="84477" y="186966"/>
                </a:cubicBezTo>
                <a:lnTo>
                  <a:pt x="84277" y="186538"/>
                </a:lnTo>
                <a:lnTo>
                  <a:pt x="43282" y="206959"/>
                </a:lnTo>
                <a:close/>
                <a:moveTo>
                  <a:pt x="152400" y="304800"/>
                </a:moveTo>
                <a:cubicBezTo>
                  <a:pt x="68228" y="304800"/>
                  <a:pt x="0" y="236572"/>
                  <a:pt x="0" y="152400"/>
                </a:cubicBezTo>
                <a:cubicBezTo>
                  <a:pt x="0" y="68228"/>
                  <a:pt x="68228" y="0"/>
                  <a:pt x="152400" y="0"/>
                </a:cubicBezTo>
                <a:lnTo>
                  <a:pt x="152400" y="0"/>
                </a:lnTo>
                <a:cubicBezTo>
                  <a:pt x="236572" y="0"/>
                  <a:pt x="304800" y="68228"/>
                  <a:pt x="304800" y="152400"/>
                </a:cubicBezTo>
                <a:cubicBezTo>
                  <a:pt x="304800" y="236572"/>
                  <a:pt x="236572" y="304800"/>
                  <a:pt x="152400" y="304800"/>
                </a:cubicBezTo>
                <a:lnTo>
                  <a:pt x="152400" y="304800"/>
                </a:lnTo>
                <a:close/>
                <a:moveTo>
                  <a:pt x="152400" y="198120"/>
                </a:moveTo>
                <a:cubicBezTo>
                  <a:pt x="177651" y="198120"/>
                  <a:pt x="198120" y="177651"/>
                  <a:pt x="198120" y="152400"/>
                </a:cubicBezTo>
                <a:cubicBezTo>
                  <a:pt x="198120" y="127149"/>
                  <a:pt x="177651" y="106680"/>
                  <a:pt x="152400" y="106680"/>
                </a:cubicBezTo>
                <a:lnTo>
                  <a:pt x="152400" y="106680"/>
                </a:lnTo>
                <a:cubicBezTo>
                  <a:pt x="127149" y="106680"/>
                  <a:pt x="106680" y="127149"/>
                  <a:pt x="106680" y="152400"/>
                </a:cubicBezTo>
                <a:cubicBezTo>
                  <a:pt x="106680" y="177651"/>
                  <a:pt x="127149" y="198120"/>
                  <a:pt x="152400" y="198120"/>
                </a:cubicBezTo>
                <a:lnTo>
                  <a:pt x="152400" y="19812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24" name="Group 2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5" name="AutoShape 2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TextBox 4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队伍结构与职责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-749579" y="1319127"/>
            <a:ext cx="5106411" cy="51064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3" name="Picture 3"/>
          <p:cNvPicPr>
            <a:picLocks noChangeAspect="1"/>
          </p:cNvPicPr>
          <p:nvPr/>
        </p:nvPicPr>
        <p:blipFill>
          <a:blip r:embed="rId2">
            <a:alphaModFix/>
          </a:blip>
          <a:srcRect l="17750" r="17750"/>
          <a:stretch>
            <a:fillRect/>
          </a:stretch>
        </p:blipFill>
        <p:spPr>
          <a:xfrm>
            <a:off x="-484350" y="1584357"/>
            <a:ext cx="4575952" cy="4575952"/>
          </a:xfrm>
          <a:prstGeom prst="ellipse">
            <a:avLst/>
          </a:prstGeom>
        </p:spPr>
      </p:pic>
      <p:sp>
        <p:nvSpPr>
          <p:cNvPr id="4" name="AutoShape 4"/>
          <p:cNvSpPr/>
          <p:nvPr/>
        </p:nvSpPr>
        <p:spPr>
          <a:xfrm>
            <a:off x="4935912" y="509596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935912" y="525146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074571" y="4851539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奖惩机制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6074571" y="5341007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建立奖惩机制，对表现优秀的成员给予奖励，对违反规定的成员进行惩罚。</a:t>
            </a:r>
          </a:p>
        </p:txBody>
      </p:sp>
      <p:sp>
        <p:nvSpPr>
          <p:cNvPr id="8" name="AutoShape 8"/>
          <p:cNvSpPr/>
          <p:nvPr/>
        </p:nvSpPr>
        <p:spPr>
          <a:xfrm>
            <a:off x="4935912" y="181958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TextBox 9"/>
          <p:cNvSpPr txBox="1"/>
          <p:nvPr/>
        </p:nvSpPr>
        <p:spPr>
          <a:xfrm>
            <a:off x="4935912" y="197508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6074571" y="1538583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定期培训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6074571" y="2003667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组织专业人员对队伍成员进行定期培训，提高安全意识和操作技能。</a:t>
            </a:r>
          </a:p>
        </p:txBody>
      </p:sp>
      <p:sp>
        <p:nvSpPr>
          <p:cNvPr id="12" name="AutoShape 12"/>
          <p:cNvSpPr/>
          <p:nvPr/>
        </p:nvSpPr>
        <p:spPr>
          <a:xfrm>
            <a:off x="4935912" y="345777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TextBox 13"/>
          <p:cNvSpPr txBox="1"/>
          <p:nvPr/>
        </p:nvSpPr>
        <p:spPr>
          <a:xfrm>
            <a:off x="4935912" y="361327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6074571" y="3188965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考核评估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6074571" y="3666241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定期对队伍成员进行考核评估，确保每位成员都能胜任相应职责。</a:t>
            </a:r>
          </a:p>
        </p:txBody>
      </p:sp>
      <p:grpSp>
        <p:nvGrpSpPr>
          <p:cNvPr id="16" name="Group 1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7" name="AutoShape 1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TextBox 3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培训与考核机制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3315455" y="1885076"/>
            <a:ext cx="5561091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  <a:spcBef>
                <a:spcPts val="450"/>
              </a:spcBef>
            </a:pPr>
            <a:r>
              <a:rPr lang="en-US" sz="5775" b="1">
                <a:solidFill>
                  <a:srgbClr val="72349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2874534" y="3154336"/>
            <a:ext cx="6438900" cy="17145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450"/>
              </a:spcBef>
            </a:pPr>
            <a:r>
              <a:rPr lang="en-US" sz="4200" b="1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道路交通安全法规宣传与教育</a:t>
            </a:r>
          </a:p>
        </p:txBody>
      </p:sp>
      <p:cxnSp>
        <p:nvCxnSpPr>
          <p:cNvPr id="4" name="Connector 4"/>
          <p:cNvCxnSpPr/>
          <p:nvPr/>
        </p:nvCxnSpPr>
        <p:spPr>
          <a:xfrm>
            <a:off x="3315455" y="3043316"/>
            <a:ext cx="5663417" cy="0"/>
          </a:xfrm>
          <a:prstGeom prst="line">
            <a:avLst/>
          </a:prstGeom>
          <a:ln w="19050">
            <a:solidFill>
              <a:srgbClr val="72349D">
                <a:alpha val="100000"/>
              </a:srgbClr>
            </a:solidFill>
            <a:prstDash val="solid"/>
            <a:headEnd type="none"/>
            <a:tailEnd type="none"/>
          </a:ln>
        </p:spPr>
      </p:cxn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/>
          </a:blip>
          <a:stretch>
            <a:fillRect/>
          </a:stretch>
        </p:blipFill>
        <p:spPr>
          <a:xfrm>
            <a:off x="7092557" y="1559288"/>
            <a:ext cx="4492828" cy="4492828"/>
          </a:xfrm>
          <a:prstGeom prst="roundRect">
            <a:avLst/>
          </a:prstGeom>
        </p:spPr>
      </p:pic>
      <p:sp>
        <p:nvSpPr>
          <p:cNvPr id="3" name="Freeform 3"/>
          <p:cNvSpPr/>
          <p:nvPr/>
        </p:nvSpPr>
        <p:spPr>
          <a:xfrm>
            <a:off x="539110" y="1488377"/>
            <a:ext cx="1511760" cy="1373901"/>
          </a:xfrm>
          <a:custGeom>
            <a:rect l="l" t="t" r="r" b="b"/>
            <a:pathLst>
              <a:path w="1181062" h="1073360">
                <a:moveTo>
                  <a:pt x="0" y="0"/>
                </a:moveTo>
                <a:lnTo>
                  <a:pt x="1046892" y="0"/>
                </a:lnTo>
                <a:quadBezTo>
                  <a:pt x="1181062" y="0"/>
                  <a:pt x="1181062" y="134170"/>
                </a:quadBezTo>
                <a:lnTo>
                  <a:pt x="1181062" y="1073360"/>
                </a:lnTo>
                <a:lnTo>
                  <a:pt x="134170" y="1073360"/>
                </a:lnTo>
                <a:quadBezTo>
                  <a:pt x="0" y="1073360"/>
                  <a:pt x="0" y="939190"/>
                </a:quadBez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739477" y="1370655"/>
            <a:ext cx="1111026" cy="16154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1</a:t>
            </a:r>
          </a:p>
        </p:txBody>
      </p:sp>
      <p:sp>
        <p:nvSpPr>
          <p:cNvPr id="5" name="Freeform 5"/>
          <p:cNvSpPr/>
          <p:nvPr/>
        </p:nvSpPr>
        <p:spPr>
          <a:xfrm>
            <a:off x="539110" y="3205847"/>
            <a:ext cx="1511760" cy="1373901"/>
          </a:xfrm>
          <a:custGeom>
            <a:rect l="l" t="t" r="r" b="b"/>
            <a:pathLst>
              <a:path w="1181062" h="1073360">
                <a:moveTo>
                  <a:pt x="0" y="0"/>
                </a:moveTo>
                <a:lnTo>
                  <a:pt x="1046892" y="0"/>
                </a:lnTo>
                <a:quadBezTo>
                  <a:pt x="1181062" y="0"/>
                  <a:pt x="1181062" y="134170"/>
                </a:quadBezTo>
                <a:lnTo>
                  <a:pt x="1181062" y="1073360"/>
                </a:lnTo>
                <a:lnTo>
                  <a:pt x="134170" y="1073360"/>
                </a:lnTo>
                <a:quadBezTo>
                  <a:pt x="0" y="1073360"/>
                  <a:pt x="0" y="939190"/>
                </a:quadBez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739477" y="3088125"/>
            <a:ext cx="1111026" cy="16154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2</a:t>
            </a:r>
          </a:p>
        </p:txBody>
      </p:sp>
      <p:sp>
        <p:nvSpPr>
          <p:cNvPr id="7" name="Freeform 7"/>
          <p:cNvSpPr/>
          <p:nvPr/>
        </p:nvSpPr>
        <p:spPr>
          <a:xfrm>
            <a:off x="539110" y="4984278"/>
            <a:ext cx="1511760" cy="1373901"/>
          </a:xfrm>
          <a:custGeom>
            <a:rect l="l" t="t" r="r" b="b"/>
            <a:pathLst>
              <a:path w="1181062" h="1073360">
                <a:moveTo>
                  <a:pt x="0" y="0"/>
                </a:moveTo>
                <a:lnTo>
                  <a:pt x="1046892" y="0"/>
                </a:lnTo>
                <a:quadBezTo>
                  <a:pt x="1181062" y="0"/>
                  <a:pt x="1181062" y="134170"/>
                </a:quadBezTo>
                <a:lnTo>
                  <a:pt x="1181062" y="1073360"/>
                </a:lnTo>
                <a:lnTo>
                  <a:pt x="134170" y="1073360"/>
                </a:lnTo>
                <a:quadBezTo>
                  <a:pt x="0" y="1073360"/>
                  <a:pt x="0" y="939190"/>
                </a:quadBez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TextBox 8"/>
          <p:cNvSpPr txBox="1"/>
          <p:nvPr/>
        </p:nvSpPr>
        <p:spPr>
          <a:xfrm>
            <a:off x="739477" y="4866556"/>
            <a:ext cx="1111026" cy="16154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3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2248535" y="1715158"/>
            <a:ext cx="4235703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包括国家层面的《道路交通安全法》和地方层面的相关法规、规章等。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2248535" y="1250513"/>
            <a:ext cx="4219575" cy="628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道路交通安全法规体系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2248535" y="3368732"/>
            <a:ext cx="4235703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明确规定了道路交通参与者的权利和义务，以及违反法规应承担的法律责任。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2248535" y="2928472"/>
            <a:ext cx="4219575" cy="628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道路交通安全法规的核心内容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2248535" y="5134585"/>
            <a:ext cx="4235703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随着交通环境的变化和新技术的发展，相关法规不断修订和完善，以适应新的交通安全需求。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2248535" y="4694325"/>
            <a:ext cx="4219575" cy="628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道路交通安全法规的修订与完善</a:t>
            </a:r>
          </a:p>
        </p:txBody>
      </p:sp>
      <p:grpSp>
        <p:nvGrpSpPr>
          <p:cNvPr id="15" name="Group 1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6" name="AutoShape 1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TextBox 3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道路交通安全法规概述</a:t>
              </a:r>
            </a:p>
          </p:txBody>
        </p:sp>
      </p:grp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 rot="-3859086" flipV="1">
            <a:off x="1527125" y="1469413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1326935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通过案例分析超速行驶的危害性，提醒驾驶员注意控制车速，遵守限速规定。</a:t>
            </a:r>
          </a:p>
        </p:txBody>
      </p:sp>
      <p:pic>
        <p:nvPicPr>
          <p:cNvPr id="4" name="Picture 4"/>
          <p:cNvPicPr>
            <a:picLocks noChangeAspect="1"/>
          </p:cNvPicPr>
          <p:nvPr/>
        </p:nvPicPr>
        <p:blipFill>
          <a:blip r:embed="rId2"/>
          <a:srcRect l="13083" r="13083"/>
          <a:stretch>
            <a:fillRect/>
          </a:stretch>
        </p:blipFill>
        <p:spPr>
          <a:xfrm>
            <a:off x="1602827" y="1536628"/>
            <a:ext cx="1898907" cy="1898907"/>
          </a:xfrm>
          <a:prstGeom prst="ellipse">
            <a:avLst/>
          </a:prstGeom>
        </p:spPr>
      </p:pic>
      <p:sp>
        <p:nvSpPr>
          <p:cNvPr id="5" name="AutoShape 5"/>
          <p:cNvSpPr/>
          <p:nvPr/>
        </p:nvSpPr>
        <p:spPr>
          <a:xfrm rot="-3859086" flipV="1">
            <a:off x="5041284" y="1457221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6" name="Picture 6"/>
          <p:cNvPicPr>
            <a:picLocks noChangeAspect="1"/>
          </p:cNvPicPr>
          <p:nvPr/>
        </p:nvPicPr>
        <p:blipFill>
          <a:blip r:embed="rId3"/>
          <a:srcRect l="9625" r="9625"/>
          <a:stretch>
            <a:fillRect/>
          </a:stretch>
        </p:blipFill>
        <p:spPr>
          <a:xfrm>
            <a:off x="5168347" y="1536628"/>
            <a:ext cx="1898907" cy="1898907"/>
          </a:xfrm>
          <a:prstGeom prst="ellipse">
            <a:avLst/>
          </a:prstGeom>
        </p:spPr>
      </p:pic>
      <p:sp>
        <p:nvSpPr>
          <p:cNvPr id="7" name="AutoShape 7"/>
          <p:cNvSpPr/>
          <p:nvPr/>
        </p:nvSpPr>
        <p:spPr>
          <a:xfrm rot="-3859086" flipV="1">
            <a:off x="8711366" y="1419290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8" name="Picture 8"/>
          <p:cNvPicPr>
            <a:picLocks noChangeAspect="1"/>
          </p:cNvPicPr>
          <p:nvPr/>
        </p:nvPicPr>
        <p:blipFill>
          <a:blip r:embed="rId4"/>
          <a:srcRect l="17917" r="17917"/>
          <a:stretch>
            <a:fillRect/>
          </a:stretch>
        </p:blipFill>
        <p:spPr>
          <a:xfrm>
            <a:off x="8871766" y="1536628"/>
            <a:ext cx="1898907" cy="1898907"/>
          </a:xfrm>
          <a:prstGeom prst="ellipse">
            <a:avLst/>
          </a:prstGeom>
        </p:spPr>
      </p:pic>
      <p:sp>
        <p:nvSpPr>
          <p:cNvPr id="9" name="TextBox 9"/>
          <p:cNvSpPr txBox="1"/>
          <p:nvPr/>
        </p:nvSpPr>
        <p:spPr>
          <a:xfrm>
            <a:off x="1066381" y="3766355"/>
            <a:ext cx="2971800" cy="485775"/>
          </a:xfrm>
          <a:prstGeom prst="rect">
            <a:avLst/>
          </a:prstGeom>
        </p:spPr>
        <p:txBody>
          <a:bodyPr vert="horz" wrap="square" lIns="114300" tIns="57150" rIns="114300" bIns="57150" rtlCol="0" anchor="t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超速行驶</a:t>
            </a:r>
          </a:p>
        </p:txBody>
      </p:sp>
      <p:grpSp>
        <p:nvGrpSpPr>
          <p:cNvPr id="10" name="Group 10"/>
          <p:cNvGrpSpPr/>
          <p:nvPr/>
        </p:nvGrpSpPr>
        <p:grpSpPr>
          <a:xfrm>
            <a:off x="1226739" y="4350852"/>
            <a:ext cx="2651083" cy="97536"/>
            <a:chOff x="1226739" y="4350852"/>
            <a:chExt cx="2651083" cy="97536"/>
          </a:xfrm>
        </p:grpSpPr>
        <p:cxnSp>
          <p:nvCxnSpPr>
            <p:cNvPr id="11" name="Connector 11"/>
            <p:cNvCxnSpPr/>
            <p:nvPr/>
          </p:nvCxnSpPr>
          <p:spPr>
            <a:xfrm flipV="1">
              <a:off x="1287927" y="4399620"/>
              <a:ext cx="2492359" cy="4740"/>
            </a:xfrm>
            <a:prstGeom prst="line">
              <a:avLst/>
            </a:prstGeom>
            <a:ln w="9525">
              <a:solidFill>
                <a:schemeClr val="accent1"/>
              </a:solidFill>
              <a:prstDash val="solid"/>
              <a:headEnd type="none"/>
              <a:tailEnd type="none"/>
            </a:ln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</p:cxnSp>
        <p:sp>
          <p:nvSpPr>
            <p:cNvPr id="12" name="AutoShape 12"/>
            <p:cNvSpPr/>
            <p:nvPr/>
          </p:nvSpPr>
          <p:spPr>
            <a:xfrm>
              <a:off x="1226739" y="4350852"/>
              <a:ext cx="97536" cy="97536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3780286" y="4350852"/>
              <a:ext cx="97536" cy="97536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14" name="TextBox 14"/>
          <p:cNvSpPr txBox="1"/>
          <p:nvPr/>
        </p:nvSpPr>
        <p:spPr>
          <a:xfrm>
            <a:off x="4892456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通过案例分析酒后驾驶的严重后果，强调酒后不驾车的重要性，并呼吁社会各界共同监督。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4641426" y="3746205"/>
            <a:ext cx="2952750" cy="485775"/>
          </a:xfrm>
          <a:prstGeom prst="rect">
            <a:avLst/>
          </a:prstGeom>
        </p:spPr>
        <p:txBody>
          <a:bodyPr vert="horz" wrap="square" lIns="114300" tIns="57150" rIns="114300" bIns="57150" rtlCol="0" anchor="t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酒后驾驶</a:t>
            </a:r>
          </a:p>
        </p:txBody>
      </p:sp>
      <p:grpSp>
        <p:nvGrpSpPr>
          <p:cNvPr id="16" name="Group 16"/>
          <p:cNvGrpSpPr/>
          <p:nvPr/>
        </p:nvGrpSpPr>
        <p:grpSpPr>
          <a:xfrm>
            <a:off x="4792260" y="4350852"/>
            <a:ext cx="2651083" cy="97536"/>
            <a:chOff x="4792260" y="4350852"/>
            <a:chExt cx="2651083" cy="97536"/>
          </a:xfrm>
        </p:grpSpPr>
        <p:cxnSp>
          <p:nvCxnSpPr>
            <p:cNvPr id="17" name="Connector 17"/>
            <p:cNvCxnSpPr/>
            <p:nvPr/>
          </p:nvCxnSpPr>
          <p:spPr>
            <a:xfrm flipV="1">
              <a:off x="4853447" y="4399620"/>
              <a:ext cx="2492359" cy="4740"/>
            </a:xfrm>
            <a:prstGeom prst="line">
              <a:avLst/>
            </a:prstGeom>
            <a:ln w="9525">
              <a:solidFill>
                <a:schemeClr val="accent2"/>
              </a:solidFill>
              <a:prstDash val="solid"/>
              <a:headEnd type="none"/>
              <a:tailEnd type="none"/>
            </a:ln>
          </p:spPr>
          <p:style>
            <a:lnRef idx="0">
              <a:schemeClr val="accent2"/>
            </a:lnRef>
            <a:fillRef idx="1">
              <a:schemeClr val="accent2"/>
            </a:fillRef>
            <a:effectRef idx="0">
              <a:schemeClr val="accent2"/>
            </a:effectRef>
            <a:fontRef idx="minor">
              <a:schemeClr val="lt1"/>
            </a:fontRef>
          </p:style>
        </p:cxnSp>
        <p:sp>
          <p:nvSpPr>
            <p:cNvPr id="18" name="AutoShape 18"/>
            <p:cNvSpPr/>
            <p:nvPr/>
          </p:nvSpPr>
          <p:spPr>
            <a:xfrm>
              <a:off x="4792260" y="4350852"/>
              <a:ext cx="97536" cy="97536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345807" y="4350852"/>
              <a:ext cx="97536" cy="97536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20" name="TextBox 20"/>
          <p:cNvSpPr txBox="1"/>
          <p:nvPr/>
        </p:nvSpPr>
        <p:spPr>
          <a:xfrm>
            <a:off x="8595875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通过案例分析疲劳驾驶引发的交通事故，提醒驾驶员合理安排休息时间，避免疲劳驾驶。</a:t>
            </a:r>
          </a:p>
        </p:txBody>
      </p:sp>
      <p:sp>
        <p:nvSpPr>
          <p:cNvPr id="21" name="TextBox 21"/>
          <p:cNvSpPr txBox="1"/>
          <p:nvPr/>
        </p:nvSpPr>
        <p:spPr>
          <a:xfrm>
            <a:off x="8311508" y="3746205"/>
            <a:ext cx="3019425" cy="485775"/>
          </a:xfrm>
          <a:prstGeom prst="rect">
            <a:avLst/>
          </a:prstGeom>
        </p:spPr>
        <p:txBody>
          <a:bodyPr vert="horz" wrap="square" lIns="114300" tIns="57150" rIns="114300" bIns="57150" rtlCol="0" anchor="t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疲劳驾驶</a:t>
            </a:r>
          </a:p>
        </p:txBody>
      </p:sp>
      <p:grpSp>
        <p:nvGrpSpPr>
          <p:cNvPr id="22" name="Group 22"/>
          <p:cNvGrpSpPr/>
          <p:nvPr/>
        </p:nvGrpSpPr>
        <p:grpSpPr>
          <a:xfrm>
            <a:off x="8495679" y="4350852"/>
            <a:ext cx="2651083" cy="97536"/>
            <a:chOff x="8495679" y="4350852"/>
            <a:chExt cx="2651083" cy="97536"/>
          </a:xfrm>
        </p:grpSpPr>
        <p:cxnSp>
          <p:nvCxnSpPr>
            <p:cNvPr id="23" name="Connector 23"/>
            <p:cNvCxnSpPr/>
            <p:nvPr/>
          </p:nvCxnSpPr>
          <p:spPr>
            <a:xfrm flipV="1">
              <a:off x="8556866" y="4399620"/>
              <a:ext cx="2492359" cy="4740"/>
            </a:xfrm>
            <a:prstGeom prst="line">
              <a:avLst/>
            </a:prstGeom>
            <a:ln w="9525">
              <a:solidFill>
                <a:schemeClr val="accent1"/>
              </a:solidFill>
              <a:prstDash val="solid"/>
              <a:headEnd type="none"/>
              <a:tailEnd type="none"/>
            </a:ln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</p:cxnSp>
        <p:sp>
          <p:nvSpPr>
            <p:cNvPr id="24" name="AutoShape 24"/>
            <p:cNvSpPr/>
            <p:nvPr/>
          </p:nvSpPr>
          <p:spPr>
            <a:xfrm>
              <a:off x="8495679" y="4350852"/>
              <a:ext cx="97536" cy="97536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11049226" y="4350852"/>
              <a:ext cx="97536" cy="97536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6" name="Group 2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7" name="AutoShape 2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TextBox 4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典型案例分析</a:t>
              </a:r>
            </a:p>
          </p:txBody>
        </p:sp>
      </p:grp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3" name="AutoShape 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" name="AutoShape 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" name="AutoShape 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" name="AutoShape 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" name="AutoShape 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TextBox 2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宣传与教育形式创新</a:t>
              </a:r>
            </a:p>
          </p:txBody>
        </p:sp>
      </p:grpSp>
      <p:sp>
        <p:nvSpPr>
          <p:cNvPr id="24" name="AutoShape 24"/>
          <p:cNvSpPr/>
          <p:nvPr/>
        </p:nvSpPr>
        <p:spPr>
          <a:xfrm>
            <a:off x="1569100" y="1879440"/>
            <a:ext cx="1357679" cy="1285263"/>
          </a:xfrm>
          <a:prstGeom prst="roundRect">
            <a:avLst>
              <a:gd name="adj" fmla="val 16667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1569100" y="4103994"/>
            <a:ext cx="1357679" cy="1285263"/>
          </a:xfrm>
          <a:prstGeom prst="roundRect">
            <a:avLst>
              <a:gd name="adj" fmla="val 16667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6471231" y="1879440"/>
            <a:ext cx="1357679" cy="1285263"/>
          </a:xfrm>
          <a:prstGeom prst="roundRect">
            <a:avLst>
              <a:gd name="adj" fmla="val 16667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AutoShape 27"/>
          <p:cNvSpPr/>
          <p:nvPr/>
        </p:nvSpPr>
        <p:spPr>
          <a:xfrm>
            <a:off x="6471231" y="4103994"/>
            <a:ext cx="1357679" cy="1285263"/>
          </a:xfrm>
          <a:prstGeom prst="roundRect">
            <a:avLst>
              <a:gd name="adj" fmla="val 16667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Freeform 28"/>
          <p:cNvSpPr/>
          <p:nvPr/>
        </p:nvSpPr>
        <p:spPr>
          <a:xfrm>
            <a:off x="1875213" y="2149345"/>
            <a:ext cx="745452" cy="745452"/>
          </a:xfrm>
          <a:custGeom>
            <a:rect l="l" t="t" r="r" b="b"/>
            <a:pathLst>
              <a:path w="304800" h="304800">
                <a:moveTo>
                  <a:pt x="60960" y="167640"/>
                </a:moveTo>
                <a:lnTo>
                  <a:pt x="30480" y="167640"/>
                </a:lnTo>
                <a:cubicBezTo>
                  <a:pt x="13649" y="167640"/>
                  <a:pt x="0" y="153991"/>
                  <a:pt x="0" y="137160"/>
                </a:cubicBezTo>
                <a:lnTo>
                  <a:pt x="0" y="137160"/>
                </a:lnTo>
                <a:lnTo>
                  <a:pt x="0" y="76200"/>
                </a:lnTo>
                <a:cubicBezTo>
                  <a:pt x="0" y="59436"/>
                  <a:pt x="13716" y="45720"/>
                  <a:pt x="30480" y="45720"/>
                </a:cubicBezTo>
                <a:lnTo>
                  <a:pt x="60960" y="45720"/>
                </a:lnTo>
                <a:lnTo>
                  <a:pt x="60960" y="15240"/>
                </a:lnTo>
                <a:lnTo>
                  <a:pt x="274320" y="15240"/>
                </a:lnTo>
                <a:lnTo>
                  <a:pt x="274320" y="167640"/>
                </a:lnTo>
                <a:cubicBezTo>
                  <a:pt x="274320" y="201311"/>
                  <a:pt x="247031" y="228600"/>
                  <a:pt x="213360" y="228600"/>
                </a:cubicBezTo>
                <a:lnTo>
                  <a:pt x="213360" y="228600"/>
                </a:lnTo>
                <a:lnTo>
                  <a:pt x="121920" y="228600"/>
                </a:lnTo>
                <a:cubicBezTo>
                  <a:pt x="88249" y="228600"/>
                  <a:pt x="60960" y="201311"/>
                  <a:pt x="60960" y="167640"/>
                </a:cubicBezTo>
                <a:lnTo>
                  <a:pt x="60960" y="167640"/>
                </a:lnTo>
                <a:close/>
                <a:moveTo>
                  <a:pt x="60960" y="137160"/>
                </a:moveTo>
                <a:lnTo>
                  <a:pt x="60960" y="76200"/>
                </a:lnTo>
                <a:lnTo>
                  <a:pt x="30480" y="76200"/>
                </a:lnTo>
                <a:lnTo>
                  <a:pt x="30480" y="137160"/>
                </a:lnTo>
                <a:lnTo>
                  <a:pt x="60960" y="137160"/>
                </a:lnTo>
                <a:close/>
                <a:moveTo>
                  <a:pt x="30480" y="259080"/>
                </a:moveTo>
                <a:lnTo>
                  <a:pt x="30480" y="243840"/>
                </a:lnTo>
                <a:lnTo>
                  <a:pt x="304800" y="243840"/>
                </a:lnTo>
                <a:lnTo>
                  <a:pt x="304800" y="259080"/>
                </a:lnTo>
                <a:lnTo>
                  <a:pt x="243840" y="289560"/>
                </a:lnTo>
                <a:lnTo>
                  <a:pt x="91440" y="289560"/>
                </a:lnTo>
                <a:lnTo>
                  <a:pt x="30480" y="259080"/>
                </a:lnTo>
                <a:close/>
              </a:path>
            </a:pathLst>
          </a:custGeom>
          <a:solidFill>
            <a:srgbClr val="FDFCFC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Freeform 29"/>
          <p:cNvSpPr/>
          <p:nvPr/>
        </p:nvSpPr>
        <p:spPr>
          <a:xfrm>
            <a:off x="6777167" y="2149167"/>
            <a:ext cx="745808" cy="745808"/>
          </a:xfrm>
          <a:custGeom>
            <a:rect l="l" t="t" r="r" b="b"/>
            <a:pathLst>
              <a:path w="304800" h="304800">
                <a:moveTo>
                  <a:pt x="274320" y="243840"/>
                </a:moveTo>
                <a:lnTo>
                  <a:pt x="304800" y="243840"/>
                </a:lnTo>
                <a:lnTo>
                  <a:pt x="304800" y="259080"/>
                </a:lnTo>
                <a:cubicBezTo>
                  <a:pt x="304800" y="267500"/>
                  <a:pt x="297980" y="274320"/>
                  <a:pt x="289560" y="274320"/>
                </a:cubicBezTo>
                <a:lnTo>
                  <a:pt x="289560" y="274320"/>
                </a:lnTo>
                <a:lnTo>
                  <a:pt x="15240" y="274320"/>
                </a:lnTo>
                <a:cubicBezTo>
                  <a:pt x="6820" y="274320"/>
                  <a:pt x="0" y="267500"/>
                  <a:pt x="0" y="259080"/>
                </a:cubicBezTo>
                <a:lnTo>
                  <a:pt x="0" y="259080"/>
                </a:lnTo>
                <a:lnTo>
                  <a:pt x="0" y="243840"/>
                </a:lnTo>
                <a:lnTo>
                  <a:pt x="30480" y="243840"/>
                </a:lnTo>
                <a:lnTo>
                  <a:pt x="30480" y="60960"/>
                </a:lnTo>
                <a:cubicBezTo>
                  <a:pt x="30480" y="44196"/>
                  <a:pt x="44196" y="30480"/>
                  <a:pt x="60960" y="30480"/>
                </a:cubicBezTo>
                <a:lnTo>
                  <a:pt x="243840" y="30480"/>
                </a:lnTo>
                <a:cubicBezTo>
                  <a:pt x="260671" y="30480"/>
                  <a:pt x="274320" y="44129"/>
                  <a:pt x="274320" y="60960"/>
                </a:cubicBezTo>
                <a:lnTo>
                  <a:pt x="274320" y="60960"/>
                </a:lnTo>
                <a:lnTo>
                  <a:pt x="274320" y="243840"/>
                </a:lnTo>
                <a:close/>
                <a:moveTo>
                  <a:pt x="60960" y="60960"/>
                </a:moveTo>
                <a:lnTo>
                  <a:pt x="60960" y="198120"/>
                </a:lnTo>
                <a:lnTo>
                  <a:pt x="243840" y="198120"/>
                </a:lnTo>
                <a:lnTo>
                  <a:pt x="243840" y="60960"/>
                </a:lnTo>
                <a:lnTo>
                  <a:pt x="60960" y="60960"/>
                </a:lnTo>
                <a:close/>
                <a:moveTo>
                  <a:pt x="121920" y="228600"/>
                </a:moveTo>
                <a:lnTo>
                  <a:pt x="121920" y="243840"/>
                </a:lnTo>
                <a:lnTo>
                  <a:pt x="182880" y="243840"/>
                </a:lnTo>
                <a:lnTo>
                  <a:pt x="182880" y="228600"/>
                </a:lnTo>
                <a:lnTo>
                  <a:pt x="121920" y="228600"/>
                </a:lnTo>
                <a:close/>
              </a:path>
            </a:pathLst>
          </a:custGeom>
          <a:solidFill>
            <a:srgbClr val="FDFCFC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Freeform 30"/>
          <p:cNvSpPr/>
          <p:nvPr/>
        </p:nvSpPr>
        <p:spPr>
          <a:xfrm>
            <a:off x="1875035" y="4373721"/>
            <a:ext cx="745808" cy="745808"/>
          </a:xfrm>
          <a:custGeom>
            <a:rect l="l" t="t" r="r" b="b"/>
            <a:pathLst>
              <a:path w="304800" h="304800">
                <a:moveTo>
                  <a:pt x="0" y="209550"/>
                </a:moveTo>
                <a:lnTo>
                  <a:pt x="152410" y="247650"/>
                </a:lnTo>
                <a:lnTo>
                  <a:pt x="304800" y="209550"/>
                </a:lnTo>
                <a:lnTo>
                  <a:pt x="304800" y="247650"/>
                </a:lnTo>
                <a:lnTo>
                  <a:pt x="152410" y="285750"/>
                </a:lnTo>
                <a:lnTo>
                  <a:pt x="0" y="247650"/>
                </a:lnTo>
                <a:close/>
                <a:moveTo>
                  <a:pt x="0" y="133350"/>
                </a:moveTo>
                <a:lnTo>
                  <a:pt x="152410" y="171450"/>
                </a:lnTo>
                <a:lnTo>
                  <a:pt x="304800" y="133350"/>
                </a:lnTo>
                <a:lnTo>
                  <a:pt x="304800" y="171450"/>
                </a:lnTo>
                <a:lnTo>
                  <a:pt x="152410" y="209550"/>
                </a:lnTo>
                <a:lnTo>
                  <a:pt x="0" y="171450"/>
                </a:lnTo>
                <a:close/>
                <a:moveTo>
                  <a:pt x="0" y="57150"/>
                </a:moveTo>
                <a:lnTo>
                  <a:pt x="152410" y="19050"/>
                </a:lnTo>
                <a:lnTo>
                  <a:pt x="304800" y="57150"/>
                </a:lnTo>
                <a:lnTo>
                  <a:pt x="304800" y="95250"/>
                </a:lnTo>
                <a:lnTo>
                  <a:pt x="152410" y="133350"/>
                </a:lnTo>
                <a:lnTo>
                  <a:pt x="0" y="95250"/>
                </a:lnTo>
                <a:close/>
              </a:path>
            </a:pathLst>
          </a:custGeom>
          <a:solidFill>
            <a:srgbClr val="FDFCFC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" name="Freeform 31"/>
          <p:cNvSpPr/>
          <p:nvPr/>
        </p:nvSpPr>
        <p:spPr>
          <a:xfrm>
            <a:off x="6777167" y="4373721"/>
            <a:ext cx="745808" cy="745808"/>
          </a:xfrm>
          <a:custGeom>
            <a:rect l="l" t="t" r="r" b="b"/>
            <a:pathLst>
              <a:path w="304800" h="304800">
                <a:moveTo>
                  <a:pt x="152362" y="147228"/>
                </a:moveTo>
                <a:lnTo>
                  <a:pt x="304800" y="75419"/>
                </a:lnTo>
                <a:lnTo>
                  <a:pt x="304800" y="38100"/>
                </a:lnTo>
                <a:lnTo>
                  <a:pt x="0" y="38100"/>
                </a:lnTo>
                <a:lnTo>
                  <a:pt x="0" y="75305"/>
                </a:lnTo>
                <a:close/>
                <a:moveTo>
                  <a:pt x="152438" y="189347"/>
                </a:moveTo>
                <a:lnTo>
                  <a:pt x="0" y="117348"/>
                </a:lnTo>
                <a:lnTo>
                  <a:pt x="0" y="266700"/>
                </a:lnTo>
                <a:lnTo>
                  <a:pt x="304800" y="266700"/>
                </a:lnTo>
                <a:lnTo>
                  <a:pt x="304800" y="117577"/>
                </a:lnTo>
                <a:close/>
              </a:path>
            </a:pathLst>
          </a:custGeom>
          <a:solidFill>
            <a:srgbClr val="FDFCFC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2" name="TextBox 32"/>
          <p:cNvSpPr txBox="1"/>
          <p:nvPr/>
        </p:nvSpPr>
        <p:spPr>
          <a:xfrm>
            <a:off x="3233929" y="1742267"/>
            <a:ext cx="2667000" cy="378156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00000"/>
              </a:lnSpc>
              <a:spcBef>
                <a:spcPts val="375"/>
              </a:spcBef>
            </a:pPr>
            <a:r>
              <a:rPr lang="en-US" sz="17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利用新媒体平台</a:t>
            </a:r>
          </a:p>
        </p:txBody>
      </p:sp>
      <p:sp>
        <p:nvSpPr>
          <p:cNvPr id="33" name="TextBox 33"/>
          <p:cNvSpPr txBox="1"/>
          <p:nvPr/>
        </p:nvSpPr>
        <p:spPr>
          <a:xfrm>
            <a:off x="8118203" y="1742267"/>
            <a:ext cx="2667000" cy="378156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00000"/>
              </a:lnSpc>
              <a:spcBef>
                <a:spcPts val="375"/>
              </a:spcBef>
            </a:pPr>
            <a:r>
              <a:rPr lang="en-US" sz="17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制作交通安全宣传片</a:t>
            </a:r>
          </a:p>
        </p:txBody>
      </p:sp>
      <p:sp>
        <p:nvSpPr>
          <p:cNvPr id="34" name="TextBox 34"/>
          <p:cNvSpPr txBox="1"/>
          <p:nvPr/>
        </p:nvSpPr>
        <p:spPr>
          <a:xfrm>
            <a:off x="3233929" y="3981700"/>
            <a:ext cx="2667000" cy="378156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00000"/>
              </a:lnSpc>
              <a:spcBef>
                <a:spcPts val="375"/>
              </a:spcBef>
            </a:pPr>
            <a:r>
              <a:rPr lang="en-US" sz="17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开展交通安全体验活动</a:t>
            </a:r>
          </a:p>
        </p:txBody>
      </p:sp>
      <p:sp>
        <p:nvSpPr>
          <p:cNvPr id="35" name="TextBox 35"/>
          <p:cNvSpPr txBox="1"/>
          <p:nvPr/>
        </p:nvSpPr>
        <p:spPr>
          <a:xfrm>
            <a:off x="8118203" y="3981700"/>
            <a:ext cx="2667000" cy="378156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00000"/>
              </a:lnSpc>
              <a:spcBef>
                <a:spcPts val="375"/>
              </a:spcBef>
            </a:pPr>
            <a:r>
              <a:rPr lang="en-US" sz="17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加强学校交通安全教育</a:t>
            </a:r>
          </a:p>
        </p:txBody>
      </p:sp>
      <p:grpSp>
        <p:nvGrpSpPr>
          <p:cNvPr id="36" name="Group 36"/>
          <p:cNvGrpSpPr/>
          <p:nvPr/>
        </p:nvGrpSpPr>
        <p:grpSpPr>
          <a:xfrm>
            <a:off x="3266990" y="2149345"/>
            <a:ext cx="2600876" cy="1087920"/>
            <a:chOff x="3266990" y="2149345"/>
            <a:chExt cx="2600876" cy="1087920"/>
          </a:xfrm>
        </p:grpSpPr>
        <p:sp>
          <p:nvSpPr>
            <p:cNvPr id="37" name="TextBox 37"/>
            <p:cNvSpPr txBox="1"/>
            <p:nvPr/>
          </p:nvSpPr>
          <p:spPr>
            <a:xfrm>
              <a:off x="3266990" y="2149345"/>
              <a:ext cx="2600876" cy="1087920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20000"/>
                </a:lnSpc>
              </a:pPr>
              <a:r>
                <a:rPr lang="en-US" sz="1425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通过微博、微信、抖音等新媒体平台，发布交通安全法规和典型案例，提高公众关注度。</a:t>
              </a:r>
            </a:p>
          </p:txBody>
        </p:sp>
      </p:grpSp>
      <p:grpSp>
        <p:nvGrpSpPr>
          <p:cNvPr id="38" name="Group 38"/>
          <p:cNvGrpSpPr/>
          <p:nvPr/>
        </p:nvGrpSpPr>
        <p:grpSpPr>
          <a:xfrm>
            <a:off x="8151265" y="2149345"/>
            <a:ext cx="2600876" cy="1087920"/>
            <a:chOff x="8151265" y="2149345"/>
            <a:chExt cx="2600876" cy="1087920"/>
          </a:xfrm>
        </p:grpSpPr>
        <p:sp>
          <p:nvSpPr>
            <p:cNvPr id="39" name="TextBox 39"/>
            <p:cNvSpPr txBox="1"/>
            <p:nvPr/>
          </p:nvSpPr>
          <p:spPr>
            <a:xfrm>
              <a:off x="8151265" y="2149345"/>
              <a:ext cx="2600876" cy="1087920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20000"/>
                </a:lnSpc>
              </a:pPr>
              <a:r>
                <a:rPr lang="en-US" sz="1425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制作生动形象的交通安全宣传片，通过电视、网络等渠道广泛传播，提高公众安全意识。</a:t>
              </a:r>
            </a:p>
          </p:txBody>
        </p:sp>
      </p:grpSp>
      <p:grpSp>
        <p:nvGrpSpPr>
          <p:cNvPr id="40" name="Group 40"/>
          <p:cNvGrpSpPr/>
          <p:nvPr/>
        </p:nvGrpSpPr>
        <p:grpSpPr>
          <a:xfrm>
            <a:off x="3266990" y="4373721"/>
            <a:ext cx="2600876" cy="1087920"/>
            <a:chOff x="3266990" y="4373721"/>
            <a:chExt cx="2600876" cy="1087920"/>
          </a:xfrm>
        </p:grpSpPr>
        <p:sp>
          <p:nvSpPr>
            <p:cNvPr id="41" name="TextBox 41"/>
            <p:cNvSpPr txBox="1"/>
            <p:nvPr/>
          </p:nvSpPr>
          <p:spPr>
            <a:xfrm>
              <a:off x="3266990" y="4373721"/>
              <a:ext cx="2600876" cy="1087920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20000"/>
                </a:lnSpc>
              </a:pPr>
              <a:r>
                <a:rPr lang="en-US" sz="1425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组织公众参加交通安全体验活动，如模拟驾驶、交通安全知识竞赛等，让公众在参与中了解交通安全知识。</a:t>
              </a:r>
            </a:p>
          </p:txBody>
        </p:sp>
      </p:grpSp>
      <p:grpSp>
        <p:nvGrpSpPr>
          <p:cNvPr id="42" name="Group 42"/>
          <p:cNvGrpSpPr/>
          <p:nvPr/>
        </p:nvGrpSpPr>
        <p:grpSpPr>
          <a:xfrm>
            <a:off x="8151265" y="4373721"/>
            <a:ext cx="2600876" cy="1087920"/>
            <a:chOff x="8151265" y="4373721"/>
            <a:chExt cx="2600876" cy="1087920"/>
          </a:xfrm>
        </p:grpSpPr>
        <p:sp>
          <p:nvSpPr>
            <p:cNvPr id="43" name="TextBox 43"/>
            <p:cNvSpPr txBox="1"/>
            <p:nvPr/>
          </p:nvSpPr>
          <p:spPr>
            <a:xfrm>
              <a:off x="8151265" y="4373721"/>
              <a:ext cx="2600876" cy="1087920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20000"/>
                </a:lnSpc>
              </a:pPr>
              <a:r>
                <a:rPr lang="en-US" sz="1425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将交通安全教育纳入学校课程体系，通过课堂教学、实践活动等形式，提高学生交通安全意识和技能。</a:t>
              </a:r>
            </a:p>
          </p:txBody>
        </p:sp>
      </p:grp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3315455" y="1885076"/>
            <a:ext cx="5561091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  <a:spcBef>
                <a:spcPts val="450"/>
              </a:spcBef>
            </a:pPr>
            <a:r>
              <a:rPr lang="en-US" sz="5775" b="1">
                <a:solidFill>
                  <a:srgbClr val="72349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04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2874534" y="3154336"/>
            <a:ext cx="6438900" cy="17145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450"/>
              </a:spcBef>
            </a:pPr>
            <a:r>
              <a:rPr lang="en-US" sz="4200" b="1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车辆安全检查与维护保养制度建立</a:t>
            </a:r>
          </a:p>
        </p:txBody>
      </p:sp>
      <p:cxnSp>
        <p:nvCxnSpPr>
          <p:cNvPr id="4" name="Connector 4"/>
          <p:cNvCxnSpPr/>
          <p:nvPr/>
        </p:nvCxnSpPr>
        <p:spPr>
          <a:xfrm>
            <a:off x="3315455" y="3043316"/>
            <a:ext cx="5663417" cy="0"/>
          </a:xfrm>
          <a:prstGeom prst="line">
            <a:avLst/>
          </a:prstGeom>
          <a:ln w="19050">
            <a:solidFill>
              <a:srgbClr val="72349D">
                <a:alpha val="100000"/>
              </a:srgbClr>
            </a:solidFill>
            <a:prstDash val="solid"/>
            <a:headEnd type="none"/>
            <a:tailEnd type="none"/>
          </a:ln>
        </p:spPr>
      </p:cxnSp>
    </p:spTree>
  </p:cSld>
  <p:clrMapOvr>
    <a:masterClrMapping/>
  </p:clrMapOvr>
  <p:transition/>
  <p:timing/>
</p:sld>
</file>

<file path=ppt/slides/slide1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6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18778" r="18778"/>
          <a:stretch>
            <a:fillRect/>
          </a:stretch>
        </p:blipFill>
        <p:spPr>
          <a:xfrm>
            <a:off x="6416218" y="1873250"/>
            <a:ext cx="2285143" cy="2439670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l="12863" r="12863"/>
          <a:stretch>
            <a:fillRect/>
          </a:stretch>
        </p:blipFill>
        <p:spPr>
          <a:xfrm>
            <a:off x="705451" y="1873250"/>
            <a:ext cx="2286000" cy="2308332"/>
          </a:xfrm>
          <a:prstGeom prst="rect">
            <a:avLst/>
          </a:prstGeom>
        </p:spPr>
      </p:pic>
      <p:pic>
        <p:nvPicPr>
          <p:cNvPr id="4" name="Picture 4"/>
          <p:cNvPicPr>
            <a:picLocks noChangeAspect="1"/>
          </p:cNvPicPr>
          <p:nvPr/>
        </p:nvPicPr>
        <p:blipFill>
          <a:blip r:embed="rId4"/>
          <a:srcRect l="18724" r="18724"/>
          <a:stretch>
            <a:fillRect/>
          </a:stretch>
        </p:blipFill>
        <p:spPr>
          <a:xfrm>
            <a:off x="9265251" y="1892300"/>
            <a:ext cx="2271183" cy="2420620"/>
          </a:xfrm>
          <a:prstGeom prst="rect">
            <a:avLst/>
          </a:prstGeom>
        </p:spPr>
      </p:pic>
      <p:pic>
        <p:nvPicPr>
          <p:cNvPr id="5" name="Picture 5"/>
          <p:cNvPicPr>
            <a:picLocks noChangeAspect="1"/>
          </p:cNvPicPr>
          <p:nvPr/>
        </p:nvPicPr>
        <p:blipFill>
          <a:blip r:embed="rId5"/>
          <a:srcRect l="18783" r="18783"/>
          <a:stretch>
            <a:fillRect/>
          </a:stretch>
        </p:blipFill>
        <p:spPr>
          <a:xfrm>
            <a:off x="3571418" y="1892300"/>
            <a:ext cx="2266949" cy="2420620"/>
          </a:xfrm>
          <a:prstGeom prst="rect">
            <a:avLst/>
          </a:prstGeom>
        </p:spPr>
      </p:pic>
      <p:grpSp>
        <p:nvGrpSpPr>
          <p:cNvPr id="6" name="Group 6"/>
          <p:cNvGrpSpPr/>
          <p:nvPr/>
        </p:nvGrpSpPr>
        <p:grpSpPr>
          <a:xfrm>
            <a:off x="6416218" y="3460761"/>
            <a:ext cx="2285143" cy="745998"/>
            <a:chOff x="6416218" y="3460761"/>
            <a:chExt cx="2285143" cy="745998"/>
          </a:xfrm>
        </p:grpSpPr>
        <p:sp>
          <p:nvSpPr>
            <p:cNvPr id="7" name="AutoShape 7"/>
            <p:cNvSpPr/>
            <p:nvPr/>
          </p:nvSpPr>
          <p:spPr>
            <a:xfrm>
              <a:off x="6416218" y="3460761"/>
              <a:ext cx="2285143" cy="745998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8" name="Group 8"/>
          <p:cNvGrpSpPr/>
          <p:nvPr/>
        </p:nvGrpSpPr>
        <p:grpSpPr>
          <a:xfrm>
            <a:off x="6416218" y="4197615"/>
            <a:ext cx="2288381" cy="2112169"/>
            <a:chOff x="6416218" y="4197615"/>
            <a:chExt cx="2288381" cy="2112169"/>
          </a:xfrm>
        </p:grpSpPr>
        <p:sp>
          <p:nvSpPr>
            <p:cNvPr id="9" name="AutoShape 9"/>
            <p:cNvSpPr/>
            <p:nvPr/>
          </p:nvSpPr>
          <p:spPr>
            <a:xfrm>
              <a:off x="6416218" y="4197615"/>
              <a:ext cx="2288381" cy="2112169"/>
            </a:xfrm>
            <a:prstGeom prst="rect">
              <a:avLst/>
            </a:prstGeom>
            <a:solidFill>
              <a:schemeClr val="accent1">
                <a:lumMod val="50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0" name="Group 10"/>
          <p:cNvGrpSpPr/>
          <p:nvPr/>
        </p:nvGrpSpPr>
        <p:grpSpPr>
          <a:xfrm>
            <a:off x="3571418" y="3460761"/>
            <a:ext cx="2285429" cy="852159"/>
            <a:chOff x="3571418" y="3460761"/>
            <a:chExt cx="2285429" cy="852159"/>
          </a:xfrm>
        </p:grpSpPr>
        <p:sp>
          <p:nvSpPr>
            <p:cNvPr id="11" name="AutoShape 11"/>
            <p:cNvSpPr/>
            <p:nvPr/>
          </p:nvSpPr>
          <p:spPr>
            <a:xfrm>
              <a:off x="3571418" y="3460761"/>
              <a:ext cx="2285429" cy="852159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2" name="Group 12"/>
          <p:cNvGrpSpPr/>
          <p:nvPr/>
        </p:nvGrpSpPr>
        <p:grpSpPr>
          <a:xfrm>
            <a:off x="3571418" y="4206759"/>
            <a:ext cx="2288096" cy="2103025"/>
            <a:chOff x="3571418" y="4206759"/>
            <a:chExt cx="2288096" cy="2103025"/>
          </a:xfrm>
        </p:grpSpPr>
        <p:sp>
          <p:nvSpPr>
            <p:cNvPr id="13" name="AutoShape 13"/>
            <p:cNvSpPr/>
            <p:nvPr/>
          </p:nvSpPr>
          <p:spPr>
            <a:xfrm>
              <a:off x="3571418" y="4206759"/>
              <a:ext cx="2288096" cy="2103025"/>
            </a:xfrm>
            <a:prstGeom prst="rect">
              <a:avLst/>
            </a:prstGeom>
            <a:solidFill>
              <a:schemeClr val="accent1">
                <a:lumMod val="50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4" name="Group 14"/>
          <p:cNvGrpSpPr/>
          <p:nvPr/>
        </p:nvGrpSpPr>
        <p:grpSpPr>
          <a:xfrm>
            <a:off x="9265251" y="3460761"/>
            <a:ext cx="2286000" cy="745998"/>
            <a:chOff x="9265251" y="3460761"/>
            <a:chExt cx="2286000" cy="745998"/>
          </a:xfrm>
        </p:grpSpPr>
        <p:sp>
          <p:nvSpPr>
            <p:cNvPr id="15" name="AutoShape 15"/>
            <p:cNvSpPr/>
            <p:nvPr/>
          </p:nvSpPr>
          <p:spPr>
            <a:xfrm>
              <a:off x="9265251" y="3460761"/>
              <a:ext cx="2286000" cy="745998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6" name="Group 16"/>
          <p:cNvGrpSpPr/>
          <p:nvPr/>
        </p:nvGrpSpPr>
        <p:grpSpPr>
          <a:xfrm>
            <a:off x="9265251" y="4204473"/>
            <a:ext cx="2286000" cy="2105311"/>
            <a:chOff x="9265251" y="4204473"/>
            <a:chExt cx="2286000" cy="2105311"/>
          </a:xfrm>
        </p:grpSpPr>
        <p:sp>
          <p:nvSpPr>
            <p:cNvPr id="17" name="AutoShape 17"/>
            <p:cNvSpPr/>
            <p:nvPr/>
          </p:nvSpPr>
          <p:spPr>
            <a:xfrm>
              <a:off x="9265251" y="4204473"/>
              <a:ext cx="2286000" cy="2105311"/>
            </a:xfrm>
            <a:prstGeom prst="rect">
              <a:avLst/>
            </a:prstGeom>
            <a:solidFill>
              <a:schemeClr val="accent1">
                <a:lumMod val="50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8" name="Group 18"/>
          <p:cNvGrpSpPr/>
          <p:nvPr/>
        </p:nvGrpSpPr>
        <p:grpSpPr>
          <a:xfrm>
            <a:off x="705451" y="3460761"/>
            <a:ext cx="2286000" cy="2849023"/>
            <a:chOff x="705451" y="3460761"/>
            <a:chExt cx="2286000" cy="2849023"/>
          </a:xfrm>
        </p:grpSpPr>
        <p:sp>
          <p:nvSpPr>
            <p:cNvPr id="19" name="AutoShape 19"/>
            <p:cNvSpPr/>
            <p:nvPr/>
          </p:nvSpPr>
          <p:spPr>
            <a:xfrm>
              <a:off x="705451" y="3460761"/>
              <a:ext cx="2286000" cy="883920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05451" y="4206759"/>
              <a:ext cx="2286000" cy="2103025"/>
            </a:xfrm>
            <a:prstGeom prst="rect">
              <a:avLst/>
            </a:prstGeom>
            <a:solidFill>
              <a:schemeClr val="accent1">
                <a:lumMod val="50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1" name="Group 2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2" name="AutoShape 2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TextBox 4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车辆安全检查内容及方法</a:t>
              </a:r>
            </a:p>
          </p:txBody>
        </p:sp>
      </p:grpSp>
      <p:grpSp>
        <p:nvGrpSpPr>
          <p:cNvPr id="43" name="Group 43"/>
          <p:cNvGrpSpPr/>
          <p:nvPr/>
        </p:nvGrpSpPr>
        <p:grpSpPr>
          <a:xfrm>
            <a:off x="756455" y="4477571"/>
            <a:ext cx="2164942" cy="1552257"/>
            <a:chOff x="756455" y="4477571"/>
            <a:chExt cx="2164942" cy="1552257"/>
          </a:xfrm>
        </p:grpSpPr>
        <p:sp>
          <p:nvSpPr>
            <p:cNvPr id="44" name="TextBox 44"/>
            <p:cNvSpPr txBox="1"/>
            <p:nvPr/>
          </p:nvSpPr>
          <p:spPr>
            <a:xfrm>
              <a:off x="756455" y="4477571"/>
              <a:ext cx="2164942" cy="1552257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包括车灯、转向灯、刹车灯、安全带、轮胎磨损等。</a:t>
              </a:r>
            </a:p>
          </p:txBody>
        </p:sp>
      </p:grpSp>
      <p:grpSp>
        <p:nvGrpSpPr>
          <p:cNvPr id="45" name="Group 45"/>
          <p:cNvGrpSpPr/>
          <p:nvPr/>
        </p:nvGrpSpPr>
        <p:grpSpPr>
          <a:xfrm>
            <a:off x="3628568" y="4477571"/>
            <a:ext cx="2164942" cy="1552257"/>
            <a:chOff x="3628568" y="4477571"/>
            <a:chExt cx="2164942" cy="1552257"/>
          </a:xfrm>
        </p:grpSpPr>
        <p:sp>
          <p:nvSpPr>
            <p:cNvPr id="46" name="TextBox 46"/>
            <p:cNvSpPr txBox="1"/>
            <p:nvPr/>
          </p:nvSpPr>
          <p:spPr>
            <a:xfrm>
              <a:off x="3628568" y="4477571"/>
              <a:ext cx="2164942" cy="1552257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检查发动机机油、冷却液、皮带等。</a:t>
              </a:r>
            </a:p>
          </p:txBody>
        </p:sp>
      </p:grpSp>
      <p:grpSp>
        <p:nvGrpSpPr>
          <p:cNvPr id="47" name="Group 47"/>
          <p:cNvGrpSpPr/>
          <p:nvPr/>
        </p:nvGrpSpPr>
        <p:grpSpPr>
          <a:xfrm>
            <a:off x="6466794" y="4477571"/>
            <a:ext cx="2164942" cy="1552257"/>
            <a:chOff x="6466794" y="4477571"/>
            <a:chExt cx="2164942" cy="1552257"/>
          </a:xfrm>
        </p:grpSpPr>
        <p:sp>
          <p:nvSpPr>
            <p:cNvPr id="48" name="TextBox 48"/>
            <p:cNvSpPr txBox="1"/>
            <p:nvPr/>
          </p:nvSpPr>
          <p:spPr>
            <a:xfrm>
              <a:off x="6466794" y="4477571"/>
              <a:ext cx="2164942" cy="1552257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检查底盘悬挂系统、制动系统、转向系统等。</a:t>
              </a:r>
            </a:p>
          </p:txBody>
        </p:sp>
      </p:grpSp>
      <p:grpSp>
        <p:nvGrpSpPr>
          <p:cNvPr id="49" name="Group 49"/>
          <p:cNvGrpSpPr/>
          <p:nvPr/>
        </p:nvGrpSpPr>
        <p:grpSpPr>
          <a:xfrm>
            <a:off x="9318371" y="4477571"/>
            <a:ext cx="2164942" cy="1552257"/>
            <a:chOff x="9318371" y="4477571"/>
            <a:chExt cx="2164942" cy="1552257"/>
          </a:xfrm>
        </p:grpSpPr>
        <p:sp>
          <p:nvSpPr>
            <p:cNvPr id="50" name="TextBox 50"/>
            <p:cNvSpPr txBox="1"/>
            <p:nvPr/>
          </p:nvSpPr>
          <p:spPr>
            <a:xfrm>
              <a:off x="9318371" y="4477571"/>
              <a:ext cx="2164942" cy="1552257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检查尾气排放是否达标。</a:t>
              </a:r>
            </a:p>
          </p:txBody>
        </p:sp>
      </p:grpSp>
      <p:grpSp>
        <p:nvGrpSpPr>
          <p:cNvPr id="51" name="Group 51"/>
          <p:cNvGrpSpPr/>
          <p:nvPr/>
        </p:nvGrpSpPr>
        <p:grpSpPr>
          <a:xfrm>
            <a:off x="705451" y="3588593"/>
            <a:ext cx="2267763" cy="490334"/>
            <a:chOff x="705451" y="3588593"/>
            <a:chExt cx="2267763" cy="490334"/>
          </a:xfrm>
        </p:grpSpPr>
        <p:sp>
          <p:nvSpPr>
            <p:cNvPr id="52" name="TextBox 52"/>
            <p:cNvSpPr txBox="1"/>
            <p:nvPr/>
          </p:nvSpPr>
          <p:spPr>
            <a:xfrm>
              <a:off x="705451" y="3588593"/>
              <a:ext cx="2267763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常规检查</a:t>
              </a:r>
            </a:p>
          </p:txBody>
        </p:sp>
      </p:grpSp>
      <p:grpSp>
        <p:nvGrpSpPr>
          <p:cNvPr id="53" name="Group 53"/>
          <p:cNvGrpSpPr/>
          <p:nvPr/>
        </p:nvGrpSpPr>
        <p:grpSpPr>
          <a:xfrm>
            <a:off x="3628568" y="3588593"/>
            <a:ext cx="2267763" cy="490334"/>
            <a:chOff x="3628568" y="3588593"/>
            <a:chExt cx="2267763" cy="490334"/>
          </a:xfrm>
        </p:grpSpPr>
        <p:sp>
          <p:nvSpPr>
            <p:cNvPr id="54" name="TextBox 54"/>
            <p:cNvSpPr txBox="1"/>
            <p:nvPr/>
          </p:nvSpPr>
          <p:spPr>
            <a:xfrm>
              <a:off x="3628568" y="3588593"/>
              <a:ext cx="2267763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发动机检查</a:t>
              </a:r>
            </a:p>
          </p:txBody>
        </p:sp>
      </p:grpSp>
      <p:grpSp>
        <p:nvGrpSpPr>
          <p:cNvPr id="55" name="Group 55"/>
          <p:cNvGrpSpPr/>
          <p:nvPr/>
        </p:nvGrpSpPr>
        <p:grpSpPr>
          <a:xfrm>
            <a:off x="6433598" y="3588593"/>
            <a:ext cx="2267763" cy="490334"/>
            <a:chOff x="6433598" y="3588593"/>
            <a:chExt cx="2267763" cy="490334"/>
          </a:xfrm>
        </p:grpSpPr>
        <p:sp>
          <p:nvSpPr>
            <p:cNvPr id="56" name="TextBox 56"/>
            <p:cNvSpPr txBox="1"/>
            <p:nvPr/>
          </p:nvSpPr>
          <p:spPr>
            <a:xfrm>
              <a:off x="6433598" y="3588593"/>
              <a:ext cx="2267763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底盘检查</a:t>
              </a:r>
            </a:p>
          </p:txBody>
        </p:sp>
      </p:grpSp>
      <p:grpSp>
        <p:nvGrpSpPr>
          <p:cNvPr id="57" name="Group 57"/>
          <p:cNvGrpSpPr/>
          <p:nvPr/>
        </p:nvGrpSpPr>
        <p:grpSpPr>
          <a:xfrm>
            <a:off x="9265251" y="3588593"/>
            <a:ext cx="2267763" cy="490334"/>
            <a:chOff x="9265251" y="3588593"/>
            <a:chExt cx="2267763" cy="490334"/>
          </a:xfrm>
        </p:grpSpPr>
        <p:sp>
          <p:nvSpPr>
            <p:cNvPr id="58" name="TextBox 58"/>
            <p:cNvSpPr txBox="1"/>
            <p:nvPr/>
          </p:nvSpPr>
          <p:spPr>
            <a:xfrm>
              <a:off x="9265251" y="3588593"/>
              <a:ext cx="2267763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排放检查</a:t>
              </a:r>
            </a:p>
          </p:txBody>
        </p:sp>
      </p:grpSp>
    </p:spTree>
  </p:cSld>
  <p:clrMapOvr>
    <a:masterClrMapping/>
  </p:clrMapOvr>
  <p:transition/>
  <p:timing/>
</p:sld>
</file>

<file path=ppt/slides/slide1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https://d.book118.com/256130045114010042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FAF5FF"/>
      </a:lt1>
      <a:dk2>
        <a:srgbClr val="062F00"/>
      </a:dk2>
      <a:lt2>
        <a:srgbClr val="FFFFFF"/>
      </a:lt2>
      <a:accent1>
        <a:srgbClr val="AF79DE"/>
      </a:accent1>
      <a:accent2>
        <a:srgbClr val="BC95E8"/>
      </a:accent2>
      <a:accent3>
        <a:srgbClr val="816BB7"/>
      </a:accent3>
      <a:accent4>
        <a:srgbClr val="618CD0"/>
      </a:accent4>
      <a:accent5>
        <a:srgbClr val="76A1E5"/>
      </a:accent5>
      <a:accent6>
        <a:srgbClr val="FEE088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101</Paragraphs>
  <Slides>16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16</vt:i4>
      </vt:variant>
    </vt:vector>
  </HeadingPairs>
  <TitlesOfParts>
    <vt:vector baseType="lpstr" size="20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2024-09-09T21:52:12.441</cp:lastPrinted>
  <dcterms:created xsi:type="dcterms:W3CDTF">2024-09-09T13:52:12Z</dcterms:created>
  <dcterms:modified xsi:type="dcterms:W3CDTF">2024-09-09T13:52:14Z</dcterms:modified>
</cp:coreProperties>
</file>