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55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C1E81-8F34-4AA5-8B94-0546641A4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C8069-93B0-4B5E-982A-6206061CE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39F28-7276-4528-AE83-19CA36315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7DDB8-75BA-4D05-8973-CF924F4F6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0EFB9B-C1E6-43CC-AEFD-9F147D5D0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269995-09D6-43B0-8F82-88C23A055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C32DC8-50D6-4C67-B36B-58C304449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BFA28-34A3-4D8E-AB55-10419E158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DD5B0-1EA3-46F4-B8DA-D7A6E0772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E6E8D-65AF-4C05-8BEB-65DE378BB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61BD8-5EA5-48FE-9274-62883F9B4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542" r:id="rId2"/>
    <p:sldLayoutId id="2147495543" r:id="rId3"/>
    <p:sldLayoutId id="2147495544" r:id="rId4"/>
    <p:sldLayoutId id="2147495545" r:id="rId5"/>
    <p:sldLayoutId id="2147495546" r:id="rId6"/>
    <p:sldLayoutId id="2147495547" r:id="rId7"/>
    <p:sldLayoutId id="2147495548" r:id="rId8"/>
    <p:sldLayoutId id="2147495549" r:id="rId9"/>
    <p:sldLayoutId id="2147495550" r:id="rId10"/>
    <p:sldLayoutId id="214749555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20" Type="http://schemas.openxmlformats.org/officeDocument/2006/relationships/tags" Target="../tags/tag162.xml" /><Relationship Id="rId21" Type="http://schemas.openxmlformats.org/officeDocument/2006/relationships/tags" Target="../tags/tag163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350442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国际教育交流与初中教育的对接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国际教育交流的意义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初中教育与国际教育交流的对接方式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国际教育交流在初中教育中的实践案例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国际教育交流在初中教育中的挑战与对策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国际教育交流在初中教育中的未来展望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国际教育交流的意义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促进文化交流与理解</a:t>
            </a:r>
            <a:endParaRPr lang="zh-CN" altLang="en-US"/>
          </a:p>
        </p:txBody>
      </p:sp>
      <p:sp>
        <p:nvSpPr>
          <p:cNvPr id="104889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9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借鉴国外先进教育理念与教学方法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0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培养具有国际视野和跨文化沟通能力的人才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增强国际间的相互了解与友谊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传播本国文化与价值观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拓展学生国际视野</a:t>
            </a:r>
            <a:endParaRPr lang="zh-CN" altLang="en-US"/>
          </a:p>
        </p:txBody>
      </p:sp>
      <p:sp>
        <p:nvSpPr>
          <p:cNvPr id="10489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0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增强学生的跨文化交流能力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拓宽学生的国际视野和思维方式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2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培养学生的全球意识和国际责任感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4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提高学生的国际竞争力和就业机会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提高语言沟通能力</a:t>
            </a:r>
            <a:endParaRPr lang="zh-CN" altLang="en-US"/>
          </a:p>
        </p:txBody>
      </p:sp>
      <p:sp>
        <p:nvSpPr>
          <p:cNvPr id="1049006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语言是国际交流的桥梁，国际教育交流可以帮助学生提高语言应用能力。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通过与不同文化背景的人交流，学生可以更好地了解并掌握外语。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语言能力的提升有助于学生在国际舞台上更好地展示自己。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语言沟通能力对于未来的职业发展具有重要意义，能够增强学生的竞争力。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培养全球竞争力</a:t>
            </a:r>
            <a:endParaRPr lang="zh-CN" altLang="en-US"/>
          </a:p>
        </p:txBody>
      </p:sp>
      <p:sp>
        <p:nvSpPr>
          <p:cNvPr id="10490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培养国际化视野：了解不同文化，增强跨文化交流能力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拓展知识体系：学习国际先进教育理念和教学方法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培养创新精神：激发创造力，培养解决问题的能力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提高语言水平：掌握外语，增强沟通表达能力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初中教育与国际教育交流的对接方式</a:t>
            </a:r>
            <a:endParaRPr lang="zh-CN" altLang="en-US"/>
          </a:p>
        </p:txBody>
      </p:sp>
      <p:sp>
        <p:nvSpPr>
          <p:cNvPr id="104913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课程设置与国际接轨</a:t>
            </a:r>
            <a:endParaRPr lang="zh-CN" altLang="en-US"/>
          </a:p>
        </p:txBody>
      </p:sp>
      <p:sp>
        <p:nvSpPr>
          <p:cNvPr id="1049174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引入国际课程，提升学生的国际视野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结合国外教育资源，优化课程结构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强化英语教育，提高学生的语言应用能力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开展国际交流活动，拓宽学生的国际视野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开展国际交换生项目</a:t>
            </a:r>
            <a:endParaRPr lang="zh-CN" altLang="en-US"/>
          </a:p>
        </p:txBody>
      </p:sp>
      <p:sp>
        <p:nvSpPr>
          <p:cNvPr id="104923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优势：拓宽学生的国际视野，提高语言和文化素养，增强跨文化交流能力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挑战：适应新环境、文化差异、语言沟通等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目的：促进不同国家之间的文化交流与教育合作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实施方式：双方学校签订合作协议，互派学生到对方学校学习交流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合作办学与教师交流</a:t>
            </a:r>
            <a:endParaRPr lang="zh-CN" altLang="en-US"/>
          </a:p>
        </p:txBody>
      </p:sp>
      <p:sp>
        <p:nvSpPr>
          <p:cNvPr id="1049290" name="圆角矩形 3"/>
          <p:cNvSpPr/>
          <p:nvPr>
            <p:custDataLst>
              <p:tags r:id="rId2"/>
            </p:custDataLst>
          </p:nvPr>
        </p:nvSpPr>
        <p:spPr>
          <a:xfrm>
            <a:off x="804556" y="1549902"/>
            <a:ext cx="4815484" cy="210006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3"/>
            </p:custDataLst>
          </p:nvPr>
        </p:nvSpPr>
        <p:spPr>
          <a:xfrm>
            <a:off x="1248447" y="2456735"/>
            <a:ext cx="4377308" cy="119259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合作办学：初中学校与国外学校建立合作关系，共同开展课程和教学活动，为学生提供更广泛的国际教育资源。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94" name="标题"/>
          <p:cNvSpPr txBox="1"/>
          <p:nvPr>
            <p:custDataLst>
              <p:tags r:id="rId4"/>
            </p:custDataLst>
          </p:nvPr>
        </p:nvSpPr>
        <p:spPr>
          <a:xfrm>
            <a:off x="1248447" y="1993158"/>
            <a:ext cx="3577797" cy="45278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296" name="任意多边形: 形状 2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5400000" flipV="1">
            <a:off x="412104" y="2282735"/>
            <a:ext cx="794431" cy="401978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298" name="圆角矩形 7"/>
          <p:cNvSpPr/>
          <p:nvPr>
            <p:custDataLst>
              <p:tags r:id="rId6"/>
            </p:custDataLst>
          </p:nvPr>
        </p:nvSpPr>
        <p:spPr>
          <a:xfrm>
            <a:off x="6761836" y="1549902"/>
            <a:ext cx="4815484" cy="210006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7"/>
            </p:custDataLst>
          </p:nvPr>
        </p:nvSpPr>
        <p:spPr>
          <a:xfrm>
            <a:off x="7200647" y="2456735"/>
            <a:ext cx="4377308" cy="119259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教师交流：初中学校派遣教师到国外学校进行交流和学习，引进国外先进的教育理念和教学方法，提高教学质量。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02" name="标题"/>
          <p:cNvSpPr txBox="1"/>
          <p:nvPr>
            <p:custDataLst>
              <p:tags r:id="rId8"/>
            </p:custDataLst>
          </p:nvPr>
        </p:nvSpPr>
        <p:spPr>
          <a:xfrm>
            <a:off x="7200647" y="1993158"/>
            <a:ext cx="3577797" cy="45278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04" name="任意多边形: 形状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5400000" flipV="1">
            <a:off x="6364303" y="2282735"/>
            <a:ext cx="794431" cy="401978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306" name="圆角矩形 10"/>
          <p:cNvSpPr/>
          <p:nvPr>
            <p:custDataLst>
              <p:tags r:id="rId10"/>
            </p:custDataLst>
          </p:nvPr>
        </p:nvSpPr>
        <p:spPr>
          <a:xfrm>
            <a:off x="804556" y="4032896"/>
            <a:ext cx="4815484" cy="210006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正文"/>
          <p:cNvSpPr txBox="1"/>
          <p:nvPr>
            <p:custDataLst>
              <p:tags r:id="rId11"/>
            </p:custDataLst>
          </p:nvPr>
        </p:nvSpPr>
        <p:spPr>
          <a:xfrm>
            <a:off x="1248447" y="4939729"/>
            <a:ext cx="4377308" cy="119259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合作模式：双方共同制定教学计划、教材和教学方法，确保教育质量。同时，双方可以互派教师和学生，促进文化交流和理解。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0" name="标题"/>
          <p:cNvSpPr txBox="1"/>
          <p:nvPr>
            <p:custDataLst>
              <p:tags r:id="rId12"/>
            </p:custDataLst>
          </p:nvPr>
        </p:nvSpPr>
        <p:spPr>
          <a:xfrm>
            <a:off x="1248447" y="4476152"/>
            <a:ext cx="3577797" cy="45278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12" name="任意多边形: 形状 23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V="1">
            <a:off x="412104" y="4765729"/>
            <a:ext cx="794431" cy="401978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314" name="圆角矩形 9"/>
          <p:cNvSpPr/>
          <p:nvPr>
            <p:custDataLst>
              <p:tags r:id="rId14"/>
            </p:custDataLst>
          </p:nvPr>
        </p:nvSpPr>
        <p:spPr>
          <a:xfrm>
            <a:off x="6756756" y="4032896"/>
            <a:ext cx="4815484" cy="210006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15"/>
            </p:custDataLst>
          </p:nvPr>
        </p:nvSpPr>
        <p:spPr>
          <a:xfrm>
            <a:off x="7200647" y="4939729"/>
            <a:ext cx="4377308" cy="119259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812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优势：合作办学和教师交流有助于提高初中学校的国际化水平，拓展学生的国际视野，培养具有全球意识的人才。同时，也有助于提高教师的教学水平和教育创新能力。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8" name="标题"/>
          <p:cNvSpPr txBox="1"/>
          <p:nvPr>
            <p:custDataLst>
              <p:tags r:id="rId16"/>
            </p:custDataLst>
          </p:nvPr>
        </p:nvSpPr>
        <p:spPr>
          <a:xfrm>
            <a:off x="7200647" y="4476152"/>
            <a:ext cx="3577797" cy="45278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20" name="任意多边形: 形状 2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5400000" flipV="1">
            <a:off x="6364303" y="4765729"/>
            <a:ext cx="794431" cy="401978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线上教育资源共享</a:t>
            </a:r>
            <a:endParaRPr lang="zh-CN" altLang="en-US"/>
          </a:p>
        </p:txBody>
      </p:sp>
      <p:sp>
        <p:nvSpPr>
          <p:cNvPr id="10493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初中学校与国外学校建立合作关系，共享优质课程资源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利用网络平台，开展远程教育，让学生在家即可接受国外教育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建立线上学习社区，提供丰富的教育资源和交流平台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利用信息技术，实现教育资源的数字化和国际化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国际教育交流在初中教育中的实践案例</a:t>
            </a:r>
            <a:endParaRPr lang="zh-CN" altLang="en-US"/>
          </a:p>
        </p:txBody>
      </p:sp>
      <p:sp>
        <p:nvSpPr>
          <p:cNvPr id="104941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https://d.book118.com/256135044220010032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1_1"/>
  <p:tag name="KSO_WM_UNIT_INDEX" val="1_1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2_1"/>
  <p:tag name="KSO_WM_UNIT_INDEX" val="1_2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3_1"/>
  <p:tag name="KSO_WM_UNIT_INDEX" val="1_3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4_1"/>
  <p:tag name="KSO_WM_UNIT_INDEX" val="1_4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+中文正文</vt:lpstr>
      <vt:lpstr>Office Theme</vt:lpstr>
      <vt:lpstr>国际教育交流与初中教育的对接</vt:lpstr>
      <vt:lpstr>目录</vt:lpstr>
      <vt:lpstr>国际教育交流的意义</vt:lpstr>
      <vt:lpstr>促进文化交流与理解</vt:lpstr>
      <vt:lpstr>拓展学生国际视野</vt:lpstr>
      <vt:lpstr>提高语言沟通能力</vt:lpstr>
      <vt:lpstr>培养全球竞争力</vt:lpstr>
      <vt:lpstr>初中教育与国际教育交流的对接方式</vt:lpstr>
      <vt:lpstr>课程设置与国际接轨</vt:lpstr>
      <vt:lpstr>开展国际交换生项目</vt:lpstr>
      <vt:lpstr>合作办学与教师交流</vt:lpstr>
      <vt:lpstr>线上教育资源共享</vt:lpstr>
      <vt:lpstr>国际教育交流在初中教育中的实践案例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2024-09-01T04:17:21.567</cp:lastPrinted>
  <dcterms:created xsi:type="dcterms:W3CDTF">2024-08-31T20:17:21Z</dcterms:created>
  <dcterms:modified xsi:type="dcterms:W3CDTF">2024-08-31T20:17:24Z</dcterms:modified>
</cp:coreProperties>
</file>