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xlsx" ContentType="application/vnd.openxmlformats-officedocument.spreadsheetml.shee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olors1.xml" ContentType="application/vnd.ms-office.chartcolorstyle+xml"/>
  <Override PartName="/ppt/charts/style1.xml" ContentType="application/vnd.ms-office.chartstyle+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12196445"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BDBED569-4797-4DF1-A0F4-6AAB3CD982D8}" styleName="Light Style 3 - Accent 5">
    <a:wholeTbl>
      <a:tcTxStyle>
        <a:fontRef idx="minor"/>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fill>
          <a:solidFill>
            <a:schemeClr val="accent5">
              <a:alpha val="20000"/>
            </a:schemeClr>
          </a:solidFill>
        </a:fill>
      </a:tcStyle>
    </a:band1H>
    <a:band1V>
      <a:tcStyle>
        <a:fill>
          <a:solidFill>
            <a:schemeClr val="accent5">
              <a:alpha val="20000"/>
            </a:schemeClr>
          </a:solidFill>
        </a:fill>
      </a:tcStyle>
    </a:band1V>
    <a:lastCol>
      <a:tcTxStyle b="on"/>
    </a:lastCol>
    <a:firstCol>
      <a:tcTxStyle b="on"/>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7292A2E-F333-43FB-9621-5CBBE7FDCDCB}" styleName="Light Style 2 - Accent 4">
    <a:wholeTbl>
      <a:tcTxStyle>
        <a:fontRef idx="minor"/>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lastCol>
    <a:firstCol>
      <a:tcTxStyle b="on"/>
    </a:firstCol>
    <a:lastRow>
      <a:tcTxStyle b="on"/>
      <a:tcStyle>
        <a:tcBdr>
          <a:top>
            <a:ln w="50800" cmpd="dbl">
              <a:solidFill>
                <a:schemeClr val="accent4"/>
              </a:solidFill>
            </a:ln>
          </a:top>
        </a:tcBdr>
      </a:tcStyle>
    </a:lastRow>
    <a:firstRow>
      <a:tcTxStyle b="on">
        <a:fontRef idx="minor"/>
        <a:schemeClr val="bg1"/>
      </a:tcTxStyle>
      <a:tcStyle>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7.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1.xlsx" /><Relationship Id="rId2" Type="http://schemas.microsoft.com/office/2011/relationships/chartColorStyle" Target="colors1.xml" /><Relationship Id="rId3" Type="http://schemas.microsoft.com/office/2011/relationships/chartStyle" Target="style1.xm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014479120261967182"/>
          <c:y val="0.02150844968855381"/>
          <c:w val="0.97738766670227051"/>
          <c:h val="0.82914841175079346"/>
        </c:manualLayout>
      </c:layout>
      <c:barChart>
        <c:barDir val="col"/>
        <c:grouping val="clustered"/>
        <c:varyColors val="0"/>
        <c:ser>
          <c:idx val="2"/>
          <c:order val="0"/>
          <c:tx>
            <c:strRef>
              <c:f>Sheet1!$B$1</c:f>
              <c:strCache>
                <c:ptCount val="1"/>
                <c:pt idx="0">
                  <c:v>系列 1</c:v>
                </c:pt>
              </c:strCache>
            </c:strRef>
          </c:tx>
          <c:spPr>
            <a:solidFill>
              <a:schemeClr val="bg1"/>
            </a:solidFill>
            <a:ln>
              <a:noFill/>
            </a:ln>
            <a:effectLst>
              <a:glow rad="228600">
                <a:schemeClr val="accent5">
                  <a:satMod val="175000"/>
                  <a:alpha val="40000"/>
                </a:schemeClr>
              </a:glow>
            </a:effectLst>
            <a:scene3d>
              <a:camera prst="orthographicFront"/>
              <a:lightRig rig="threePt" dir="t"/>
            </a:scene3d>
            <a:sp3d prstMaterial="metal">
              <a:bevelT w="88900" h="88900"/>
            </a:sp3d>
          </c:spPr>
          <c:invertIfNegative val="0"/>
          <c:dPt>
            <c:idx val="0"/>
            <c:invertIfNegative val="0"/>
            <c:spPr>
              <a:solidFill>
                <a:schemeClr val="tx1"/>
              </a:solidFill>
              <a:ln>
                <a:solidFill>
                  <a:schemeClr val="tx1"/>
                </a:solidFill>
              </a:ln>
              <a:effectLst>
                <a:glow rad="228600">
                  <a:schemeClr val="accent5">
                    <a:satMod val="175000"/>
                    <a:alpha val="40000"/>
                  </a:schemeClr>
                </a:glow>
              </a:effectLst>
              <a:scene3d>
                <a:camera prst="orthographicFront"/>
                <a:lightRig rig="threePt" dir="t"/>
              </a:scene3d>
              <a:sp3d prstMaterial="metal">
                <a:bevelT w="88900" h="88900"/>
              </a:sp3d>
            </c:spPr>
          </c:dPt>
          <c:dPt>
            <c:idx val="1"/>
            <c:invertIfNegative val="0"/>
            <c:spPr>
              <a:solidFill>
                <a:schemeClr val="tx1"/>
              </a:solidFill>
              <a:ln>
                <a:noFill/>
              </a:ln>
              <a:effectLst>
                <a:glow rad="228600">
                  <a:schemeClr val="accent5">
                    <a:satMod val="175000"/>
                    <a:alpha val="40000"/>
                  </a:schemeClr>
                </a:glow>
              </a:effectLst>
              <a:scene3d>
                <a:camera prst="orthographicFront"/>
                <a:lightRig rig="threePt" dir="t"/>
              </a:scene3d>
              <a:sp3d prstMaterial="metal">
                <a:bevelT w="88900" h="88900"/>
              </a:sp3d>
            </c:spPr>
          </c:dPt>
          <c:dLbls>
            <c:dLbl>
              <c:idx val="0"/>
              <c:layout>
                <c:manualLayout>
                  <c:x val="0.010881763882935047"/>
                  <c:y val="0.13497179746627808"/>
                </c:manualLayout>
              </c:layout>
              <c:tx>
                <c:rich>
                  <a:bodyPr rot="0" spcFirstLastPara="1" vertOverflow="ellipsis" vert="horz" wrap="square" lIns="38100" tIns="19050" rIns="38100" bIns="19050" anchor="ctr" anchorCtr="1"/>
                  <a:lstStyle/>
                  <a:p>
                    <a:pPr>
                      <a:defRPr lang="zh-CN" sz="1600" b="0" i="0" u="none" strike="noStrike" kern="1200" baseline="0">
                        <a:solidFill>
                          <a:schemeClr val="accent1"/>
                        </a:solidFill>
                        <a:latin typeface="黑体" panose="02010609060101010101" pitchFamily="49" charset="-122"/>
                        <a:ea typeface="黑体" panose="02010609060101010101" pitchFamily="49" charset="-122"/>
                        <a:cs typeface="+mn-cs"/>
                      </a:defRPr>
                    </a:pPr>
                    <a:r>
                      <a:rPr lang="en-US" sz="1400" smtClean="0">
                        <a:solidFill>
                          <a:schemeClr val="accent2"/>
                        </a:solidFill>
                      </a:rPr>
                      <a:t>79.35%</a:t>
                    </a:r>
                    <a:endParaRPr lang="en-US" sz="1400">
                      <a:solidFill>
                        <a:schemeClr val="accent2"/>
                      </a:solidFill>
                    </a:endParaRPr>
                  </a:p>
                </c:rich>
              </c:tx>
              <c:numFmt formatCode="" sourceLinked="1"/>
              <c:spPr>
                <a:noFill/>
                <a:ln>
                  <a:noFill/>
                </a:ln>
                <a:effectLst/>
              </c:spPr>
              <c:txPr>
                <a:bodyPr rot="0" spcFirstLastPara="1" vertOverflow="ellipsis" vert="horz" wrap="square" lIns="38100" tIns="19050" rIns="38100" bIns="19050" anchor="ctr" anchorCtr="1"/>
                <a:p>
                  <a:pPr>
                    <a:defRPr lang="zh-CN" sz="1600" b="0" i="0" u="none" strike="noStrike" kern="1200" baseline="0" smtId="4294967295">
                      <a:solidFill>
                        <a:schemeClr val="accent1"/>
                      </a:solidFill>
                      <a:latin typeface="黑体" panose="02010609060101010101" pitchFamily="49" charset="-122"/>
                      <a:ea typeface="黑体" panose="02010609060101010101" pitchFamily="49" charset="-122"/>
                      <a:cs typeface="+mn-cs"/>
                    </a:defRPr>
                  </a:pPr>
                  <a:endParaRPr lang="zh-CN" sz="1600" b="0" i="0" u="none" strike="noStrike" kern="1200" baseline="0" smtId="4294967295">
                    <a:solidFill>
                      <a:schemeClr val="accent1"/>
                    </a:solidFill>
                    <a:latin typeface="黑体" panose="02010609060101010101" pitchFamily="49" charset="-122"/>
                    <a:ea typeface="黑体" panose="02010609060101010101" pitchFamily="49" charset="-122"/>
                    <a:cs typeface="+mn-cs"/>
                  </a:endParaRPr>
                </a:p>
              </c:txPr>
              <c:dLblPos val="outEnd"/>
              <c:showLegendKey val="0"/>
              <c:showVal val="1"/>
              <c:showCatName val="0"/>
              <c:showSerName val="0"/>
              <c:showPercent val="0"/>
              <c:showBubbleSize val="0"/>
              <c:extLst/>
            </c:dLbl>
            <c:dLbl>
              <c:idx val="1"/>
              <c:numFmt formatCode="" sourceLinked="1"/>
              <c:txPr>
                <a:bodyPr rot="0" spcFirstLastPara="1" vertOverflow="ellipsis" vert="horz" wrap="square" lIns="38100" tIns="19050" rIns="38100" bIns="19050" anchor="ctr" anchorCtr="1"/>
                <a:p>
                  <a:pPr>
                    <a:defRPr lang="zh-CN" sz="1600" b="0" i="0" u="none" strike="noStrike" kern="1200" baseline="0" smtId="4294967295">
                      <a:solidFill>
                        <a:schemeClr val="accent2"/>
                      </a:solidFill>
                      <a:latin typeface="黑体" panose="02010609060101010101" pitchFamily="49" charset="-122"/>
                      <a:ea typeface="黑体" panose="02010609060101010101" pitchFamily="49" charset="-122"/>
                      <a:cs typeface="+mn-cs"/>
                    </a:defRPr>
                  </a:pPr>
                  <a:endParaRPr lang="zh-CN" sz="1600" b="0" i="0" u="none" strike="noStrike" kern="1200" baseline="0" smtId="4294967295">
                    <a:solidFill>
                      <a:schemeClr val="accent2"/>
                    </a:solidFill>
                    <a:latin typeface="黑体" panose="02010609060101010101" pitchFamily="49" charset="-122"/>
                    <a:ea typeface="黑体" panose="02010609060101010101" pitchFamily="49" charset="-122"/>
                    <a:cs typeface="+mn-cs"/>
                  </a:endParaRPr>
                </a:p>
              </c:txPr>
              <c:dLblPos val="inEnd"/>
              <c:showLegendKey val="0"/>
              <c:showVal val="0"/>
              <c:showCatName val="0"/>
              <c:showSerName val="0"/>
              <c:showPercent val="0"/>
              <c:showBubbleSize val="0"/>
              <c:extLst/>
            </c:dLbl>
            <c:spPr>
              <a:noFill/>
              <a:ln>
                <a:noFill/>
              </a:ln>
              <a:effectLst/>
            </c:spPr>
            <c:txPr>
              <a:bodyPr rot="0" spcFirstLastPara="1" vertOverflow="ellipsis" vert="horz" wrap="square" lIns="38100" tIns="19050" rIns="38100" bIns="19050" anchor="ctr" anchorCtr="1"/>
              <a:p>
                <a:pPr>
                  <a:defRPr lang="zh-CN" sz="1600" b="0" i="0" u="none" strike="noStrike" kern="1200" baseline="0" smtId="4294967295">
                    <a:solidFill>
                      <a:schemeClr val="accent2"/>
                    </a:solidFill>
                    <a:latin typeface="黑体" panose="02010609060101010101" pitchFamily="49" charset="-122"/>
                    <a:ea typeface="黑体" panose="02010609060101010101" pitchFamily="49" charset="-122"/>
                    <a:cs typeface="+mn-cs"/>
                  </a:defRPr>
                </a:pPr>
                <a:endParaRPr lang="zh-CN" sz="1600" b="0" i="0" u="none" strike="noStrike" kern="1200" baseline="0" smtId="4294967295">
                  <a:solidFill>
                    <a:schemeClr val="accent2"/>
                  </a:solidFill>
                  <a:latin typeface="黑体" panose="02010609060101010101" pitchFamily="49" charset="-122"/>
                  <a:ea typeface="黑体" panose="02010609060101010101" pitchFamily="49" charset="-122"/>
                  <a:cs typeface="+mn-cs"/>
                </a:endParaRPr>
              </a:p>
            </c:txPr>
            <c:dLblPos val="inEnd"/>
            <c:showLegendKey val="0"/>
            <c:showVal val="1"/>
            <c:showCatName val="0"/>
            <c:showSerName val="0"/>
            <c:showPercent val="0"/>
            <c:showBubbleSize val="0"/>
            <c:showLeaderLines val="1"/>
            <c:extLst>
              <c:ext xmlns:c15="http://schemas.microsoft.com/office/drawing/2012/chart" uri="{CE6537A1-D6FC-4f65-9D91-7224C49458BB}">
                <c15:showLeaderLines val="1"/>
                <c15:leaderLines>
                  <c:spPr>
                    <a:ln w="9525">
                      <a:solidFill>
                        <a:schemeClr val="tx1">
                          <a:lumMod val="35000"/>
                          <a:lumOff val="65000"/>
                        </a:schemeClr>
                      </a:solidFill>
                    </a:ln>
                  </c:spPr>
                </c15:leaderLines>
              </c:ext>
            </c:extLst>
          </c:dLbls>
          <c:cat>
            <c:strRef>
              <c:f>Sheet1!$A$2:$A$5</c:f>
              <c:strCache>
                <c:ptCount val="2"/>
                <c:pt idx="0">
                  <c:v>现状</c:v>
                </c:pt>
                <c:pt idx="1">
                  <c:v>目标</c:v>
                </c:pt>
              </c:strCache>
            </c:strRef>
          </c:cat>
          <c:val>
            <c:numRef>
              <c:f>Sheet1!$B$2:$B$5</c:f>
              <c:numCache>
                <c:formatCode>0.00%</c:formatCode>
                <c:ptCount val="2"/>
                <c:pt idx="0">
                  <c:v>0.9568</c:v>
                </c:pt>
                <c:pt idx="1">
                  <c:v>0.97</c:v>
                </c:pt>
              </c:numCache>
            </c:numRef>
          </c:val>
        </c:ser>
        <c:dLbls>
          <c:showLegendKey val="0"/>
          <c:showVal val="0"/>
          <c:showCatName val="0"/>
          <c:showSerName val="0"/>
          <c:showPercent val="0"/>
          <c:showBubbleSize val="0"/>
          <c:showLeaderLines val="0"/>
        </c:dLbls>
        <c:gapWidth val="80"/>
        <c:overlap val="25"/>
        <c:axId val="139258496"/>
        <c:axId val="142887936"/>
      </c:barChart>
      <c:catAx>
        <c:axId val="139258496"/>
        <c:scaling>
          <c:orientation/>
        </c:scaling>
        <c:delete val="0"/>
        <c:axPos val="b"/>
        <c:numFmt formatCode="General" sourceLinked="0"/>
        <c:majorTickMark val="none"/>
        <c:minorTickMark val="none"/>
        <c:spPr>
          <a:noFill/>
          <a:ln w="15875" cap="flat" cmpd="sng" algn="ctr">
            <a:solidFill>
              <a:schemeClr val="tx1">
                <a:lumMod val="25000"/>
                <a:lumOff val="75000"/>
              </a:schemeClr>
            </a:solidFill>
            <a:round/>
          </a:ln>
          <a:effectLst/>
        </c:spPr>
        <c:txPr>
          <a:bodyPr rot="-60000000" spcFirstLastPara="1" vertOverflow="ellipsis" vert="horz" wrap="square" anchor="ctr" anchorCtr="1"/>
          <a:p>
            <a:pPr>
              <a:defRPr lang="zh-CN" sz="1600" b="0" i="0" u="none" strike="noStrike" kern="1200" cap="none" spc="20" normalizeH="0" baseline="0" smtId="4294967295">
                <a:solidFill>
                  <a:schemeClr val="accent1"/>
                </a:solidFill>
                <a:latin typeface="黑体" panose="02010609060101010101" pitchFamily="49" charset="-122"/>
                <a:ea typeface="黑体" panose="02010609060101010101" pitchFamily="49" charset="-122"/>
                <a:cs typeface="+mn-cs"/>
              </a:defRPr>
            </a:pPr>
            <a:endParaRPr lang="zh-CN" sz="1600" b="0" i="0" u="none" strike="noStrike" kern="1200" cap="none" spc="20" normalizeH="0" baseline="0" smtId="4294967295">
              <a:solidFill>
                <a:schemeClr val="accent1"/>
              </a:solidFill>
              <a:latin typeface="黑体" panose="02010609060101010101" pitchFamily="49" charset="-122"/>
              <a:ea typeface="黑体" panose="02010609060101010101" pitchFamily="49" charset="-122"/>
              <a:cs typeface="+mn-cs"/>
            </a:endParaRPr>
          </a:p>
        </c:txPr>
        <c:crossAx val="142887936"/>
        <c:crosses val="autoZero"/>
        <c:auto val="0"/>
        <c:lblAlgn val="ctr"/>
        <c:lblOffset/>
        <c:noMultiLvlLbl val="0"/>
      </c:catAx>
      <c:valAx>
        <c:axId val="142887936"/>
        <c:scaling>
          <c:orientation/>
        </c:scaling>
        <c:delete val="1"/>
        <c:axPos val="l"/>
        <c:majorGridlines>
          <c:spPr>
            <a:ln w="9525" cap="flat" cmpd="sng" algn="ctr">
              <a:solidFill>
                <a:schemeClr val="tx1">
                  <a:lumMod val="5000"/>
                  <a:lumOff val="95000"/>
                </a:schemeClr>
              </a:solidFill>
              <a:round/>
            </a:ln>
            <a:effectLst/>
          </c:spPr>
        </c:majorGridlines>
        <c:numFmt formatCode="0.00%" sourceLinked="1"/>
        <c:majorTickMark val="none"/>
        <c:minorTickMark val="none"/>
        <c:txPr>
          <a:bodyPr rot="-60000000" spcFirstLastPara="0" vertOverflow="ellipsis" vert="horz" wrap="square" anchor="ctr" anchorCtr="1"/>
          <a:p>
            <a:pPr>
              <a:defRPr lang="zh-CN" sz="1600" b="0" i="0" u="none" strike="noStrike" kern="1200" spc="20" baseline="0" smtId="4294967295">
                <a:solidFill>
                  <a:schemeClr val="accent1"/>
                </a:solidFill>
                <a:latin typeface="黑体" panose="02010609060101010101" pitchFamily="49" charset="-122"/>
                <a:ea typeface="黑体" panose="02010609060101010101" pitchFamily="49" charset="-122"/>
                <a:cs typeface="+mn-cs"/>
              </a:defRPr>
            </a:pPr>
            <a:endParaRPr lang="zh-CN" sz="1600" b="0" i="0" u="none" strike="noStrike" kern="1200" spc="20" baseline="0" smtId="4294967295">
              <a:solidFill>
                <a:schemeClr val="accent1"/>
              </a:solidFill>
              <a:latin typeface="黑体" panose="02010609060101010101" pitchFamily="49" charset="-122"/>
              <a:ea typeface="黑体" panose="02010609060101010101" pitchFamily="49" charset="-122"/>
              <a:cs typeface="+mn-cs"/>
            </a:endParaRPr>
          </a:p>
        </c:txPr>
        <c:crossAx val="139258496"/>
        <c:crossBetween val="between"/>
      </c:valAx>
      <c:spPr>
        <a:noFill/>
        <a:ln>
          <a:noFill/>
        </a:ln>
        <a:effectLst/>
      </c:spPr>
    </c:plotArea>
    <c:plotVisOnly val="1"/>
    <c:dispBlanksAs val="gap"/>
    <c:showDLblsOverMax val="0"/>
  </c:chart>
  <c:spPr>
    <a:noFill/>
    <a:ln w="9525" cap="flat" cmpd="sng" algn="ctr">
      <a:noFill/>
      <a:round/>
    </a:ln>
    <a:effectLst/>
  </c:spPr>
  <c:txPr>
    <a:bodyPr/>
    <a:p>
      <a:pPr>
        <a:defRPr lang="zh-CN" sz="1600" smtId="4294967295">
          <a:solidFill>
            <a:schemeClr val="accent1"/>
          </a:solidFill>
          <a:latin typeface="黑体" panose="02010609060101010101" pitchFamily="49" charset="-122"/>
          <a:ea typeface="黑体" panose="02010609060101010101" pitchFamily="49" charset="-122"/>
        </a:defRPr>
      </a:pPr>
      <a:endParaRPr lang="zh-CN" sz="1600" smtId="4294967295">
        <a:solidFill>
          <a:schemeClr val="accent1"/>
        </a:solidFill>
        <a:latin typeface="黑体" panose="02010609060101010101" pitchFamily="49" charset="-122"/>
        <a:ea typeface="黑体" panose="02010609060101010101" pitchFamily="49" charset="-122"/>
      </a:endParaRPr>
    </a:p>
  </c:txPr>
  <c:externalData r:id="rId1">
    <c:autoUpdate val="0"/>
  </c:externalData>
</c:chartSpace>
</file>

<file path=ppt/charts/colors1.xml><?xml version="1.0" encoding="utf-8"?>
<cs:colorStyle xmlns:a="http://schemas.openxmlformats.org/drawingml/2006/main" xmlns:cs="http://schemas.microsoft.com/office/drawing/2012/chartStyle"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a="http://schemas.openxmlformats.org/drawingml/2006/main" xmlns:r="http://schemas.openxmlformats.org/officeDocument/2006/relationships" xmlns:cs="http://schemas.microsoft.com/office/drawing/2012/chartStyle" id="215">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15875" cap="flat" cmpd="sng" algn="ctr">
        <a:solidFill>
          <a:schemeClr val="tx1">
            <a:lumMod val="25000"/>
            <a:lumOff val="75000"/>
          </a:schemeClr>
        </a:solidFill>
        <a:round/>
      </a:ln>
    </cs:spPr>
    <cs:defRPr sz="900" kern="1200" cap="none" spc="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bg1"/>
    </cs:fontRef>
    <cs:spPr>
      <a:solidFill>
        <a:schemeClr val="tx1">
          <a:lumMod val="50000"/>
          <a:lumOff val="50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70000"/>
        </a:schemeClr>
      </a:solidFill>
    </cs:spPr>
  </cs:dataPoint>
  <cs:dataPoint3D>
    <cs:lnRef idx="0"/>
    <cs:fillRef idx="0">
      <cs:styleClr val="auto"/>
    </cs:fillRef>
    <cs:effectRef idx="0"/>
    <cs:fontRef idx="minor">
      <a:schemeClr val="dk1"/>
    </cs:fontRef>
    <cs:spPr>
      <a:solidFill>
        <a:schemeClr val="phClr">
          <a:alpha val="70000"/>
        </a:schemeClr>
      </a:solidFill>
    </cs:spPr>
  </cs:dataPoint3D>
  <cs:dataPointLine>
    <cs:lnRef idx="0">
      <cs:styleClr val="auto"/>
    </cs:lnRef>
    <cs:fillRef idx="0"/>
    <cs:effectRef idx="0"/>
    <cs:fontRef idx="minor">
      <a:schemeClr val="dk1"/>
    </cs:fontRef>
    <cs:spPr>
      <a:ln w="28575" cap="rnd">
        <a:solidFill>
          <a:schemeClr val="phClr">
            <a:alpha val="70000"/>
          </a:schemeClr>
        </a:solidFill>
        <a:round/>
      </a:ln>
    </cs:spPr>
  </cs:dataPointLine>
  <cs:dataPointMarker>
    <cs:lnRef idx="0"/>
    <cs:fillRef idx="0">
      <cs:styleClr val="auto"/>
    </cs:fillRef>
    <cs:effectRef idx="0"/>
    <cs:fontRef idx="minor">
      <a:schemeClr val="dk1"/>
    </cs:fontRef>
    <cs:spPr>
      <a:solidFill>
        <a:schemeClr val="phClr">
          <a:alpha val="70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65000"/>
            <a:lumOff val="35000"/>
          </a:schemeClr>
        </a:solidFill>
      </a:ln>
    </cs:spPr>
  </cs:downBar>
  <cs:dropLine>
    <cs:lnRef idx="0"/>
    <cs:fillRef idx="0"/>
    <cs:effectRef idx="0"/>
    <cs:fontRef idx="minor">
      <a:schemeClr val="dk1"/>
    </cs:fontRef>
    <cs:spPr>
      <a:ln w="9525">
        <a:solidFill>
          <a:schemeClr val="tx1">
            <a:lumMod val="35000"/>
            <a:lumOff val="65000"/>
          </a:schemeClr>
        </a:solidFill>
        <a:round/>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5000"/>
            <a:lumOff val="9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35000"/>
            <a:lumOff val="65000"/>
          </a:schemeClr>
        </a:solidFill>
        <a:round/>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baseline="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1600" b="0" i="0" kern="1200" cap="none" spc="50" normalizeH="0" baseline="0"/>
  </cs:title>
  <cs:trendline>
    <cs:lnRef idx="0">
      <cs:styleClr val="auto"/>
    </cs:lnRef>
    <cs:fillRef idx="0"/>
    <cs:effectRef idx="0"/>
    <cs:fontRef idx="minor">
      <a:schemeClr val="dk1"/>
    </cs:fontRef>
    <cs:spPr>
      <a:ln w="15875"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defRPr sz="900" kern="1200" spc="20" baseline="0"/>
  </cs:valueAxis>
  <cs:wall>
    <cs:lnRef idx="0"/>
    <cs:fillRef idx="0"/>
    <cs:effectRef idx="0"/>
    <cs:fontRef idx="minor">
      <a:schemeClr val="dk1"/>
    </cs:fontRef>
  </cs:wall>
</cs:chartStyle>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bwMode="auto">
      <p:bgPr>
        <a:solidFill>
          <a:schemeClr val="bg1"/>
        </a:solidFill>
        <a:effectLst/>
      </p:bgPr>
    </p:bg>
    <p:spTree>
      <p:nvGrpSpPr>
        <p:cNvPr id="1" name=""/>
        <p:cNvGrpSpPr/>
        <p:nvPr/>
      </p:nvGrpSpPr>
      <p:grpSpPr>
        <a:xfrm>
          <a:off x="0" y="0"/>
          <a:ext cx="0" cy="0"/>
        </a:xfrm>
      </p:grpSpPr>
      <p:sp>
        <p:nvSpPr>
          <p:cNvPr id="3074"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eaLnBrk="0" hangingPunct="0">
              <a:defRPr sz="1200"/>
            </a:lvl1pPr>
          </a:lstStyle>
          <a:p>
            <a:endParaRPr lang="zh-CN" altLang="en-US"/>
          </a:p>
        </p:txBody>
      </p:sp>
      <p:sp>
        <p:nvSpPr>
          <p:cNvPr id="3075"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eaLnBrk="0" hangingPunct="0">
              <a:defRPr sz="1200"/>
            </a:lvl1pPr>
          </a:lstStyle>
          <a:p>
            <a:fld id="{B9EEDA17-7CE7-49CA-897E-A1888A19DA62}" type="datetimeFigureOut">
              <a:rPr lang="zh-CN" altLang="en-US"/>
              <a:t/>
            </a:fld>
            <a:endParaRPr lang="en-US"/>
          </a:p>
        </p:txBody>
      </p:sp>
      <p:sp>
        <p:nvSpPr>
          <p:cNvPr id="3076" name="Rectangle 4"/>
          <p:cNvSpPr>
            <a:spLocks noGrp="1" noRot="1" noChangeAspect="1" noChangeArrowheads="1"/>
          </p:cNvSpPr>
          <p:nvPr>
            <p:ph type="sldImg" idx="2"/>
          </p:nvPr>
        </p:nvSpPr>
        <p:spPr bwMode="auto">
          <a:xfrm>
            <a:off x="1143000" y="685800"/>
            <a:ext cx="4572000"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sp>
      <p:sp>
        <p:nvSpPr>
          <p:cNvPr id="3077"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078"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lstStyle>
            <a:lvl1pPr eaLnBrk="0" hangingPunct="0">
              <a:defRPr sz="1200"/>
            </a:lvl1pPr>
          </a:lstStyle>
          <a:p>
            <a:endParaRPr lang="en-US"/>
          </a:p>
        </p:txBody>
      </p:sp>
      <p:sp>
        <p:nvSpPr>
          <p:cNvPr id="3079"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lstStyle>
            <a:lvl1pPr algn="r" eaLnBrk="0" hangingPunct="0">
              <a:defRPr sz="1200"/>
            </a:lvl1pPr>
          </a:lstStyle>
          <a:p>
            <a:fld id="{CE1689F0-D8FB-450F-A36F-553F26501FEE}" type="slidenum">
              <a:rPr lang="zh-CN" altLang="en-US"/>
              <a:t/>
            </a:fld>
            <a:endParaRPr 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1pPr>
    <a:lvl2pPr marL="4572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2pPr>
    <a:lvl3pPr marL="9144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3pPr>
    <a:lvl4pPr marL="13716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4pPr>
    <a:lvl5pPr marL="1828800" algn="l" rtl="0" eaLnBrk="0" fontAlgn="base" hangingPunct="0">
      <a:spcBef>
        <a:spcPct val="30000"/>
      </a:spcBef>
      <a:spcAft>
        <a:spcPct val="0"/>
      </a:spcAft>
      <a:defRPr sz="1200" kern="1200">
        <a:solidFill>
          <a:schemeClr val="tx1"/>
        </a:solidFill>
        <a:latin typeface="Calibri" panose="020f0502020204030204" pitchFamily="34" charset="0"/>
        <a:ea typeface="宋体" panose="02010600030101010101"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p:txBody>
      </p:sp>
      <p:sp>
        <p:nvSpPr>
          <p:cNvPr id="4" name="灯片编号占位符 3"/>
          <p:cNvSpPr>
            <a:spLocks noGrp="1"/>
          </p:cNvSpPr>
          <p:nvPr>
            <p:ph type="sldNum" sz="quarter" idx="10"/>
          </p:nvPr>
        </p:nvSpPr>
        <p:spPr/>
        <p:txBody>
          <a:bodyPr/>
          <a:lstStyle/>
          <a:p>
            <a:fld id="{E6F6A25E-8950-4A49-94D1-A462097B5F70}"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D448F549-28B3-4DF3-8AC3-40F169C8E8F4}"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9A0F2F-A266-428F-B20C-17EA4221FBC8}"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4</a:t>
            </a:fld>
            <a:endParaRPr lang="en-US">
              <a:solidFill>
                <a:prstClr val="black"/>
              </a:solidFil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9A0F2F-A266-428F-B20C-17EA4221FBC8}"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6</a:t>
            </a:fld>
            <a:endParaRPr lang="en-US">
              <a:solidFill>
                <a:prstClr val="black"/>
              </a:solidFil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9A0F2F-A266-428F-B20C-17EA4221FBC8}"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8</a:t>
            </a:fld>
            <a:endParaRPr lang="en-US">
              <a:solidFill>
                <a:prstClr val="black"/>
              </a:solidFil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9A0F2F-A266-428F-B20C-17EA4221FBC8}"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10</a:t>
            </a:fld>
            <a:endParaRPr lang="en-US">
              <a:solidFill>
                <a:prstClr val="black"/>
              </a:solidFil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11</a:t>
            </a:fld>
            <a:endParaRPr lang="en-US">
              <a:solidFill>
                <a:prstClr val="black"/>
              </a:solidFil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9A0F2F-A266-428F-B20C-17EA4221FBC8}"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13</a:t>
            </a:fld>
            <a:endParaRPr lang="en-US">
              <a:solidFill>
                <a:prstClr val="black"/>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9A0F2F-A266-428F-B20C-17EA4221FBC8}"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15</a:t>
            </a:fld>
            <a:endParaRPr lang="en-US">
              <a:solidFill>
                <a:prstClr val="black"/>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599A0F2F-A266-428F-B20C-17EA4221FBC8}"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17</a:t>
            </a:fld>
            <a:endParaRPr lang="en-US">
              <a:solidFill>
                <a:prstClr val="black"/>
              </a:solidFil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18</a:t>
            </a:fld>
            <a:endParaRPr lang="en-US">
              <a:solidFill>
                <a:prstClr val="black"/>
              </a:solidFil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a:xfrm>
            <a:off x="381000" y="685800"/>
            <a:ext cx="6096000" cy="3429000"/>
          </a:xfrm>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E1689F0-D8FB-450F-A36F-553F26501FEE}" type="slidenum">
              <a:rPr lang="zh-CN" altLang="en-US" smtClean="0">
                <a:solidFill>
                  <a:prstClr val="black"/>
                </a:solidFill>
              </a:rPr>
              <a:t>19</a:t>
            </a:fld>
            <a:endParaRPr lang="en-US">
              <a:solidFill>
                <a:prstClr val="black"/>
              </a:solidFill>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image" Target="../media/image10.png" /><Relationship Id="rId11" Type="http://schemas.openxmlformats.org/officeDocument/2006/relationships/image" Target="../media/image11.png" /><Relationship Id="rId12" Type="http://schemas.openxmlformats.org/officeDocument/2006/relationships/image" Target="../media/image12.png" /><Relationship Id="rId13" Type="http://schemas.openxmlformats.org/officeDocument/2006/relationships/image" Target="../media/image13.png" /><Relationship Id="rId14" Type="http://schemas.openxmlformats.org/officeDocument/2006/relationships/slideMaster" Target="../slideMasters/slideMaster2.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 Id="rId5" Type="http://schemas.openxmlformats.org/officeDocument/2006/relationships/image" Target="../media/image5.png" /><Relationship Id="rId6" Type="http://schemas.openxmlformats.org/officeDocument/2006/relationships/image" Target="../media/image6.png" /><Relationship Id="rId7" Type="http://schemas.openxmlformats.org/officeDocument/2006/relationships/image" Target="../media/image7.png" /><Relationship Id="rId8" Type="http://schemas.openxmlformats.org/officeDocument/2006/relationships/image" Target="../media/image8.png" /><Relationship Id="rId9" Type="http://schemas.openxmlformats.org/officeDocument/2006/relationships/image" Target="../media/image9.png"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EBC600C-30E3-4E0B-8948-ACD0B6C8A8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6475A0-E5BF-42D4-AB30-A8388D5557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1820C2-2331-4AE0-83AF-77ECCE83E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1E9F36-6363-4419-BFC8-E7AF59915A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A3308D-CE21-4B07-888F-B845697C87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5251CE-E574-4120-90C6-3F33A53CAE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6C4B6F1-B986-43EA-B61E-6354A66027F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CF68CE-E427-4B14-A3BD-EFF47414D4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55446C-C857-4363-B038-920539A93E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BFA681-A998-40FA-A009-3B67600F7B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A30E10-7FBD-4A7A-85ED-36FD50665A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advClick="0" advTm="2000">
        <p14:prism/>
      </p:transition>
    </mc:Choice>
    <mc:Fallback>
      <p:transition advClick="0" advTm="2000">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825624" y="908050"/>
            <a:ext cx="10601349" cy="635000"/>
          </a:xfrm>
        </p:spPr>
        <p:txBody>
          <a:bodyPr/>
          <a:lstStyle>
            <a:lvl1pPr>
              <a:defRPr>
                <a:solidFill>
                  <a:schemeClr val="accent1"/>
                </a:solidFill>
              </a:defRPr>
            </a:lvl1pPr>
          </a:lstStyle>
          <a:p>
            <a:r>
              <a:rPr lang="zh-CN" altLang="en-US"/>
              <a:t>单击此处编辑母版标题样式</a:t>
            </a:r>
            <a:endParaRPr lang="zh-CN" altLang="en-US"/>
          </a:p>
        </p:txBody>
      </p:sp>
      <p:sp>
        <p:nvSpPr>
          <p:cNvPr id="3" name="内容占位符 2"/>
          <p:cNvSpPr>
            <a:spLocks noGrp="1"/>
          </p:cNvSpPr>
          <p:nvPr>
            <p:ph idx="1"/>
          </p:nvPr>
        </p:nvSpPr>
        <p:spPr>
          <a:xfrm>
            <a:off x="825624" y="1600200"/>
            <a:ext cx="10601349" cy="4525963"/>
          </a:xfrm>
        </p:spPr>
        <p:txBody>
          <a:bodyPr/>
          <a:lstStyle>
            <a:lvl1pPr>
              <a:defRPr>
                <a:solidFill>
                  <a:schemeClr val="accent1"/>
                </a:solidFill>
              </a:defRPr>
            </a:lvl1pPr>
            <a:lvl2pPr>
              <a:defRPr>
                <a:solidFill>
                  <a:schemeClr val="accent1"/>
                </a:solidFill>
              </a:defRPr>
            </a:lvl2pPr>
            <a:lvl3pPr>
              <a:defRPr>
                <a:solidFill>
                  <a:schemeClr val="accent1"/>
                </a:solidFill>
              </a:defRPr>
            </a:lvl3pPr>
            <a:lvl4pPr>
              <a:defRPr>
                <a:solidFill>
                  <a:schemeClr val="accent1"/>
                </a:solidFill>
              </a:defRPr>
            </a:lvl4pPr>
            <a:lvl5pPr>
              <a:defRPr>
                <a:solidFill>
                  <a:schemeClr val="accent1"/>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cxnSp>
        <p:nvCxnSpPr>
          <p:cNvPr id="4" name="直接连接符 3"/>
          <p:cNvCxnSpPr/>
          <p:nvPr userDrawn="1"/>
        </p:nvCxnSpPr>
        <p:spPr bwMode="auto">
          <a:xfrm>
            <a:off x="409749" y="627765"/>
            <a:ext cx="9117023" cy="0"/>
          </a:xfrm>
          <a:prstGeom prst="line">
            <a:avLst/>
          </a:prstGeom>
          <a:solidFill>
            <a:schemeClr val="accent1"/>
          </a:solidFill>
          <a:ln w="9525" cap="flat" cmpd="sng" algn="ctr">
            <a:solidFill>
              <a:schemeClr val="accent3"/>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 name="Freeform 5"/>
          <p:cNvSpPr/>
          <p:nvPr userDrawn="1"/>
        </p:nvSpPr>
        <p:spPr bwMode="auto">
          <a:xfrm>
            <a:off x="10631119" y="195484"/>
            <a:ext cx="1235075" cy="442913"/>
          </a:xfrm>
          <a:custGeom>
            <a:gdLst>
              <a:gd name="T0" fmla="*/ 201 w 1654"/>
              <a:gd name="T1" fmla="*/ 0 h 554"/>
              <a:gd name="T2" fmla="*/ 1654 w 1654"/>
              <a:gd name="T3" fmla="*/ 0 h 554"/>
              <a:gd name="T4" fmla="*/ 1453 w 1654"/>
              <a:gd name="T5" fmla="*/ 554 h 554"/>
              <a:gd name="T6" fmla="*/ 0 w 1654"/>
              <a:gd name="T7" fmla="*/ 554 h 554"/>
              <a:gd name="T8" fmla="*/ 201 w 1654"/>
              <a:gd name="T9" fmla="*/ 0 h 554"/>
            </a:gdLst>
            <a:cxnLst>
              <a:cxn ang="0">
                <a:pos x="T0" y="T1"/>
              </a:cxn>
              <a:cxn ang="0">
                <a:pos x="T2" y="T3"/>
              </a:cxn>
              <a:cxn ang="0">
                <a:pos x="T4" y="T5"/>
              </a:cxn>
              <a:cxn ang="0">
                <a:pos x="T6" y="T7"/>
              </a:cxn>
              <a:cxn ang="0">
                <a:pos x="T8" y="T9"/>
              </a:cxn>
            </a:cxnLst>
            <a:rect l="0" t="0" r="r" b="b"/>
            <a:pathLst>
              <a:path w="1653" h="554">
                <a:moveTo>
                  <a:pt x="201" y="0"/>
                </a:moveTo>
                <a:lnTo>
                  <a:pt x="1654" y="0"/>
                </a:lnTo>
                <a:lnTo>
                  <a:pt x="1453" y="554"/>
                </a:lnTo>
                <a:lnTo>
                  <a:pt x="0" y="554"/>
                </a:lnTo>
                <a:lnTo>
                  <a:pt x="201" y="0"/>
                </a:lnTo>
                <a:close/>
              </a:path>
            </a:pathLst>
          </a:custGeom>
          <a:solidFill>
            <a:schemeClr val="accent1"/>
          </a:solidFill>
          <a:ln>
            <a:noFill/>
          </a:ln>
        </p:spPr>
        <p:txBody>
          <a:bodyPr vert="horz" wrap="square" lIns="91440" tIns="45720" rIns="91440" bIns="4572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6" name="Freeform 16"/>
          <p:cNvSpPr/>
          <p:nvPr userDrawn="1"/>
        </p:nvSpPr>
        <p:spPr bwMode="auto">
          <a:xfrm>
            <a:off x="10292982" y="195484"/>
            <a:ext cx="427038" cy="442913"/>
          </a:xfrm>
          <a:custGeom>
            <a:gdLst>
              <a:gd name="T0" fmla="*/ 202 w 571"/>
              <a:gd name="T1" fmla="*/ 0 h 554"/>
              <a:gd name="T2" fmla="*/ 571 w 571"/>
              <a:gd name="T3" fmla="*/ 0 h 554"/>
              <a:gd name="T4" fmla="*/ 369 w 571"/>
              <a:gd name="T5" fmla="*/ 554 h 554"/>
              <a:gd name="T6" fmla="*/ 0 w 571"/>
              <a:gd name="T7" fmla="*/ 554 h 554"/>
              <a:gd name="T8" fmla="*/ 202 w 571"/>
              <a:gd name="T9" fmla="*/ 0 h 554"/>
            </a:gdLst>
            <a:cxnLst>
              <a:cxn ang="0">
                <a:pos x="T0" y="T1"/>
              </a:cxn>
              <a:cxn ang="0">
                <a:pos x="T2" y="T3"/>
              </a:cxn>
              <a:cxn ang="0">
                <a:pos x="T4" y="T5"/>
              </a:cxn>
              <a:cxn ang="0">
                <a:pos x="T6" y="T7"/>
              </a:cxn>
              <a:cxn ang="0">
                <a:pos x="T8" y="T9"/>
              </a:cxn>
            </a:cxnLst>
            <a:rect l="0" t="0" r="r" b="b"/>
            <a:pathLst>
              <a:path w="571" h="554">
                <a:moveTo>
                  <a:pt x="202" y="0"/>
                </a:moveTo>
                <a:lnTo>
                  <a:pt x="571" y="0"/>
                </a:lnTo>
                <a:lnTo>
                  <a:pt x="369" y="554"/>
                </a:lnTo>
                <a:lnTo>
                  <a:pt x="0" y="554"/>
                </a:lnTo>
                <a:lnTo>
                  <a:pt x="202" y="0"/>
                </a:lnTo>
                <a:close/>
              </a:path>
            </a:pathLst>
          </a:custGeom>
          <a:solidFill>
            <a:schemeClr val="bg2"/>
          </a:solidFill>
          <a:ln>
            <a:noFill/>
          </a:ln>
        </p:spPr>
        <p:txBody>
          <a:bodyPr vert="horz" wrap="square" lIns="91440" tIns="45720" rIns="91440" bIns="4572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7" name="Freeform 17"/>
          <p:cNvSpPr/>
          <p:nvPr userDrawn="1"/>
        </p:nvSpPr>
        <p:spPr bwMode="auto">
          <a:xfrm>
            <a:off x="9958019" y="195484"/>
            <a:ext cx="427038" cy="442913"/>
          </a:xfrm>
          <a:custGeom>
            <a:gdLst>
              <a:gd name="T0" fmla="*/ 202 w 571"/>
              <a:gd name="T1" fmla="*/ 0 h 554"/>
              <a:gd name="T2" fmla="*/ 571 w 571"/>
              <a:gd name="T3" fmla="*/ 0 h 554"/>
              <a:gd name="T4" fmla="*/ 369 w 571"/>
              <a:gd name="T5" fmla="*/ 554 h 554"/>
              <a:gd name="T6" fmla="*/ 0 w 571"/>
              <a:gd name="T7" fmla="*/ 554 h 554"/>
              <a:gd name="T8" fmla="*/ 202 w 571"/>
              <a:gd name="T9" fmla="*/ 0 h 554"/>
            </a:gdLst>
            <a:cxnLst>
              <a:cxn ang="0">
                <a:pos x="T0" y="T1"/>
              </a:cxn>
              <a:cxn ang="0">
                <a:pos x="T2" y="T3"/>
              </a:cxn>
              <a:cxn ang="0">
                <a:pos x="T4" y="T5"/>
              </a:cxn>
              <a:cxn ang="0">
                <a:pos x="T6" y="T7"/>
              </a:cxn>
              <a:cxn ang="0">
                <a:pos x="T8" y="T9"/>
              </a:cxn>
            </a:cxnLst>
            <a:rect l="0" t="0" r="r" b="b"/>
            <a:pathLst>
              <a:path w="571" h="554">
                <a:moveTo>
                  <a:pt x="202" y="0"/>
                </a:moveTo>
                <a:lnTo>
                  <a:pt x="571" y="0"/>
                </a:lnTo>
                <a:lnTo>
                  <a:pt x="369" y="554"/>
                </a:lnTo>
                <a:lnTo>
                  <a:pt x="0" y="554"/>
                </a:lnTo>
                <a:lnTo>
                  <a:pt x="202" y="0"/>
                </a:lnTo>
                <a:close/>
              </a:path>
            </a:pathLst>
          </a:custGeom>
          <a:solidFill>
            <a:schemeClr val="bg1"/>
          </a:solidFill>
          <a:ln>
            <a:noFill/>
          </a:ln>
        </p:spPr>
        <p:txBody>
          <a:bodyPr vert="horz" wrap="square" lIns="91440" tIns="45720" rIns="91440" bIns="4572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8" name="Freeform 18"/>
          <p:cNvSpPr/>
          <p:nvPr userDrawn="1"/>
        </p:nvSpPr>
        <p:spPr bwMode="auto">
          <a:xfrm>
            <a:off x="9619882" y="195484"/>
            <a:ext cx="427038" cy="442913"/>
          </a:xfrm>
          <a:custGeom>
            <a:gdLst>
              <a:gd name="T0" fmla="*/ 202 w 571"/>
              <a:gd name="T1" fmla="*/ 0 h 554"/>
              <a:gd name="T2" fmla="*/ 571 w 571"/>
              <a:gd name="T3" fmla="*/ 0 h 554"/>
              <a:gd name="T4" fmla="*/ 369 w 571"/>
              <a:gd name="T5" fmla="*/ 554 h 554"/>
              <a:gd name="T6" fmla="*/ 0 w 571"/>
              <a:gd name="T7" fmla="*/ 554 h 554"/>
              <a:gd name="T8" fmla="*/ 202 w 571"/>
              <a:gd name="T9" fmla="*/ 0 h 554"/>
            </a:gdLst>
            <a:cxnLst>
              <a:cxn ang="0">
                <a:pos x="T0" y="T1"/>
              </a:cxn>
              <a:cxn ang="0">
                <a:pos x="T2" y="T3"/>
              </a:cxn>
              <a:cxn ang="0">
                <a:pos x="T4" y="T5"/>
              </a:cxn>
              <a:cxn ang="0">
                <a:pos x="T6" y="T7"/>
              </a:cxn>
              <a:cxn ang="0">
                <a:pos x="T8" y="T9"/>
              </a:cxn>
            </a:cxnLst>
            <a:rect l="0" t="0" r="r" b="b"/>
            <a:pathLst>
              <a:path w="571" h="554">
                <a:moveTo>
                  <a:pt x="202" y="0"/>
                </a:moveTo>
                <a:lnTo>
                  <a:pt x="571" y="0"/>
                </a:lnTo>
                <a:lnTo>
                  <a:pt x="369" y="554"/>
                </a:lnTo>
                <a:lnTo>
                  <a:pt x="0" y="554"/>
                </a:lnTo>
                <a:lnTo>
                  <a:pt x="202" y="0"/>
                </a:lnTo>
                <a:close/>
              </a:path>
            </a:pathLst>
          </a:custGeom>
          <a:solidFill>
            <a:schemeClr val="tx1"/>
          </a:solidFill>
          <a:ln>
            <a:noFill/>
          </a:ln>
        </p:spPr>
        <p:txBody>
          <a:bodyPr vert="horz" wrap="square" lIns="91440" tIns="45720" rIns="91440" bIns="4572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963613" y="4406900"/>
            <a:ext cx="10366375" cy="1362075"/>
          </a:xfrm>
        </p:spPr>
        <p:txBody>
          <a:bodyPr anchor="t"/>
          <a:lstStyle>
            <a:lvl1pPr algn="l">
              <a:defRPr sz="4000" b="1" cap="all">
                <a:solidFill>
                  <a:schemeClr val="tx1"/>
                </a:solidFill>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963613" y="2906713"/>
            <a:ext cx="10366375" cy="1500187"/>
          </a:xfrm>
        </p:spPr>
        <p:txBody>
          <a:bodyPr anchor="b"/>
          <a:lstStyle>
            <a:lvl1pPr marL="0" indent="0">
              <a:buNone/>
              <a:defRPr sz="2000">
                <a:solidFill>
                  <a:schemeClr val="tx1"/>
                </a:solidFill>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endParaRPr lang="zh-CN" altLang="en-US"/>
          </a:p>
        </p:txBody>
      </p:sp>
    </p:spTree>
  </p:cSld>
  <p:clrMapOvr>
    <a:masterClrMapping/>
  </p:clrMapOvr>
  <mc:AlternateContent>
    <mc:Choice xmlns:p14="http://schemas.microsoft.com/office/powerpoint/2010/main" Requires="p14">
      <p:transition advClick="0" advTm="2000">
        <p14:prism/>
      </p:transition>
    </mc:Choice>
    <mc:Fallback>
      <p:transition advClick="0" advTm="2000">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609600" y="1600200"/>
            <a:ext cx="5411788"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3788" y="1600200"/>
            <a:ext cx="5413375"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mc:AlternateContent>
    <mc:Choice xmlns:p14="http://schemas.microsoft.com/office/powerpoint/2010/main" Requires="p14">
      <p:transition advClick="0" advTm="2000">
        <p14:prism/>
      </p:transition>
    </mc:Choice>
    <mc:Fallback>
      <p:transition advClick="0" advTm="2000">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609600" y="274638"/>
            <a:ext cx="10977563" cy="1143000"/>
          </a:xfrm>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609600" y="1535113"/>
            <a:ext cx="538956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609600" y="2174875"/>
            <a:ext cx="538956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96013" y="1535113"/>
            <a:ext cx="5391150"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96013" y="2174875"/>
            <a:ext cx="539115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mc:AlternateContent>
    <mc:Choice xmlns:p14="http://schemas.microsoft.com/office/powerpoint/2010/main" Requires="p14">
      <p:transition advClick="0" advTm="2000">
        <p14:prism/>
      </p:transition>
    </mc:Choice>
    <mc:Fallback>
      <p:transition advClick="0" advTm="2000">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Tree>
  </p:cSld>
  <p:clrMapOvr>
    <a:masterClrMapping/>
  </p:clrMapOvr>
  <mc:AlternateContent>
    <mc:Choice xmlns:p14="http://schemas.microsoft.com/office/powerpoint/2010/main" Requires="p14">
      <p:transition advClick="0" advTm="2000">
        <p14:prism/>
      </p:transition>
    </mc:Choice>
    <mc:Fallback>
      <p:transition advClick="0" advTm="2000">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advClick="0" advTm="2000">
        <p14:prism/>
      </p:transition>
    </mc:Choice>
    <mc:Fallback>
      <p:transition advClick="0" advTm="2000">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09600" y="273050"/>
            <a:ext cx="4013200" cy="1162050"/>
          </a:xfrm>
        </p:spPr>
        <p:txBody>
          <a:bodyPr anchor="b"/>
          <a:lstStyle>
            <a:lvl1pPr algn="l">
              <a:defRPr sz="2000" b="1"/>
            </a:lvl1pPr>
          </a:lstStyle>
          <a:p>
            <a:r>
              <a:rPr lang="zh-CN" altLang="en-US"/>
              <a:t>单击此处编辑母版标题样式</a:t>
            </a:r>
            <a:endParaRPr lang="zh-CN" altLang="en-US"/>
          </a:p>
        </p:txBody>
      </p:sp>
      <p:sp>
        <p:nvSpPr>
          <p:cNvPr id="3" name="内容占位符 2"/>
          <p:cNvSpPr>
            <a:spLocks noGrp="1"/>
          </p:cNvSpPr>
          <p:nvPr>
            <p:ph idx="1"/>
          </p:nvPr>
        </p:nvSpPr>
        <p:spPr>
          <a:xfrm>
            <a:off x="4768850" y="273050"/>
            <a:ext cx="681831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609600" y="1435100"/>
            <a:ext cx="4013200"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Tree>
  </p:cSld>
  <p:clrMapOvr>
    <a:masterClrMapping/>
  </p:clrMapOvr>
  <mc:AlternateContent>
    <mc:Choice xmlns:p14="http://schemas.microsoft.com/office/powerpoint/2010/main" Requires="p14">
      <p:transition advClick="0" advTm="2000">
        <p14:prism/>
      </p:transition>
    </mc:Choice>
    <mc:Fallback>
      <p:transition advClick="0" advTm="2000">
        <p:fade/>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2390775" y="4800600"/>
            <a:ext cx="7318375" cy="566738"/>
          </a:xfrm>
        </p:spPr>
        <p:txBody>
          <a:bodyPr anchor="b"/>
          <a:lstStyle>
            <a:lvl1pPr algn="l">
              <a:defRPr sz="2000"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2390775" y="612775"/>
            <a:ext cx="7318375"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2390775" y="5367338"/>
            <a:ext cx="7318375"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Tree>
  </p:cSld>
  <p:clrMapOvr>
    <a:masterClrMapping/>
  </p:clrMapOvr>
  <mc:AlternateContent>
    <mc:Choice xmlns:p14="http://schemas.microsoft.com/office/powerpoint/2010/main" Requires="p14">
      <p:transition advClick="0" advTm="2000">
        <p14:prism/>
      </p:transition>
    </mc:Choice>
    <mc:Fallback>
      <p:transition advClick="0" advTm="2000">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mc:AlternateContent>
    <mc:Choice xmlns:p14="http://schemas.microsoft.com/office/powerpoint/2010/main" Requires="p14">
      <p:transition advClick="0" advTm="2000">
        <p14:prism/>
      </p:transition>
    </mc:Choice>
    <mc:Fallback>
      <p:transition advClick="0" advTm="2000">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8843963" y="908050"/>
            <a:ext cx="2743200" cy="5218113"/>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908050"/>
            <a:ext cx="8081963" cy="5218113"/>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mc:AlternateContent>
    <mc:Choice xmlns:p14="http://schemas.microsoft.com/office/powerpoint/2010/main" Requires="p14">
      <p:transition advClick="0" advTm="2000">
        <p14:prism/>
      </p:transition>
    </mc:Choice>
    <mc:Fallback>
      <p:transition advClick="0" advTm="2000">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标题幻灯片">
    <p:spTree>
      <p:nvGrpSpPr>
        <p:cNvPr id="1" name=""/>
        <p:cNvGrpSpPr/>
        <p:nvPr/>
      </p:nvGrpSpPr>
      <p:grpSpPr>
        <a:xfrm>
          <a:off x="0" y="0"/>
          <a:ext cx="0" cy="0"/>
        </a:xfrm>
      </p:grpSpPr>
      <p:pic>
        <p:nvPicPr>
          <p:cNvPr id="4" name="Picture 2" descr="PPECLOGO-eff-0-1"/>
          <p:cNvPicPr>
            <a:picLocks noChangeAspect="1" noChangeArrowheads="1"/>
          </p:cNvPicPr>
          <p:nvPr userDrawn="1"/>
        </p:nvPicPr>
        <p:blipFill>
          <a:blip r:embed="rId1"/>
          <a:stretch>
            <a:fillRect/>
          </a:stretch>
        </p:blipFill>
        <p:spPr bwMode="auto">
          <a:xfrm>
            <a:off x="4146913" y="2886609"/>
            <a:ext cx="1060349" cy="798789"/>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PPECLOGO-eff-0-2"/>
          <p:cNvPicPr>
            <a:picLocks noChangeAspect="1" noChangeArrowheads="1"/>
          </p:cNvPicPr>
          <p:nvPr userDrawn="1"/>
        </p:nvPicPr>
        <p:blipFill>
          <a:blip r:embed="rId2"/>
          <a:stretch>
            <a:fillRect/>
          </a:stretch>
        </p:blipFill>
        <p:spPr bwMode="auto">
          <a:xfrm>
            <a:off x="8430462" y="2758265"/>
            <a:ext cx="1096814" cy="838939"/>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PPECLOGO-eff-0-3"/>
          <p:cNvPicPr>
            <a:picLocks noChangeAspect="1" noChangeArrowheads="1"/>
          </p:cNvPicPr>
          <p:nvPr userDrawn="1"/>
        </p:nvPicPr>
        <p:blipFill>
          <a:blip r:embed="rId3"/>
          <a:stretch>
            <a:fillRect/>
          </a:stretch>
        </p:blipFill>
        <p:spPr bwMode="auto">
          <a:xfrm>
            <a:off x="1040451" y="1447779"/>
            <a:ext cx="3013731" cy="237621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5" descr="PPECLOGO-eff-0-1"/>
          <p:cNvPicPr>
            <a:picLocks noChangeAspect="1" noChangeArrowheads="1"/>
          </p:cNvPicPr>
          <p:nvPr userDrawn="1"/>
        </p:nvPicPr>
        <p:blipFill>
          <a:blip r:embed="rId4"/>
          <a:stretch>
            <a:fillRect/>
          </a:stretch>
        </p:blipFill>
        <p:spPr bwMode="auto">
          <a:xfrm>
            <a:off x="4467436" y="3771071"/>
            <a:ext cx="524127" cy="39561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PPECLOGO-eff-0-1"/>
          <p:cNvPicPr>
            <a:picLocks noChangeAspect="1" noChangeArrowheads="1"/>
          </p:cNvPicPr>
          <p:nvPr userDrawn="1"/>
        </p:nvPicPr>
        <p:blipFill>
          <a:blip r:embed="rId5"/>
          <a:stretch>
            <a:fillRect/>
          </a:stretch>
        </p:blipFill>
        <p:spPr bwMode="auto">
          <a:xfrm>
            <a:off x="7376340" y="2904246"/>
            <a:ext cx="401158" cy="30238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PPECLOGO-eff-0-2"/>
          <p:cNvPicPr>
            <a:picLocks noChangeAspect="1" noChangeArrowheads="1"/>
          </p:cNvPicPr>
          <p:nvPr userDrawn="1"/>
        </p:nvPicPr>
        <p:blipFill>
          <a:blip r:embed="rId6"/>
          <a:stretch>
            <a:fillRect/>
          </a:stretch>
        </p:blipFill>
        <p:spPr bwMode="auto">
          <a:xfrm>
            <a:off x="5277817" y="2574149"/>
            <a:ext cx="981731" cy="75091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PPECLOGO-eff-5-4"/>
          <p:cNvPicPr>
            <a:picLocks noChangeAspect="1" noChangeArrowheads="1"/>
          </p:cNvPicPr>
          <p:nvPr userDrawn="1"/>
        </p:nvPicPr>
        <p:blipFill>
          <a:blip r:embed="rId7"/>
          <a:stretch>
            <a:fillRect/>
          </a:stretch>
        </p:blipFill>
        <p:spPr bwMode="auto">
          <a:xfrm>
            <a:off x="3261942" y="3206628"/>
            <a:ext cx="1477636" cy="112384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descr="PPECLOGO-eff-5-2"/>
          <p:cNvPicPr>
            <a:picLocks noChangeAspect="1" noChangeArrowheads="1"/>
          </p:cNvPicPr>
          <p:nvPr userDrawn="1"/>
        </p:nvPicPr>
        <p:blipFill>
          <a:blip r:embed="rId8"/>
          <a:stretch>
            <a:fillRect/>
          </a:stretch>
        </p:blipFill>
        <p:spPr bwMode="auto">
          <a:xfrm>
            <a:off x="5352404" y="3446014"/>
            <a:ext cx="1834444" cy="143630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descr="PPECLOGO-eff-5-4"/>
          <p:cNvPicPr>
            <a:picLocks noChangeAspect="1" noChangeArrowheads="1"/>
          </p:cNvPicPr>
          <p:nvPr userDrawn="1"/>
        </p:nvPicPr>
        <p:blipFill>
          <a:blip r:embed="rId9"/>
          <a:stretch>
            <a:fillRect/>
          </a:stretch>
        </p:blipFill>
        <p:spPr bwMode="auto">
          <a:xfrm>
            <a:off x="9886102" y="2725338"/>
            <a:ext cx="1116794" cy="85170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descr="PPECLOGO-eff-0-1"/>
          <p:cNvPicPr>
            <a:picLocks noChangeAspect="1" noChangeArrowheads="1"/>
          </p:cNvPicPr>
          <p:nvPr userDrawn="1"/>
        </p:nvPicPr>
        <p:blipFill>
          <a:blip r:embed="rId10"/>
          <a:stretch>
            <a:fillRect/>
          </a:stretch>
        </p:blipFill>
        <p:spPr bwMode="auto">
          <a:xfrm>
            <a:off x="7942800" y="3624920"/>
            <a:ext cx="522112" cy="393095"/>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PPECLOGO-eff-0-1"/>
          <p:cNvPicPr>
            <a:picLocks noChangeAspect="1" noChangeArrowheads="1"/>
          </p:cNvPicPr>
          <p:nvPr userDrawn="1"/>
        </p:nvPicPr>
        <p:blipFill>
          <a:blip r:embed="rId10"/>
          <a:stretch>
            <a:fillRect/>
          </a:stretch>
        </p:blipFill>
        <p:spPr bwMode="auto">
          <a:xfrm>
            <a:off x="11254880" y="2365000"/>
            <a:ext cx="522110" cy="393095"/>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descr="PPECLOGO-eff2-1-2"/>
          <p:cNvPicPr>
            <a:picLocks noChangeAspect="1" noChangeArrowheads="1"/>
          </p:cNvPicPr>
          <p:nvPr userDrawn="1"/>
        </p:nvPicPr>
        <p:blipFill>
          <a:blip r:embed="rId11"/>
          <a:stretch>
            <a:fillRect/>
          </a:stretch>
        </p:blipFill>
        <p:spPr bwMode="auto">
          <a:xfrm>
            <a:off x="2054437" y="2795894"/>
            <a:ext cx="1697365" cy="1428749"/>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descr="PPECLOGO-eff2-1-3"/>
          <p:cNvPicPr>
            <a:picLocks noChangeAspect="1" noChangeArrowheads="1"/>
          </p:cNvPicPr>
          <p:nvPr userDrawn="1"/>
        </p:nvPicPr>
        <p:blipFill>
          <a:blip r:embed="rId12"/>
          <a:stretch>
            <a:fillRect/>
          </a:stretch>
        </p:blipFill>
        <p:spPr bwMode="auto">
          <a:xfrm>
            <a:off x="3983626" y="2785815"/>
            <a:ext cx="437445" cy="365376"/>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descr="PPECLOGO-eff2-1-4"/>
          <p:cNvPicPr>
            <a:picLocks noChangeAspect="1" noChangeArrowheads="1"/>
          </p:cNvPicPr>
          <p:nvPr userDrawn="1"/>
        </p:nvPicPr>
        <p:blipFill>
          <a:blip r:embed="rId13"/>
          <a:stretch>
            <a:fillRect/>
          </a:stretch>
        </p:blipFill>
        <p:spPr bwMode="auto">
          <a:xfrm>
            <a:off x="8519340" y="3325061"/>
            <a:ext cx="703540" cy="587123"/>
          </a:xfrm>
          <a:prstGeom prst="rect">
            <a:avLst/>
          </a:prstGeom>
          <a:noFill/>
          <a:extLst>
            <a:ext uri="{909E8E84-426E-40DD-AFC4-6F175D3DCCD1}">
              <a14:hiddenFill xmlns:a14="http://schemas.microsoft.com/office/drawing/2010/main">
                <a:solidFill>
                  <a:srgbClr val="FFFFFF"/>
                </a:solidFill>
              </a14:hiddenFill>
            </a:ext>
          </a:extLst>
        </p:spPr>
      </p:pic>
      <p:pic>
        <p:nvPicPr>
          <p:cNvPr id="18" name="Picture 17" descr="PPECLOGO-eff2-1-3"/>
          <p:cNvPicPr>
            <a:picLocks noChangeAspect="1" noChangeArrowheads="1"/>
          </p:cNvPicPr>
          <p:nvPr userDrawn="1"/>
        </p:nvPicPr>
        <p:blipFill>
          <a:blip r:embed="rId12"/>
          <a:stretch>
            <a:fillRect/>
          </a:stretch>
        </p:blipFill>
        <p:spPr bwMode="auto">
          <a:xfrm>
            <a:off x="9239008" y="2909285"/>
            <a:ext cx="360841" cy="302381"/>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descr="PPECLOGO-eff2-1-3"/>
          <p:cNvPicPr>
            <a:picLocks noChangeAspect="1" noChangeArrowheads="1"/>
          </p:cNvPicPr>
          <p:nvPr userDrawn="1"/>
        </p:nvPicPr>
        <p:blipFill>
          <a:blip r:embed="rId12"/>
          <a:stretch>
            <a:fillRect/>
          </a:stretch>
        </p:blipFill>
        <p:spPr bwMode="auto">
          <a:xfrm>
            <a:off x="9744990" y="3446013"/>
            <a:ext cx="282222" cy="23686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mc:AlternateContent>
    <mc:Choice xmlns:p14="http://schemas.microsoft.com/office/powerpoint/2010/main" Requires="p14">
      <p:transition advClick="0" advTm="2000">
        <p14:prism/>
      </p:transition>
    </mc:Choice>
    <mc:Fallback>
      <p:transition advClick="0" advTm="2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dur="50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dur="50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fade">
                                      <p:cBhvr>
                                        <p:cTn id="13" dur="500"/>
                                        <p:tgtEl>
                                          <p:spTgt spid="6"/>
                                        </p:tgtEl>
                                      </p:cBhvr>
                                    </p:animEffect>
                                  </p:childTnLst>
                                </p:cTn>
                              </p:par>
                              <p:par>
                                <p:cTn id="14" presetID="10" presetClass="entr" presetSubtype="0" dur="500" fill="hold" nodeType="with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par>
                                <p:cTn id="17" presetID="10" presetClass="entr" presetSubtype="0" dur="500" fill="hold" nodeType="with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par>
                                <p:cTn id="20" presetID="10" presetClass="entr" presetSubtype="0" dur="500" fill="hold" nodeType="with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dur="500" fill="hold"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par>
                                <p:cTn id="26" presetID="10" presetClass="entr" presetSubtype="0" dur="500" fill="hold" nodeType="with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par>
                                <p:cTn id="29" presetID="10" presetClass="entr" presetSubtype="0" dur="50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500"/>
                                        <p:tgtEl>
                                          <p:spTgt spid="12"/>
                                        </p:tgtEl>
                                      </p:cBhvr>
                                    </p:animEffect>
                                  </p:childTnLst>
                                </p:cTn>
                              </p:par>
                              <p:par>
                                <p:cTn id="32" presetID="10" presetClass="entr" presetSubtype="0" dur="500" fill="hold" nodeType="withEffect">
                                  <p:stCondLst>
                                    <p:cond delay="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500"/>
                                        <p:tgtEl>
                                          <p:spTgt spid="8"/>
                                        </p:tgtEl>
                                      </p:cBhvr>
                                    </p:animEffect>
                                  </p:childTnLst>
                                </p:cTn>
                              </p:par>
                              <p:par>
                                <p:cTn id="35" presetID="10" presetClass="entr" presetSubtype="0" dur="500" fill="hold" nodeType="with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500"/>
                                        <p:tgtEl>
                                          <p:spTgt spid="14"/>
                                        </p:tgtEl>
                                      </p:cBhvr>
                                    </p:animEffect>
                                  </p:childTnLst>
                                </p:cTn>
                              </p:par>
                              <p:par>
                                <p:cTn id="38" presetID="35" presetClass="path" presetSubtype="0" dur="3000" fill="hold" nodeType="withEffect">
                                  <p:stCondLst>
                                    <p:cond delay="0"/>
                                  </p:stCondLst>
                                  <p:childTnLst>
                                    <p:animMotion origin="layout" path="M 0 0 L -0.25 0 E" pathEditMode="relative" rAng="0" ptsTypes="">
                                      <p:cBhvr>
                                        <p:cTn id="39" dur="3000" fill="hold"/>
                                        <p:tgtEl>
                                          <p:spTgt spid="12"/>
                                        </p:tgtEl>
                                        <p:attrNameLst>
                                          <p:attrName>ppt_x</p:attrName>
                                          <p:attrName>ppt_y</p:attrName>
                                        </p:attrNameLst>
                                      </p:cBhvr>
                                      <p:rCtr x="0" y="0"/>
                                    </p:animMotion>
                                  </p:childTnLst>
                                </p:cTn>
                              </p:par>
                              <p:par>
                                <p:cTn id="40" presetID="35" presetClass="path" presetSubtype="0" dur="3000" fill="hold" nodeType="withEffect">
                                  <p:stCondLst>
                                    <p:cond delay="0"/>
                                  </p:stCondLst>
                                  <p:childTnLst>
                                    <p:animMotion origin="layout" path="M 4.16667E-06 3.33333E-06 L -0.31632 3.33333E-06" pathEditMode="relative" rAng="0" ptsTypes="AA">
                                      <p:cBhvr>
                                        <p:cTn id="41" dur="3000" fill="hold"/>
                                        <p:tgtEl>
                                          <p:spTgt spid="5"/>
                                        </p:tgtEl>
                                        <p:attrNameLst>
                                          <p:attrName>ppt_x</p:attrName>
                                          <p:attrName>ppt_y</p:attrName>
                                        </p:attrNameLst>
                                      </p:cBhvr>
                                      <p:rCtr x="-15816" y="0"/>
                                    </p:animMotion>
                                  </p:childTnLst>
                                </p:cTn>
                              </p:par>
                              <p:par>
                                <p:cTn id="42" presetID="35" presetClass="path" presetSubtype="0" dur="3000" fill="hold" nodeType="withEffect">
                                  <p:stCondLst>
                                    <p:cond delay="0"/>
                                  </p:stCondLst>
                                  <p:childTnLst>
                                    <p:animMotion origin="layout" path="M 0.00504 -1.85185E-06 L -0.46684 -1.85185E-06" pathEditMode="relative" rAng="0" ptsTypes="AA">
                                      <p:cBhvr>
                                        <p:cTn id="43" dur="3000" fill="hold"/>
                                        <p:tgtEl>
                                          <p:spTgt spid="8"/>
                                        </p:tgtEl>
                                        <p:attrNameLst>
                                          <p:attrName>ppt_x</p:attrName>
                                          <p:attrName>ppt_y</p:attrName>
                                        </p:attrNameLst>
                                      </p:cBhvr>
                                      <p:rCtr x="-23594" y="0"/>
                                    </p:animMotion>
                                  </p:childTnLst>
                                </p:cTn>
                              </p:par>
                              <p:par>
                                <p:cTn id="44" presetID="35" presetClass="path" presetSubtype="0" dur="3000" fill="hold" nodeType="withEffect">
                                  <p:stCondLst>
                                    <p:cond delay="0"/>
                                  </p:stCondLst>
                                  <p:childTnLst>
                                    <p:animMotion origin="layout" path="M -3.05556E-06 1.11111E-06 L -0.19531 1.11111E-06" pathEditMode="relative" rAng="0" ptsTypes="AA">
                                      <p:cBhvr>
                                        <p:cTn id="45" dur="3000" fill="hold"/>
                                        <p:tgtEl>
                                          <p:spTgt spid="9"/>
                                        </p:tgtEl>
                                        <p:attrNameLst>
                                          <p:attrName>ppt_x</p:attrName>
                                          <p:attrName>ppt_y</p:attrName>
                                        </p:attrNameLst>
                                      </p:cBhvr>
                                      <p:rCtr x="-9774" y="0"/>
                                    </p:animMotion>
                                  </p:childTnLst>
                                </p:cTn>
                              </p:par>
                              <p:par>
                                <p:cTn id="46" presetID="35" presetClass="path" presetSubtype="0" dur="3000" fill="hold" nodeType="withEffect">
                                  <p:stCondLst>
                                    <p:cond delay="0"/>
                                  </p:stCondLst>
                                  <p:childTnLst>
                                    <p:animMotion origin="layout" path="M 5.55556E-07 2.59259E-06 L -0.43594 2.59259E-06" pathEditMode="relative" rAng="0" ptsTypes="AA">
                                      <p:cBhvr>
                                        <p:cTn id="47" dur="3000" fill="hold"/>
                                        <p:tgtEl>
                                          <p:spTgt spid="7"/>
                                        </p:tgtEl>
                                        <p:attrNameLst>
                                          <p:attrName>ppt_x</p:attrName>
                                          <p:attrName>ppt_y</p:attrName>
                                        </p:attrNameLst>
                                      </p:cBhvr>
                                      <p:rCtr x="-21806" y="0"/>
                                    </p:animMotion>
                                  </p:childTnLst>
                                </p:cTn>
                              </p:par>
                              <p:par>
                                <p:cTn id="48" presetID="35" presetClass="path" presetSubtype="0" dur="3000" fill="hold" nodeType="withEffect">
                                  <p:stCondLst>
                                    <p:cond delay="0"/>
                                  </p:stCondLst>
                                  <p:childTnLst>
                                    <p:animMotion origin="layout" path="M 3.05556E-06 -1.85185E-06 L -0.33577 -1.85185E-06" pathEditMode="relative" rAng="0" ptsTypes="AA">
                                      <p:cBhvr>
                                        <p:cTn id="49" dur="3000" fill="hold"/>
                                        <p:tgtEl>
                                          <p:spTgt spid="4"/>
                                        </p:tgtEl>
                                        <p:attrNameLst>
                                          <p:attrName>ppt_x</p:attrName>
                                          <p:attrName>ppt_y</p:attrName>
                                        </p:attrNameLst>
                                      </p:cBhvr>
                                      <p:rCtr x="-16788" y="0"/>
                                    </p:animMotion>
                                  </p:childTnLst>
                                </p:cTn>
                              </p:par>
                              <p:par>
                                <p:cTn id="50" presetID="35" presetClass="path" presetSubtype="0" dur="3000" fill="hold" nodeType="withEffect">
                                  <p:stCondLst>
                                    <p:cond delay="0"/>
                                  </p:stCondLst>
                                  <p:childTnLst>
                                    <p:animMotion origin="layout" path="M 1.66667E-06 -1.85185E-06 L -0.57188 -1.85185E-06" pathEditMode="relative" rAng="0" ptsTypes="AA">
                                      <p:cBhvr>
                                        <p:cTn id="51" dur="3000" fill="hold"/>
                                        <p:tgtEl>
                                          <p:spTgt spid="13"/>
                                        </p:tgtEl>
                                        <p:attrNameLst>
                                          <p:attrName>ppt_x</p:attrName>
                                          <p:attrName>ppt_y</p:attrName>
                                        </p:attrNameLst>
                                      </p:cBhvr>
                                      <p:rCtr x="-28594" y="0"/>
                                    </p:animMotion>
                                  </p:childTnLst>
                                </p:cTn>
                              </p:par>
                              <p:par>
                                <p:cTn id="52" presetID="35" presetClass="path" presetSubtype="0" dur="3000" fill="hold" nodeType="withEffect">
                                  <p:stCondLst>
                                    <p:cond delay="0"/>
                                  </p:stCondLst>
                                  <p:childTnLst>
                                    <p:animMotion origin="layout" path="M 1.66667E-06 -1.85185E-06 L -0.57188 -1.85185E-06" pathEditMode="relative" rAng="0" ptsTypes="AA">
                                      <p:cBhvr>
                                        <p:cTn id="53" dur="3000" fill="hold"/>
                                        <p:tgtEl>
                                          <p:spTgt spid="14"/>
                                        </p:tgtEl>
                                        <p:attrNameLst>
                                          <p:attrName>ppt_x</p:attrName>
                                          <p:attrName>ppt_y</p:attrName>
                                        </p:attrNameLst>
                                      </p:cBhvr>
                                      <p:rCtr x="-28594" y="0"/>
                                    </p:animMotion>
                                  </p:childTnLst>
                                </p:cTn>
                              </p:par>
                              <p:par>
                                <p:cTn id="54" presetID="63" presetClass="path" presetSubtype="0" dur="3000" fill="hold" nodeType="withEffect">
                                  <p:stCondLst>
                                    <p:cond delay="0"/>
                                  </p:stCondLst>
                                  <p:childTnLst>
                                    <p:animMotion origin="layout" path="M 5.55556E-07 2.59259E-06 L 0.43906 2.59259E-06" pathEditMode="relative" rAng="0" ptsTypes="AA">
                                      <p:cBhvr>
                                        <p:cTn id="55" dur="3000" fill="hold"/>
                                        <p:tgtEl>
                                          <p:spTgt spid="11"/>
                                        </p:tgtEl>
                                        <p:attrNameLst>
                                          <p:attrName>ppt_x</p:attrName>
                                          <p:attrName>ppt_y</p:attrName>
                                        </p:attrNameLst>
                                      </p:cBhvr>
                                      <p:rCtr x="21944" y="0"/>
                                    </p:animMotion>
                                  </p:childTnLst>
                                </p:cTn>
                              </p:par>
                              <p:par>
                                <p:cTn id="56" presetID="63" presetClass="path" presetSubtype="0" dur="3000" fill="hold" nodeType="withEffect">
                                  <p:stCondLst>
                                    <p:cond delay="0"/>
                                  </p:stCondLst>
                                  <p:childTnLst>
                                    <p:animMotion origin="layout" path="M -1.38889E-06 2.96296E-06 L 0.62813 2.96296E-06" pathEditMode="relative" rAng="0" ptsTypes="AA">
                                      <p:cBhvr>
                                        <p:cTn id="57" dur="3000" fill="hold"/>
                                        <p:tgtEl>
                                          <p:spTgt spid="10"/>
                                        </p:tgtEl>
                                        <p:attrNameLst>
                                          <p:attrName>ppt_x</p:attrName>
                                          <p:attrName>ppt_y</p:attrName>
                                        </p:attrNameLst>
                                      </p:cBhvr>
                                      <p:rCtr x="31406" y="0"/>
                                    </p:animMotion>
                                  </p:childTnLst>
                                </p:cTn>
                              </p:par>
                              <p:par>
                                <p:cTn id="58" presetID="63" presetClass="path" presetSubtype="0" dur="3000" fill="hold" nodeType="withEffect">
                                  <p:stCondLst>
                                    <p:cond delay="0"/>
                                  </p:stCondLst>
                                  <p:childTnLst>
                                    <p:animMotion origin="layout" path="M 2.77778E-06 -2.96296E-06 L 0.42465 -2.96296E-06" pathEditMode="relative" rAng="0" ptsTypes="AA">
                                      <p:cBhvr>
                                        <p:cTn id="59" dur="3000" fill="hold"/>
                                        <p:tgtEl>
                                          <p:spTgt spid="6"/>
                                        </p:tgtEl>
                                        <p:attrNameLst>
                                          <p:attrName>ppt_x</p:attrName>
                                          <p:attrName>ppt_y</p:attrName>
                                        </p:attrNameLst>
                                      </p:cBhvr>
                                      <p:rCtr x="21233" y="0"/>
                                    </p:animMotion>
                                  </p:childTnLst>
                                </p:cTn>
                              </p:par>
                              <p:par>
                                <p:cTn id="60" presetID="10" presetClass="exit" presetSubtype="0" dur="500" fill="hold" nodeType="withEffect">
                                  <p:stCondLst>
                                    <p:cond delay="2500"/>
                                  </p:stCondLst>
                                  <p:childTnLst>
                                    <p:animEffect transition="out" filter="fade">
                                      <p:cBhvr>
                                        <p:cTn id="61" dur="500"/>
                                        <p:tgtEl>
                                          <p:spTgt spid="10"/>
                                        </p:tgtEl>
                                      </p:cBhvr>
                                    </p:animEffect>
                                    <p:set>
                                      <p:cBhvr>
                                        <p:cTn id="62" dur="1" fill="hold">
                                          <p:stCondLst>
                                            <p:cond delay="499"/>
                                          </p:stCondLst>
                                        </p:cTn>
                                        <p:tgtEl>
                                          <p:spTgt spid="10"/>
                                        </p:tgtEl>
                                        <p:attrNameLst>
                                          <p:attrName>style.visibility</p:attrName>
                                        </p:attrNameLst>
                                      </p:cBhvr>
                                      <p:to>
                                        <p:strVal val="hidden"/>
                                      </p:to>
                                    </p:set>
                                  </p:childTnLst>
                                </p:cTn>
                              </p:par>
                              <p:par>
                                <p:cTn id="63" presetID="10" presetClass="exit" presetSubtype="0" dur="500" fill="hold" nodeType="withEffect">
                                  <p:stCondLst>
                                    <p:cond delay="2500"/>
                                  </p:stCondLst>
                                  <p:childTnLst>
                                    <p:animEffect transition="out" filter="fade">
                                      <p:cBhvr>
                                        <p:cTn id="64" dur="500"/>
                                        <p:tgtEl>
                                          <p:spTgt spid="11"/>
                                        </p:tgtEl>
                                      </p:cBhvr>
                                    </p:animEffect>
                                    <p:set>
                                      <p:cBhvr>
                                        <p:cTn id="65" dur="1" fill="hold">
                                          <p:stCondLst>
                                            <p:cond delay="499"/>
                                          </p:stCondLst>
                                        </p:cTn>
                                        <p:tgtEl>
                                          <p:spTgt spid="11"/>
                                        </p:tgtEl>
                                        <p:attrNameLst>
                                          <p:attrName>style.visibility</p:attrName>
                                        </p:attrNameLst>
                                      </p:cBhvr>
                                      <p:to>
                                        <p:strVal val="hidden"/>
                                      </p:to>
                                    </p:set>
                                  </p:childTnLst>
                                </p:cTn>
                              </p:par>
                              <p:par>
                                <p:cTn id="66" presetID="10" presetClass="exit" presetSubtype="0" dur="500" fill="hold" nodeType="withEffect">
                                  <p:stCondLst>
                                    <p:cond delay="2500"/>
                                  </p:stCondLst>
                                  <p:childTnLst>
                                    <p:animEffect transition="out" filter="fade">
                                      <p:cBhvr>
                                        <p:cTn id="67" dur="500"/>
                                        <p:tgtEl>
                                          <p:spTgt spid="13"/>
                                        </p:tgtEl>
                                      </p:cBhvr>
                                    </p:animEffect>
                                    <p:set>
                                      <p:cBhvr>
                                        <p:cTn id="68" dur="1" fill="hold">
                                          <p:stCondLst>
                                            <p:cond delay="499"/>
                                          </p:stCondLst>
                                        </p:cTn>
                                        <p:tgtEl>
                                          <p:spTgt spid="13"/>
                                        </p:tgtEl>
                                        <p:attrNameLst>
                                          <p:attrName>style.visibility</p:attrName>
                                        </p:attrNameLst>
                                      </p:cBhvr>
                                      <p:to>
                                        <p:strVal val="hidden"/>
                                      </p:to>
                                    </p:set>
                                  </p:childTnLst>
                                </p:cTn>
                              </p:par>
                              <p:par>
                                <p:cTn id="69" presetID="10" presetClass="exit" presetSubtype="0" dur="500" fill="hold" nodeType="withEffect">
                                  <p:stCondLst>
                                    <p:cond delay="2500"/>
                                  </p:stCondLst>
                                  <p:childTnLst>
                                    <p:animEffect transition="out" filter="fade">
                                      <p:cBhvr>
                                        <p:cTn id="70" dur="500"/>
                                        <p:tgtEl>
                                          <p:spTgt spid="7"/>
                                        </p:tgtEl>
                                      </p:cBhvr>
                                    </p:animEffect>
                                    <p:set>
                                      <p:cBhvr>
                                        <p:cTn id="71" dur="1" fill="hold">
                                          <p:stCondLst>
                                            <p:cond delay="499"/>
                                          </p:stCondLst>
                                        </p:cTn>
                                        <p:tgtEl>
                                          <p:spTgt spid="7"/>
                                        </p:tgtEl>
                                        <p:attrNameLst>
                                          <p:attrName>style.visibility</p:attrName>
                                        </p:attrNameLst>
                                      </p:cBhvr>
                                      <p:to>
                                        <p:strVal val="hidden"/>
                                      </p:to>
                                    </p:set>
                                  </p:childTnLst>
                                </p:cTn>
                              </p:par>
                              <p:par>
                                <p:cTn id="72" presetID="10" presetClass="exit" presetSubtype="0" dur="500" fill="hold" nodeType="withEffect">
                                  <p:stCondLst>
                                    <p:cond delay="2500"/>
                                  </p:stCondLst>
                                  <p:childTnLst>
                                    <p:animEffect transition="out" filter="fade">
                                      <p:cBhvr>
                                        <p:cTn id="73" dur="500"/>
                                        <p:tgtEl>
                                          <p:spTgt spid="9"/>
                                        </p:tgtEl>
                                      </p:cBhvr>
                                    </p:animEffect>
                                    <p:set>
                                      <p:cBhvr>
                                        <p:cTn id="74" dur="1" fill="hold">
                                          <p:stCondLst>
                                            <p:cond delay="499"/>
                                          </p:stCondLst>
                                        </p:cTn>
                                        <p:tgtEl>
                                          <p:spTgt spid="9"/>
                                        </p:tgtEl>
                                        <p:attrNameLst>
                                          <p:attrName>style.visibility</p:attrName>
                                        </p:attrNameLst>
                                      </p:cBhvr>
                                      <p:to>
                                        <p:strVal val="hidden"/>
                                      </p:to>
                                    </p:set>
                                  </p:childTnLst>
                                </p:cTn>
                              </p:par>
                              <p:par>
                                <p:cTn id="75" presetID="10" presetClass="exit" presetSubtype="0" dur="500" fill="hold" nodeType="withEffect">
                                  <p:stCondLst>
                                    <p:cond delay="2500"/>
                                  </p:stCondLst>
                                  <p:childTnLst>
                                    <p:animEffect transition="out" filter="fade">
                                      <p:cBhvr>
                                        <p:cTn id="76" dur="500"/>
                                        <p:tgtEl>
                                          <p:spTgt spid="5"/>
                                        </p:tgtEl>
                                      </p:cBhvr>
                                    </p:animEffect>
                                    <p:set>
                                      <p:cBhvr>
                                        <p:cTn id="77" dur="1" fill="hold">
                                          <p:stCondLst>
                                            <p:cond delay="499"/>
                                          </p:stCondLst>
                                        </p:cTn>
                                        <p:tgtEl>
                                          <p:spTgt spid="5"/>
                                        </p:tgtEl>
                                        <p:attrNameLst>
                                          <p:attrName>style.visibility</p:attrName>
                                        </p:attrNameLst>
                                      </p:cBhvr>
                                      <p:to>
                                        <p:strVal val="hidden"/>
                                      </p:to>
                                    </p:set>
                                  </p:childTnLst>
                                </p:cTn>
                              </p:par>
                              <p:par>
                                <p:cTn id="78" presetID="10" presetClass="exit" presetSubtype="0" dur="500" fill="hold" nodeType="withEffect">
                                  <p:stCondLst>
                                    <p:cond delay="2500"/>
                                  </p:stCondLst>
                                  <p:childTnLst>
                                    <p:animEffect transition="out" filter="fade">
                                      <p:cBhvr>
                                        <p:cTn id="79" dur="500"/>
                                        <p:tgtEl>
                                          <p:spTgt spid="12"/>
                                        </p:tgtEl>
                                      </p:cBhvr>
                                    </p:animEffect>
                                    <p:set>
                                      <p:cBhvr>
                                        <p:cTn id="80" dur="1" fill="hold">
                                          <p:stCondLst>
                                            <p:cond delay="499"/>
                                          </p:stCondLst>
                                        </p:cTn>
                                        <p:tgtEl>
                                          <p:spTgt spid="12"/>
                                        </p:tgtEl>
                                        <p:attrNameLst>
                                          <p:attrName>style.visibility</p:attrName>
                                        </p:attrNameLst>
                                      </p:cBhvr>
                                      <p:to>
                                        <p:strVal val="hidden"/>
                                      </p:to>
                                    </p:set>
                                  </p:childTnLst>
                                </p:cTn>
                              </p:par>
                              <p:par>
                                <p:cTn id="81" presetID="10" presetClass="exit" presetSubtype="0" dur="500" fill="hold" nodeType="withEffect">
                                  <p:stCondLst>
                                    <p:cond delay="2500"/>
                                  </p:stCondLst>
                                  <p:childTnLst>
                                    <p:animEffect transition="out" filter="fade">
                                      <p:cBhvr>
                                        <p:cTn id="82" dur="500"/>
                                        <p:tgtEl>
                                          <p:spTgt spid="14"/>
                                        </p:tgtEl>
                                      </p:cBhvr>
                                    </p:animEffect>
                                    <p:set>
                                      <p:cBhvr>
                                        <p:cTn id="83" dur="1" fill="hold">
                                          <p:stCondLst>
                                            <p:cond delay="499"/>
                                          </p:stCondLst>
                                        </p:cTn>
                                        <p:tgtEl>
                                          <p:spTgt spid="14"/>
                                        </p:tgtEl>
                                        <p:attrNameLst>
                                          <p:attrName>style.visibility</p:attrName>
                                        </p:attrNameLst>
                                      </p:cBhvr>
                                      <p:to>
                                        <p:strVal val="hidden"/>
                                      </p:to>
                                    </p:set>
                                  </p:childTnLst>
                                </p:cTn>
                              </p:par>
                              <p:par>
                                <p:cTn id="84" presetID="10" presetClass="exit" presetSubtype="0" dur="500" fill="hold" nodeType="withEffect">
                                  <p:stCondLst>
                                    <p:cond delay="2500"/>
                                  </p:stCondLst>
                                  <p:childTnLst>
                                    <p:animEffect transition="out" filter="fade">
                                      <p:cBhvr>
                                        <p:cTn id="85" dur="500"/>
                                        <p:tgtEl>
                                          <p:spTgt spid="6"/>
                                        </p:tgtEl>
                                      </p:cBhvr>
                                    </p:animEffect>
                                    <p:set>
                                      <p:cBhvr>
                                        <p:cTn id="86" dur="1" fill="hold">
                                          <p:stCondLst>
                                            <p:cond delay="499"/>
                                          </p:stCondLst>
                                        </p:cTn>
                                        <p:tgtEl>
                                          <p:spTgt spid="6"/>
                                        </p:tgtEl>
                                        <p:attrNameLst>
                                          <p:attrName>style.visibility</p:attrName>
                                        </p:attrNameLst>
                                      </p:cBhvr>
                                      <p:to>
                                        <p:strVal val="hidden"/>
                                      </p:to>
                                    </p:set>
                                  </p:childTnLst>
                                </p:cTn>
                              </p:par>
                              <p:par>
                                <p:cTn id="87" presetID="10" presetClass="exit" presetSubtype="0" dur="500" fill="hold" nodeType="withEffect">
                                  <p:stCondLst>
                                    <p:cond delay="2500"/>
                                  </p:stCondLst>
                                  <p:childTnLst>
                                    <p:animEffect transition="out" filter="fade">
                                      <p:cBhvr>
                                        <p:cTn id="88" dur="500"/>
                                        <p:tgtEl>
                                          <p:spTgt spid="4"/>
                                        </p:tgtEl>
                                      </p:cBhvr>
                                    </p:animEffect>
                                    <p:set>
                                      <p:cBhvr>
                                        <p:cTn id="89" dur="1" fill="hold">
                                          <p:stCondLst>
                                            <p:cond delay="499"/>
                                          </p:stCondLst>
                                        </p:cTn>
                                        <p:tgtEl>
                                          <p:spTgt spid="4"/>
                                        </p:tgtEl>
                                        <p:attrNameLst>
                                          <p:attrName>style.visibility</p:attrName>
                                        </p:attrNameLst>
                                      </p:cBhvr>
                                      <p:to>
                                        <p:strVal val="hidden"/>
                                      </p:to>
                                    </p:set>
                                  </p:childTnLst>
                                </p:cTn>
                              </p:par>
                              <p:par>
                                <p:cTn id="90" presetID="10" presetClass="exit" presetSubtype="0" dur="500" fill="hold" nodeType="withEffect">
                                  <p:stCondLst>
                                    <p:cond delay="2500"/>
                                  </p:stCondLst>
                                  <p:childTnLst>
                                    <p:animEffect transition="out" filter="fade">
                                      <p:cBhvr>
                                        <p:cTn id="91" dur="500"/>
                                        <p:tgtEl>
                                          <p:spTgt spid="8"/>
                                        </p:tgtEl>
                                      </p:cBhvr>
                                    </p:animEffect>
                                    <p:set>
                                      <p:cBhvr>
                                        <p:cTn id="92" dur="1" fill="hold">
                                          <p:stCondLst>
                                            <p:cond delay="499"/>
                                          </p:stCondLst>
                                        </p:cTn>
                                        <p:tgtEl>
                                          <p:spTgt spid="8"/>
                                        </p:tgtEl>
                                        <p:attrNameLst>
                                          <p:attrName>style.visibility</p:attrName>
                                        </p:attrNameLst>
                                      </p:cBhvr>
                                      <p:to>
                                        <p:strVal val="hidden"/>
                                      </p:to>
                                    </p:set>
                                  </p:childTnLst>
                                </p:cTn>
                              </p:par>
                              <p:par>
                                <p:cTn id="93" presetID="10" presetClass="entr" presetSubtype="0" dur="100" fill="hold" nodeType="withEffect">
                                  <p:stCondLst>
                                    <p:cond delay="0"/>
                                  </p:stCondLst>
                                  <p:childTnLst>
                                    <p:set>
                                      <p:cBhvr>
                                        <p:cTn id="94" dur="1" fill="hold">
                                          <p:stCondLst>
                                            <p:cond delay="0"/>
                                          </p:stCondLst>
                                        </p:cTn>
                                        <p:tgtEl>
                                          <p:spTgt spid="15"/>
                                        </p:tgtEl>
                                        <p:attrNameLst>
                                          <p:attrName>style.visibility</p:attrName>
                                        </p:attrNameLst>
                                      </p:cBhvr>
                                      <p:to>
                                        <p:strVal val="visible"/>
                                      </p:to>
                                    </p:set>
                                    <p:animEffect transition="in" filter="fade">
                                      <p:cBhvr>
                                        <p:cTn id="95" dur="100"/>
                                        <p:tgtEl>
                                          <p:spTgt spid="15"/>
                                        </p:tgtEl>
                                      </p:cBhvr>
                                    </p:animEffect>
                                  </p:childTnLst>
                                </p:cTn>
                              </p:par>
                              <p:par>
                                <p:cTn id="96" presetID="10" presetClass="entr" presetSubtype="0" dur="100" fill="hold" nodeType="withEffect">
                                  <p:stCondLst>
                                    <p:cond delay="600"/>
                                  </p:stCondLst>
                                  <p:childTnLst>
                                    <p:set>
                                      <p:cBhvr>
                                        <p:cTn id="97" dur="1" fill="hold">
                                          <p:stCondLst>
                                            <p:cond delay="0"/>
                                          </p:stCondLst>
                                        </p:cTn>
                                        <p:tgtEl>
                                          <p:spTgt spid="16"/>
                                        </p:tgtEl>
                                        <p:attrNameLst>
                                          <p:attrName>style.visibility</p:attrName>
                                        </p:attrNameLst>
                                      </p:cBhvr>
                                      <p:to>
                                        <p:strVal val="visible"/>
                                      </p:to>
                                    </p:set>
                                    <p:animEffect transition="in" filter="fade">
                                      <p:cBhvr>
                                        <p:cTn id="98" dur="100"/>
                                        <p:tgtEl>
                                          <p:spTgt spid="16"/>
                                        </p:tgtEl>
                                      </p:cBhvr>
                                    </p:animEffect>
                                  </p:childTnLst>
                                </p:cTn>
                              </p:par>
                              <p:par>
                                <p:cTn id="99" presetID="10" presetClass="entr" presetSubtype="0" dur="100" fill="hold" nodeType="withEffect">
                                  <p:stCondLst>
                                    <p:cond delay="200"/>
                                  </p:stCondLst>
                                  <p:childTnLst>
                                    <p:set>
                                      <p:cBhvr>
                                        <p:cTn id="100" dur="1" fill="hold">
                                          <p:stCondLst>
                                            <p:cond delay="0"/>
                                          </p:stCondLst>
                                        </p:cTn>
                                        <p:tgtEl>
                                          <p:spTgt spid="17"/>
                                        </p:tgtEl>
                                        <p:attrNameLst>
                                          <p:attrName>style.visibility</p:attrName>
                                        </p:attrNameLst>
                                      </p:cBhvr>
                                      <p:to>
                                        <p:strVal val="visible"/>
                                      </p:to>
                                    </p:set>
                                    <p:animEffect transition="in" filter="fade">
                                      <p:cBhvr>
                                        <p:cTn id="101" dur="100"/>
                                        <p:tgtEl>
                                          <p:spTgt spid="17"/>
                                        </p:tgtEl>
                                      </p:cBhvr>
                                    </p:animEffect>
                                  </p:childTnLst>
                                </p:cTn>
                              </p:par>
                              <p:par>
                                <p:cTn id="102" presetID="10" presetClass="entr" presetSubtype="0" dur="100" fill="hold" nodeType="withEffect">
                                  <p:stCondLst>
                                    <p:cond delay="1800"/>
                                  </p:stCondLst>
                                  <p:childTnLst>
                                    <p:set>
                                      <p:cBhvr>
                                        <p:cTn id="103" dur="1" fill="hold">
                                          <p:stCondLst>
                                            <p:cond delay="0"/>
                                          </p:stCondLst>
                                        </p:cTn>
                                        <p:tgtEl>
                                          <p:spTgt spid="18"/>
                                        </p:tgtEl>
                                        <p:attrNameLst>
                                          <p:attrName>style.visibility</p:attrName>
                                        </p:attrNameLst>
                                      </p:cBhvr>
                                      <p:to>
                                        <p:strVal val="visible"/>
                                      </p:to>
                                    </p:set>
                                    <p:animEffect transition="in" filter="fade">
                                      <p:cBhvr>
                                        <p:cTn id="104" dur="100"/>
                                        <p:tgtEl>
                                          <p:spTgt spid="18"/>
                                        </p:tgtEl>
                                      </p:cBhvr>
                                    </p:animEffect>
                                  </p:childTnLst>
                                </p:cTn>
                              </p:par>
                              <p:par>
                                <p:cTn id="105" presetID="10" presetClass="entr" presetSubtype="0" dur="100" fill="hold" nodeType="withEffect">
                                  <p:stCondLst>
                                    <p:cond delay="2200"/>
                                  </p:stCondLst>
                                  <p:childTnLst>
                                    <p:set>
                                      <p:cBhvr>
                                        <p:cTn id="106" dur="1" fill="hold">
                                          <p:stCondLst>
                                            <p:cond delay="0"/>
                                          </p:stCondLst>
                                        </p:cTn>
                                        <p:tgtEl>
                                          <p:spTgt spid="19"/>
                                        </p:tgtEl>
                                        <p:attrNameLst>
                                          <p:attrName>style.visibility</p:attrName>
                                        </p:attrNameLst>
                                      </p:cBhvr>
                                      <p:to>
                                        <p:strVal val="visible"/>
                                      </p:to>
                                    </p:set>
                                    <p:animEffect transition="in" filter="fade">
                                      <p:cBhvr>
                                        <p:cTn id="107" dur="100"/>
                                        <p:tgtEl>
                                          <p:spTgt spid="19"/>
                                        </p:tgtEl>
                                      </p:cBhvr>
                                    </p:animEffect>
                                  </p:childTnLst>
                                </p:cTn>
                              </p:par>
                              <p:par>
                                <p:cTn id="108" presetID="53" presetClass="exit" presetSubtype="16" dur="1000" fill="hold" nodeType="withEffect">
                                  <p:stCondLst>
                                    <p:cond delay="100"/>
                                  </p:stCondLst>
                                  <p:childTnLst>
                                    <p:anim calcmode="lin" valueType="num">
                                      <p:cBhvr>
                                        <p:cTn id="109" dur="1000"/>
                                        <p:tgtEl>
                                          <p:spTgt spid="15"/>
                                        </p:tgtEl>
                                        <p:attrNameLst>
                                          <p:attrName>ppt_w</p:attrName>
                                        </p:attrNameLst>
                                      </p:cBhvr>
                                      <p:tavLst>
                                        <p:tav tm="0">
                                          <p:val>
                                            <p:strVal val="ppt_w"/>
                                          </p:val>
                                        </p:tav>
                                        <p:tav tm="100000">
                                          <p:val>
                                            <p:fltVal val="0"/>
                                          </p:val>
                                        </p:tav>
                                      </p:tavLst>
                                    </p:anim>
                                    <p:anim calcmode="lin" valueType="num">
                                      <p:cBhvr>
                                        <p:cTn id="110" dur="1000"/>
                                        <p:tgtEl>
                                          <p:spTgt spid="15"/>
                                        </p:tgtEl>
                                        <p:attrNameLst>
                                          <p:attrName>ppt_h</p:attrName>
                                        </p:attrNameLst>
                                      </p:cBhvr>
                                      <p:tavLst>
                                        <p:tav tm="0">
                                          <p:val>
                                            <p:strVal val="ppt_h"/>
                                          </p:val>
                                        </p:tav>
                                        <p:tav tm="100000">
                                          <p:val>
                                            <p:fltVal val="0"/>
                                          </p:val>
                                        </p:tav>
                                      </p:tavLst>
                                    </p:anim>
                                    <p:animEffect transition="out" filter="fade">
                                      <p:cBhvr>
                                        <p:cTn id="111" dur="1000"/>
                                        <p:tgtEl>
                                          <p:spTgt spid="15"/>
                                        </p:tgtEl>
                                      </p:cBhvr>
                                    </p:animEffect>
                                    <p:set>
                                      <p:cBhvr>
                                        <p:cTn id="112" dur="1" fill="hold">
                                          <p:stCondLst>
                                            <p:cond delay="999"/>
                                          </p:stCondLst>
                                        </p:cTn>
                                        <p:tgtEl>
                                          <p:spTgt spid="15"/>
                                        </p:tgtEl>
                                        <p:attrNameLst>
                                          <p:attrName>style.visibility</p:attrName>
                                        </p:attrNameLst>
                                      </p:cBhvr>
                                      <p:to>
                                        <p:strVal val="hidden"/>
                                      </p:to>
                                    </p:set>
                                  </p:childTnLst>
                                </p:cTn>
                              </p:par>
                              <p:par>
                                <p:cTn id="113" presetID="53" presetClass="exit" presetSubtype="16" dur="500" fill="hold" nodeType="withEffect">
                                  <p:stCondLst>
                                    <p:cond delay="700"/>
                                  </p:stCondLst>
                                  <p:childTnLst>
                                    <p:anim calcmode="lin" valueType="num">
                                      <p:cBhvr>
                                        <p:cTn id="114" dur="500"/>
                                        <p:tgtEl>
                                          <p:spTgt spid="16"/>
                                        </p:tgtEl>
                                        <p:attrNameLst>
                                          <p:attrName>ppt_w</p:attrName>
                                        </p:attrNameLst>
                                      </p:cBhvr>
                                      <p:tavLst>
                                        <p:tav tm="0">
                                          <p:val>
                                            <p:strVal val="ppt_w"/>
                                          </p:val>
                                        </p:tav>
                                        <p:tav tm="100000">
                                          <p:val>
                                            <p:fltVal val="0"/>
                                          </p:val>
                                        </p:tav>
                                      </p:tavLst>
                                    </p:anim>
                                    <p:anim calcmode="lin" valueType="num">
                                      <p:cBhvr>
                                        <p:cTn id="115" dur="500"/>
                                        <p:tgtEl>
                                          <p:spTgt spid="16"/>
                                        </p:tgtEl>
                                        <p:attrNameLst>
                                          <p:attrName>ppt_h</p:attrName>
                                        </p:attrNameLst>
                                      </p:cBhvr>
                                      <p:tavLst>
                                        <p:tav tm="0">
                                          <p:val>
                                            <p:strVal val="ppt_h"/>
                                          </p:val>
                                        </p:tav>
                                        <p:tav tm="100000">
                                          <p:val>
                                            <p:fltVal val="0"/>
                                          </p:val>
                                        </p:tav>
                                      </p:tavLst>
                                    </p:anim>
                                    <p:animEffect transition="out" filter="fade">
                                      <p:cBhvr>
                                        <p:cTn id="116" dur="500"/>
                                        <p:tgtEl>
                                          <p:spTgt spid="16"/>
                                        </p:tgtEl>
                                      </p:cBhvr>
                                    </p:animEffect>
                                    <p:set>
                                      <p:cBhvr>
                                        <p:cTn id="117" dur="1" fill="hold">
                                          <p:stCondLst>
                                            <p:cond delay="499"/>
                                          </p:stCondLst>
                                        </p:cTn>
                                        <p:tgtEl>
                                          <p:spTgt spid="16"/>
                                        </p:tgtEl>
                                        <p:attrNameLst>
                                          <p:attrName>style.visibility</p:attrName>
                                        </p:attrNameLst>
                                      </p:cBhvr>
                                      <p:to>
                                        <p:strVal val="hidden"/>
                                      </p:to>
                                    </p:set>
                                  </p:childTnLst>
                                </p:cTn>
                              </p:par>
                              <p:par>
                                <p:cTn id="118" presetID="53" presetClass="exit" presetSubtype="16" dur="500" fill="hold" nodeType="withEffect">
                                  <p:stCondLst>
                                    <p:cond delay="300"/>
                                  </p:stCondLst>
                                  <p:childTnLst>
                                    <p:anim calcmode="lin" valueType="num">
                                      <p:cBhvr>
                                        <p:cTn id="119" dur="500"/>
                                        <p:tgtEl>
                                          <p:spTgt spid="17"/>
                                        </p:tgtEl>
                                        <p:attrNameLst>
                                          <p:attrName>ppt_w</p:attrName>
                                        </p:attrNameLst>
                                      </p:cBhvr>
                                      <p:tavLst>
                                        <p:tav tm="0">
                                          <p:val>
                                            <p:strVal val="ppt_w"/>
                                          </p:val>
                                        </p:tav>
                                        <p:tav tm="100000">
                                          <p:val>
                                            <p:fltVal val="0"/>
                                          </p:val>
                                        </p:tav>
                                      </p:tavLst>
                                    </p:anim>
                                    <p:anim calcmode="lin" valueType="num">
                                      <p:cBhvr>
                                        <p:cTn id="120" dur="500"/>
                                        <p:tgtEl>
                                          <p:spTgt spid="17"/>
                                        </p:tgtEl>
                                        <p:attrNameLst>
                                          <p:attrName>ppt_h</p:attrName>
                                        </p:attrNameLst>
                                      </p:cBhvr>
                                      <p:tavLst>
                                        <p:tav tm="0">
                                          <p:val>
                                            <p:strVal val="ppt_h"/>
                                          </p:val>
                                        </p:tav>
                                        <p:tav tm="100000">
                                          <p:val>
                                            <p:fltVal val="0"/>
                                          </p:val>
                                        </p:tav>
                                      </p:tavLst>
                                    </p:anim>
                                    <p:animEffect transition="out" filter="fade">
                                      <p:cBhvr>
                                        <p:cTn id="121" dur="500"/>
                                        <p:tgtEl>
                                          <p:spTgt spid="17"/>
                                        </p:tgtEl>
                                      </p:cBhvr>
                                    </p:animEffect>
                                    <p:set>
                                      <p:cBhvr>
                                        <p:cTn id="122" dur="1" fill="hold">
                                          <p:stCondLst>
                                            <p:cond delay="499"/>
                                          </p:stCondLst>
                                        </p:cTn>
                                        <p:tgtEl>
                                          <p:spTgt spid="17"/>
                                        </p:tgtEl>
                                        <p:attrNameLst>
                                          <p:attrName>style.visibility</p:attrName>
                                        </p:attrNameLst>
                                      </p:cBhvr>
                                      <p:to>
                                        <p:strVal val="hidden"/>
                                      </p:to>
                                    </p:set>
                                  </p:childTnLst>
                                </p:cTn>
                              </p:par>
                              <p:par>
                                <p:cTn id="123" presetID="53" presetClass="exit" presetSubtype="16" dur="500" fill="hold" nodeType="withEffect">
                                  <p:stCondLst>
                                    <p:cond delay="1900"/>
                                  </p:stCondLst>
                                  <p:childTnLst>
                                    <p:anim calcmode="lin" valueType="num">
                                      <p:cBhvr>
                                        <p:cTn id="124" dur="500"/>
                                        <p:tgtEl>
                                          <p:spTgt spid="18"/>
                                        </p:tgtEl>
                                        <p:attrNameLst>
                                          <p:attrName>ppt_w</p:attrName>
                                        </p:attrNameLst>
                                      </p:cBhvr>
                                      <p:tavLst>
                                        <p:tav tm="0">
                                          <p:val>
                                            <p:strVal val="ppt_w"/>
                                          </p:val>
                                        </p:tav>
                                        <p:tav tm="100000">
                                          <p:val>
                                            <p:fltVal val="0"/>
                                          </p:val>
                                        </p:tav>
                                      </p:tavLst>
                                    </p:anim>
                                    <p:anim calcmode="lin" valueType="num">
                                      <p:cBhvr>
                                        <p:cTn id="125" dur="500"/>
                                        <p:tgtEl>
                                          <p:spTgt spid="18"/>
                                        </p:tgtEl>
                                        <p:attrNameLst>
                                          <p:attrName>ppt_h</p:attrName>
                                        </p:attrNameLst>
                                      </p:cBhvr>
                                      <p:tavLst>
                                        <p:tav tm="0">
                                          <p:val>
                                            <p:strVal val="ppt_h"/>
                                          </p:val>
                                        </p:tav>
                                        <p:tav tm="100000">
                                          <p:val>
                                            <p:fltVal val="0"/>
                                          </p:val>
                                        </p:tav>
                                      </p:tavLst>
                                    </p:anim>
                                    <p:animEffect transition="out" filter="fade">
                                      <p:cBhvr>
                                        <p:cTn id="126" dur="500"/>
                                        <p:tgtEl>
                                          <p:spTgt spid="18"/>
                                        </p:tgtEl>
                                      </p:cBhvr>
                                    </p:animEffect>
                                    <p:set>
                                      <p:cBhvr>
                                        <p:cTn id="127" dur="1" fill="hold">
                                          <p:stCondLst>
                                            <p:cond delay="499"/>
                                          </p:stCondLst>
                                        </p:cTn>
                                        <p:tgtEl>
                                          <p:spTgt spid="18"/>
                                        </p:tgtEl>
                                        <p:attrNameLst>
                                          <p:attrName>style.visibility</p:attrName>
                                        </p:attrNameLst>
                                      </p:cBhvr>
                                      <p:to>
                                        <p:strVal val="hidden"/>
                                      </p:to>
                                    </p:set>
                                  </p:childTnLst>
                                </p:cTn>
                              </p:par>
                              <p:par>
                                <p:cTn id="128" presetID="53" presetClass="exit" presetSubtype="16" dur="500" fill="hold" nodeType="withEffect">
                                  <p:stCondLst>
                                    <p:cond delay="2300"/>
                                  </p:stCondLst>
                                  <p:childTnLst>
                                    <p:anim calcmode="lin" valueType="num">
                                      <p:cBhvr>
                                        <p:cTn id="129" dur="500"/>
                                        <p:tgtEl>
                                          <p:spTgt spid="19"/>
                                        </p:tgtEl>
                                        <p:attrNameLst>
                                          <p:attrName>ppt_w</p:attrName>
                                        </p:attrNameLst>
                                      </p:cBhvr>
                                      <p:tavLst>
                                        <p:tav tm="0">
                                          <p:val>
                                            <p:strVal val="ppt_w"/>
                                          </p:val>
                                        </p:tav>
                                        <p:tav tm="100000">
                                          <p:val>
                                            <p:fltVal val="0"/>
                                          </p:val>
                                        </p:tav>
                                      </p:tavLst>
                                    </p:anim>
                                    <p:anim calcmode="lin" valueType="num">
                                      <p:cBhvr>
                                        <p:cTn id="130" dur="500"/>
                                        <p:tgtEl>
                                          <p:spTgt spid="19"/>
                                        </p:tgtEl>
                                        <p:attrNameLst>
                                          <p:attrName>ppt_h</p:attrName>
                                        </p:attrNameLst>
                                      </p:cBhvr>
                                      <p:tavLst>
                                        <p:tav tm="0">
                                          <p:val>
                                            <p:strVal val="ppt_h"/>
                                          </p:val>
                                        </p:tav>
                                        <p:tav tm="100000">
                                          <p:val>
                                            <p:fltVal val="0"/>
                                          </p:val>
                                        </p:tav>
                                      </p:tavLst>
                                    </p:anim>
                                    <p:animEffect transition="out" filter="fade">
                                      <p:cBhvr>
                                        <p:cTn id="131" dur="500"/>
                                        <p:tgtEl>
                                          <p:spTgt spid="19"/>
                                        </p:tgtEl>
                                      </p:cBhvr>
                                    </p:animEffect>
                                    <p:set>
                                      <p:cBhvr>
                                        <p:cTn id="132" dur="1" fill="hold">
                                          <p:stCondLst>
                                            <p:cond delay="499"/>
                                          </p:stCondLst>
                                        </p:cTn>
                                        <p:tgtEl>
                                          <p:spTgt spid="1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Slide">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advClick="0" advTm="2000">
        <p14:prism/>
      </p:transition>
    </mc:Choice>
    <mc:Fallback>
      <p:transition advClick="0" advTm="2000">
        <p:fade/>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bwMode="auto">
      <p:bgPr>
        <a:solidFill>
          <a:srgbClr val="F4F4F4"/>
        </a:solidFill>
        <a:effectLst/>
      </p:bgPr>
    </p:bg>
    <p:spTree>
      <p:nvGrpSpPr>
        <p:cNvPr id="1" name=""/>
        <p:cNvGrpSpPr/>
        <p:nvPr/>
      </p:nvGrpSpPr>
      <p:grpSpPr>
        <a:xfrm>
          <a:off x="0" y="0"/>
          <a:ext cx="0" cy="0"/>
        </a:xfrm>
      </p:grpSpPr>
      <p:sp>
        <p:nvSpPr>
          <p:cNvPr id="1026" name="Rectangle 2"/>
          <p:cNvSpPr>
            <a:spLocks noGrp="1" noChangeArrowheads="1"/>
          </p:cNvSpPr>
          <p:nvPr>
            <p:ph type="title"/>
          </p:nvPr>
        </p:nvSpPr>
        <p:spPr bwMode="auto">
          <a:xfrm>
            <a:off x="609600" y="908050"/>
            <a:ext cx="10977563" cy="63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zh-CN"/>
              <a:t>单击此处编辑母版标题样式</a:t>
            </a:r>
            <a:endParaRPr lang="zh-CN"/>
          </a:p>
        </p:txBody>
      </p:sp>
      <p:sp>
        <p:nvSpPr>
          <p:cNvPr id="1027" name="Rectangle 3"/>
          <p:cNvSpPr>
            <a:spLocks noGrp="1" noChangeArrowheads="1"/>
          </p:cNvSpPr>
          <p:nvPr>
            <p:ph type="body" idx="1"/>
          </p:nvPr>
        </p:nvSpPr>
        <p:spPr bwMode="auto">
          <a:xfrm>
            <a:off x="609600" y="1600200"/>
            <a:ext cx="10977563"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zh-CN"/>
              <a:t>单击此处编辑母版文本样式</a:t>
            </a:r>
            <a:endParaRPr lang="zh-CN"/>
          </a:p>
          <a:p>
            <a:pPr lvl="1"/>
            <a:r>
              <a:rPr lang="zh-CN"/>
              <a:t>第二级</a:t>
            </a:r>
            <a:endParaRPr lang="zh-CN"/>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mc:AlternateContent>
    <mc:Choice xmlns:p14="http://schemas.microsoft.com/office/powerpoint/2010/main" Requires="p14">
      <p:transition advClick="0" advTm="2000">
        <p14:prism/>
      </p:transition>
    </mc:Choice>
    <mc:Fallback>
      <p:transition advClick="0" advTm="2000">
        <p:fade/>
      </p:transition>
    </mc:Fallback>
  </mc:AlternateContent>
  <p:timing/>
  <p:txStyles>
    <p:titleStyle>
      <a:lvl1pPr algn="l" rtl="0" fontAlgn="base">
        <a:spcBef>
          <a:spcPct val="0"/>
        </a:spcBef>
        <a:spcAft>
          <a:spcPct val="0"/>
        </a:spcAft>
        <a:defRPr sz="2400">
          <a:solidFill>
            <a:schemeClr val="accent1"/>
          </a:solidFill>
          <a:latin typeface="+mj-lt"/>
          <a:ea typeface="+mj-ea"/>
          <a:cs typeface="+mj-cs"/>
        </a:defRPr>
      </a:lvl1pPr>
      <a:lvl2pPr algn="l" rtl="0" fontAlgn="base">
        <a:spcBef>
          <a:spcPct val="0"/>
        </a:spcBef>
        <a:spcAft>
          <a:spcPct val="0"/>
        </a:spcAft>
        <a:defRPr sz="2400">
          <a:solidFill>
            <a:schemeClr val="tx2"/>
          </a:solidFill>
          <a:latin typeface="Arial" pitchFamily="34" charset="0"/>
          <a:ea typeface="微软雅黑" panose="020b0503020204020204" pitchFamily="34" charset="-122"/>
        </a:defRPr>
      </a:lvl2pPr>
      <a:lvl3pPr algn="l" rtl="0" fontAlgn="base">
        <a:spcBef>
          <a:spcPct val="0"/>
        </a:spcBef>
        <a:spcAft>
          <a:spcPct val="0"/>
        </a:spcAft>
        <a:defRPr sz="2400">
          <a:solidFill>
            <a:schemeClr val="tx2"/>
          </a:solidFill>
          <a:latin typeface="Arial" pitchFamily="34" charset="0"/>
          <a:ea typeface="微软雅黑" panose="020b0503020204020204" pitchFamily="34" charset="-122"/>
        </a:defRPr>
      </a:lvl3pPr>
      <a:lvl4pPr algn="l" rtl="0" fontAlgn="base">
        <a:spcBef>
          <a:spcPct val="0"/>
        </a:spcBef>
        <a:spcAft>
          <a:spcPct val="0"/>
        </a:spcAft>
        <a:defRPr sz="2400">
          <a:solidFill>
            <a:schemeClr val="tx2"/>
          </a:solidFill>
          <a:latin typeface="Arial" pitchFamily="34" charset="0"/>
          <a:ea typeface="微软雅黑" panose="020b0503020204020204" pitchFamily="34" charset="-122"/>
        </a:defRPr>
      </a:lvl4pPr>
      <a:lvl5pPr algn="l" rtl="0" fontAlgn="base">
        <a:spcBef>
          <a:spcPct val="0"/>
        </a:spcBef>
        <a:spcAft>
          <a:spcPct val="0"/>
        </a:spcAft>
        <a:defRPr sz="2400">
          <a:solidFill>
            <a:schemeClr val="tx2"/>
          </a:solidFill>
          <a:latin typeface="Arial" pitchFamily="34" charset="0"/>
          <a:ea typeface="微软雅黑" panose="020b0503020204020204" pitchFamily="34" charset="-122"/>
        </a:defRPr>
      </a:lvl5pPr>
      <a:lvl6pPr marL="457200" algn="l" rtl="0" fontAlgn="base">
        <a:spcBef>
          <a:spcPct val="0"/>
        </a:spcBef>
        <a:spcAft>
          <a:spcPct val="0"/>
        </a:spcAft>
        <a:defRPr sz="2400">
          <a:solidFill>
            <a:schemeClr val="tx2"/>
          </a:solidFill>
          <a:latin typeface="Arial" pitchFamily="34" charset="0"/>
          <a:ea typeface="微软雅黑" panose="020b0503020204020204" pitchFamily="34" charset="-122"/>
        </a:defRPr>
      </a:lvl6pPr>
      <a:lvl7pPr marL="914400" algn="l" rtl="0" fontAlgn="base">
        <a:spcBef>
          <a:spcPct val="0"/>
        </a:spcBef>
        <a:spcAft>
          <a:spcPct val="0"/>
        </a:spcAft>
        <a:defRPr sz="2400">
          <a:solidFill>
            <a:schemeClr val="tx2"/>
          </a:solidFill>
          <a:latin typeface="Arial" pitchFamily="34" charset="0"/>
          <a:ea typeface="微软雅黑" panose="020b0503020204020204" pitchFamily="34" charset="-122"/>
        </a:defRPr>
      </a:lvl7pPr>
      <a:lvl8pPr marL="1371600" algn="l" rtl="0" fontAlgn="base">
        <a:spcBef>
          <a:spcPct val="0"/>
        </a:spcBef>
        <a:spcAft>
          <a:spcPct val="0"/>
        </a:spcAft>
        <a:defRPr sz="2400">
          <a:solidFill>
            <a:schemeClr val="tx2"/>
          </a:solidFill>
          <a:latin typeface="Arial" pitchFamily="34" charset="0"/>
          <a:ea typeface="微软雅黑" panose="020b0503020204020204" pitchFamily="34" charset="-122"/>
        </a:defRPr>
      </a:lvl8pPr>
      <a:lvl9pPr marL="1828800" algn="l" rtl="0" fontAlgn="base">
        <a:spcBef>
          <a:spcPct val="0"/>
        </a:spcBef>
        <a:spcAft>
          <a:spcPct val="0"/>
        </a:spcAft>
        <a:defRPr sz="2400">
          <a:solidFill>
            <a:schemeClr val="tx2"/>
          </a:solidFill>
          <a:latin typeface="Arial" pitchFamily="34" charset="0"/>
          <a:ea typeface="微软雅黑" panose="020b0503020204020204" pitchFamily="34" charset="-122"/>
        </a:defRPr>
      </a:lvl9pPr>
    </p:titleStyle>
    <p:bodyStyle>
      <a:lvl1pPr marL="342900" indent="-342900" algn="l" rtl="0" fontAlgn="base">
        <a:spcBef>
          <a:spcPct val="20000"/>
        </a:spcBef>
        <a:spcAft>
          <a:spcPct val="0"/>
        </a:spcAft>
        <a:buChar char="•"/>
        <a:defRPr sz="2000">
          <a:solidFill>
            <a:schemeClr val="accent1"/>
          </a:solidFill>
          <a:latin typeface="+mn-lt"/>
          <a:ea typeface="+mn-ea"/>
          <a:cs typeface="+mn-cs"/>
        </a:defRPr>
      </a:lvl1pPr>
      <a:lvl2pPr marL="742950" indent="-285750" algn="l" rtl="0" eaLnBrk="0" fontAlgn="base" hangingPunct="0">
        <a:spcBef>
          <a:spcPct val="20000"/>
        </a:spcBef>
        <a:spcAft>
          <a:spcPct val="0"/>
        </a:spcAft>
        <a:buChar char="–"/>
        <a:defRPr sz="2000">
          <a:solidFill>
            <a:schemeClr val="accent1"/>
          </a:solidFill>
          <a:latin typeface="+mn-lt"/>
          <a:ea typeface="仿宋_GB2312" panose="02010609030101010101" pitchFamily="49" charset="-122"/>
        </a:defRPr>
      </a:lvl2pPr>
      <a:lvl3pPr marL="1143000" indent="-228600" algn="l" rtl="0" eaLnBrk="0" fontAlgn="base" hangingPunct="0">
        <a:spcBef>
          <a:spcPct val="20000"/>
        </a:spcBef>
        <a:spcAft>
          <a:spcPct val="0"/>
        </a:spcAft>
        <a:buChar char="•"/>
        <a:defRPr sz="2400">
          <a:solidFill>
            <a:schemeClr val="tx1"/>
          </a:solidFill>
          <a:latin typeface="+mn-lt"/>
          <a:ea typeface="宋体" panose="02010600030101010101" pitchFamily="2" charset="-122"/>
        </a:defRPr>
      </a:lvl3pPr>
      <a:lvl4pPr marL="16002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4pPr>
      <a:lvl5pPr marL="20574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5pPr>
      <a:lvl6pPr marL="25146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6pPr>
      <a:lvl7pPr marL="29718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7pPr>
      <a:lvl8pPr marL="34290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8pPr>
      <a:lvl9pPr marL="3886200" indent="-228600" algn="l" rtl="0" eaLnBrk="0" fontAlgn="base" hangingPunct="0">
        <a:spcBef>
          <a:spcPct val="20000"/>
        </a:spcBef>
        <a:spcAft>
          <a:spcPct val="0"/>
        </a:spcAft>
        <a:buChar char="»"/>
        <a:defRPr sz="2000">
          <a:solidFill>
            <a:schemeClr val="tx1"/>
          </a:solidFill>
          <a:latin typeface="+mn-lt"/>
          <a:ea typeface="宋体" panose="02010600030101010101" pitchFamily="2" charset="-122"/>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notesSlide" Target="../notesSlides/notesSlide1.xml" /><Relationship Id="rId3" Type="http://schemas.openxmlformats.org/officeDocument/2006/relationships/image" Target="../media/image1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 Id="rId6" Type="http://schemas.openxmlformats.org/officeDocument/2006/relationships/tags" Target="../tags/tag4.xml" /><Relationship Id="rId7" Type="http://schemas.openxmlformats.org/officeDocument/2006/relationships/tags" Target="../tags/tag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5.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tags" Target="../tags/tag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image" Target="../media/image1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 Id="rId3" Type="http://schemas.openxmlformats.org/officeDocument/2006/relationships/chart" Target="../charts/chart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8.xml" /><Relationship Id="rId3" Type="http://schemas.openxmlformats.org/officeDocument/2006/relationships/image" Target="../media/image17.emf" /><Relationship Id="rId4" Type="http://schemas.openxmlformats.org/officeDocument/2006/relationships/image" Target="../media/image18.png" /><Relationship Id="rId5" Type="http://schemas.openxmlformats.org/officeDocument/2006/relationships/image" Target="../media/image19.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9.xml" /><Relationship Id="rId3" Type="http://schemas.openxmlformats.org/officeDocument/2006/relationships/image" Target="../media/image20.emf"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14415200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 name="矩形 28"/>
          <p:cNvSpPr/>
          <p:nvPr/>
        </p:nvSpPr>
        <p:spPr>
          <a:xfrm>
            <a:off x="4874245" y="4092247"/>
            <a:ext cx="3812203" cy="521970"/>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r"/>
            <a:r>
              <a:rPr lang="zh-CN" altLang="en-US" sz="2800" smtClean="0">
                <a:solidFill>
                  <a:schemeClr val="accent1"/>
                </a:solidFill>
                <a:latin typeface="微软雅黑" panose="020b0503020204020204" pitchFamily="34" charset="-122"/>
                <a:ea typeface="微软雅黑" panose="020b0503020204020204" pitchFamily="34" charset="-122"/>
              </a:rPr>
              <a:t>浙江悦德建设有限公司</a:t>
            </a:r>
            <a:endParaRPr lang="zh-CN" sz="2800">
              <a:solidFill>
                <a:schemeClr val="accent1"/>
              </a:solidFill>
              <a:latin typeface="微软雅黑" panose="020b0503020204020204" pitchFamily="34" charset="-122"/>
              <a:ea typeface="微软雅黑" panose="020b0503020204020204" pitchFamily="34" charset="-122"/>
            </a:endParaRPr>
          </a:p>
        </p:txBody>
      </p:sp>
      <p:sp>
        <p:nvSpPr>
          <p:cNvPr id="30" name="文本框 29" descr="e7d195523061f1c0deeec63e560781cfd59afb0ea006f2a87ABB68BF51EA6619813959095094C18C62A12F549504892A4AAA8C1554C6663626E05CA27F281A14E6983772AFC3FB97135759321DEA3D709AACD122C08E6ED1C77BAD4A88EF4CD28A80260D8F97957F436F83C1F553EF0169027D0DBFA7A77088E1513DBDFC101C4B4DFF310B01A5021663E46B6BC2AAB5"/>
          <p:cNvSpPr txBox="1"/>
          <p:nvPr/>
        </p:nvSpPr>
        <p:spPr>
          <a:xfrm rot="21585350">
            <a:off x="1583686" y="5448810"/>
            <a:ext cx="4225913" cy="431165"/>
          </a:xfrm>
          <a:prstGeom prst="rect">
            <a:avLst/>
          </a:prstGeom>
          <a:noFill/>
        </p:spPr>
        <p:txBody>
          <a:bodyPr wrap="none" rtlCol="0">
            <a:no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a:defRPr/>
            </a:pPr>
            <a:r>
              <a:rPr lang="zh-CN" altLang="en-US" sz="2000" b="1" smtClean="0">
                <a:solidFill>
                  <a:srgbClr val="4C4B50"/>
                </a:solidFill>
                <a:latin typeface="幼圆" panose="02010509060101010101" pitchFamily="49" charset="-122"/>
                <a:ea typeface="幼圆" panose="02010509060101010101" pitchFamily="49" charset="-122"/>
                <a:cs typeface="Kartika" panose="02020503030404060203" pitchFamily="18" charset="0"/>
              </a:rPr>
              <a:t>浙江悦德建设有限公司</a:t>
            </a:r>
            <a:r>
              <a:rPr lang="en-US" altLang="zh-CN" sz="2000" b="1" smtClean="0">
                <a:solidFill>
                  <a:srgbClr val="4C4B50"/>
                </a:solidFill>
                <a:latin typeface="幼圆" panose="02010509060101010101" pitchFamily="49" charset="-122"/>
                <a:ea typeface="幼圆" panose="02010509060101010101" pitchFamily="49" charset="-122"/>
                <a:cs typeface="Kartika" panose="02020503030404060203" pitchFamily="18" charset="0"/>
              </a:rPr>
              <a:t>QC</a:t>
            </a:r>
            <a:r>
              <a:rPr lang="zh-CN" altLang="en-US" sz="2000" b="1">
                <a:solidFill>
                  <a:srgbClr val="4C4B50"/>
                </a:solidFill>
                <a:latin typeface="幼圆" panose="02010509060101010101" pitchFamily="49" charset="-122"/>
                <a:ea typeface="幼圆" panose="02010509060101010101" pitchFamily="49" charset="-122"/>
                <a:cs typeface="Kartika" panose="02020503030404060203" pitchFamily="18" charset="0"/>
              </a:rPr>
              <a:t>小组</a:t>
            </a:r>
            <a:endParaRPr lang="zh-CN" altLang="en-US" sz="2000" b="1">
              <a:solidFill>
                <a:srgbClr val="4C4B50"/>
              </a:solidFill>
              <a:latin typeface="幼圆" panose="02010509060101010101" pitchFamily="49" charset="-122"/>
              <a:ea typeface="幼圆" panose="02010509060101010101" pitchFamily="49" charset="-122"/>
              <a:cs typeface="Kartika" panose="02020503030404060203" pitchFamily="18" charset="0"/>
            </a:endParaRPr>
          </a:p>
        </p:txBody>
      </p:sp>
      <p:sp>
        <p:nvSpPr>
          <p:cNvPr id="31" name="文本框 30" descr="e7d195523061f1c0deeec63e560781cfd59afb0ea006f2a87ABB68BF51EA6619813959095094C18C62A12F549504892A4AAA8C1554C6663626E05CA27F281A14E6983772AFC3FB97135759321DEA3D709AACD122C08E6ED1C77BAD4A88EF4CD28A80260D8F97957F436F83C1F553EF0169027D0DBFA7A77088E1513DBDFC101C4B4DFF310B01A5021663E46B6BC2AAB5"/>
          <p:cNvSpPr txBox="1"/>
          <p:nvPr/>
        </p:nvSpPr>
        <p:spPr>
          <a:xfrm rot="21564009">
            <a:off x="6496294" y="5445799"/>
            <a:ext cx="1969770" cy="398780"/>
          </a:xfrm>
          <a:prstGeom prst="rect">
            <a:avLst/>
          </a:prstGeom>
          <a:noFill/>
        </p:spPr>
        <p:txBody>
          <a:bodyPr wrap="non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a:defRPr/>
            </a:pPr>
            <a:r>
              <a:rPr lang="zh-CN" altLang="en-US" sz="2000" b="1">
                <a:solidFill>
                  <a:srgbClr val="4C4B50"/>
                </a:solidFill>
                <a:latin typeface="幼圆" panose="02010509060101010101" pitchFamily="49" charset="-122"/>
                <a:ea typeface="幼圆" panose="02010509060101010101" pitchFamily="49" charset="-122"/>
                <a:cs typeface="Kartika" panose="02020503030404060203" pitchFamily="18" charset="0"/>
              </a:rPr>
              <a:t>汇报人</a:t>
            </a:r>
            <a:r>
              <a:rPr lang="zh-CN" altLang="en-US" sz="2000" b="1" smtClean="0">
                <a:solidFill>
                  <a:srgbClr val="4C4B50"/>
                </a:solidFill>
                <a:latin typeface="幼圆" panose="02010509060101010101" pitchFamily="49" charset="-122"/>
                <a:ea typeface="幼圆" panose="02010509060101010101" pitchFamily="49" charset="-122"/>
                <a:cs typeface="Kartika" panose="02020503030404060203" pitchFamily="18" charset="0"/>
              </a:rPr>
              <a:t>：任永峰</a:t>
            </a:r>
            <a:endParaRPr lang="zh-CN" altLang="en-US" sz="2000" b="1" smtClean="0">
              <a:solidFill>
                <a:srgbClr val="4C4B50"/>
              </a:solidFill>
              <a:latin typeface="幼圆" panose="02010509060101010101" pitchFamily="49" charset="-122"/>
              <a:ea typeface="幼圆" panose="02010509060101010101" pitchFamily="49" charset="-122"/>
              <a:cs typeface="Kartika" panose="02020503030404060203" pitchFamily="18" charset="0"/>
            </a:endParaRPr>
          </a:p>
        </p:txBody>
      </p:sp>
      <p:grpSp>
        <p:nvGrpSpPr>
          <p:cNvPr id="3" name="组合 2"/>
          <p:cNvGrpSpPr/>
          <p:nvPr/>
        </p:nvGrpSpPr>
        <p:grpSpPr>
          <a:xfrm>
            <a:off x="1240204" y="1288412"/>
            <a:ext cx="2099443" cy="1832616"/>
            <a:chOff x="1511944" y="2420246"/>
            <a:chExt cx="2627152" cy="2294453"/>
          </a:xfrm>
          <a:solidFill>
            <a:srgbClr val="247390"/>
          </a:solidFill>
          <a:effectLst>
            <a:outerShdw blurRad="203200" dist="38100" dir="3780000" sx="103000" sy="103000" algn="t" rotWithShape="0">
              <a:prstClr val="black">
                <a:alpha val="25000"/>
              </a:prstClr>
            </a:outerShdw>
          </a:effectLst>
        </p:grpSpPr>
        <p:sp>
          <p:nvSpPr>
            <p:cNvPr id="6" name="Freeform 6"/>
            <p:cNvSpPr/>
            <p:nvPr/>
          </p:nvSpPr>
          <p:spPr bwMode="auto">
            <a:xfrm>
              <a:off x="1511944" y="2420246"/>
              <a:ext cx="2627152" cy="2294453"/>
            </a:xfrm>
            <a:custGeom>
              <a:gdLst>
                <a:gd name="T0" fmla="*/ 4479 w 4516"/>
                <a:gd name="T1" fmla="*/ 2074 h 3947"/>
                <a:gd name="T2" fmla="*/ 3967 w 4516"/>
                <a:gd name="T3" fmla="*/ 2960 h 3947"/>
                <a:gd name="T4" fmla="*/ 3455 w 4516"/>
                <a:gd name="T5" fmla="*/ 3847 h 3947"/>
                <a:gd name="T6" fmla="*/ 3282 w 4516"/>
                <a:gd name="T7" fmla="*/ 3947 h 3947"/>
                <a:gd name="T8" fmla="*/ 2258 w 4516"/>
                <a:gd name="T9" fmla="*/ 3947 h 3947"/>
                <a:gd name="T10" fmla="*/ 1234 w 4516"/>
                <a:gd name="T11" fmla="*/ 3947 h 3947"/>
                <a:gd name="T12" fmla="*/ 1061 w 4516"/>
                <a:gd name="T13" fmla="*/ 3847 h 3947"/>
                <a:gd name="T14" fmla="*/ 549 w 4516"/>
                <a:gd name="T15" fmla="*/ 2960 h 3947"/>
                <a:gd name="T16" fmla="*/ 37 w 4516"/>
                <a:gd name="T17" fmla="*/ 2074 h 3947"/>
                <a:gd name="T18" fmla="*/ 37 w 4516"/>
                <a:gd name="T19" fmla="*/ 1874 h 3947"/>
                <a:gd name="T20" fmla="*/ 549 w 4516"/>
                <a:gd name="T21" fmla="*/ 987 h 3947"/>
                <a:gd name="T22" fmla="*/ 1061 w 4516"/>
                <a:gd name="T23" fmla="*/ 100 h 3947"/>
                <a:gd name="T24" fmla="*/ 1234 w 4516"/>
                <a:gd name="T25" fmla="*/ 0 h 3947"/>
                <a:gd name="T26" fmla="*/ 2258 w 4516"/>
                <a:gd name="T27" fmla="*/ 0 h 3947"/>
                <a:gd name="T28" fmla="*/ 3282 w 4516"/>
                <a:gd name="T29" fmla="*/ 0 h 3947"/>
                <a:gd name="T30" fmla="*/ 3455 w 4516"/>
                <a:gd name="T31" fmla="*/ 100 h 3947"/>
                <a:gd name="T32" fmla="*/ 3967 w 4516"/>
                <a:gd name="T33" fmla="*/ 987 h 3947"/>
                <a:gd name="T34" fmla="*/ 4479 w 4516"/>
                <a:gd name="T35" fmla="*/ 1874 h 3947"/>
                <a:gd name="T36" fmla="*/ 4479 w 4516"/>
                <a:gd name="T37" fmla="*/ 2074 h 39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516" h="3947">
                  <a:moveTo>
                    <a:pt x="4479" y="2074"/>
                  </a:moveTo>
                  <a:lnTo>
                    <a:pt x="3967" y="2960"/>
                  </a:lnTo>
                  <a:lnTo>
                    <a:pt x="3455" y="3847"/>
                  </a:lnTo>
                  <a:cubicBezTo>
                    <a:pt x="3418" y="3911"/>
                    <a:pt x="3355" y="3947"/>
                    <a:pt x="3282" y="3947"/>
                  </a:cubicBezTo>
                  <a:lnTo>
                    <a:pt x="2258" y="3947"/>
                  </a:lnTo>
                  <a:lnTo>
                    <a:pt x="1234" y="3947"/>
                  </a:lnTo>
                  <a:cubicBezTo>
                    <a:pt x="1160" y="3947"/>
                    <a:pt x="1097" y="3911"/>
                    <a:pt x="1061" y="3847"/>
                  </a:cubicBezTo>
                  <a:lnTo>
                    <a:pt x="549" y="2960"/>
                  </a:lnTo>
                  <a:lnTo>
                    <a:pt x="37" y="2074"/>
                  </a:lnTo>
                  <a:cubicBezTo>
                    <a:pt x="0" y="2010"/>
                    <a:pt x="0" y="1937"/>
                    <a:pt x="37" y="1874"/>
                  </a:cubicBezTo>
                  <a:lnTo>
                    <a:pt x="549" y="987"/>
                  </a:lnTo>
                  <a:lnTo>
                    <a:pt x="1061" y="100"/>
                  </a:lnTo>
                  <a:cubicBezTo>
                    <a:pt x="1097" y="36"/>
                    <a:pt x="1160" y="0"/>
                    <a:pt x="1234" y="0"/>
                  </a:cubicBezTo>
                  <a:lnTo>
                    <a:pt x="2258" y="0"/>
                  </a:lnTo>
                  <a:lnTo>
                    <a:pt x="3282" y="0"/>
                  </a:lnTo>
                  <a:cubicBezTo>
                    <a:pt x="3355" y="0"/>
                    <a:pt x="3418" y="36"/>
                    <a:pt x="3455" y="100"/>
                  </a:cubicBezTo>
                  <a:lnTo>
                    <a:pt x="3967" y="987"/>
                  </a:lnTo>
                  <a:lnTo>
                    <a:pt x="4479" y="1874"/>
                  </a:lnTo>
                  <a:cubicBezTo>
                    <a:pt x="4516" y="1937"/>
                    <a:pt x="4516" y="2010"/>
                    <a:pt x="4479" y="2074"/>
                  </a:cubicBezTo>
                  <a:close/>
                </a:path>
              </a:pathLst>
            </a:custGeom>
            <a:grpFill/>
            <a:ln w="7938" cap="flat">
              <a:noFill/>
              <a:prstDash val="solid"/>
              <a:miter lim="800000"/>
            </a:ln>
            <a:effec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7" name="Freeform 6"/>
            <p:cNvSpPr/>
            <p:nvPr/>
          </p:nvSpPr>
          <p:spPr bwMode="auto">
            <a:xfrm>
              <a:off x="1524106" y="2431739"/>
              <a:ext cx="2602832" cy="2271469"/>
            </a:xfrm>
            <a:custGeom>
              <a:gdLst>
                <a:gd name="T0" fmla="*/ 4479 w 4516"/>
                <a:gd name="T1" fmla="*/ 2074 h 3947"/>
                <a:gd name="T2" fmla="*/ 3967 w 4516"/>
                <a:gd name="T3" fmla="*/ 2960 h 3947"/>
                <a:gd name="T4" fmla="*/ 3455 w 4516"/>
                <a:gd name="T5" fmla="*/ 3847 h 3947"/>
                <a:gd name="T6" fmla="*/ 3282 w 4516"/>
                <a:gd name="T7" fmla="*/ 3947 h 3947"/>
                <a:gd name="T8" fmla="*/ 2258 w 4516"/>
                <a:gd name="T9" fmla="*/ 3947 h 3947"/>
                <a:gd name="T10" fmla="*/ 1234 w 4516"/>
                <a:gd name="T11" fmla="*/ 3947 h 3947"/>
                <a:gd name="T12" fmla="*/ 1061 w 4516"/>
                <a:gd name="T13" fmla="*/ 3847 h 3947"/>
                <a:gd name="T14" fmla="*/ 549 w 4516"/>
                <a:gd name="T15" fmla="*/ 2960 h 3947"/>
                <a:gd name="T16" fmla="*/ 37 w 4516"/>
                <a:gd name="T17" fmla="*/ 2074 h 3947"/>
                <a:gd name="T18" fmla="*/ 37 w 4516"/>
                <a:gd name="T19" fmla="*/ 1874 h 3947"/>
                <a:gd name="T20" fmla="*/ 549 w 4516"/>
                <a:gd name="T21" fmla="*/ 987 h 3947"/>
                <a:gd name="T22" fmla="*/ 1061 w 4516"/>
                <a:gd name="T23" fmla="*/ 100 h 3947"/>
                <a:gd name="T24" fmla="*/ 1234 w 4516"/>
                <a:gd name="T25" fmla="*/ 0 h 3947"/>
                <a:gd name="T26" fmla="*/ 2258 w 4516"/>
                <a:gd name="T27" fmla="*/ 0 h 3947"/>
                <a:gd name="T28" fmla="*/ 3282 w 4516"/>
                <a:gd name="T29" fmla="*/ 0 h 3947"/>
                <a:gd name="T30" fmla="*/ 3455 w 4516"/>
                <a:gd name="T31" fmla="*/ 100 h 3947"/>
                <a:gd name="T32" fmla="*/ 3967 w 4516"/>
                <a:gd name="T33" fmla="*/ 987 h 3947"/>
                <a:gd name="T34" fmla="*/ 4479 w 4516"/>
                <a:gd name="T35" fmla="*/ 1874 h 3947"/>
                <a:gd name="T36" fmla="*/ 4479 w 4516"/>
                <a:gd name="T37" fmla="*/ 2074 h 39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516" h="3947">
                  <a:moveTo>
                    <a:pt x="4479" y="2074"/>
                  </a:moveTo>
                  <a:lnTo>
                    <a:pt x="3967" y="2960"/>
                  </a:lnTo>
                  <a:lnTo>
                    <a:pt x="3455" y="3847"/>
                  </a:lnTo>
                  <a:cubicBezTo>
                    <a:pt x="3418" y="3911"/>
                    <a:pt x="3355" y="3947"/>
                    <a:pt x="3282" y="3947"/>
                  </a:cubicBezTo>
                  <a:lnTo>
                    <a:pt x="2258" y="3947"/>
                  </a:lnTo>
                  <a:lnTo>
                    <a:pt x="1234" y="3947"/>
                  </a:lnTo>
                  <a:cubicBezTo>
                    <a:pt x="1160" y="3947"/>
                    <a:pt x="1097" y="3911"/>
                    <a:pt x="1061" y="3847"/>
                  </a:cubicBezTo>
                  <a:lnTo>
                    <a:pt x="549" y="2960"/>
                  </a:lnTo>
                  <a:lnTo>
                    <a:pt x="37" y="2074"/>
                  </a:lnTo>
                  <a:cubicBezTo>
                    <a:pt x="0" y="2010"/>
                    <a:pt x="0" y="1937"/>
                    <a:pt x="37" y="1874"/>
                  </a:cubicBezTo>
                  <a:lnTo>
                    <a:pt x="549" y="987"/>
                  </a:lnTo>
                  <a:lnTo>
                    <a:pt x="1061" y="100"/>
                  </a:lnTo>
                  <a:cubicBezTo>
                    <a:pt x="1097" y="36"/>
                    <a:pt x="1160" y="0"/>
                    <a:pt x="1234" y="0"/>
                  </a:cubicBezTo>
                  <a:lnTo>
                    <a:pt x="2258" y="0"/>
                  </a:lnTo>
                  <a:lnTo>
                    <a:pt x="3282" y="0"/>
                  </a:lnTo>
                  <a:cubicBezTo>
                    <a:pt x="3355" y="0"/>
                    <a:pt x="3418" y="36"/>
                    <a:pt x="3455" y="100"/>
                  </a:cubicBezTo>
                  <a:lnTo>
                    <a:pt x="3967" y="987"/>
                  </a:lnTo>
                  <a:lnTo>
                    <a:pt x="4479" y="1874"/>
                  </a:lnTo>
                  <a:cubicBezTo>
                    <a:pt x="4516" y="1937"/>
                    <a:pt x="4516" y="2010"/>
                    <a:pt x="4479" y="2074"/>
                  </a:cubicBezTo>
                  <a:close/>
                </a:path>
              </a:pathLst>
            </a:custGeom>
            <a:grpFill/>
            <a:ln w="7938" cap="flat">
              <a:noFill/>
              <a:prstDash val="solid"/>
              <a:miter lim="800000"/>
            </a:ln>
            <a:effec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grpSp>
      <p:sp>
        <p:nvSpPr>
          <p:cNvPr id="18" name="Freeform 6"/>
          <p:cNvSpPr/>
          <p:nvPr/>
        </p:nvSpPr>
        <p:spPr bwMode="auto">
          <a:xfrm>
            <a:off x="603347" y="1299154"/>
            <a:ext cx="2099443" cy="1832616"/>
          </a:xfrm>
          <a:custGeom>
            <a:gdLst>
              <a:gd name="T0" fmla="*/ 4479 w 4516"/>
              <a:gd name="T1" fmla="*/ 2074 h 3947"/>
              <a:gd name="T2" fmla="*/ 3967 w 4516"/>
              <a:gd name="T3" fmla="*/ 2960 h 3947"/>
              <a:gd name="T4" fmla="*/ 3455 w 4516"/>
              <a:gd name="T5" fmla="*/ 3847 h 3947"/>
              <a:gd name="T6" fmla="*/ 3282 w 4516"/>
              <a:gd name="T7" fmla="*/ 3947 h 3947"/>
              <a:gd name="T8" fmla="*/ 2258 w 4516"/>
              <a:gd name="T9" fmla="*/ 3947 h 3947"/>
              <a:gd name="T10" fmla="*/ 1234 w 4516"/>
              <a:gd name="T11" fmla="*/ 3947 h 3947"/>
              <a:gd name="T12" fmla="*/ 1061 w 4516"/>
              <a:gd name="T13" fmla="*/ 3847 h 3947"/>
              <a:gd name="T14" fmla="*/ 549 w 4516"/>
              <a:gd name="T15" fmla="*/ 2960 h 3947"/>
              <a:gd name="T16" fmla="*/ 37 w 4516"/>
              <a:gd name="T17" fmla="*/ 2074 h 3947"/>
              <a:gd name="T18" fmla="*/ 37 w 4516"/>
              <a:gd name="T19" fmla="*/ 1874 h 3947"/>
              <a:gd name="T20" fmla="*/ 549 w 4516"/>
              <a:gd name="T21" fmla="*/ 987 h 3947"/>
              <a:gd name="T22" fmla="*/ 1061 w 4516"/>
              <a:gd name="T23" fmla="*/ 100 h 3947"/>
              <a:gd name="T24" fmla="*/ 1234 w 4516"/>
              <a:gd name="T25" fmla="*/ 0 h 3947"/>
              <a:gd name="T26" fmla="*/ 2258 w 4516"/>
              <a:gd name="T27" fmla="*/ 0 h 3947"/>
              <a:gd name="T28" fmla="*/ 3282 w 4516"/>
              <a:gd name="T29" fmla="*/ 0 h 3947"/>
              <a:gd name="T30" fmla="*/ 3455 w 4516"/>
              <a:gd name="T31" fmla="*/ 100 h 3947"/>
              <a:gd name="T32" fmla="*/ 3967 w 4516"/>
              <a:gd name="T33" fmla="*/ 987 h 3947"/>
              <a:gd name="T34" fmla="*/ 4479 w 4516"/>
              <a:gd name="T35" fmla="*/ 1874 h 3947"/>
              <a:gd name="T36" fmla="*/ 4479 w 4516"/>
              <a:gd name="T37" fmla="*/ 2074 h 39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4516" h="3947">
                <a:moveTo>
                  <a:pt x="4479" y="2074"/>
                </a:moveTo>
                <a:lnTo>
                  <a:pt x="3967" y="2960"/>
                </a:lnTo>
                <a:lnTo>
                  <a:pt x="3455" y="3847"/>
                </a:lnTo>
                <a:cubicBezTo>
                  <a:pt x="3418" y="3911"/>
                  <a:pt x="3355" y="3947"/>
                  <a:pt x="3282" y="3947"/>
                </a:cubicBezTo>
                <a:lnTo>
                  <a:pt x="2258" y="3947"/>
                </a:lnTo>
                <a:lnTo>
                  <a:pt x="1234" y="3947"/>
                </a:lnTo>
                <a:cubicBezTo>
                  <a:pt x="1160" y="3947"/>
                  <a:pt x="1097" y="3911"/>
                  <a:pt x="1061" y="3847"/>
                </a:cubicBezTo>
                <a:lnTo>
                  <a:pt x="549" y="2960"/>
                </a:lnTo>
                <a:lnTo>
                  <a:pt x="37" y="2074"/>
                </a:lnTo>
                <a:cubicBezTo>
                  <a:pt x="0" y="2010"/>
                  <a:pt x="0" y="1937"/>
                  <a:pt x="37" y="1874"/>
                </a:cubicBezTo>
                <a:lnTo>
                  <a:pt x="549" y="987"/>
                </a:lnTo>
                <a:lnTo>
                  <a:pt x="1061" y="100"/>
                </a:lnTo>
                <a:cubicBezTo>
                  <a:pt x="1097" y="36"/>
                  <a:pt x="1160" y="0"/>
                  <a:pt x="1234" y="0"/>
                </a:cubicBezTo>
                <a:lnTo>
                  <a:pt x="2258" y="0"/>
                </a:lnTo>
                <a:lnTo>
                  <a:pt x="3282" y="0"/>
                </a:lnTo>
                <a:cubicBezTo>
                  <a:pt x="3355" y="0"/>
                  <a:pt x="3418" y="36"/>
                  <a:pt x="3455" y="100"/>
                </a:cubicBezTo>
                <a:lnTo>
                  <a:pt x="3967" y="987"/>
                </a:lnTo>
                <a:lnTo>
                  <a:pt x="4479" y="1874"/>
                </a:lnTo>
                <a:cubicBezTo>
                  <a:pt x="4516" y="1937"/>
                  <a:pt x="4516" y="2010"/>
                  <a:pt x="4479" y="2074"/>
                </a:cubicBezTo>
                <a:close/>
              </a:path>
            </a:pathLst>
          </a:custGeom>
          <a:gradFill>
            <a:gsLst>
              <a:gs pos="0">
                <a:srgbClr val="067FC9"/>
              </a:gs>
              <a:gs pos="100000">
                <a:srgbClr val="00B2CA"/>
              </a:gs>
            </a:gsLst>
            <a:lin ang="2700000" scaled="1"/>
          </a:gradFill>
          <a:ln w="7938" cap="flat">
            <a:noFill/>
            <a:prstDash val="solid"/>
            <a:miter lim="800000"/>
          </a:ln>
          <a:effec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5" name="Rectangle 3"/>
          <p:cNvSpPr txBox="1">
            <a:spLocks noChangeArrowheads="1"/>
          </p:cNvSpPr>
          <p:nvPr/>
        </p:nvSpPr>
        <p:spPr bwMode="auto">
          <a:xfrm>
            <a:off x="3567792" y="1584960"/>
            <a:ext cx="8075205" cy="12395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defPPr>
              <a:defRPr lang="zh-CN"/>
            </a:defPPr>
            <a:lvl1pPr algn="l" rtl="0" fontAlgn="base">
              <a:spcBef>
                <a:spcPct val="0"/>
              </a:spcBef>
              <a:spcAft>
                <a:spcPct val="0"/>
              </a:spcAft>
              <a:buFont typeface="Arial" pitchFamily="34" charset="0"/>
              <a:defRPr sz="2400" kern="1200">
                <a:solidFill>
                  <a:schemeClr val="accent1"/>
                </a:solidFill>
                <a:latin typeface="+mj-lt"/>
                <a:ea typeface="+mj-ea"/>
                <a:cs typeface="+mj-cs"/>
              </a:defRPr>
            </a:lvl1pPr>
            <a:lvl2pPr marL="457200" algn="l" rtl="0" fontAlgn="base">
              <a:spcBef>
                <a:spcPct val="0"/>
              </a:spcBef>
              <a:spcAft>
                <a:spcPct val="0"/>
              </a:spcAft>
              <a:buFont typeface="Arial" pitchFamily="34" charset="0"/>
              <a:defRPr sz="2400" kern="1200">
                <a:solidFill>
                  <a:schemeClr val="tx2"/>
                </a:solidFill>
                <a:latin typeface="Arial" pitchFamily="34" charset="0"/>
                <a:ea typeface="微软雅黑" panose="020b0503020204020204" pitchFamily="34" charset="-122"/>
                <a:cs typeface="+mn-cs"/>
              </a:defRPr>
            </a:lvl2pPr>
            <a:lvl3pPr marL="914400" algn="l" rtl="0" fontAlgn="base">
              <a:spcBef>
                <a:spcPct val="0"/>
              </a:spcBef>
              <a:spcAft>
                <a:spcPct val="0"/>
              </a:spcAft>
              <a:buFont typeface="Arial" pitchFamily="34" charset="0"/>
              <a:defRPr sz="2400" kern="1200">
                <a:solidFill>
                  <a:schemeClr val="tx2"/>
                </a:solidFill>
                <a:latin typeface="Arial" pitchFamily="34" charset="0"/>
                <a:ea typeface="微软雅黑" panose="020b0503020204020204" pitchFamily="34" charset="-122"/>
                <a:cs typeface="+mn-cs"/>
              </a:defRPr>
            </a:lvl3pPr>
            <a:lvl4pPr marL="1371600" algn="l" rtl="0" fontAlgn="base">
              <a:spcBef>
                <a:spcPct val="0"/>
              </a:spcBef>
              <a:spcAft>
                <a:spcPct val="0"/>
              </a:spcAft>
              <a:buFont typeface="Arial" pitchFamily="34" charset="0"/>
              <a:defRPr sz="2400" kern="1200">
                <a:solidFill>
                  <a:schemeClr val="tx2"/>
                </a:solidFill>
                <a:latin typeface="Arial" pitchFamily="34" charset="0"/>
                <a:ea typeface="微软雅黑" panose="020b0503020204020204" pitchFamily="34" charset="-122"/>
                <a:cs typeface="+mn-cs"/>
              </a:defRPr>
            </a:lvl4pPr>
            <a:lvl5pPr marL="1828800" algn="l" rtl="0" fontAlgn="base">
              <a:spcBef>
                <a:spcPct val="0"/>
              </a:spcBef>
              <a:spcAft>
                <a:spcPct val="0"/>
              </a:spcAft>
              <a:buFont typeface="Arial" pitchFamily="34" charset="0"/>
              <a:defRPr sz="2400" kern="1200">
                <a:solidFill>
                  <a:schemeClr val="tx2"/>
                </a:solidFill>
                <a:latin typeface="Arial" pitchFamily="34" charset="0"/>
                <a:ea typeface="微软雅黑" panose="020b0503020204020204" pitchFamily="34" charset="-122"/>
                <a:cs typeface="+mn-cs"/>
              </a:defRPr>
            </a:lvl5pPr>
            <a:lvl6pPr marL="457200" algn="l" defTabSz="914400"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6pPr>
            <a:lvl7pPr marL="914400" algn="l" defTabSz="914400"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7pPr>
            <a:lvl8pPr marL="1371600" algn="l" defTabSz="914400"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8pPr>
            <a:lvl9pPr marL="1828800" algn="l" defTabSz="914400" rtl="0" eaLnBrk="1" fontAlgn="base" latinLnBrk="0" hangingPunct="1">
              <a:spcBef>
                <a:spcPct val="0"/>
              </a:spcBef>
              <a:spcAft>
                <a:spcPct val="0"/>
              </a:spcAft>
              <a:defRPr sz="2400" kern="1200">
                <a:solidFill>
                  <a:schemeClr val="tx2"/>
                </a:solidFill>
                <a:latin typeface="Arial" pitchFamily="34" charset="0"/>
                <a:ea typeface="微软雅黑" panose="020b0503020204020204" pitchFamily="34" charset="-122"/>
                <a:cs typeface="+mn-cs"/>
              </a:defRPr>
            </a:lvl9pPr>
          </a:lstStyle>
          <a:p>
            <a:pPr>
              <a:buFontTx/>
            </a:pPr>
            <a:r>
              <a:rPr lang="zh-CN" sz="4000" b="1" kern="0">
                <a:solidFill>
                  <a:schemeClr val="tx1"/>
                </a:solidFill>
                <a:latin typeface="+mj-ea"/>
              </a:rPr>
              <a:t>提</a:t>
            </a:r>
            <a:r>
              <a:rPr lang="zh-CN" sz="4000" b="1" kern="0" smtClean="0">
                <a:solidFill>
                  <a:schemeClr val="tx1"/>
                </a:solidFill>
                <a:latin typeface="+mj-ea"/>
              </a:rPr>
              <a:t>高</a:t>
            </a:r>
            <a:r>
              <a:rPr lang="zh-CN" altLang="en-US" sz="4000" b="1" kern="0" smtClean="0">
                <a:solidFill>
                  <a:schemeClr val="tx1"/>
                </a:solidFill>
                <a:latin typeface="+mj-ea"/>
              </a:rPr>
              <a:t>幕墙翻边钢筋位置准确合格率</a:t>
            </a:r>
            <a:endParaRPr lang="zh-CN" sz="4000" b="1" kern="0">
              <a:solidFill>
                <a:schemeClr val="tx1"/>
              </a:solidFill>
              <a:latin typeface="+mj-ea"/>
            </a:endParaRPr>
          </a:p>
        </p:txBody>
      </p:sp>
      <p:pic>
        <p:nvPicPr>
          <p:cNvPr id="1026" name="图片 39"/>
          <p:cNvPicPr>
            <a:picLocks noChangeAspect="1" noChangeArrowheads="1"/>
          </p:cNvPicPr>
          <p:nvPr/>
        </p:nvPicPr>
        <p:blipFill>
          <a:blip r:embed="rId3"/>
          <a:stretch>
            <a:fillRect/>
          </a:stretch>
        </p:blipFill>
        <p:spPr bwMode="auto">
          <a:xfrm>
            <a:off x="1118259" y="1958380"/>
            <a:ext cx="1224136" cy="411440"/>
          </a:xfrm>
          <a:prstGeom prst="rect">
            <a:avLst/>
          </a:prstGeom>
          <a:noFill/>
          <a:ln w="9525">
            <a:noFill/>
            <a:miter lim="800000"/>
          </a:ln>
        </p:spPr>
      </p:pic>
      <p:pic>
        <p:nvPicPr>
          <p:cNvPr id="44" name="图片 39"/>
          <p:cNvPicPr>
            <a:picLocks noChangeAspect="1" noChangeArrowheads="1"/>
          </p:cNvPicPr>
          <p:nvPr/>
        </p:nvPicPr>
        <p:blipFill>
          <a:blip r:embed="rId3"/>
          <a:srcRect r="64446"/>
          <a:stretch>
            <a:fillRect/>
          </a:stretch>
        </p:blipFill>
        <p:spPr bwMode="auto">
          <a:xfrm>
            <a:off x="1270659" y="5444882"/>
            <a:ext cx="435234" cy="411440"/>
          </a:xfrm>
          <a:prstGeom prst="rect">
            <a:avLst/>
          </a:prstGeom>
          <a:noFill/>
          <a:ln w="9525">
            <a:noFill/>
            <a:miter lim="800000"/>
          </a:ln>
        </p:spPr>
      </p:pic>
    </p:spTree>
  </p:cSld>
  <p:clrMapOvr>
    <a:masterClrMapping/>
  </p:clrMapOvr>
  <p:transition advClick="0"/>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矩形 5"/>
          <p:cNvSpPr/>
          <p:nvPr/>
        </p:nvSpPr>
        <p:spPr>
          <a:xfrm>
            <a:off x="5344677" y="526365"/>
            <a:ext cx="1659429" cy="646331"/>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defTabSz="1096645"/>
            <a:r>
              <a:rPr lang="zh-CN" altLang="en-US" sz="3600" b="1">
                <a:solidFill>
                  <a:srgbClr val="247390"/>
                </a:solidFill>
                <a:latin typeface="微软雅黑" panose="020b0503020204020204" pitchFamily="34" charset="-122"/>
                <a:ea typeface="微软雅黑" panose="020b0503020204020204" pitchFamily="34" charset="-122"/>
                <a:cs typeface="Open Sans" panose="020b0606030504020204" pitchFamily="34" charset="0"/>
              </a:rPr>
              <a:t>目</a:t>
            </a:r>
            <a:r>
              <a:rPr lang="en-US" altLang="zh-CN" sz="3600" b="1">
                <a:solidFill>
                  <a:srgbClr val="247390"/>
                </a:solidFill>
                <a:latin typeface="微软雅黑" panose="020b0503020204020204" pitchFamily="34" charset="-122"/>
                <a:ea typeface="微软雅黑" panose="020b0503020204020204" pitchFamily="34" charset="-122"/>
                <a:cs typeface="Open Sans" panose="020b0606030504020204" pitchFamily="34" charset="0"/>
              </a:rPr>
              <a:t>  </a:t>
            </a:r>
            <a:r>
              <a:rPr lang="zh-CN" altLang="en-US" sz="3600" b="1">
                <a:solidFill>
                  <a:srgbClr val="247390"/>
                </a:solidFill>
                <a:latin typeface="微软雅黑" panose="020b0503020204020204" pitchFamily="34" charset="-122"/>
                <a:ea typeface="微软雅黑" panose="020b0503020204020204" pitchFamily="34" charset="-122"/>
                <a:cs typeface="Open Sans" panose="020b0606030504020204" pitchFamily="34" charset="0"/>
              </a:rPr>
              <a:t>  录</a:t>
            </a:r>
            <a:endParaRPr lang="en-CA" altLang="zh-CN" sz="3600" b="1">
              <a:solidFill>
                <a:srgbClr val="247390"/>
              </a:solidFill>
              <a:latin typeface="微软雅黑" panose="020b0503020204020204" pitchFamily="34" charset="-122"/>
              <a:ea typeface="微软雅黑" panose="020b0503020204020204" pitchFamily="34" charset="-122"/>
              <a:cs typeface="Open Sans" panose="020b0606030504020204" pitchFamily="34" charset="0"/>
            </a:endParaRPr>
          </a:p>
        </p:txBody>
      </p:sp>
      <p:grpSp>
        <p:nvGrpSpPr>
          <p:cNvPr id="159" name="组合 158"/>
          <p:cNvGrpSpPr/>
          <p:nvPr/>
        </p:nvGrpSpPr>
        <p:grpSpPr>
          <a:xfrm>
            <a:off x="1924657" y="2430250"/>
            <a:ext cx="8252857" cy="3837913"/>
            <a:chOff x="1937265" y="2625119"/>
            <a:chExt cx="8252857" cy="3837913"/>
          </a:xfrm>
        </p:grpSpPr>
        <p:sp>
          <p:nvSpPr>
            <p:cNvPr id="66" name="Freeform 147"/>
            <p:cNvSpPr/>
            <p:nvPr/>
          </p:nvSpPr>
          <p:spPr bwMode="auto">
            <a:xfrm>
              <a:off x="5877984" y="3409951"/>
              <a:ext cx="245533" cy="582084"/>
            </a:xfrm>
            <a:custGeom>
              <a:gdLst>
                <a:gd name="T0" fmla="*/ 49 w 49"/>
                <a:gd name="T1" fmla="*/ 114 h 116"/>
                <a:gd name="T2" fmla="*/ 49 w 49"/>
                <a:gd name="T3" fmla="*/ 0 h 116"/>
                <a:gd name="T4" fmla="*/ 48 w 49"/>
                <a:gd name="T5" fmla="*/ 0 h 116"/>
                <a:gd name="T6" fmla="*/ 0 w 49"/>
                <a:gd name="T7" fmla="*/ 2 h 116"/>
                <a:gd name="T8" fmla="*/ 11 w 49"/>
                <a:gd name="T9" fmla="*/ 116 h 116"/>
                <a:gd name="T10" fmla="*/ 49 w 49"/>
                <a:gd name="T11" fmla="*/ 114 h 116"/>
              </a:gdLst>
              <a:cxnLst>
                <a:cxn ang="0">
                  <a:pos x="T0" y="T1"/>
                </a:cxn>
                <a:cxn ang="0">
                  <a:pos x="T2" y="T3"/>
                </a:cxn>
                <a:cxn ang="0">
                  <a:pos x="T4" y="T5"/>
                </a:cxn>
                <a:cxn ang="0">
                  <a:pos x="T6" y="T7"/>
                </a:cxn>
                <a:cxn ang="0">
                  <a:pos x="T8" y="T9"/>
                </a:cxn>
                <a:cxn ang="0">
                  <a:pos x="T10" y="T11"/>
                </a:cxn>
              </a:cxnLst>
              <a:rect l="0" t="0" r="r" b="b"/>
              <a:pathLst>
                <a:path w="49" h="115">
                  <a:moveTo>
                    <a:pt x="49" y="114"/>
                  </a:moveTo>
                  <a:cubicBezTo>
                    <a:pt x="49" y="0"/>
                    <a:pt x="49" y="0"/>
                    <a:pt x="49" y="0"/>
                  </a:cubicBezTo>
                  <a:cubicBezTo>
                    <a:pt x="49" y="0"/>
                    <a:pt x="49" y="0"/>
                    <a:pt x="48" y="0"/>
                  </a:cubicBezTo>
                  <a:cubicBezTo>
                    <a:pt x="32" y="0"/>
                    <a:pt x="16" y="1"/>
                    <a:pt x="0" y="2"/>
                  </a:cubicBezTo>
                  <a:cubicBezTo>
                    <a:pt x="11" y="116"/>
                    <a:pt x="11" y="116"/>
                    <a:pt x="11" y="116"/>
                  </a:cubicBezTo>
                  <a:cubicBezTo>
                    <a:pt x="24" y="115"/>
                    <a:pt x="36" y="114"/>
                    <a:pt x="49" y="114"/>
                  </a:cubicBezTo>
                  <a:close/>
                </a:path>
              </a:pathLst>
            </a:custGeom>
            <a:solidFill>
              <a:schemeClr val="accent1"/>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67" name="Freeform 148"/>
            <p:cNvSpPr/>
            <p:nvPr/>
          </p:nvSpPr>
          <p:spPr bwMode="auto">
            <a:xfrm>
              <a:off x="6709833" y="3475568"/>
              <a:ext cx="340784" cy="607484"/>
            </a:xfrm>
            <a:custGeom>
              <a:gdLst>
                <a:gd name="T0" fmla="*/ 34 w 68"/>
                <a:gd name="T1" fmla="*/ 121 h 121"/>
                <a:gd name="T2" fmla="*/ 68 w 68"/>
                <a:gd name="T3" fmla="*/ 11 h 121"/>
                <a:gd name="T4" fmla="*/ 23 w 68"/>
                <a:gd name="T5" fmla="*/ 0 h 121"/>
                <a:gd name="T6" fmla="*/ 0 w 68"/>
                <a:gd name="T7" fmla="*/ 112 h 121"/>
                <a:gd name="T8" fmla="*/ 34 w 68"/>
                <a:gd name="T9" fmla="*/ 121 h 121"/>
              </a:gdLst>
              <a:cxnLst>
                <a:cxn ang="0">
                  <a:pos x="T0" y="T1"/>
                </a:cxn>
                <a:cxn ang="0">
                  <a:pos x="T2" y="T3"/>
                </a:cxn>
                <a:cxn ang="0">
                  <a:pos x="T4" y="T5"/>
                </a:cxn>
                <a:cxn ang="0">
                  <a:pos x="T6" y="T7"/>
                </a:cxn>
                <a:cxn ang="0">
                  <a:pos x="T8" y="T9"/>
                </a:cxn>
              </a:cxnLst>
              <a:rect l="0" t="0" r="r" b="b"/>
              <a:pathLst>
                <a:path w="68" h="120">
                  <a:moveTo>
                    <a:pt x="34" y="121"/>
                  </a:moveTo>
                  <a:cubicBezTo>
                    <a:pt x="68" y="11"/>
                    <a:pt x="68" y="11"/>
                    <a:pt x="68" y="11"/>
                  </a:cubicBezTo>
                  <a:cubicBezTo>
                    <a:pt x="53" y="7"/>
                    <a:pt x="38" y="4"/>
                    <a:pt x="23" y="0"/>
                  </a:cubicBezTo>
                  <a:cubicBezTo>
                    <a:pt x="0" y="112"/>
                    <a:pt x="0" y="112"/>
                    <a:pt x="0" y="112"/>
                  </a:cubicBezTo>
                  <a:cubicBezTo>
                    <a:pt x="12" y="115"/>
                    <a:pt x="23" y="118"/>
                    <a:pt x="34" y="121"/>
                  </a:cubicBezTo>
                  <a:close/>
                </a:path>
              </a:pathLst>
            </a:custGeom>
            <a:solidFill>
              <a:schemeClr val="accent1"/>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68" name="Freeform 149"/>
            <p:cNvSpPr/>
            <p:nvPr/>
          </p:nvSpPr>
          <p:spPr bwMode="auto">
            <a:xfrm>
              <a:off x="6199718" y="3409951"/>
              <a:ext cx="230717" cy="582084"/>
            </a:xfrm>
            <a:custGeom>
              <a:gdLst>
                <a:gd name="T0" fmla="*/ 35 w 46"/>
                <a:gd name="T1" fmla="*/ 116 h 116"/>
                <a:gd name="T2" fmla="*/ 46 w 46"/>
                <a:gd name="T3" fmla="*/ 2 h 116"/>
                <a:gd name="T4" fmla="*/ 0 w 46"/>
                <a:gd name="T5" fmla="*/ 0 h 116"/>
                <a:gd name="T6" fmla="*/ 0 w 46"/>
                <a:gd name="T7" fmla="*/ 114 h 116"/>
                <a:gd name="T8" fmla="*/ 35 w 46"/>
                <a:gd name="T9" fmla="*/ 116 h 116"/>
              </a:gdLst>
              <a:cxnLst>
                <a:cxn ang="0">
                  <a:pos x="T0" y="T1"/>
                </a:cxn>
                <a:cxn ang="0">
                  <a:pos x="T2" y="T3"/>
                </a:cxn>
                <a:cxn ang="0">
                  <a:pos x="T4" y="T5"/>
                </a:cxn>
                <a:cxn ang="0">
                  <a:pos x="T6" y="T7"/>
                </a:cxn>
                <a:cxn ang="0">
                  <a:pos x="T8" y="T9"/>
                </a:cxn>
              </a:cxnLst>
              <a:rect l="0" t="0" r="r" b="b"/>
              <a:pathLst>
                <a:path w="46" h="115">
                  <a:moveTo>
                    <a:pt x="35" y="116"/>
                  </a:moveTo>
                  <a:cubicBezTo>
                    <a:pt x="46" y="2"/>
                    <a:pt x="46" y="2"/>
                    <a:pt x="46" y="2"/>
                  </a:cubicBezTo>
                  <a:cubicBezTo>
                    <a:pt x="31" y="0"/>
                    <a:pt x="16" y="0"/>
                    <a:pt x="0" y="0"/>
                  </a:cubicBezTo>
                  <a:cubicBezTo>
                    <a:pt x="0" y="114"/>
                    <a:pt x="0" y="114"/>
                    <a:pt x="0" y="114"/>
                  </a:cubicBezTo>
                  <a:cubicBezTo>
                    <a:pt x="12" y="114"/>
                    <a:pt x="24" y="115"/>
                    <a:pt x="35" y="116"/>
                  </a:cubicBezTo>
                  <a:close/>
                </a:path>
              </a:pathLst>
            </a:custGeom>
            <a:solidFill>
              <a:schemeClr val="accent1"/>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69" name="Freeform 150"/>
            <p:cNvSpPr/>
            <p:nvPr/>
          </p:nvSpPr>
          <p:spPr bwMode="auto">
            <a:xfrm>
              <a:off x="6449485" y="3424767"/>
              <a:ext cx="300567" cy="603251"/>
            </a:xfrm>
            <a:custGeom>
              <a:gdLst>
                <a:gd name="T0" fmla="*/ 37 w 60"/>
                <a:gd name="T1" fmla="*/ 119 h 120"/>
                <a:gd name="T2" fmla="*/ 37 w 60"/>
                <a:gd name="T3" fmla="*/ 120 h 120"/>
                <a:gd name="T4" fmla="*/ 60 w 60"/>
                <a:gd name="T5" fmla="*/ 7 h 120"/>
                <a:gd name="T6" fmla="*/ 58 w 60"/>
                <a:gd name="T7" fmla="*/ 7 h 120"/>
                <a:gd name="T8" fmla="*/ 12 w 60"/>
                <a:gd name="T9" fmla="*/ 0 h 120"/>
                <a:gd name="T10" fmla="*/ 0 w 60"/>
                <a:gd name="T11" fmla="*/ 114 h 120"/>
                <a:gd name="T12" fmla="*/ 37 w 60"/>
                <a:gd name="T13" fmla="*/ 119 h 120"/>
              </a:gdLst>
              <a:cxnLst>
                <a:cxn ang="0">
                  <a:pos x="T0" y="T1"/>
                </a:cxn>
                <a:cxn ang="0">
                  <a:pos x="T2" y="T3"/>
                </a:cxn>
                <a:cxn ang="0">
                  <a:pos x="T4" y="T5"/>
                </a:cxn>
                <a:cxn ang="0">
                  <a:pos x="T6" y="T7"/>
                </a:cxn>
                <a:cxn ang="0">
                  <a:pos x="T8" y="T9"/>
                </a:cxn>
                <a:cxn ang="0">
                  <a:pos x="T10" y="T11"/>
                </a:cxn>
                <a:cxn ang="0">
                  <a:pos x="T12" y="T13"/>
                </a:cxn>
              </a:cxnLst>
              <a:rect l="0" t="0" r="r" b="b"/>
              <a:pathLst>
                <a:path w="60" h="120">
                  <a:moveTo>
                    <a:pt x="37" y="119"/>
                  </a:moveTo>
                  <a:cubicBezTo>
                    <a:pt x="37" y="120"/>
                    <a:pt x="37" y="120"/>
                    <a:pt x="37" y="120"/>
                  </a:cubicBezTo>
                  <a:cubicBezTo>
                    <a:pt x="60" y="7"/>
                    <a:pt x="60" y="7"/>
                    <a:pt x="60" y="7"/>
                  </a:cubicBezTo>
                  <a:cubicBezTo>
                    <a:pt x="59" y="7"/>
                    <a:pt x="58" y="7"/>
                    <a:pt x="58" y="7"/>
                  </a:cubicBezTo>
                  <a:cubicBezTo>
                    <a:pt x="43" y="4"/>
                    <a:pt x="27" y="2"/>
                    <a:pt x="12" y="0"/>
                  </a:cubicBezTo>
                  <a:cubicBezTo>
                    <a:pt x="0" y="114"/>
                    <a:pt x="0" y="114"/>
                    <a:pt x="0" y="114"/>
                  </a:cubicBezTo>
                  <a:cubicBezTo>
                    <a:pt x="13" y="116"/>
                    <a:pt x="25" y="117"/>
                    <a:pt x="37" y="119"/>
                  </a:cubicBezTo>
                  <a:close/>
                </a:path>
              </a:pathLst>
            </a:custGeom>
            <a:solidFill>
              <a:schemeClr val="accent1"/>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70" name="Freeform 151"/>
            <p:cNvSpPr/>
            <p:nvPr/>
          </p:nvSpPr>
          <p:spPr bwMode="auto">
            <a:xfrm>
              <a:off x="5573185" y="3429002"/>
              <a:ext cx="285751" cy="599017"/>
            </a:xfrm>
            <a:custGeom>
              <a:gdLst>
                <a:gd name="T0" fmla="*/ 26 w 57"/>
                <a:gd name="T1" fmla="*/ 118 h 119"/>
                <a:gd name="T2" fmla="*/ 57 w 57"/>
                <a:gd name="T3" fmla="*/ 113 h 119"/>
                <a:gd name="T4" fmla="*/ 46 w 57"/>
                <a:gd name="T5" fmla="*/ 0 h 119"/>
                <a:gd name="T6" fmla="*/ 6 w 57"/>
                <a:gd name="T7" fmla="*/ 5 h 119"/>
                <a:gd name="T8" fmla="*/ 0 w 57"/>
                <a:gd name="T9" fmla="*/ 6 h 119"/>
                <a:gd name="T10" fmla="*/ 23 w 57"/>
                <a:gd name="T11" fmla="*/ 119 h 119"/>
                <a:gd name="T12" fmla="*/ 26 w 57"/>
                <a:gd name="T13" fmla="*/ 118 h 119"/>
              </a:gdLst>
              <a:cxnLst>
                <a:cxn ang="0">
                  <a:pos x="T0" y="T1"/>
                </a:cxn>
                <a:cxn ang="0">
                  <a:pos x="T2" y="T3"/>
                </a:cxn>
                <a:cxn ang="0">
                  <a:pos x="T4" y="T5"/>
                </a:cxn>
                <a:cxn ang="0">
                  <a:pos x="T6" y="T7"/>
                </a:cxn>
                <a:cxn ang="0">
                  <a:pos x="T8" y="T9"/>
                </a:cxn>
                <a:cxn ang="0">
                  <a:pos x="T10" y="T11"/>
                </a:cxn>
                <a:cxn ang="0">
                  <a:pos x="T12" y="T13"/>
                </a:cxn>
              </a:cxnLst>
              <a:rect l="0" t="0" r="r" b="b"/>
              <a:pathLst>
                <a:path w="57" h="119">
                  <a:moveTo>
                    <a:pt x="26" y="118"/>
                  </a:moveTo>
                  <a:cubicBezTo>
                    <a:pt x="36" y="116"/>
                    <a:pt x="47" y="115"/>
                    <a:pt x="57" y="113"/>
                  </a:cubicBezTo>
                  <a:cubicBezTo>
                    <a:pt x="46" y="0"/>
                    <a:pt x="46" y="0"/>
                    <a:pt x="46" y="0"/>
                  </a:cubicBezTo>
                  <a:cubicBezTo>
                    <a:pt x="33" y="1"/>
                    <a:pt x="19" y="3"/>
                    <a:pt x="6" y="5"/>
                  </a:cubicBezTo>
                  <a:cubicBezTo>
                    <a:pt x="4" y="5"/>
                    <a:pt x="2" y="6"/>
                    <a:pt x="0" y="6"/>
                  </a:cubicBezTo>
                  <a:cubicBezTo>
                    <a:pt x="23" y="119"/>
                    <a:pt x="23" y="119"/>
                    <a:pt x="23" y="119"/>
                  </a:cubicBezTo>
                  <a:cubicBezTo>
                    <a:pt x="24" y="118"/>
                    <a:pt x="25" y="118"/>
                    <a:pt x="26" y="118"/>
                  </a:cubicBezTo>
                  <a:close/>
                </a:path>
              </a:pathLst>
            </a:custGeom>
            <a:solidFill>
              <a:schemeClr val="accent1"/>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71" name="Freeform 152"/>
            <p:cNvSpPr/>
            <p:nvPr/>
          </p:nvSpPr>
          <p:spPr bwMode="auto">
            <a:xfrm>
              <a:off x="4972052" y="3560235"/>
              <a:ext cx="385233" cy="607484"/>
            </a:xfrm>
            <a:custGeom>
              <a:gdLst>
                <a:gd name="T0" fmla="*/ 72 w 77"/>
                <a:gd name="T1" fmla="*/ 110 h 121"/>
                <a:gd name="T2" fmla="*/ 77 w 77"/>
                <a:gd name="T3" fmla="*/ 109 h 121"/>
                <a:gd name="T4" fmla="*/ 44 w 77"/>
                <a:gd name="T5" fmla="*/ 0 h 121"/>
                <a:gd name="T6" fmla="*/ 36 w 77"/>
                <a:gd name="T7" fmla="*/ 2 h 121"/>
                <a:gd name="T8" fmla="*/ 0 w 77"/>
                <a:gd name="T9" fmla="*/ 15 h 121"/>
                <a:gd name="T10" fmla="*/ 44 w 77"/>
                <a:gd name="T11" fmla="*/ 121 h 121"/>
                <a:gd name="T12" fmla="*/ 72 w 77"/>
                <a:gd name="T13" fmla="*/ 110 h 121"/>
              </a:gdLst>
              <a:cxnLst>
                <a:cxn ang="0">
                  <a:pos x="T0" y="T1"/>
                </a:cxn>
                <a:cxn ang="0">
                  <a:pos x="T2" y="T3"/>
                </a:cxn>
                <a:cxn ang="0">
                  <a:pos x="T4" y="T5"/>
                </a:cxn>
                <a:cxn ang="0">
                  <a:pos x="T6" y="T7"/>
                </a:cxn>
                <a:cxn ang="0">
                  <a:pos x="T8" y="T9"/>
                </a:cxn>
                <a:cxn ang="0">
                  <a:pos x="T10" y="T11"/>
                </a:cxn>
                <a:cxn ang="0">
                  <a:pos x="T12" y="T13"/>
                </a:cxn>
              </a:cxnLst>
              <a:rect l="0" t="0" r="r" b="b"/>
              <a:pathLst>
                <a:path w="77" h="120">
                  <a:moveTo>
                    <a:pt x="72" y="110"/>
                  </a:moveTo>
                  <a:cubicBezTo>
                    <a:pt x="74" y="110"/>
                    <a:pt x="75" y="110"/>
                    <a:pt x="77" y="109"/>
                  </a:cubicBezTo>
                  <a:cubicBezTo>
                    <a:pt x="44" y="0"/>
                    <a:pt x="44" y="0"/>
                    <a:pt x="44" y="0"/>
                  </a:cubicBezTo>
                  <a:cubicBezTo>
                    <a:pt x="41" y="0"/>
                    <a:pt x="38" y="1"/>
                    <a:pt x="36" y="2"/>
                  </a:cubicBezTo>
                  <a:cubicBezTo>
                    <a:pt x="24" y="6"/>
                    <a:pt x="12" y="10"/>
                    <a:pt x="0" y="15"/>
                  </a:cubicBezTo>
                  <a:cubicBezTo>
                    <a:pt x="44" y="121"/>
                    <a:pt x="44" y="121"/>
                    <a:pt x="44" y="121"/>
                  </a:cubicBezTo>
                  <a:cubicBezTo>
                    <a:pt x="53" y="117"/>
                    <a:pt x="62" y="114"/>
                    <a:pt x="72" y="110"/>
                  </a:cubicBezTo>
                  <a:close/>
                </a:path>
              </a:pathLst>
            </a:custGeom>
            <a:solidFill>
              <a:schemeClr val="accent1"/>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72" name="Freeform 153"/>
            <p:cNvSpPr/>
            <p:nvPr/>
          </p:nvSpPr>
          <p:spPr bwMode="auto">
            <a:xfrm>
              <a:off x="8498418" y="5135035"/>
              <a:ext cx="605367" cy="438151"/>
            </a:xfrm>
            <a:custGeom>
              <a:gdLst>
                <a:gd name="T0" fmla="*/ 3 w 121"/>
                <a:gd name="T1" fmla="*/ 60 h 87"/>
                <a:gd name="T2" fmla="*/ 15 w 121"/>
                <a:gd name="T3" fmla="*/ 87 h 87"/>
                <a:gd name="T4" fmla="*/ 121 w 121"/>
                <a:gd name="T5" fmla="*/ 43 h 87"/>
                <a:gd name="T6" fmla="*/ 105 w 121"/>
                <a:gd name="T7" fmla="*/ 9 h 87"/>
                <a:gd name="T8" fmla="*/ 101 w 121"/>
                <a:gd name="T9" fmla="*/ 0 h 87"/>
                <a:gd name="T10" fmla="*/ 0 w 121"/>
                <a:gd name="T11" fmla="*/ 54 h 87"/>
                <a:gd name="T12" fmla="*/ 3 w 121"/>
                <a:gd name="T13" fmla="*/ 60 h 87"/>
              </a:gdLst>
              <a:cxnLst>
                <a:cxn ang="0">
                  <a:pos x="T0" y="T1"/>
                </a:cxn>
                <a:cxn ang="0">
                  <a:pos x="T2" y="T3"/>
                </a:cxn>
                <a:cxn ang="0">
                  <a:pos x="T4" y="T5"/>
                </a:cxn>
                <a:cxn ang="0">
                  <a:pos x="T6" y="T7"/>
                </a:cxn>
                <a:cxn ang="0">
                  <a:pos x="T8" y="T9"/>
                </a:cxn>
                <a:cxn ang="0">
                  <a:pos x="T10" y="T11"/>
                </a:cxn>
                <a:cxn ang="0">
                  <a:pos x="T12" y="T13"/>
                </a:cxn>
              </a:cxnLst>
              <a:rect l="0" t="0" r="r" b="b"/>
              <a:pathLst>
                <a:path w="120" h="87">
                  <a:moveTo>
                    <a:pt x="3" y="60"/>
                  </a:moveTo>
                  <a:cubicBezTo>
                    <a:pt x="7" y="69"/>
                    <a:pt x="11" y="78"/>
                    <a:pt x="15" y="87"/>
                  </a:cubicBezTo>
                  <a:cubicBezTo>
                    <a:pt x="121" y="43"/>
                    <a:pt x="121" y="43"/>
                    <a:pt x="121" y="43"/>
                  </a:cubicBezTo>
                  <a:cubicBezTo>
                    <a:pt x="116" y="32"/>
                    <a:pt x="111" y="21"/>
                    <a:pt x="105" y="9"/>
                  </a:cubicBezTo>
                  <a:cubicBezTo>
                    <a:pt x="104" y="6"/>
                    <a:pt x="102" y="3"/>
                    <a:pt x="101" y="0"/>
                  </a:cubicBezTo>
                  <a:cubicBezTo>
                    <a:pt x="0" y="54"/>
                    <a:pt x="0" y="54"/>
                    <a:pt x="0" y="54"/>
                  </a:cubicBezTo>
                  <a:cubicBezTo>
                    <a:pt x="1" y="56"/>
                    <a:pt x="2" y="58"/>
                    <a:pt x="3" y="60"/>
                  </a:cubicBez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73" name="Freeform 154"/>
            <p:cNvSpPr/>
            <p:nvPr/>
          </p:nvSpPr>
          <p:spPr bwMode="auto">
            <a:xfrm>
              <a:off x="4415367" y="3805768"/>
              <a:ext cx="465667" cy="596900"/>
            </a:xfrm>
            <a:custGeom>
              <a:gdLst>
                <a:gd name="T0" fmla="*/ 93 w 93"/>
                <a:gd name="T1" fmla="*/ 101 h 119"/>
                <a:gd name="T2" fmla="*/ 39 w 93"/>
                <a:gd name="T3" fmla="*/ 0 h 119"/>
                <a:gd name="T4" fmla="*/ 0 w 93"/>
                <a:gd name="T5" fmla="*/ 24 h 119"/>
                <a:gd name="T6" fmla="*/ 63 w 93"/>
                <a:gd name="T7" fmla="*/ 119 h 119"/>
                <a:gd name="T8" fmla="*/ 93 w 93"/>
                <a:gd name="T9" fmla="*/ 101 h 119"/>
              </a:gdLst>
              <a:cxnLst>
                <a:cxn ang="0">
                  <a:pos x="T0" y="T1"/>
                </a:cxn>
                <a:cxn ang="0">
                  <a:pos x="T2" y="T3"/>
                </a:cxn>
                <a:cxn ang="0">
                  <a:pos x="T4" y="T5"/>
                </a:cxn>
                <a:cxn ang="0">
                  <a:pos x="T6" y="T7"/>
                </a:cxn>
                <a:cxn ang="0">
                  <a:pos x="T8" y="T9"/>
                </a:cxn>
              </a:cxnLst>
              <a:rect l="0" t="0" r="r" b="b"/>
              <a:pathLst>
                <a:path w="93" h="119">
                  <a:moveTo>
                    <a:pt x="93" y="101"/>
                  </a:moveTo>
                  <a:cubicBezTo>
                    <a:pt x="39" y="0"/>
                    <a:pt x="39" y="0"/>
                    <a:pt x="39" y="0"/>
                  </a:cubicBezTo>
                  <a:cubicBezTo>
                    <a:pt x="26" y="8"/>
                    <a:pt x="13" y="16"/>
                    <a:pt x="0" y="24"/>
                  </a:cubicBezTo>
                  <a:cubicBezTo>
                    <a:pt x="63" y="119"/>
                    <a:pt x="63" y="119"/>
                    <a:pt x="63" y="119"/>
                  </a:cubicBezTo>
                  <a:cubicBezTo>
                    <a:pt x="73" y="113"/>
                    <a:pt x="83" y="107"/>
                    <a:pt x="93" y="101"/>
                  </a:cubicBezTo>
                  <a:close/>
                </a:path>
              </a:pathLst>
            </a:custGeom>
            <a:solidFill>
              <a:srgbClr val="80808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74" name="Freeform 155"/>
            <p:cNvSpPr/>
            <p:nvPr/>
          </p:nvSpPr>
          <p:spPr bwMode="auto">
            <a:xfrm>
              <a:off x="5262034" y="3475568"/>
              <a:ext cx="351367" cy="611717"/>
            </a:xfrm>
            <a:custGeom>
              <a:gdLst>
                <a:gd name="T0" fmla="*/ 70 w 70"/>
                <a:gd name="T1" fmla="*/ 112 h 122"/>
                <a:gd name="T2" fmla="*/ 47 w 70"/>
                <a:gd name="T3" fmla="*/ 0 h 122"/>
                <a:gd name="T4" fmla="*/ 0 w 70"/>
                <a:gd name="T5" fmla="*/ 12 h 122"/>
                <a:gd name="T6" fmla="*/ 33 w 70"/>
                <a:gd name="T7" fmla="*/ 122 h 122"/>
                <a:gd name="T8" fmla="*/ 70 w 70"/>
                <a:gd name="T9" fmla="*/ 112 h 122"/>
              </a:gdLst>
              <a:cxnLst>
                <a:cxn ang="0">
                  <a:pos x="T0" y="T1"/>
                </a:cxn>
                <a:cxn ang="0">
                  <a:pos x="T2" y="T3"/>
                </a:cxn>
                <a:cxn ang="0">
                  <a:pos x="T4" y="T5"/>
                </a:cxn>
                <a:cxn ang="0">
                  <a:pos x="T6" y="T7"/>
                </a:cxn>
                <a:cxn ang="0">
                  <a:pos x="T8" y="T9"/>
                </a:cxn>
              </a:cxnLst>
              <a:rect l="0" t="0" r="r" b="b"/>
              <a:pathLst>
                <a:path w="70" h="122">
                  <a:moveTo>
                    <a:pt x="70" y="112"/>
                  </a:moveTo>
                  <a:cubicBezTo>
                    <a:pt x="47" y="0"/>
                    <a:pt x="47" y="0"/>
                    <a:pt x="47" y="0"/>
                  </a:cubicBezTo>
                  <a:cubicBezTo>
                    <a:pt x="31" y="4"/>
                    <a:pt x="16" y="7"/>
                    <a:pt x="0" y="12"/>
                  </a:cubicBezTo>
                  <a:cubicBezTo>
                    <a:pt x="33" y="122"/>
                    <a:pt x="33" y="122"/>
                    <a:pt x="33" y="122"/>
                  </a:cubicBezTo>
                  <a:cubicBezTo>
                    <a:pt x="45" y="118"/>
                    <a:pt x="57" y="115"/>
                    <a:pt x="70" y="112"/>
                  </a:cubicBezTo>
                  <a:close/>
                </a:path>
              </a:pathLst>
            </a:custGeom>
            <a:solidFill>
              <a:schemeClr val="accent1"/>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75" name="Freeform 156"/>
            <p:cNvSpPr/>
            <p:nvPr/>
          </p:nvSpPr>
          <p:spPr bwMode="auto">
            <a:xfrm>
              <a:off x="4682068" y="3666068"/>
              <a:ext cx="436033" cy="611717"/>
            </a:xfrm>
            <a:custGeom>
              <a:gdLst>
                <a:gd name="T0" fmla="*/ 64 w 87"/>
                <a:gd name="T1" fmla="*/ 116 h 122"/>
                <a:gd name="T2" fmla="*/ 87 w 87"/>
                <a:gd name="T3" fmla="*/ 106 h 122"/>
                <a:gd name="T4" fmla="*/ 44 w 87"/>
                <a:gd name="T5" fmla="*/ 0 h 122"/>
                <a:gd name="T6" fmla="*/ 14 w 87"/>
                <a:gd name="T7" fmla="*/ 14 h 122"/>
                <a:gd name="T8" fmla="*/ 0 w 87"/>
                <a:gd name="T9" fmla="*/ 21 h 122"/>
                <a:gd name="T10" fmla="*/ 54 w 87"/>
                <a:gd name="T11" fmla="*/ 122 h 122"/>
                <a:gd name="T12" fmla="*/ 64 w 87"/>
                <a:gd name="T13" fmla="*/ 116 h 122"/>
              </a:gdLst>
              <a:cxnLst>
                <a:cxn ang="0">
                  <a:pos x="T0" y="T1"/>
                </a:cxn>
                <a:cxn ang="0">
                  <a:pos x="T2" y="T3"/>
                </a:cxn>
                <a:cxn ang="0">
                  <a:pos x="T4" y="T5"/>
                </a:cxn>
                <a:cxn ang="0">
                  <a:pos x="T6" y="T7"/>
                </a:cxn>
                <a:cxn ang="0">
                  <a:pos x="T8" y="T9"/>
                </a:cxn>
                <a:cxn ang="0">
                  <a:pos x="T10" y="T11"/>
                </a:cxn>
                <a:cxn ang="0">
                  <a:pos x="T12" y="T13"/>
                </a:cxn>
              </a:cxnLst>
              <a:rect l="0" t="0" r="r" b="b"/>
              <a:pathLst>
                <a:path w="87" h="122">
                  <a:moveTo>
                    <a:pt x="64" y="116"/>
                  </a:moveTo>
                  <a:cubicBezTo>
                    <a:pt x="72" y="113"/>
                    <a:pt x="80" y="109"/>
                    <a:pt x="87" y="106"/>
                  </a:cubicBezTo>
                  <a:cubicBezTo>
                    <a:pt x="44" y="0"/>
                    <a:pt x="44" y="0"/>
                    <a:pt x="44" y="0"/>
                  </a:cubicBezTo>
                  <a:cubicBezTo>
                    <a:pt x="34" y="4"/>
                    <a:pt x="24" y="9"/>
                    <a:pt x="14" y="14"/>
                  </a:cubicBezTo>
                  <a:cubicBezTo>
                    <a:pt x="9" y="16"/>
                    <a:pt x="4" y="18"/>
                    <a:pt x="0" y="21"/>
                  </a:cubicBezTo>
                  <a:cubicBezTo>
                    <a:pt x="54" y="122"/>
                    <a:pt x="54" y="122"/>
                    <a:pt x="54" y="122"/>
                  </a:cubicBezTo>
                  <a:cubicBezTo>
                    <a:pt x="57" y="120"/>
                    <a:pt x="61" y="118"/>
                    <a:pt x="64" y="116"/>
                  </a:cubicBezTo>
                  <a:close/>
                </a:path>
              </a:pathLst>
            </a:custGeom>
            <a:solidFill>
              <a:schemeClr val="accent1"/>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76" name="Freeform 157"/>
            <p:cNvSpPr/>
            <p:nvPr/>
          </p:nvSpPr>
          <p:spPr bwMode="auto">
            <a:xfrm>
              <a:off x="8688918" y="5723467"/>
              <a:ext cx="605367" cy="340784"/>
            </a:xfrm>
            <a:custGeom>
              <a:gdLst>
                <a:gd name="T0" fmla="*/ 8 w 121"/>
                <a:gd name="T1" fmla="*/ 68 h 68"/>
                <a:gd name="T2" fmla="*/ 121 w 121"/>
                <a:gd name="T3" fmla="*/ 46 h 68"/>
                <a:gd name="T4" fmla="*/ 109 w 121"/>
                <a:gd name="T5" fmla="*/ 0 h 68"/>
                <a:gd name="T6" fmla="*/ 0 w 121"/>
                <a:gd name="T7" fmla="*/ 33 h 68"/>
                <a:gd name="T8" fmla="*/ 8 w 121"/>
                <a:gd name="T9" fmla="*/ 68 h 68"/>
              </a:gdLst>
              <a:cxnLst>
                <a:cxn ang="0">
                  <a:pos x="T0" y="T1"/>
                </a:cxn>
                <a:cxn ang="0">
                  <a:pos x="T2" y="T3"/>
                </a:cxn>
                <a:cxn ang="0">
                  <a:pos x="T4" y="T5"/>
                </a:cxn>
                <a:cxn ang="0">
                  <a:pos x="T6" y="T7"/>
                </a:cxn>
                <a:cxn ang="0">
                  <a:pos x="T8" y="T9"/>
                </a:cxn>
              </a:cxnLst>
              <a:rect l="0" t="0" r="r" b="b"/>
              <a:pathLst>
                <a:path w="120" h="68">
                  <a:moveTo>
                    <a:pt x="8" y="68"/>
                  </a:moveTo>
                  <a:cubicBezTo>
                    <a:pt x="121" y="46"/>
                    <a:pt x="121" y="46"/>
                    <a:pt x="121" y="46"/>
                  </a:cubicBezTo>
                  <a:cubicBezTo>
                    <a:pt x="117" y="30"/>
                    <a:pt x="113" y="15"/>
                    <a:pt x="109" y="0"/>
                  </a:cubicBezTo>
                  <a:cubicBezTo>
                    <a:pt x="0" y="33"/>
                    <a:pt x="0" y="33"/>
                    <a:pt x="0" y="33"/>
                  </a:cubicBezTo>
                  <a:cubicBezTo>
                    <a:pt x="3" y="45"/>
                    <a:pt x="6" y="56"/>
                    <a:pt x="8" y="68"/>
                  </a:cubicBez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77" name="Freeform 158"/>
            <p:cNvSpPr/>
            <p:nvPr/>
          </p:nvSpPr>
          <p:spPr bwMode="auto">
            <a:xfrm>
              <a:off x="8047567" y="4373034"/>
              <a:ext cx="560917" cy="541867"/>
            </a:xfrm>
            <a:custGeom>
              <a:gdLst>
                <a:gd name="T0" fmla="*/ 24 w 112"/>
                <a:gd name="T1" fmla="*/ 108 h 108"/>
                <a:gd name="T2" fmla="*/ 112 w 112"/>
                <a:gd name="T3" fmla="*/ 35 h 108"/>
                <a:gd name="T4" fmla="*/ 80 w 112"/>
                <a:gd name="T5" fmla="*/ 0 h 108"/>
                <a:gd name="T6" fmla="*/ 0 w 112"/>
                <a:gd name="T7" fmla="*/ 81 h 108"/>
                <a:gd name="T8" fmla="*/ 24 w 112"/>
                <a:gd name="T9" fmla="*/ 108 h 108"/>
              </a:gdLst>
              <a:cxnLst>
                <a:cxn ang="0">
                  <a:pos x="T0" y="T1"/>
                </a:cxn>
                <a:cxn ang="0">
                  <a:pos x="T2" y="T3"/>
                </a:cxn>
                <a:cxn ang="0">
                  <a:pos x="T4" y="T5"/>
                </a:cxn>
                <a:cxn ang="0">
                  <a:pos x="T6" y="T7"/>
                </a:cxn>
                <a:cxn ang="0">
                  <a:pos x="T8" y="T9"/>
                </a:cxn>
              </a:cxnLst>
              <a:rect l="0" t="0" r="r" b="b"/>
              <a:pathLst>
                <a:path w="112" h="108">
                  <a:moveTo>
                    <a:pt x="24" y="108"/>
                  </a:moveTo>
                  <a:cubicBezTo>
                    <a:pt x="112" y="35"/>
                    <a:pt x="112" y="35"/>
                    <a:pt x="112" y="35"/>
                  </a:cubicBezTo>
                  <a:cubicBezTo>
                    <a:pt x="102" y="23"/>
                    <a:pt x="92" y="11"/>
                    <a:pt x="80" y="0"/>
                  </a:cubicBezTo>
                  <a:cubicBezTo>
                    <a:pt x="0" y="81"/>
                    <a:pt x="0" y="81"/>
                    <a:pt x="0" y="81"/>
                  </a:cubicBezTo>
                  <a:cubicBezTo>
                    <a:pt x="8" y="90"/>
                    <a:pt x="16" y="99"/>
                    <a:pt x="24" y="108"/>
                  </a:cubicBez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78" name="Freeform 159"/>
            <p:cNvSpPr/>
            <p:nvPr/>
          </p:nvSpPr>
          <p:spPr bwMode="auto">
            <a:xfrm>
              <a:off x="8743951" y="6028268"/>
              <a:ext cx="596900" cy="292100"/>
            </a:xfrm>
            <a:custGeom>
              <a:gdLst>
                <a:gd name="T0" fmla="*/ 5 w 119"/>
                <a:gd name="T1" fmla="*/ 58 h 58"/>
                <a:gd name="T2" fmla="*/ 119 w 119"/>
                <a:gd name="T3" fmla="*/ 47 h 58"/>
                <a:gd name="T4" fmla="*/ 113 w 119"/>
                <a:gd name="T5" fmla="*/ 1 h 58"/>
                <a:gd name="T6" fmla="*/ 113 w 119"/>
                <a:gd name="T7" fmla="*/ 0 h 58"/>
                <a:gd name="T8" fmla="*/ 0 w 119"/>
                <a:gd name="T9" fmla="*/ 22 h 58"/>
                <a:gd name="T10" fmla="*/ 5 w 119"/>
                <a:gd name="T11" fmla="*/ 58 h 58"/>
              </a:gdLst>
              <a:cxnLst>
                <a:cxn ang="0">
                  <a:pos x="T0" y="T1"/>
                </a:cxn>
                <a:cxn ang="0">
                  <a:pos x="T2" y="T3"/>
                </a:cxn>
                <a:cxn ang="0">
                  <a:pos x="T4" y="T5"/>
                </a:cxn>
                <a:cxn ang="0">
                  <a:pos x="T6" y="T7"/>
                </a:cxn>
                <a:cxn ang="0">
                  <a:pos x="T8" y="T9"/>
                </a:cxn>
                <a:cxn ang="0">
                  <a:pos x="T10" y="T11"/>
                </a:cxn>
              </a:cxnLst>
              <a:rect l="0" t="0" r="r" b="b"/>
              <a:pathLst>
                <a:path w="119" h="57">
                  <a:moveTo>
                    <a:pt x="5" y="58"/>
                  </a:moveTo>
                  <a:cubicBezTo>
                    <a:pt x="119" y="47"/>
                    <a:pt x="119" y="47"/>
                    <a:pt x="119" y="47"/>
                  </a:cubicBezTo>
                  <a:cubicBezTo>
                    <a:pt x="118" y="31"/>
                    <a:pt x="115" y="16"/>
                    <a:pt x="113" y="1"/>
                  </a:cubicBezTo>
                  <a:cubicBezTo>
                    <a:pt x="113" y="1"/>
                    <a:pt x="113" y="0"/>
                    <a:pt x="113" y="0"/>
                  </a:cubicBezTo>
                  <a:cubicBezTo>
                    <a:pt x="0" y="22"/>
                    <a:pt x="0" y="22"/>
                    <a:pt x="0" y="22"/>
                  </a:cubicBezTo>
                  <a:cubicBezTo>
                    <a:pt x="2" y="34"/>
                    <a:pt x="4" y="46"/>
                    <a:pt x="5" y="58"/>
                  </a:cubicBez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79" name="Freeform 160"/>
            <p:cNvSpPr/>
            <p:nvPr/>
          </p:nvSpPr>
          <p:spPr bwMode="auto">
            <a:xfrm>
              <a:off x="7852834" y="4157134"/>
              <a:ext cx="546100" cy="567267"/>
            </a:xfrm>
            <a:custGeom>
              <a:gdLst>
                <a:gd name="T0" fmla="*/ 28 w 109"/>
                <a:gd name="T1" fmla="*/ 113 h 113"/>
                <a:gd name="T2" fmla="*/ 109 w 109"/>
                <a:gd name="T3" fmla="*/ 32 h 113"/>
                <a:gd name="T4" fmla="*/ 73 w 109"/>
                <a:gd name="T5" fmla="*/ 0 h 113"/>
                <a:gd name="T6" fmla="*/ 0 w 109"/>
                <a:gd name="T7" fmla="*/ 88 h 113"/>
                <a:gd name="T8" fmla="*/ 28 w 109"/>
                <a:gd name="T9" fmla="*/ 113 h 113"/>
              </a:gdLst>
              <a:cxnLst>
                <a:cxn ang="0">
                  <a:pos x="T0" y="T1"/>
                </a:cxn>
                <a:cxn ang="0">
                  <a:pos x="T2" y="T3"/>
                </a:cxn>
                <a:cxn ang="0">
                  <a:pos x="T4" y="T5"/>
                </a:cxn>
                <a:cxn ang="0">
                  <a:pos x="T6" y="T7"/>
                </a:cxn>
                <a:cxn ang="0">
                  <a:pos x="T8" y="T9"/>
                </a:cxn>
              </a:cxnLst>
              <a:rect l="0" t="0" r="r" b="b"/>
              <a:pathLst>
                <a:path w="109" h="113">
                  <a:moveTo>
                    <a:pt x="28" y="113"/>
                  </a:moveTo>
                  <a:cubicBezTo>
                    <a:pt x="109" y="32"/>
                    <a:pt x="109" y="32"/>
                    <a:pt x="109" y="32"/>
                  </a:cubicBezTo>
                  <a:cubicBezTo>
                    <a:pt x="97" y="21"/>
                    <a:pt x="85" y="10"/>
                    <a:pt x="73" y="0"/>
                  </a:cubicBezTo>
                  <a:cubicBezTo>
                    <a:pt x="0" y="88"/>
                    <a:pt x="0" y="88"/>
                    <a:pt x="0" y="88"/>
                  </a:cubicBezTo>
                  <a:cubicBezTo>
                    <a:pt x="10" y="96"/>
                    <a:pt x="19" y="105"/>
                    <a:pt x="28" y="113"/>
                  </a:cubicBezTo>
                  <a:close/>
                </a:path>
              </a:pathLst>
            </a:custGeom>
            <a:solidFill>
              <a:schemeClr val="accent4"/>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80" name="Freeform 161"/>
            <p:cNvSpPr/>
            <p:nvPr/>
          </p:nvSpPr>
          <p:spPr bwMode="auto">
            <a:xfrm>
              <a:off x="8604251" y="5427135"/>
              <a:ext cx="609600" cy="385233"/>
            </a:xfrm>
            <a:custGeom>
              <a:gdLst>
                <a:gd name="T0" fmla="*/ 12 w 122"/>
                <a:gd name="T1" fmla="*/ 77 h 77"/>
                <a:gd name="T2" fmla="*/ 122 w 122"/>
                <a:gd name="T3" fmla="*/ 44 h 77"/>
                <a:gd name="T4" fmla="*/ 106 w 122"/>
                <a:gd name="T5" fmla="*/ 0 h 77"/>
                <a:gd name="T6" fmla="*/ 0 w 122"/>
                <a:gd name="T7" fmla="*/ 43 h 77"/>
                <a:gd name="T8" fmla="*/ 12 w 122"/>
                <a:gd name="T9" fmla="*/ 77 h 77"/>
              </a:gdLst>
              <a:cxnLst>
                <a:cxn ang="0">
                  <a:pos x="T0" y="T1"/>
                </a:cxn>
                <a:cxn ang="0">
                  <a:pos x="T2" y="T3"/>
                </a:cxn>
                <a:cxn ang="0">
                  <a:pos x="T4" y="T5"/>
                </a:cxn>
                <a:cxn ang="0">
                  <a:pos x="T6" y="T7"/>
                </a:cxn>
                <a:cxn ang="0">
                  <a:pos x="T8" y="T9"/>
                </a:cxn>
              </a:cxnLst>
              <a:rect l="0" t="0" r="r" b="b"/>
              <a:pathLst>
                <a:path w="122" h="77">
                  <a:moveTo>
                    <a:pt x="12" y="77"/>
                  </a:moveTo>
                  <a:cubicBezTo>
                    <a:pt x="122" y="44"/>
                    <a:pt x="122" y="44"/>
                    <a:pt x="122" y="44"/>
                  </a:cubicBezTo>
                  <a:cubicBezTo>
                    <a:pt x="117" y="29"/>
                    <a:pt x="112" y="14"/>
                    <a:pt x="106" y="0"/>
                  </a:cubicBezTo>
                  <a:cubicBezTo>
                    <a:pt x="0" y="43"/>
                    <a:pt x="0" y="43"/>
                    <a:pt x="0" y="43"/>
                  </a:cubicBezTo>
                  <a:cubicBezTo>
                    <a:pt x="4" y="55"/>
                    <a:pt x="8" y="66"/>
                    <a:pt x="12" y="77"/>
                  </a:cubicBez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81" name="Freeform 162"/>
            <p:cNvSpPr/>
            <p:nvPr/>
          </p:nvSpPr>
          <p:spPr bwMode="auto">
            <a:xfrm>
              <a:off x="8216900" y="4607984"/>
              <a:ext cx="586317" cy="512233"/>
            </a:xfrm>
            <a:custGeom>
              <a:gdLst>
                <a:gd name="T0" fmla="*/ 22 w 117"/>
                <a:gd name="T1" fmla="*/ 102 h 102"/>
                <a:gd name="T2" fmla="*/ 117 w 117"/>
                <a:gd name="T3" fmla="*/ 39 h 102"/>
                <a:gd name="T4" fmla="*/ 88 w 117"/>
                <a:gd name="T5" fmla="*/ 0 h 102"/>
                <a:gd name="T6" fmla="*/ 0 w 117"/>
                <a:gd name="T7" fmla="*/ 73 h 102"/>
                <a:gd name="T8" fmla="*/ 22 w 117"/>
                <a:gd name="T9" fmla="*/ 102 h 102"/>
              </a:gdLst>
              <a:cxnLst>
                <a:cxn ang="0">
                  <a:pos x="T0" y="T1"/>
                </a:cxn>
                <a:cxn ang="0">
                  <a:pos x="T2" y="T3"/>
                </a:cxn>
                <a:cxn ang="0">
                  <a:pos x="T4" y="T5"/>
                </a:cxn>
                <a:cxn ang="0">
                  <a:pos x="T6" y="T7"/>
                </a:cxn>
                <a:cxn ang="0">
                  <a:pos x="T8" y="T9"/>
                </a:cxn>
              </a:cxnLst>
              <a:rect l="0" t="0" r="r" b="b"/>
              <a:pathLst>
                <a:path w="117" h="102">
                  <a:moveTo>
                    <a:pt x="22" y="102"/>
                  </a:moveTo>
                  <a:cubicBezTo>
                    <a:pt x="117" y="39"/>
                    <a:pt x="117" y="39"/>
                    <a:pt x="117" y="39"/>
                  </a:cubicBezTo>
                  <a:cubicBezTo>
                    <a:pt x="108" y="26"/>
                    <a:pt x="98" y="13"/>
                    <a:pt x="88" y="0"/>
                  </a:cubicBezTo>
                  <a:cubicBezTo>
                    <a:pt x="0" y="73"/>
                    <a:pt x="0" y="73"/>
                    <a:pt x="0" y="73"/>
                  </a:cubicBezTo>
                  <a:cubicBezTo>
                    <a:pt x="7" y="83"/>
                    <a:pt x="15" y="92"/>
                    <a:pt x="22" y="102"/>
                  </a:cubicBez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82" name="Freeform 163"/>
            <p:cNvSpPr/>
            <p:nvPr/>
          </p:nvSpPr>
          <p:spPr bwMode="auto">
            <a:xfrm>
              <a:off x="8367185" y="4870451"/>
              <a:ext cx="596900" cy="472017"/>
            </a:xfrm>
            <a:custGeom>
              <a:gdLst>
                <a:gd name="T0" fmla="*/ 18 w 119"/>
                <a:gd name="T1" fmla="*/ 94 h 94"/>
                <a:gd name="T2" fmla="*/ 119 w 119"/>
                <a:gd name="T3" fmla="*/ 40 h 94"/>
                <a:gd name="T4" fmla="*/ 95 w 119"/>
                <a:gd name="T5" fmla="*/ 0 h 94"/>
                <a:gd name="T6" fmla="*/ 0 w 119"/>
                <a:gd name="T7" fmla="*/ 63 h 94"/>
                <a:gd name="T8" fmla="*/ 18 w 119"/>
                <a:gd name="T9" fmla="*/ 94 h 94"/>
              </a:gdLst>
              <a:cxnLst>
                <a:cxn ang="0">
                  <a:pos x="T0" y="T1"/>
                </a:cxn>
                <a:cxn ang="0">
                  <a:pos x="T2" y="T3"/>
                </a:cxn>
                <a:cxn ang="0">
                  <a:pos x="T4" y="T5"/>
                </a:cxn>
                <a:cxn ang="0">
                  <a:pos x="T6" y="T7"/>
                </a:cxn>
                <a:cxn ang="0">
                  <a:pos x="T8" y="T9"/>
                </a:cxn>
              </a:cxnLst>
              <a:rect l="0" t="0" r="r" b="b"/>
              <a:pathLst>
                <a:path w="119" h="94">
                  <a:moveTo>
                    <a:pt x="18" y="94"/>
                  </a:moveTo>
                  <a:cubicBezTo>
                    <a:pt x="119" y="40"/>
                    <a:pt x="119" y="40"/>
                    <a:pt x="119" y="40"/>
                  </a:cubicBezTo>
                  <a:cubicBezTo>
                    <a:pt x="112" y="26"/>
                    <a:pt x="104" y="13"/>
                    <a:pt x="95" y="0"/>
                  </a:cubicBezTo>
                  <a:cubicBezTo>
                    <a:pt x="0" y="63"/>
                    <a:pt x="0" y="63"/>
                    <a:pt x="0" y="63"/>
                  </a:cubicBezTo>
                  <a:cubicBezTo>
                    <a:pt x="7" y="73"/>
                    <a:pt x="13" y="83"/>
                    <a:pt x="18" y="94"/>
                  </a:cubicBezTo>
                  <a:close/>
                </a:path>
              </a:pathLst>
            </a:custGeom>
            <a:solidFill>
              <a:srgbClr val="CCCCCC"/>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83" name="Freeform 164"/>
            <p:cNvSpPr/>
            <p:nvPr/>
          </p:nvSpPr>
          <p:spPr bwMode="auto">
            <a:xfrm>
              <a:off x="6955368" y="3556001"/>
              <a:ext cx="395817" cy="611717"/>
            </a:xfrm>
            <a:custGeom>
              <a:gdLst>
                <a:gd name="T0" fmla="*/ 35 w 79"/>
                <a:gd name="T1" fmla="*/ 122 h 122"/>
                <a:gd name="T2" fmla="*/ 79 w 79"/>
                <a:gd name="T3" fmla="*/ 16 h 122"/>
                <a:gd name="T4" fmla="*/ 33 w 79"/>
                <a:gd name="T5" fmla="*/ 0 h 122"/>
                <a:gd name="T6" fmla="*/ 0 w 79"/>
                <a:gd name="T7" fmla="*/ 109 h 122"/>
                <a:gd name="T8" fmla="*/ 35 w 79"/>
                <a:gd name="T9" fmla="*/ 122 h 122"/>
              </a:gdLst>
              <a:cxnLst>
                <a:cxn ang="0">
                  <a:pos x="T0" y="T1"/>
                </a:cxn>
                <a:cxn ang="0">
                  <a:pos x="T2" y="T3"/>
                </a:cxn>
                <a:cxn ang="0">
                  <a:pos x="T4" y="T5"/>
                </a:cxn>
                <a:cxn ang="0">
                  <a:pos x="T6" y="T7"/>
                </a:cxn>
                <a:cxn ang="0">
                  <a:pos x="T8" y="T9"/>
                </a:cxn>
              </a:cxnLst>
              <a:rect l="0" t="0" r="r" b="b"/>
              <a:pathLst>
                <a:path w="79" h="122">
                  <a:moveTo>
                    <a:pt x="35" y="122"/>
                  </a:moveTo>
                  <a:cubicBezTo>
                    <a:pt x="79" y="16"/>
                    <a:pt x="79" y="16"/>
                    <a:pt x="79" y="16"/>
                  </a:cubicBezTo>
                  <a:cubicBezTo>
                    <a:pt x="64" y="10"/>
                    <a:pt x="49" y="5"/>
                    <a:pt x="33" y="0"/>
                  </a:cubicBezTo>
                  <a:cubicBezTo>
                    <a:pt x="0" y="109"/>
                    <a:pt x="0" y="109"/>
                    <a:pt x="0" y="109"/>
                  </a:cubicBezTo>
                  <a:cubicBezTo>
                    <a:pt x="12" y="113"/>
                    <a:pt x="24" y="117"/>
                    <a:pt x="35" y="122"/>
                  </a:cubicBezTo>
                  <a:close/>
                </a:path>
              </a:pathLst>
            </a:custGeom>
            <a:solidFill>
              <a:schemeClr val="accent1"/>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84" name="Freeform 165"/>
            <p:cNvSpPr/>
            <p:nvPr/>
          </p:nvSpPr>
          <p:spPr bwMode="auto">
            <a:xfrm>
              <a:off x="7651751" y="3966635"/>
              <a:ext cx="505884" cy="582084"/>
            </a:xfrm>
            <a:custGeom>
              <a:gdLst>
                <a:gd name="T0" fmla="*/ 28 w 101"/>
                <a:gd name="T1" fmla="*/ 116 h 116"/>
                <a:gd name="T2" fmla="*/ 101 w 101"/>
                <a:gd name="T3" fmla="*/ 28 h 116"/>
                <a:gd name="T4" fmla="*/ 64 w 101"/>
                <a:gd name="T5" fmla="*/ 0 h 116"/>
                <a:gd name="T6" fmla="*/ 0 w 101"/>
                <a:gd name="T7" fmla="*/ 96 h 116"/>
                <a:gd name="T8" fmla="*/ 28 w 101"/>
                <a:gd name="T9" fmla="*/ 116 h 116"/>
              </a:gdLst>
              <a:cxnLst>
                <a:cxn ang="0">
                  <a:pos x="T0" y="T1"/>
                </a:cxn>
                <a:cxn ang="0">
                  <a:pos x="T2" y="T3"/>
                </a:cxn>
                <a:cxn ang="0">
                  <a:pos x="T4" y="T5"/>
                </a:cxn>
                <a:cxn ang="0">
                  <a:pos x="T6" y="T7"/>
                </a:cxn>
                <a:cxn ang="0">
                  <a:pos x="T8" y="T9"/>
                </a:cxn>
              </a:cxnLst>
              <a:rect l="0" t="0" r="r" b="b"/>
              <a:pathLst>
                <a:path w="100" h="115">
                  <a:moveTo>
                    <a:pt x="28" y="116"/>
                  </a:moveTo>
                  <a:cubicBezTo>
                    <a:pt x="101" y="28"/>
                    <a:pt x="101" y="28"/>
                    <a:pt x="101" y="28"/>
                  </a:cubicBezTo>
                  <a:cubicBezTo>
                    <a:pt x="89" y="19"/>
                    <a:pt x="76" y="9"/>
                    <a:pt x="64" y="0"/>
                  </a:cubicBezTo>
                  <a:cubicBezTo>
                    <a:pt x="0" y="96"/>
                    <a:pt x="0" y="96"/>
                    <a:pt x="0" y="96"/>
                  </a:cubicBezTo>
                  <a:cubicBezTo>
                    <a:pt x="10" y="102"/>
                    <a:pt x="19" y="109"/>
                    <a:pt x="28" y="116"/>
                  </a:cubicBezTo>
                  <a:close/>
                </a:path>
              </a:pathLst>
            </a:custGeom>
            <a:solidFill>
              <a:schemeClr val="accent4"/>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85" name="Freeform 166"/>
            <p:cNvSpPr/>
            <p:nvPr/>
          </p:nvSpPr>
          <p:spPr bwMode="auto">
            <a:xfrm>
              <a:off x="7431617" y="3801534"/>
              <a:ext cx="476251" cy="601133"/>
            </a:xfrm>
            <a:custGeom>
              <a:gdLst>
                <a:gd name="T0" fmla="*/ 31 w 95"/>
                <a:gd name="T1" fmla="*/ 120 h 120"/>
                <a:gd name="T2" fmla="*/ 95 w 95"/>
                <a:gd name="T3" fmla="*/ 25 h 120"/>
                <a:gd name="T4" fmla="*/ 54 w 95"/>
                <a:gd name="T5" fmla="*/ 0 h 120"/>
                <a:gd name="T6" fmla="*/ 0 w 95"/>
                <a:gd name="T7" fmla="*/ 101 h 120"/>
                <a:gd name="T8" fmla="*/ 31 w 95"/>
                <a:gd name="T9" fmla="*/ 120 h 120"/>
              </a:gdLst>
              <a:cxnLst>
                <a:cxn ang="0">
                  <a:pos x="T0" y="T1"/>
                </a:cxn>
                <a:cxn ang="0">
                  <a:pos x="T2" y="T3"/>
                </a:cxn>
                <a:cxn ang="0">
                  <a:pos x="T4" y="T5"/>
                </a:cxn>
                <a:cxn ang="0">
                  <a:pos x="T6" y="T7"/>
                </a:cxn>
                <a:cxn ang="0">
                  <a:pos x="T8" y="T9"/>
                </a:cxn>
              </a:cxnLst>
              <a:rect l="0" t="0" r="r" b="b"/>
              <a:pathLst>
                <a:path w="95" h="120">
                  <a:moveTo>
                    <a:pt x="31" y="120"/>
                  </a:moveTo>
                  <a:cubicBezTo>
                    <a:pt x="95" y="25"/>
                    <a:pt x="95" y="25"/>
                    <a:pt x="95" y="25"/>
                  </a:cubicBezTo>
                  <a:cubicBezTo>
                    <a:pt x="82" y="16"/>
                    <a:pt x="68" y="8"/>
                    <a:pt x="54" y="0"/>
                  </a:cubicBezTo>
                  <a:cubicBezTo>
                    <a:pt x="0" y="101"/>
                    <a:pt x="0" y="101"/>
                    <a:pt x="0" y="101"/>
                  </a:cubicBezTo>
                  <a:cubicBezTo>
                    <a:pt x="10" y="107"/>
                    <a:pt x="21" y="113"/>
                    <a:pt x="31" y="120"/>
                  </a:cubicBezTo>
                  <a:close/>
                </a:path>
              </a:pathLst>
            </a:custGeom>
            <a:solidFill>
              <a:schemeClr val="accent4"/>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86" name="Freeform 167"/>
            <p:cNvSpPr/>
            <p:nvPr/>
          </p:nvSpPr>
          <p:spPr bwMode="auto">
            <a:xfrm>
              <a:off x="7200900" y="3666068"/>
              <a:ext cx="431800" cy="607484"/>
            </a:xfrm>
            <a:custGeom>
              <a:gdLst>
                <a:gd name="T0" fmla="*/ 26 w 86"/>
                <a:gd name="T1" fmla="*/ 118 h 121"/>
                <a:gd name="T2" fmla="*/ 32 w 86"/>
                <a:gd name="T3" fmla="*/ 121 h 121"/>
                <a:gd name="T4" fmla="*/ 86 w 86"/>
                <a:gd name="T5" fmla="*/ 20 h 121"/>
                <a:gd name="T6" fmla="*/ 77 w 86"/>
                <a:gd name="T7" fmla="*/ 15 h 121"/>
                <a:gd name="T8" fmla="*/ 44 w 86"/>
                <a:gd name="T9" fmla="*/ 0 h 121"/>
                <a:gd name="T10" fmla="*/ 0 w 86"/>
                <a:gd name="T11" fmla="*/ 106 h 121"/>
                <a:gd name="T12" fmla="*/ 26 w 86"/>
                <a:gd name="T13" fmla="*/ 118 h 121"/>
              </a:gdLst>
              <a:cxnLst>
                <a:cxn ang="0">
                  <a:pos x="T0" y="T1"/>
                </a:cxn>
                <a:cxn ang="0">
                  <a:pos x="T2" y="T3"/>
                </a:cxn>
                <a:cxn ang="0">
                  <a:pos x="T4" y="T5"/>
                </a:cxn>
                <a:cxn ang="0">
                  <a:pos x="T6" y="T7"/>
                </a:cxn>
                <a:cxn ang="0">
                  <a:pos x="T8" y="T9"/>
                </a:cxn>
                <a:cxn ang="0">
                  <a:pos x="T10" y="T11"/>
                </a:cxn>
                <a:cxn ang="0">
                  <a:pos x="T12" y="T13"/>
                </a:cxn>
              </a:cxnLst>
              <a:rect l="0" t="0" r="r" b="b"/>
              <a:pathLst>
                <a:path w="86" h="120">
                  <a:moveTo>
                    <a:pt x="26" y="118"/>
                  </a:moveTo>
                  <a:cubicBezTo>
                    <a:pt x="28" y="119"/>
                    <a:pt x="30" y="120"/>
                    <a:pt x="32" y="121"/>
                  </a:cubicBezTo>
                  <a:cubicBezTo>
                    <a:pt x="86" y="20"/>
                    <a:pt x="86" y="20"/>
                    <a:pt x="86" y="20"/>
                  </a:cubicBezTo>
                  <a:cubicBezTo>
                    <a:pt x="83" y="18"/>
                    <a:pt x="80" y="17"/>
                    <a:pt x="77" y="15"/>
                  </a:cubicBezTo>
                  <a:cubicBezTo>
                    <a:pt x="66" y="10"/>
                    <a:pt x="55" y="5"/>
                    <a:pt x="44" y="0"/>
                  </a:cubicBezTo>
                  <a:cubicBezTo>
                    <a:pt x="0" y="106"/>
                    <a:pt x="0" y="106"/>
                    <a:pt x="0" y="106"/>
                  </a:cubicBezTo>
                  <a:cubicBezTo>
                    <a:pt x="9" y="110"/>
                    <a:pt x="18" y="113"/>
                    <a:pt x="26" y="118"/>
                  </a:cubicBezTo>
                  <a:close/>
                </a:path>
              </a:pathLst>
            </a:custGeom>
            <a:solidFill>
              <a:schemeClr val="accent1"/>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87" name="Freeform 168"/>
            <p:cNvSpPr/>
            <p:nvPr/>
          </p:nvSpPr>
          <p:spPr bwMode="auto">
            <a:xfrm>
              <a:off x="2978151" y="6028268"/>
              <a:ext cx="596900" cy="292100"/>
            </a:xfrm>
            <a:custGeom>
              <a:gdLst>
                <a:gd name="T0" fmla="*/ 119 w 119"/>
                <a:gd name="T1" fmla="*/ 22 h 58"/>
                <a:gd name="T2" fmla="*/ 7 w 119"/>
                <a:gd name="T3" fmla="*/ 0 h 58"/>
                <a:gd name="T4" fmla="*/ 0 w 119"/>
                <a:gd name="T5" fmla="*/ 47 h 58"/>
                <a:gd name="T6" fmla="*/ 114 w 119"/>
                <a:gd name="T7" fmla="*/ 58 h 58"/>
                <a:gd name="T8" fmla="*/ 119 w 119"/>
                <a:gd name="T9" fmla="*/ 22 h 58"/>
              </a:gdLst>
              <a:cxnLst>
                <a:cxn ang="0">
                  <a:pos x="T0" y="T1"/>
                </a:cxn>
                <a:cxn ang="0">
                  <a:pos x="T2" y="T3"/>
                </a:cxn>
                <a:cxn ang="0">
                  <a:pos x="T4" y="T5"/>
                </a:cxn>
                <a:cxn ang="0">
                  <a:pos x="T6" y="T7"/>
                </a:cxn>
                <a:cxn ang="0">
                  <a:pos x="T8" y="T9"/>
                </a:cxn>
              </a:cxnLst>
              <a:rect l="0" t="0" r="r" b="b"/>
              <a:pathLst>
                <a:path w="119" h="57">
                  <a:moveTo>
                    <a:pt x="119" y="22"/>
                  </a:moveTo>
                  <a:cubicBezTo>
                    <a:pt x="7" y="0"/>
                    <a:pt x="7" y="0"/>
                    <a:pt x="7" y="0"/>
                  </a:cubicBezTo>
                  <a:cubicBezTo>
                    <a:pt x="4" y="15"/>
                    <a:pt x="2" y="31"/>
                    <a:pt x="0" y="47"/>
                  </a:cubicBezTo>
                  <a:cubicBezTo>
                    <a:pt x="114" y="58"/>
                    <a:pt x="114" y="58"/>
                    <a:pt x="114" y="58"/>
                  </a:cubicBezTo>
                  <a:cubicBezTo>
                    <a:pt x="116" y="46"/>
                    <a:pt x="117" y="34"/>
                    <a:pt x="119" y="22"/>
                  </a:cubicBezTo>
                  <a:close/>
                </a:path>
              </a:pathLst>
            </a:custGeom>
            <a:solidFill>
              <a:srgbClr val="80808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88" name="Freeform 169"/>
            <p:cNvSpPr/>
            <p:nvPr/>
          </p:nvSpPr>
          <p:spPr bwMode="auto">
            <a:xfrm>
              <a:off x="3028951" y="5723467"/>
              <a:ext cx="605367" cy="340784"/>
            </a:xfrm>
            <a:custGeom>
              <a:gdLst>
                <a:gd name="T0" fmla="*/ 121 w 121"/>
                <a:gd name="T1" fmla="*/ 33 h 68"/>
                <a:gd name="T2" fmla="*/ 12 w 121"/>
                <a:gd name="T3" fmla="*/ 0 h 68"/>
                <a:gd name="T4" fmla="*/ 0 w 121"/>
                <a:gd name="T5" fmla="*/ 46 h 68"/>
                <a:gd name="T6" fmla="*/ 112 w 121"/>
                <a:gd name="T7" fmla="*/ 68 h 68"/>
                <a:gd name="T8" fmla="*/ 121 w 121"/>
                <a:gd name="T9" fmla="*/ 33 h 68"/>
              </a:gdLst>
              <a:cxnLst>
                <a:cxn ang="0">
                  <a:pos x="T0" y="T1"/>
                </a:cxn>
                <a:cxn ang="0">
                  <a:pos x="T2" y="T3"/>
                </a:cxn>
                <a:cxn ang="0">
                  <a:pos x="T4" y="T5"/>
                </a:cxn>
                <a:cxn ang="0">
                  <a:pos x="T6" y="T7"/>
                </a:cxn>
                <a:cxn ang="0">
                  <a:pos x="T8" y="T9"/>
                </a:cxn>
              </a:cxnLst>
              <a:rect l="0" t="0" r="r" b="b"/>
              <a:pathLst>
                <a:path w="120" h="68">
                  <a:moveTo>
                    <a:pt x="121" y="33"/>
                  </a:moveTo>
                  <a:cubicBezTo>
                    <a:pt x="12" y="0"/>
                    <a:pt x="12" y="0"/>
                    <a:pt x="12" y="0"/>
                  </a:cubicBezTo>
                  <a:cubicBezTo>
                    <a:pt x="7" y="15"/>
                    <a:pt x="3" y="30"/>
                    <a:pt x="0" y="46"/>
                  </a:cubicBezTo>
                  <a:cubicBezTo>
                    <a:pt x="112" y="68"/>
                    <a:pt x="112" y="68"/>
                    <a:pt x="112" y="68"/>
                  </a:cubicBezTo>
                  <a:cubicBezTo>
                    <a:pt x="115" y="56"/>
                    <a:pt x="118" y="45"/>
                    <a:pt x="121" y="33"/>
                  </a:cubicBezTo>
                  <a:close/>
                </a:path>
              </a:pathLst>
            </a:custGeom>
            <a:solidFill>
              <a:srgbClr val="80808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89" name="Freeform 170"/>
            <p:cNvSpPr/>
            <p:nvPr/>
          </p:nvSpPr>
          <p:spPr bwMode="auto">
            <a:xfrm>
              <a:off x="4155018" y="3970868"/>
              <a:ext cx="512233" cy="588433"/>
            </a:xfrm>
            <a:custGeom>
              <a:gdLst>
                <a:gd name="T0" fmla="*/ 102 w 102"/>
                <a:gd name="T1" fmla="*/ 95 h 117"/>
                <a:gd name="T2" fmla="*/ 39 w 102"/>
                <a:gd name="T3" fmla="*/ 0 h 117"/>
                <a:gd name="T4" fmla="*/ 0 w 102"/>
                <a:gd name="T5" fmla="*/ 28 h 117"/>
                <a:gd name="T6" fmla="*/ 73 w 102"/>
                <a:gd name="T7" fmla="*/ 117 h 117"/>
                <a:gd name="T8" fmla="*/ 102 w 102"/>
                <a:gd name="T9" fmla="*/ 95 h 117"/>
              </a:gdLst>
              <a:cxnLst>
                <a:cxn ang="0">
                  <a:pos x="T0" y="T1"/>
                </a:cxn>
                <a:cxn ang="0">
                  <a:pos x="T2" y="T3"/>
                </a:cxn>
                <a:cxn ang="0">
                  <a:pos x="T4" y="T5"/>
                </a:cxn>
                <a:cxn ang="0">
                  <a:pos x="T6" y="T7"/>
                </a:cxn>
                <a:cxn ang="0">
                  <a:pos x="T8" y="T9"/>
                </a:cxn>
              </a:cxnLst>
              <a:rect l="0" t="0" r="r" b="b"/>
              <a:pathLst>
                <a:path w="102" h="117">
                  <a:moveTo>
                    <a:pt x="102" y="95"/>
                  </a:moveTo>
                  <a:cubicBezTo>
                    <a:pt x="39" y="0"/>
                    <a:pt x="39" y="0"/>
                    <a:pt x="39" y="0"/>
                  </a:cubicBezTo>
                  <a:cubicBezTo>
                    <a:pt x="26" y="9"/>
                    <a:pt x="13" y="18"/>
                    <a:pt x="0" y="28"/>
                  </a:cubicBezTo>
                  <a:cubicBezTo>
                    <a:pt x="73" y="117"/>
                    <a:pt x="73" y="117"/>
                    <a:pt x="73" y="117"/>
                  </a:cubicBezTo>
                  <a:cubicBezTo>
                    <a:pt x="82" y="109"/>
                    <a:pt x="92" y="102"/>
                    <a:pt x="102" y="95"/>
                  </a:cubicBezTo>
                  <a:close/>
                </a:path>
              </a:pathLst>
            </a:custGeom>
            <a:solidFill>
              <a:srgbClr val="80808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90" name="Freeform 171"/>
            <p:cNvSpPr/>
            <p:nvPr/>
          </p:nvSpPr>
          <p:spPr bwMode="auto">
            <a:xfrm>
              <a:off x="3109384" y="5420783"/>
              <a:ext cx="609600" cy="391584"/>
            </a:xfrm>
            <a:custGeom>
              <a:gdLst>
                <a:gd name="T0" fmla="*/ 116 w 122"/>
                <a:gd name="T1" fmla="*/ 60 h 78"/>
                <a:gd name="T2" fmla="*/ 122 w 122"/>
                <a:gd name="T3" fmla="*/ 44 h 78"/>
                <a:gd name="T4" fmla="*/ 16 w 122"/>
                <a:gd name="T5" fmla="*/ 0 h 78"/>
                <a:gd name="T6" fmla="*/ 8 w 122"/>
                <a:gd name="T7" fmla="*/ 22 h 78"/>
                <a:gd name="T8" fmla="*/ 0 w 122"/>
                <a:gd name="T9" fmla="*/ 45 h 78"/>
                <a:gd name="T10" fmla="*/ 109 w 122"/>
                <a:gd name="T11" fmla="*/ 78 h 78"/>
                <a:gd name="T12" fmla="*/ 116 w 122"/>
                <a:gd name="T13" fmla="*/ 60 h 78"/>
              </a:gdLst>
              <a:cxnLst>
                <a:cxn ang="0">
                  <a:pos x="T0" y="T1"/>
                </a:cxn>
                <a:cxn ang="0">
                  <a:pos x="T2" y="T3"/>
                </a:cxn>
                <a:cxn ang="0">
                  <a:pos x="T4" y="T5"/>
                </a:cxn>
                <a:cxn ang="0">
                  <a:pos x="T6" y="T7"/>
                </a:cxn>
                <a:cxn ang="0">
                  <a:pos x="T8" y="T9"/>
                </a:cxn>
                <a:cxn ang="0">
                  <a:pos x="T10" y="T11"/>
                </a:cxn>
                <a:cxn ang="0">
                  <a:pos x="T12" y="T13"/>
                </a:cxn>
              </a:cxnLst>
              <a:rect l="0" t="0" r="r" b="b"/>
              <a:pathLst>
                <a:path w="122" h="78">
                  <a:moveTo>
                    <a:pt x="116" y="60"/>
                  </a:moveTo>
                  <a:cubicBezTo>
                    <a:pt x="118" y="55"/>
                    <a:pt x="120" y="49"/>
                    <a:pt x="122" y="44"/>
                  </a:cubicBezTo>
                  <a:cubicBezTo>
                    <a:pt x="16" y="0"/>
                    <a:pt x="16" y="0"/>
                    <a:pt x="16" y="0"/>
                  </a:cubicBezTo>
                  <a:cubicBezTo>
                    <a:pt x="13" y="7"/>
                    <a:pt x="10" y="14"/>
                    <a:pt x="8" y="22"/>
                  </a:cubicBezTo>
                  <a:cubicBezTo>
                    <a:pt x="5" y="29"/>
                    <a:pt x="2" y="37"/>
                    <a:pt x="0" y="45"/>
                  </a:cubicBezTo>
                  <a:cubicBezTo>
                    <a:pt x="109" y="78"/>
                    <a:pt x="109" y="78"/>
                    <a:pt x="109" y="78"/>
                  </a:cubicBezTo>
                  <a:cubicBezTo>
                    <a:pt x="111" y="72"/>
                    <a:pt x="113" y="66"/>
                    <a:pt x="116" y="60"/>
                  </a:cubicBezTo>
                  <a:close/>
                </a:path>
              </a:pathLst>
            </a:custGeom>
            <a:solidFill>
              <a:srgbClr val="80808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91" name="Freeform 172"/>
            <p:cNvSpPr/>
            <p:nvPr/>
          </p:nvSpPr>
          <p:spPr bwMode="auto">
            <a:xfrm>
              <a:off x="3924301" y="4163484"/>
              <a:ext cx="537633" cy="560917"/>
            </a:xfrm>
            <a:custGeom>
              <a:gdLst>
                <a:gd name="T0" fmla="*/ 104 w 107"/>
                <a:gd name="T1" fmla="*/ 91 h 112"/>
                <a:gd name="T2" fmla="*/ 107 w 107"/>
                <a:gd name="T3" fmla="*/ 89 h 112"/>
                <a:gd name="T4" fmla="*/ 34 w 107"/>
                <a:gd name="T5" fmla="*/ 0 h 112"/>
                <a:gd name="T6" fmla="*/ 29 w 107"/>
                <a:gd name="T7" fmla="*/ 5 h 112"/>
                <a:gd name="T8" fmla="*/ 0 w 107"/>
                <a:gd name="T9" fmla="*/ 31 h 112"/>
                <a:gd name="T10" fmla="*/ 81 w 107"/>
                <a:gd name="T11" fmla="*/ 112 h 112"/>
                <a:gd name="T12" fmla="*/ 104 w 107"/>
                <a:gd name="T13" fmla="*/ 91 h 112"/>
              </a:gdLst>
              <a:cxnLst>
                <a:cxn ang="0">
                  <a:pos x="T0" y="T1"/>
                </a:cxn>
                <a:cxn ang="0">
                  <a:pos x="T2" y="T3"/>
                </a:cxn>
                <a:cxn ang="0">
                  <a:pos x="T4" y="T5"/>
                </a:cxn>
                <a:cxn ang="0">
                  <a:pos x="T6" y="T7"/>
                </a:cxn>
                <a:cxn ang="0">
                  <a:pos x="T8" y="T9"/>
                </a:cxn>
                <a:cxn ang="0">
                  <a:pos x="T10" y="T11"/>
                </a:cxn>
                <a:cxn ang="0">
                  <a:pos x="T12" y="T13"/>
                </a:cxn>
              </a:cxnLst>
              <a:rect l="0" t="0" r="r" b="b"/>
              <a:pathLst>
                <a:path w="107" h="112">
                  <a:moveTo>
                    <a:pt x="104" y="91"/>
                  </a:moveTo>
                  <a:cubicBezTo>
                    <a:pt x="105" y="90"/>
                    <a:pt x="106" y="90"/>
                    <a:pt x="107" y="89"/>
                  </a:cubicBezTo>
                  <a:cubicBezTo>
                    <a:pt x="34" y="0"/>
                    <a:pt x="34" y="0"/>
                    <a:pt x="34" y="0"/>
                  </a:cubicBezTo>
                  <a:cubicBezTo>
                    <a:pt x="33" y="2"/>
                    <a:pt x="31" y="3"/>
                    <a:pt x="29" y="5"/>
                  </a:cubicBezTo>
                  <a:cubicBezTo>
                    <a:pt x="19" y="13"/>
                    <a:pt x="10" y="22"/>
                    <a:pt x="0" y="31"/>
                  </a:cubicBezTo>
                  <a:cubicBezTo>
                    <a:pt x="81" y="112"/>
                    <a:pt x="81" y="112"/>
                    <a:pt x="81" y="112"/>
                  </a:cubicBezTo>
                  <a:cubicBezTo>
                    <a:pt x="88" y="105"/>
                    <a:pt x="96" y="98"/>
                    <a:pt x="104" y="91"/>
                  </a:cubicBezTo>
                  <a:close/>
                </a:path>
              </a:pathLst>
            </a:custGeom>
            <a:solidFill>
              <a:srgbClr val="80808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92" name="Freeform 173"/>
            <p:cNvSpPr/>
            <p:nvPr/>
          </p:nvSpPr>
          <p:spPr bwMode="auto">
            <a:xfrm>
              <a:off x="3710518" y="4373034"/>
              <a:ext cx="565151" cy="541867"/>
            </a:xfrm>
            <a:custGeom>
              <a:gdLst>
                <a:gd name="T0" fmla="*/ 100 w 113"/>
                <a:gd name="T1" fmla="*/ 95 h 108"/>
                <a:gd name="T2" fmla="*/ 113 w 113"/>
                <a:gd name="T3" fmla="*/ 81 h 108"/>
                <a:gd name="T4" fmla="*/ 33 w 113"/>
                <a:gd name="T5" fmla="*/ 0 h 108"/>
                <a:gd name="T6" fmla="*/ 15 w 113"/>
                <a:gd name="T7" fmla="*/ 19 h 108"/>
                <a:gd name="T8" fmla="*/ 0 w 113"/>
                <a:gd name="T9" fmla="*/ 36 h 108"/>
                <a:gd name="T10" fmla="*/ 89 w 113"/>
                <a:gd name="T11" fmla="*/ 108 h 108"/>
                <a:gd name="T12" fmla="*/ 100 w 113"/>
                <a:gd name="T13" fmla="*/ 95 h 108"/>
              </a:gdLst>
              <a:cxnLst>
                <a:cxn ang="0">
                  <a:pos x="T0" y="T1"/>
                </a:cxn>
                <a:cxn ang="0">
                  <a:pos x="T2" y="T3"/>
                </a:cxn>
                <a:cxn ang="0">
                  <a:pos x="T4" y="T5"/>
                </a:cxn>
                <a:cxn ang="0">
                  <a:pos x="T6" y="T7"/>
                </a:cxn>
                <a:cxn ang="0">
                  <a:pos x="T8" y="T9"/>
                </a:cxn>
                <a:cxn ang="0">
                  <a:pos x="T10" y="T11"/>
                </a:cxn>
                <a:cxn ang="0">
                  <a:pos x="T12" y="T13"/>
                </a:cxn>
              </a:cxnLst>
              <a:rect l="0" t="0" r="r" b="b"/>
              <a:pathLst>
                <a:path w="113" h="108">
                  <a:moveTo>
                    <a:pt x="100" y="95"/>
                  </a:moveTo>
                  <a:cubicBezTo>
                    <a:pt x="104" y="90"/>
                    <a:pt x="109" y="86"/>
                    <a:pt x="113" y="81"/>
                  </a:cubicBezTo>
                  <a:cubicBezTo>
                    <a:pt x="33" y="0"/>
                    <a:pt x="33" y="0"/>
                    <a:pt x="33" y="0"/>
                  </a:cubicBezTo>
                  <a:cubicBezTo>
                    <a:pt x="27" y="6"/>
                    <a:pt x="21" y="12"/>
                    <a:pt x="15" y="19"/>
                  </a:cubicBezTo>
                  <a:cubicBezTo>
                    <a:pt x="10" y="24"/>
                    <a:pt x="5" y="30"/>
                    <a:pt x="0" y="36"/>
                  </a:cubicBezTo>
                  <a:cubicBezTo>
                    <a:pt x="89" y="108"/>
                    <a:pt x="89" y="108"/>
                    <a:pt x="89" y="108"/>
                  </a:cubicBezTo>
                  <a:cubicBezTo>
                    <a:pt x="92" y="104"/>
                    <a:pt x="96" y="99"/>
                    <a:pt x="100" y="95"/>
                  </a:cubicBezTo>
                  <a:close/>
                </a:path>
              </a:pathLst>
            </a:custGeom>
            <a:solidFill>
              <a:srgbClr val="80808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93" name="Freeform 174"/>
            <p:cNvSpPr/>
            <p:nvPr/>
          </p:nvSpPr>
          <p:spPr bwMode="auto">
            <a:xfrm>
              <a:off x="3219451" y="5141383"/>
              <a:ext cx="605367" cy="431800"/>
            </a:xfrm>
            <a:custGeom>
              <a:gdLst>
                <a:gd name="T0" fmla="*/ 121 w 121"/>
                <a:gd name="T1" fmla="*/ 54 h 86"/>
                <a:gd name="T2" fmla="*/ 20 w 121"/>
                <a:gd name="T3" fmla="*/ 0 h 86"/>
                <a:gd name="T4" fmla="*/ 0 w 121"/>
                <a:gd name="T5" fmla="*/ 42 h 86"/>
                <a:gd name="T6" fmla="*/ 106 w 121"/>
                <a:gd name="T7" fmla="*/ 86 h 86"/>
                <a:gd name="T8" fmla="*/ 121 w 121"/>
                <a:gd name="T9" fmla="*/ 54 h 86"/>
              </a:gdLst>
              <a:cxnLst>
                <a:cxn ang="0">
                  <a:pos x="T0" y="T1"/>
                </a:cxn>
                <a:cxn ang="0">
                  <a:pos x="T2" y="T3"/>
                </a:cxn>
                <a:cxn ang="0">
                  <a:pos x="T4" y="T5"/>
                </a:cxn>
                <a:cxn ang="0">
                  <a:pos x="T6" y="T7"/>
                </a:cxn>
                <a:cxn ang="0">
                  <a:pos x="T8" y="T9"/>
                </a:cxn>
              </a:cxnLst>
              <a:rect l="0" t="0" r="r" b="b"/>
              <a:pathLst>
                <a:path w="120" h="86">
                  <a:moveTo>
                    <a:pt x="121" y="54"/>
                  </a:moveTo>
                  <a:cubicBezTo>
                    <a:pt x="20" y="0"/>
                    <a:pt x="20" y="0"/>
                    <a:pt x="20" y="0"/>
                  </a:cubicBezTo>
                  <a:cubicBezTo>
                    <a:pt x="13" y="13"/>
                    <a:pt x="6" y="28"/>
                    <a:pt x="0" y="42"/>
                  </a:cubicBezTo>
                  <a:cubicBezTo>
                    <a:pt x="106" y="86"/>
                    <a:pt x="106" y="86"/>
                    <a:pt x="106" y="86"/>
                  </a:cubicBezTo>
                  <a:cubicBezTo>
                    <a:pt x="110" y="75"/>
                    <a:pt x="116" y="64"/>
                    <a:pt x="121" y="54"/>
                  </a:cubicBezTo>
                  <a:close/>
                </a:path>
              </a:pathLst>
            </a:custGeom>
            <a:solidFill>
              <a:srgbClr val="80808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94" name="Freeform 175"/>
            <p:cNvSpPr/>
            <p:nvPr/>
          </p:nvSpPr>
          <p:spPr bwMode="auto">
            <a:xfrm>
              <a:off x="3524251" y="4614335"/>
              <a:ext cx="582084" cy="505884"/>
            </a:xfrm>
            <a:custGeom>
              <a:gdLst>
                <a:gd name="T0" fmla="*/ 96 w 116"/>
                <a:gd name="T1" fmla="*/ 99 h 101"/>
                <a:gd name="T2" fmla="*/ 116 w 116"/>
                <a:gd name="T3" fmla="*/ 72 h 101"/>
                <a:gd name="T4" fmla="*/ 27 w 116"/>
                <a:gd name="T5" fmla="*/ 0 h 101"/>
                <a:gd name="T6" fmla="*/ 2 w 116"/>
                <a:gd name="T7" fmla="*/ 34 h 101"/>
                <a:gd name="T8" fmla="*/ 0 w 116"/>
                <a:gd name="T9" fmla="*/ 37 h 101"/>
                <a:gd name="T10" fmla="*/ 95 w 116"/>
                <a:gd name="T11" fmla="*/ 101 h 101"/>
                <a:gd name="T12" fmla="*/ 96 w 116"/>
                <a:gd name="T13" fmla="*/ 99 h 101"/>
              </a:gdLst>
              <a:cxnLst>
                <a:cxn ang="0">
                  <a:pos x="T0" y="T1"/>
                </a:cxn>
                <a:cxn ang="0">
                  <a:pos x="T2" y="T3"/>
                </a:cxn>
                <a:cxn ang="0">
                  <a:pos x="T4" y="T5"/>
                </a:cxn>
                <a:cxn ang="0">
                  <a:pos x="T6" y="T7"/>
                </a:cxn>
                <a:cxn ang="0">
                  <a:pos x="T8" y="T9"/>
                </a:cxn>
                <a:cxn ang="0">
                  <a:pos x="T10" y="T11"/>
                </a:cxn>
                <a:cxn ang="0">
                  <a:pos x="T12" y="T13"/>
                </a:cxn>
              </a:cxnLst>
              <a:rect l="0" t="0" r="r" b="b"/>
              <a:pathLst>
                <a:path w="115" h="100">
                  <a:moveTo>
                    <a:pt x="96" y="99"/>
                  </a:moveTo>
                  <a:cubicBezTo>
                    <a:pt x="102" y="90"/>
                    <a:pt x="109" y="81"/>
                    <a:pt x="116" y="72"/>
                  </a:cubicBezTo>
                  <a:cubicBezTo>
                    <a:pt x="27" y="0"/>
                    <a:pt x="27" y="0"/>
                    <a:pt x="27" y="0"/>
                  </a:cubicBezTo>
                  <a:cubicBezTo>
                    <a:pt x="19" y="11"/>
                    <a:pt x="10" y="22"/>
                    <a:pt x="2" y="34"/>
                  </a:cubicBezTo>
                  <a:cubicBezTo>
                    <a:pt x="1" y="35"/>
                    <a:pt x="0" y="36"/>
                    <a:pt x="0" y="37"/>
                  </a:cubicBezTo>
                  <a:cubicBezTo>
                    <a:pt x="95" y="101"/>
                    <a:pt x="95" y="101"/>
                    <a:pt x="95" y="101"/>
                  </a:cubicBezTo>
                  <a:cubicBezTo>
                    <a:pt x="95" y="100"/>
                    <a:pt x="95" y="99"/>
                    <a:pt x="96" y="99"/>
                  </a:cubicBezTo>
                  <a:close/>
                </a:path>
              </a:pathLst>
            </a:custGeom>
            <a:solidFill>
              <a:srgbClr val="80808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95" name="Freeform 176"/>
            <p:cNvSpPr/>
            <p:nvPr/>
          </p:nvSpPr>
          <p:spPr bwMode="auto">
            <a:xfrm>
              <a:off x="3354918" y="4864101"/>
              <a:ext cx="601133" cy="478367"/>
            </a:xfrm>
            <a:custGeom>
              <a:gdLst>
                <a:gd name="T0" fmla="*/ 120 w 120"/>
                <a:gd name="T1" fmla="*/ 64 h 95"/>
                <a:gd name="T2" fmla="*/ 25 w 120"/>
                <a:gd name="T3" fmla="*/ 0 h 95"/>
                <a:gd name="T4" fmla="*/ 0 w 120"/>
                <a:gd name="T5" fmla="*/ 41 h 95"/>
                <a:gd name="T6" fmla="*/ 101 w 120"/>
                <a:gd name="T7" fmla="*/ 95 h 95"/>
                <a:gd name="T8" fmla="*/ 120 w 120"/>
                <a:gd name="T9" fmla="*/ 64 h 95"/>
              </a:gdLst>
              <a:cxnLst>
                <a:cxn ang="0">
                  <a:pos x="T0" y="T1"/>
                </a:cxn>
                <a:cxn ang="0">
                  <a:pos x="T2" y="T3"/>
                </a:cxn>
                <a:cxn ang="0">
                  <a:pos x="T4" y="T5"/>
                </a:cxn>
                <a:cxn ang="0">
                  <a:pos x="T6" y="T7"/>
                </a:cxn>
                <a:cxn ang="0">
                  <a:pos x="T8" y="T9"/>
                </a:cxn>
              </a:cxnLst>
              <a:rect l="0" t="0" r="r" b="b"/>
              <a:pathLst>
                <a:path w="120" h="95">
                  <a:moveTo>
                    <a:pt x="120" y="64"/>
                  </a:moveTo>
                  <a:cubicBezTo>
                    <a:pt x="25" y="0"/>
                    <a:pt x="25" y="0"/>
                    <a:pt x="25" y="0"/>
                  </a:cubicBezTo>
                  <a:cubicBezTo>
                    <a:pt x="16" y="13"/>
                    <a:pt x="8" y="27"/>
                    <a:pt x="0" y="41"/>
                  </a:cubicBezTo>
                  <a:cubicBezTo>
                    <a:pt x="101" y="95"/>
                    <a:pt x="101" y="95"/>
                    <a:pt x="101" y="95"/>
                  </a:cubicBezTo>
                  <a:cubicBezTo>
                    <a:pt x="107" y="84"/>
                    <a:pt x="114" y="74"/>
                    <a:pt x="120" y="64"/>
                  </a:cubicBezTo>
                  <a:close/>
                </a:path>
              </a:pathLst>
            </a:custGeom>
            <a:solidFill>
              <a:srgbClr val="808080"/>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96" name="Freeform 210"/>
            <p:cNvSpPr/>
            <p:nvPr/>
          </p:nvSpPr>
          <p:spPr bwMode="auto">
            <a:xfrm>
              <a:off x="2783417" y="3213101"/>
              <a:ext cx="6756400" cy="3126317"/>
            </a:xfrm>
            <a:custGeom>
              <a:gdLst>
                <a:gd name="T0" fmla="*/ 30 w 1349"/>
                <a:gd name="T1" fmla="*/ 546 h 623"/>
                <a:gd name="T2" fmla="*/ 56 w 1349"/>
                <a:gd name="T3" fmla="*/ 456 h 623"/>
                <a:gd name="T4" fmla="*/ 91 w 1349"/>
                <a:gd name="T5" fmla="*/ 375 h 623"/>
                <a:gd name="T6" fmla="*/ 135 w 1349"/>
                <a:gd name="T7" fmla="*/ 302 h 623"/>
                <a:gd name="T8" fmla="*/ 186 w 1349"/>
                <a:gd name="T9" fmla="*/ 237 h 623"/>
                <a:gd name="T10" fmla="*/ 245 w 1349"/>
                <a:gd name="T11" fmla="*/ 180 h 623"/>
                <a:gd name="T12" fmla="*/ 311 w 1349"/>
                <a:gd name="T13" fmla="*/ 130 h 623"/>
                <a:gd name="T14" fmla="*/ 385 w 1349"/>
                <a:gd name="T15" fmla="*/ 87 h 623"/>
                <a:gd name="T16" fmla="*/ 467 w 1349"/>
                <a:gd name="T17" fmla="*/ 54 h 623"/>
                <a:gd name="T18" fmla="*/ 560 w 1349"/>
                <a:gd name="T19" fmla="*/ 30 h 623"/>
                <a:gd name="T20" fmla="*/ 666 w 1349"/>
                <a:gd name="T21" fmla="*/ 20 h 623"/>
                <a:gd name="T22" fmla="*/ 674 w 1349"/>
                <a:gd name="T23" fmla="*/ 20 h 623"/>
                <a:gd name="T24" fmla="*/ 793 w 1349"/>
                <a:gd name="T25" fmla="*/ 31 h 623"/>
                <a:gd name="T26" fmla="*/ 967 w 1349"/>
                <a:gd name="T27" fmla="*/ 89 h 623"/>
                <a:gd name="T28" fmla="*/ 1263 w 1349"/>
                <a:gd name="T29" fmla="*/ 384 h 623"/>
                <a:gd name="T30" fmla="*/ 1321 w 1349"/>
                <a:gd name="T31" fmla="*/ 558 h 623"/>
                <a:gd name="T32" fmla="*/ 1329 w 1349"/>
                <a:gd name="T33" fmla="*/ 623 h 623"/>
                <a:gd name="T34" fmla="*/ 1349 w 1349"/>
                <a:gd name="T35" fmla="*/ 623 h 623"/>
                <a:gd name="T36" fmla="*/ 1340 w 1349"/>
                <a:gd name="T37" fmla="*/ 555 h 623"/>
                <a:gd name="T38" fmla="*/ 1281 w 1349"/>
                <a:gd name="T39" fmla="*/ 375 h 623"/>
                <a:gd name="T40" fmla="*/ 976 w 1349"/>
                <a:gd name="T41" fmla="*/ 71 h 623"/>
                <a:gd name="T42" fmla="*/ 797 w 1349"/>
                <a:gd name="T43" fmla="*/ 11 h 623"/>
                <a:gd name="T44" fmla="*/ 674 w 1349"/>
                <a:gd name="T45" fmla="*/ 0 h 623"/>
                <a:gd name="T46" fmla="*/ 666 w 1349"/>
                <a:gd name="T47" fmla="*/ 0 h 623"/>
                <a:gd name="T48" fmla="*/ 556 w 1349"/>
                <a:gd name="T49" fmla="*/ 10 h 623"/>
                <a:gd name="T50" fmla="*/ 461 w 1349"/>
                <a:gd name="T51" fmla="*/ 35 h 623"/>
                <a:gd name="T52" fmla="*/ 376 w 1349"/>
                <a:gd name="T53" fmla="*/ 69 h 623"/>
                <a:gd name="T54" fmla="*/ 300 w 1349"/>
                <a:gd name="T55" fmla="*/ 113 h 623"/>
                <a:gd name="T56" fmla="*/ 232 w 1349"/>
                <a:gd name="T57" fmla="*/ 165 h 623"/>
                <a:gd name="T58" fmla="*/ 171 w 1349"/>
                <a:gd name="T59" fmla="*/ 224 h 623"/>
                <a:gd name="T60" fmla="*/ 118 w 1349"/>
                <a:gd name="T61" fmla="*/ 291 h 623"/>
                <a:gd name="T62" fmla="*/ 73 w 1349"/>
                <a:gd name="T63" fmla="*/ 366 h 623"/>
                <a:gd name="T64" fmla="*/ 37 w 1349"/>
                <a:gd name="T65" fmla="*/ 449 h 623"/>
                <a:gd name="T66" fmla="*/ 11 w 1349"/>
                <a:gd name="T67" fmla="*/ 542 h 623"/>
                <a:gd name="T68" fmla="*/ 0 w 1349"/>
                <a:gd name="T69" fmla="*/ 623 h 623"/>
                <a:gd name="T70" fmla="*/ 20 w 1349"/>
                <a:gd name="T71" fmla="*/ 623 h 623"/>
                <a:gd name="T72" fmla="*/ 30 w 1349"/>
                <a:gd name="T73" fmla="*/ 546 h 62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349" h="623">
                  <a:moveTo>
                    <a:pt x="30" y="546"/>
                  </a:moveTo>
                  <a:cubicBezTo>
                    <a:pt x="37" y="515"/>
                    <a:pt x="45" y="485"/>
                    <a:pt x="56" y="456"/>
                  </a:cubicBezTo>
                  <a:cubicBezTo>
                    <a:pt x="66" y="428"/>
                    <a:pt x="78" y="401"/>
                    <a:pt x="91" y="375"/>
                  </a:cubicBezTo>
                  <a:cubicBezTo>
                    <a:pt x="104" y="350"/>
                    <a:pt x="119" y="325"/>
                    <a:pt x="135" y="302"/>
                  </a:cubicBezTo>
                  <a:cubicBezTo>
                    <a:pt x="151" y="280"/>
                    <a:pt x="168" y="258"/>
                    <a:pt x="186" y="237"/>
                  </a:cubicBezTo>
                  <a:cubicBezTo>
                    <a:pt x="205" y="217"/>
                    <a:pt x="224" y="198"/>
                    <a:pt x="245" y="180"/>
                  </a:cubicBezTo>
                  <a:cubicBezTo>
                    <a:pt x="266" y="162"/>
                    <a:pt x="288" y="145"/>
                    <a:pt x="311" y="130"/>
                  </a:cubicBezTo>
                  <a:cubicBezTo>
                    <a:pt x="335" y="114"/>
                    <a:pt x="359" y="100"/>
                    <a:pt x="385" y="87"/>
                  </a:cubicBezTo>
                  <a:cubicBezTo>
                    <a:pt x="411" y="74"/>
                    <a:pt x="439" y="63"/>
                    <a:pt x="467" y="54"/>
                  </a:cubicBezTo>
                  <a:cubicBezTo>
                    <a:pt x="497" y="44"/>
                    <a:pt x="528" y="36"/>
                    <a:pt x="560" y="30"/>
                  </a:cubicBezTo>
                  <a:cubicBezTo>
                    <a:pt x="595" y="24"/>
                    <a:pt x="630" y="21"/>
                    <a:pt x="666" y="20"/>
                  </a:cubicBezTo>
                  <a:cubicBezTo>
                    <a:pt x="669" y="20"/>
                    <a:pt x="672" y="20"/>
                    <a:pt x="674" y="20"/>
                  </a:cubicBezTo>
                  <a:cubicBezTo>
                    <a:pt x="715" y="20"/>
                    <a:pt x="755" y="24"/>
                    <a:pt x="793" y="31"/>
                  </a:cubicBezTo>
                  <a:cubicBezTo>
                    <a:pt x="855" y="42"/>
                    <a:pt x="913" y="62"/>
                    <a:pt x="967" y="89"/>
                  </a:cubicBezTo>
                  <a:cubicBezTo>
                    <a:pt x="1095" y="153"/>
                    <a:pt x="1199" y="257"/>
                    <a:pt x="1263" y="384"/>
                  </a:cubicBezTo>
                  <a:cubicBezTo>
                    <a:pt x="1290" y="438"/>
                    <a:pt x="1309" y="497"/>
                    <a:pt x="1321" y="558"/>
                  </a:cubicBezTo>
                  <a:cubicBezTo>
                    <a:pt x="1324" y="580"/>
                    <a:pt x="1327" y="601"/>
                    <a:pt x="1329" y="623"/>
                  </a:cubicBezTo>
                  <a:cubicBezTo>
                    <a:pt x="1349" y="623"/>
                    <a:pt x="1349" y="623"/>
                    <a:pt x="1349" y="623"/>
                  </a:cubicBezTo>
                  <a:cubicBezTo>
                    <a:pt x="1347" y="600"/>
                    <a:pt x="1344" y="577"/>
                    <a:pt x="1340" y="555"/>
                  </a:cubicBezTo>
                  <a:cubicBezTo>
                    <a:pt x="1329" y="492"/>
                    <a:pt x="1308" y="431"/>
                    <a:pt x="1281" y="375"/>
                  </a:cubicBezTo>
                  <a:cubicBezTo>
                    <a:pt x="1215" y="244"/>
                    <a:pt x="1108" y="137"/>
                    <a:pt x="976" y="71"/>
                  </a:cubicBezTo>
                  <a:cubicBezTo>
                    <a:pt x="921" y="43"/>
                    <a:pt x="860" y="23"/>
                    <a:pt x="797" y="11"/>
                  </a:cubicBezTo>
                  <a:cubicBezTo>
                    <a:pt x="757" y="4"/>
                    <a:pt x="716" y="0"/>
                    <a:pt x="674" y="0"/>
                  </a:cubicBezTo>
                  <a:cubicBezTo>
                    <a:pt x="672" y="0"/>
                    <a:pt x="669" y="0"/>
                    <a:pt x="666" y="0"/>
                  </a:cubicBezTo>
                  <a:cubicBezTo>
                    <a:pt x="629" y="1"/>
                    <a:pt x="592" y="4"/>
                    <a:pt x="556" y="10"/>
                  </a:cubicBezTo>
                  <a:cubicBezTo>
                    <a:pt x="524" y="16"/>
                    <a:pt x="492" y="24"/>
                    <a:pt x="461" y="35"/>
                  </a:cubicBezTo>
                  <a:cubicBezTo>
                    <a:pt x="432" y="44"/>
                    <a:pt x="403" y="56"/>
                    <a:pt x="376" y="69"/>
                  </a:cubicBezTo>
                  <a:cubicBezTo>
                    <a:pt x="350" y="82"/>
                    <a:pt x="324" y="97"/>
                    <a:pt x="300" y="113"/>
                  </a:cubicBezTo>
                  <a:cubicBezTo>
                    <a:pt x="276" y="129"/>
                    <a:pt x="253" y="146"/>
                    <a:pt x="232" y="165"/>
                  </a:cubicBezTo>
                  <a:cubicBezTo>
                    <a:pt x="211" y="183"/>
                    <a:pt x="190" y="203"/>
                    <a:pt x="171" y="224"/>
                  </a:cubicBezTo>
                  <a:cubicBezTo>
                    <a:pt x="152" y="245"/>
                    <a:pt x="135" y="267"/>
                    <a:pt x="118" y="291"/>
                  </a:cubicBezTo>
                  <a:cubicBezTo>
                    <a:pt x="102" y="315"/>
                    <a:pt x="87" y="340"/>
                    <a:pt x="73" y="366"/>
                  </a:cubicBezTo>
                  <a:cubicBezTo>
                    <a:pt x="59" y="392"/>
                    <a:pt x="47" y="420"/>
                    <a:pt x="37" y="449"/>
                  </a:cubicBezTo>
                  <a:cubicBezTo>
                    <a:pt x="26" y="479"/>
                    <a:pt x="17" y="510"/>
                    <a:pt x="11" y="542"/>
                  </a:cubicBezTo>
                  <a:cubicBezTo>
                    <a:pt x="5" y="569"/>
                    <a:pt x="2" y="596"/>
                    <a:pt x="0" y="623"/>
                  </a:cubicBezTo>
                  <a:cubicBezTo>
                    <a:pt x="20" y="623"/>
                    <a:pt x="20" y="623"/>
                    <a:pt x="20" y="623"/>
                  </a:cubicBezTo>
                  <a:cubicBezTo>
                    <a:pt x="22" y="597"/>
                    <a:pt x="25" y="571"/>
                    <a:pt x="30" y="546"/>
                  </a:cubicBezTo>
                  <a:close/>
                </a:path>
              </a:pathLst>
            </a:custGeom>
            <a:solidFill>
              <a:schemeClr val="bg1">
                <a:lumMod val="90000"/>
              </a:schemeClr>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97" name="Freeform 211"/>
            <p:cNvSpPr/>
            <p:nvPr/>
          </p:nvSpPr>
          <p:spPr bwMode="auto">
            <a:xfrm>
              <a:off x="3659718" y="4091517"/>
              <a:ext cx="4999567" cy="2247900"/>
            </a:xfrm>
            <a:custGeom>
              <a:gdLst>
                <a:gd name="T0" fmla="*/ 993 w 998"/>
                <a:gd name="T1" fmla="*/ 411 h 448"/>
                <a:gd name="T2" fmla="*/ 949 w 998"/>
                <a:gd name="T3" fmla="*/ 278 h 448"/>
                <a:gd name="T4" fmla="*/ 723 w 998"/>
                <a:gd name="T5" fmla="*/ 53 h 448"/>
                <a:gd name="T6" fmla="*/ 590 w 998"/>
                <a:gd name="T7" fmla="*/ 8 h 448"/>
                <a:gd name="T8" fmla="*/ 499 w 998"/>
                <a:gd name="T9" fmla="*/ 0 h 448"/>
                <a:gd name="T10" fmla="*/ 493 w 998"/>
                <a:gd name="T11" fmla="*/ 0 h 448"/>
                <a:gd name="T12" fmla="*/ 412 w 998"/>
                <a:gd name="T13" fmla="*/ 8 h 448"/>
                <a:gd name="T14" fmla="*/ 341 w 998"/>
                <a:gd name="T15" fmla="*/ 26 h 448"/>
                <a:gd name="T16" fmla="*/ 278 w 998"/>
                <a:gd name="T17" fmla="*/ 51 h 448"/>
                <a:gd name="T18" fmla="*/ 222 w 998"/>
                <a:gd name="T19" fmla="*/ 84 h 448"/>
                <a:gd name="T20" fmla="*/ 171 w 998"/>
                <a:gd name="T21" fmla="*/ 122 h 448"/>
                <a:gd name="T22" fmla="*/ 126 w 998"/>
                <a:gd name="T23" fmla="*/ 166 h 448"/>
                <a:gd name="T24" fmla="*/ 87 w 998"/>
                <a:gd name="T25" fmla="*/ 216 h 448"/>
                <a:gd name="T26" fmla="*/ 54 w 998"/>
                <a:gd name="T27" fmla="*/ 271 h 448"/>
                <a:gd name="T28" fmla="*/ 27 w 998"/>
                <a:gd name="T29" fmla="*/ 333 h 448"/>
                <a:gd name="T30" fmla="*/ 7 w 998"/>
                <a:gd name="T31" fmla="*/ 402 h 448"/>
                <a:gd name="T32" fmla="*/ 0 w 998"/>
                <a:gd name="T33" fmla="*/ 448 h 448"/>
                <a:gd name="T34" fmla="*/ 12 w 998"/>
                <a:gd name="T35" fmla="*/ 448 h 448"/>
                <a:gd name="T36" fmla="*/ 19 w 998"/>
                <a:gd name="T37" fmla="*/ 404 h 448"/>
                <a:gd name="T38" fmla="*/ 38 w 998"/>
                <a:gd name="T39" fmla="*/ 337 h 448"/>
                <a:gd name="T40" fmla="*/ 64 w 998"/>
                <a:gd name="T41" fmla="*/ 277 h 448"/>
                <a:gd name="T42" fmla="*/ 97 w 998"/>
                <a:gd name="T43" fmla="*/ 222 h 448"/>
                <a:gd name="T44" fmla="*/ 135 w 998"/>
                <a:gd name="T45" fmla="*/ 174 h 448"/>
                <a:gd name="T46" fmla="*/ 179 w 998"/>
                <a:gd name="T47" fmla="*/ 131 h 448"/>
                <a:gd name="T48" fmla="*/ 228 w 998"/>
                <a:gd name="T49" fmla="*/ 94 h 448"/>
                <a:gd name="T50" fmla="*/ 283 w 998"/>
                <a:gd name="T51" fmla="*/ 62 h 448"/>
                <a:gd name="T52" fmla="*/ 345 w 998"/>
                <a:gd name="T53" fmla="*/ 37 h 448"/>
                <a:gd name="T54" fmla="*/ 414 w 998"/>
                <a:gd name="T55" fmla="*/ 19 h 448"/>
                <a:gd name="T56" fmla="*/ 493 w 998"/>
                <a:gd name="T57" fmla="*/ 12 h 448"/>
                <a:gd name="T58" fmla="*/ 499 w 998"/>
                <a:gd name="T59" fmla="*/ 12 h 448"/>
                <a:gd name="T60" fmla="*/ 588 w 998"/>
                <a:gd name="T61" fmla="*/ 20 h 448"/>
                <a:gd name="T62" fmla="*/ 718 w 998"/>
                <a:gd name="T63" fmla="*/ 63 h 448"/>
                <a:gd name="T64" fmla="*/ 938 w 998"/>
                <a:gd name="T65" fmla="*/ 284 h 448"/>
                <a:gd name="T66" fmla="*/ 982 w 998"/>
                <a:gd name="T67" fmla="*/ 414 h 448"/>
                <a:gd name="T68" fmla="*/ 987 w 998"/>
                <a:gd name="T69" fmla="*/ 448 h 448"/>
                <a:gd name="T70" fmla="*/ 998 w 998"/>
                <a:gd name="T71" fmla="*/ 448 h 448"/>
                <a:gd name="T72" fmla="*/ 993 w 998"/>
                <a:gd name="T73" fmla="*/ 411 h 4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998" h="448">
                  <a:moveTo>
                    <a:pt x="993" y="411"/>
                  </a:moveTo>
                  <a:cubicBezTo>
                    <a:pt x="985" y="364"/>
                    <a:pt x="970" y="320"/>
                    <a:pt x="949" y="278"/>
                  </a:cubicBezTo>
                  <a:cubicBezTo>
                    <a:pt x="900" y="181"/>
                    <a:pt x="821" y="101"/>
                    <a:pt x="723" y="53"/>
                  </a:cubicBezTo>
                  <a:cubicBezTo>
                    <a:pt x="682" y="32"/>
                    <a:pt x="637" y="17"/>
                    <a:pt x="590" y="8"/>
                  </a:cubicBezTo>
                  <a:cubicBezTo>
                    <a:pt x="561" y="3"/>
                    <a:pt x="530" y="0"/>
                    <a:pt x="499" y="0"/>
                  </a:cubicBezTo>
                  <a:cubicBezTo>
                    <a:pt x="497" y="0"/>
                    <a:pt x="495" y="0"/>
                    <a:pt x="493" y="0"/>
                  </a:cubicBezTo>
                  <a:cubicBezTo>
                    <a:pt x="466" y="1"/>
                    <a:pt x="438" y="3"/>
                    <a:pt x="412" y="8"/>
                  </a:cubicBezTo>
                  <a:cubicBezTo>
                    <a:pt x="388" y="12"/>
                    <a:pt x="364" y="18"/>
                    <a:pt x="341" y="26"/>
                  </a:cubicBezTo>
                  <a:cubicBezTo>
                    <a:pt x="319" y="33"/>
                    <a:pt x="298" y="41"/>
                    <a:pt x="278" y="51"/>
                  </a:cubicBezTo>
                  <a:cubicBezTo>
                    <a:pt x="259" y="61"/>
                    <a:pt x="240" y="72"/>
                    <a:pt x="222" y="84"/>
                  </a:cubicBezTo>
                  <a:cubicBezTo>
                    <a:pt x="204" y="96"/>
                    <a:pt x="187" y="109"/>
                    <a:pt x="171" y="122"/>
                  </a:cubicBezTo>
                  <a:cubicBezTo>
                    <a:pt x="155" y="136"/>
                    <a:pt x="140" y="151"/>
                    <a:pt x="126" y="166"/>
                  </a:cubicBezTo>
                  <a:cubicBezTo>
                    <a:pt x="112" y="182"/>
                    <a:pt x="99" y="198"/>
                    <a:pt x="87" y="216"/>
                  </a:cubicBezTo>
                  <a:cubicBezTo>
                    <a:pt x="75" y="233"/>
                    <a:pt x="64" y="252"/>
                    <a:pt x="54" y="271"/>
                  </a:cubicBezTo>
                  <a:cubicBezTo>
                    <a:pt x="43" y="291"/>
                    <a:pt x="34" y="312"/>
                    <a:pt x="27" y="333"/>
                  </a:cubicBezTo>
                  <a:cubicBezTo>
                    <a:pt x="19" y="355"/>
                    <a:pt x="12" y="378"/>
                    <a:pt x="7" y="402"/>
                  </a:cubicBezTo>
                  <a:cubicBezTo>
                    <a:pt x="4" y="417"/>
                    <a:pt x="2" y="432"/>
                    <a:pt x="0" y="448"/>
                  </a:cubicBezTo>
                  <a:cubicBezTo>
                    <a:pt x="12" y="448"/>
                    <a:pt x="12" y="448"/>
                    <a:pt x="12" y="448"/>
                  </a:cubicBezTo>
                  <a:cubicBezTo>
                    <a:pt x="14" y="433"/>
                    <a:pt x="16" y="419"/>
                    <a:pt x="19" y="404"/>
                  </a:cubicBezTo>
                  <a:cubicBezTo>
                    <a:pt x="24" y="381"/>
                    <a:pt x="30" y="359"/>
                    <a:pt x="38" y="337"/>
                  </a:cubicBezTo>
                  <a:cubicBezTo>
                    <a:pt x="45" y="316"/>
                    <a:pt x="54" y="296"/>
                    <a:pt x="64" y="277"/>
                  </a:cubicBezTo>
                  <a:cubicBezTo>
                    <a:pt x="74" y="258"/>
                    <a:pt x="85" y="240"/>
                    <a:pt x="97" y="222"/>
                  </a:cubicBezTo>
                  <a:cubicBezTo>
                    <a:pt x="109" y="205"/>
                    <a:pt x="121" y="189"/>
                    <a:pt x="135" y="174"/>
                  </a:cubicBezTo>
                  <a:cubicBezTo>
                    <a:pt x="149" y="159"/>
                    <a:pt x="164" y="145"/>
                    <a:pt x="179" y="131"/>
                  </a:cubicBezTo>
                  <a:cubicBezTo>
                    <a:pt x="195" y="118"/>
                    <a:pt x="211" y="105"/>
                    <a:pt x="228" y="94"/>
                  </a:cubicBezTo>
                  <a:cubicBezTo>
                    <a:pt x="246" y="82"/>
                    <a:pt x="264" y="72"/>
                    <a:pt x="283" y="62"/>
                  </a:cubicBezTo>
                  <a:cubicBezTo>
                    <a:pt x="303" y="52"/>
                    <a:pt x="324" y="44"/>
                    <a:pt x="345" y="37"/>
                  </a:cubicBezTo>
                  <a:cubicBezTo>
                    <a:pt x="367" y="30"/>
                    <a:pt x="390" y="24"/>
                    <a:pt x="414" y="19"/>
                  </a:cubicBezTo>
                  <a:cubicBezTo>
                    <a:pt x="440" y="15"/>
                    <a:pt x="466" y="12"/>
                    <a:pt x="493" y="12"/>
                  </a:cubicBezTo>
                  <a:cubicBezTo>
                    <a:pt x="495" y="12"/>
                    <a:pt x="497" y="12"/>
                    <a:pt x="499" y="12"/>
                  </a:cubicBezTo>
                  <a:cubicBezTo>
                    <a:pt x="530" y="12"/>
                    <a:pt x="559" y="15"/>
                    <a:pt x="588" y="20"/>
                  </a:cubicBezTo>
                  <a:cubicBezTo>
                    <a:pt x="634" y="28"/>
                    <a:pt x="678" y="43"/>
                    <a:pt x="718" y="63"/>
                  </a:cubicBezTo>
                  <a:cubicBezTo>
                    <a:pt x="813" y="111"/>
                    <a:pt x="891" y="188"/>
                    <a:pt x="938" y="284"/>
                  </a:cubicBezTo>
                  <a:cubicBezTo>
                    <a:pt x="958" y="324"/>
                    <a:pt x="973" y="368"/>
                    <a:pt x="982" y="414"/>
                  </a:cubicBezTo>
                  <a:cubicBezTo>
                    <a:pt x="984" y="425"/>
                    <a:pt x="985" y="436"/>
                    <a:pt x="987" y="448"/>
                  </a:cubicBezTo>
                  <a:cubicBezTo>
                    <a:pt x="998" y="448"/>
                    <a:pt x="998" y="448"/>
                    <a:pt x="998" y="448"/>
                  </a:cubicBezTo>
                  <a:cubicBezTo>
                    <a:pt x="997" y="435"/>
                    <a:pt x="995" y="423"/>
                    <a:pt x="993" y="411"/>
                  </a:cubicBezTo>
                  <a:close/>
                </a:path>
              </a:pathLst>
            </a:custGeom>
            <a:solidFill>
              <a:schemeClr val="bg1">
                <a:lumMod val="90000"/>
              </a:schemeClr>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98" name="Freeform 212"/>
            <p:cNvSpPr/>
            <p:nvPr/>
          </p:nvSpPr>
          <p:spPr bwMode="auto">
            <a:xfrm>
              <a:off x="2783418" y="6339417"/>
              <a:ext cx="935567" cy="76200"/>
            </a:xfrm>
            <a:custGeom>
              <a:gdLst>
                <a:gd name="T0" fmla="*/ 47 w 442"/>
                <a:gd name="T1" fmla="*/ 0 h 36"/>
                <a:gd name="T2" fmla="*/ 0 w 442"/>
                <a:gd name="T3" fmla="*/ 0 h 36"/>
                <a:gd name="T4" fmla="*/ 0 w 442"/>
                <a:gd name="T5" fmla="*/ 36 h 36"/>
                <a:gd name="T6" fmla="*/ 442 w 442"/>
                <a:gd name="T7" fmla="*/ 36 h 36"/>
                <a:gd name="T8" fmla="*/ 442 w 442"/>
                <a:gd name="T9" fmla="*/ 0 h 36"/>
                <a:gd name="T10" fmla="*/ 442 w 442"/>
                <a:gd name="T11" fmla="*/ 0 h 36"/>
                <a:gd name="T12" fmla="*/ 414 w 442"/>
                <a:gd name="T13" fmla="*/ 0 h 36"/>
                <a:gd name="T14" fmla="*/ 47 w 442"/>
                <a:gd name="T15" fmla="*/ 0 h 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42" h="36">
                  <a:moveTo>
                    <a:pt x="47" y="0"/>
                  </a:moveTo>
                  <a:lnTo>
                    <a:pt x="0" y="0"/>
                  </a:lnTo>
                  <a:lnTo>
                    <a:pt x="0" y="36"/>
                  </a:lnTo>
                  <a:lnTo>
                    <a:pt x="442" y="36"/>
                  </a:lnTo>
                  <a:lnTo>
                    <a:pt x="442" y="0"/>
                  </a:lnTo>
                  <a:lnTo>
                    <a:pt x="442" y="0"/>
                  </a:lnTo>
                  <a:lnTo>
                    <a:pt x="414" y="0"/>
                  </a:lnTo>
                  <a:lnTo>
                    <a:pt x="47" y="0"/>
                  </a:lnTo>
                  <a:close/>
                </a:path>
              </a:pathLst>
            </a:custGeom>
            <a:solidFill>
              <a:schemeClr val="bg1">
                <a:lumMod val="90000"/>
              </a:schemeClr>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99" name="Freeform 213"/>
            <p:cNvSpPr/>
            <p:nvPr/>
          </p:nvSpPr>
          <p:spPr bwMode="auto">
            <a:xfrm>
              <a:off x="8597900" y="6339417"/>
              <a:ext cx="941917" cy="76200"/>
            </a:xfrm>
            <a:custGeom>
              <a:gdLst>
                <a:gd name="T0" fmla="*/ 398 w 445"/>
                <a:gd name="T1" fmla="*/ 0 h 36"/>
                <a:gd name="T2" fmla="*/ 29 w 445"/>
                <a:gd name="T3" fmla="*/ 0 h 36"/>
                <a:gd name="T4" fmla="*/ 3 w 445"/>
                <a:gd name="T5" fmla="*/ 0 h 36"/>
                <a:gd name="T6" fmla="*/ 0 w 445"/>
                <a:gd name="T7" fmla="*/ 0 h 36"/>
                <a:gd name="T8" fmla="*/ 0 w 445"/>
                <a:gd name="T9" fmla="*/ 36 h 36"/>
                <a:gd name="T10" fmla="*/ 445 w 445"/>
                <a:gd name="T11" fmla="*/ 36 h 36"/>
                <a:gd name="T12" fmla="*/ 445 w 445"/>
                <a:gd name="T13" fmla="*/ 0 h 36"/>
                <a:gd name="T14" fmla="*/ 398 w 445"/>
                <a:gd name="T15" fmla="*/ 0 h 36"/>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45" h="36">
                  <a:moveTo>
                    <a:pt x="398" y="0"/>
                  </a:moveTo>
                  <a:lnTo>
                    <a:pt x="29" y="0"/>
                  </a:lnTo>
                  <a:lnTo>
                    <a:pt x="3" y="0"/>
                  </a:lnTo>
                  <a:lnTo>
                    <a:pt x="0" y="0"/>
                  </a:lnTo>
                  <a:lnTo>
                    <a:pt x="0" y="36"/>
                  </a:lnTo>
                  <a:lnTo>
                    <a:pt x="445" y="36"/>
                  </a:lnTo>
                  <a:lnTo>
                    <a:pt x="445" y="0"/>
                  </a:lnTo>
                  <a:lnTo>
                    <a:pt x="398" y="0"/>
                  </a:lnTo>
                  <a:close/>
                </a:path>
              </a:pathLst>
            </a:custGeom>
            <a:solidFill>
              <a:schemeClr val="bg1">
                <a:lumMod val="90000"/>
              </a:schemeClr>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100" name="TextBox 175"/>
            <p:cNvSpPr txBox="1"/>
            <p:nvPr/>
          </p:nvSpPr>
          <p:spPr>
            <a:xfrm>
              <a:off x="1937265" y="5656782"/>
              <a:ext cx="566181" cy="502445"/>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900" b="1" kern="1200">
                  <a:solidFill>
                    <a:schemeClr val="bg1"/>
                  </a:solidFill>
                  <a:latin typeface="Arial" pitchFamily="34" charset="0"/>
                  <a:ea typeface="微软雅黑" panose="020b0503020204020204" pitchFamily="34" charset="-122"/>
                  <a:cs typeface="Arial" pitchFamily="34" charset="0"/>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r>
                <a:rPr lang="en-US" altLang="zh-CN" sz="2665" smtClean="0">
                  <a:solidFill>
                    <a:prstClr val="black">
                      <a:lumMod val="75000"/>
                      <a:lumOff val="25000"/>
                    </a:prstClr>
                  </a:solidFill>
                </a:rPr>
                <a:t>01</a:t>
              </a:r>
              <a:endParaRPr lang="zh-CN" altLang="en-US" sz="1335">
                <a:solidFill>
                  <a:prstClr val="black">
                    <a:lumMod val="75000"/>
                    <a:lumOff val="25000"/>
                  </a:prstClr>
                </a:solidFill>
              </a:endParaRPr>
            </a:p>
          </p:txBody>
        </p:sp>
        <p:sp>
          <p:nvSpPr>
            <p:cNvPr id="101" name="TextBox 175"/>
            <p:cNvSpPr txBox="1"/>
            <p:nvPr/>
          </p:nvSpPr>
          <p:spPr>
            <a:xfrm>
              <a:off x="2220355" y="4883812"/>
              <a:ext cx="566181" cy="502445"/>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900" b="1" kern="1200">
                  <a:solidFill>
                    <a:schemeClr val="bg1"/>
                  </a:solidFill>
                  <a:latin typeface="Arial" pitchFamily="34" charset="0"/>
                  <a:ea typeface="微软雅黑" panose="020b0503020204020204" pitchFamily="34" charset="-122"/>
                  <a:cs typeface="Arial" pitchFamily="34" charset="0"/>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r>
                <a:rPr lang="en-US" altLang="zh-CN" sz="2665" smtClean="0">
                  <a:solidFill>
                    <a:prstClr val="black">
                      <a:lumMod val="75000"/>
                      <a:lumOff val="25000"/>
                    </a:prstClr>
                  </a:solidFill>
                </a:rPr>
                <a:t>02</a:t>
              </a:r>
              <a:endParaRPr lang="zh-CN" altLang="en-US" sz="1335">
                <a:solidFill>
                  <a:prstClr val="black">
                    <a:lumMod val="75000"/>
                    <a:lumOff val="25000"/>
                  </a:prstClr>
                </a:solidFill>
              </a:endParaRPr>
            </a:p>
          </p:txBody>
        </p:sp>
        <p:sp>
          <p:nvSpPr>
            <p:cNvPr id="102" name="TextBox 175"/>
            <p:cNvSpPr txBox="1"/>
            <p:nvPr/>
          </p:nvSpPr>
          <p:spPr>
            <a:xfrm>
              <a:off x="2653270" y="4111890"/>
              <a:ext cx="566181" cy="502445"/>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900" b="1" kern="1200">
                  <a:solidFill>
                    <a:schemeClr val="bg1"/>
                  </a:solidFill>
                  <a:latin typeface="Arial" pitchFamily="34" charset="0"/>
                  <a:ea typeface="微软雅黑" panose="020b0503020204020204" pitchFamily="34" charset="-122"/>
                  <a:cs typeface="Arial" pitchFamily="34" charset="0"/>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r>
                <a:rPr lang="en-US" altLang="zh-CN" sz="2665" smtClean="0">
                  <a:solidFill>
                    <a:prstClr val="black">
                      <a:lumMod val="75000"/>
                      <a:lumOff val="25000"/>
                    </a:prstClr>
                  </a:solidFill>
                </a:rPr>
                <a:t>03</a:t>
              </a:r>
              <a:endParaRPr lang="zh-CN" altLang="en-US" sz="1335">
                <a:solidFill>
                  <a:prstClr val="black">
                    <a:lumMod val="75000"/>
                    <a:lumOff val="25000"/>
                  </a:prstClr>
                </a:solidFill>
              </a:endParaRPr>
            </a:p>
          </p:txBody>
        </p:sp>
        <p:sp>
          <p:nvSpPr>
            <p:cNvPr id="103" name="TextBox 175"/>
            <p:cNvSpPr txBox="1"/>
            <p:nvPr/>
          </p:nvSpPr>
          <p:spPr>
            <a:xfrm>
              <a:off x="3219451" y="3483639"/>
              <a:ext cx="566181" cy="502445"/>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900" b="1" kern="1200">
                  <a:solidFill>
                    <a:schemeClr val="bg1"/>
                  </a:solidFill>
                  <a:latin typeface="Arial" pitchFamily="34" charset="0"/>
                  <a:ea typeface="微软雅黑" panose="020b0503020204020204" pitchFamily="34" charset="-122"/>
                  <a:cs typeface="Arial" pitchFamily="34" charset="0"/>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r>
                <a:rPr lang="en-US" altLang="zh-CN" sz="2665" smtClean="0">
                  <a:solidFill>
                    <a:prstClr val="black">
                      <a:lumMod val="75000"/>
                      <a:lumOff val="25000"/>
                    </a:prstClr>
                  </a:solidFill>
                </a:rPr>
                <a:t>04</a:t>
              </a:r>
              <a:endParaRPr lang="zh-CN" altLang="en-US" sz="1335">
                <a:solidFill>
                  <a:prstClr val="black">
                    <a:lumMod val="75000"/>
                    <a:lumOff val="25000"/>
                  </a:prstClr>
                </a:solidFill>
              </a:endParaRPr>
            </a:p>
          </p:txBody>
        </p:sp>
        <p:sp>
          <p:nvSpPr>
            <p:cNvPr id="104" name="TextBox 175"/>
            <p:cNvSpPr txBox="1"/>
            <p:nvPr/>
          </p:nvSpPr>
          <p:spPr>
            <a:xfrm>
              <a:off x="4101070" y="2926557"/>
              <a:ext cx="566181" cy="502445"/>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900" b="1" kern="1200">
                  <a:solidFill>
                    <a:schemeClr val="bg1"/>
                  </a:solidFill>
                  <a:latin typeface="Arial" pitchFamily="34" charset="0"/>
                  <a:ea typeface="微软雅黑" panose="020b0503020204020204" pitchFamily="34" charset="-122"/>
                  <a:cs typeface="Arial" pitchFamily="34" charset="0"/>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r>
                <a:rPr lang="en-US" altLang="zh-CN" sz="2665" smtClean="0">
                  <a:solidFill>
                    <a:prstClr val="black">
                      <a:lumMod val="75000"/>
                      <a:lumOff val="25000"/>
                    </a:prstClr>
                  </a:solidFill>
                </a:rPr>
                <a:t>05</a:t>
              </a:r>
              <a:endParaRPr lang="zh-CN" altLang="en-US" sz="1335">
                <a:solidFill>
                  <a:prstClr val="black">
                    <a:lumMod val="75000"/>
                    <a:lumOff val="25000"/>
                  </a:prstClr>
                </a:solidFill>
              </a:endParaRPr>
            </a:p>
          </p:txBody>
        </p:sp>
        <p:sp>
          <p:nvSpPr>
            <p:cNvPr id="105" name="TextBox 175"/>
            <p:cNvSpPr txBox="1"/>
            <p:nvPr/>
          </p:nvSpPr>
          <p:spPr>
            <a:xfrm>
              <a:off x="5262034" y="2625119"/>
              <a:ext cx="566181" cy="502445"/>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900" b="1" kern="1200">
                  <a:solidFill>
                    <a:schemeClr val="bg1"/>
                  </a:solidFill>
                  <a:latin typeface="Arial" pitchFamily="34" charset="0"/>
                  <a:ea typeface="微软雅黑" panose="020b0503020204020204" pitchFamily="34" charset="-122"/>
                  <a:cs typeface="Arial" pitchFamily="34" charset="0"/>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r>
                <a:rPr lang="en-US" altLang="zh-CN" sz="2665" smtClean="0">
                  <a:solidFill>
                    <a:prstClr val="black">
                      <a:lumMod val="75000"/>
                      <a:lumOff val="25000"/>
                    </a:prstClr>
                  </a:solidFill>
                </a:rPr>
                <a:t>06</a:t>
              </a:r>
              <a:endParaRPr lang="zh-CN" altLang="en-US" sz="1335">
                <a:solidFill>
                  <a:prstClr val="black">
                    <a:lumMod val="75000"/>
                    <a:lumOff val="25000"/>
                  </a:prstClr>
                </a:solidFill>
              </a:endParaRPr>
            </a:p>
          </p:txBody>
        </p:sp>
        <p:sp>
          <p:nvSpPr>
            <p:cNvPr id="106" name="TextBox 175"/>
            <p:cNvSpPr txBox="1"/>
            <p:nvPr/>
          </p:nvSpPr>
          <p:spPr>
            <a:xfrm>
              <a:off x="6484436" y="2625119"/>
              <a:ext cx="566181" cy="502445"/>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900" b="1" kern="1200">
                  <a:solidFill>
                    <a:schemeClr val="bg1"/>
                  </a:solidFill>
                  <a:latin typeface="Arial" pitchFamily="34" charset="0"/>
                  <a:ea typeface="微软雅黑" panose="020b0503020204020204" pitchFamily="34" charset="-122"/>
                  <a:cs typeface="Arial" pitchFamily="34" charset="0"/>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r>
                <a:rPr lang="en-US" altLang="zh-CN" sz="2665" smtClean="0">
                  <a:solidFill>
                    <a:prstClr val="black">
                      <a:lumMod val="75000"/>
                      <a:lumOff val="25000"/>
                    </a:prstClr>
                  </a:solidFill>
                </a:rPr>
                <a:t>07</a:t>
              </a:r>
              <a:endParaRPr lang="zh-CN" altLang="en-US" sz="1335">
                <a:solidFill>
                  <a:prstClr val="black">
                    <a:lumMod val="75000"/>
                    <a:lumOff val="25000"/>
                  </a:prstClr>
                </a:solidFill>
              </a:endParaRPr>
            </a:p>
          </p:txBody>
        </p:sp>
        <p:sp>
          <p:nvSpPr>
            <p:cNvPr id="107" name="TextBox 175"/>
            <p:cNvSpPr txBox="1"/>
            <p:nvPr/>
          </p:nvSpPr>
          <p:spPr>
            <a:xfrm>
              <a:off x="7481386" y="2922322"/>
              <a:ext cx="566181" cy="502445"/>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900" b="1" kern="1200">
                  <a:solidFill>
                    <a:schemeClr val="bg1"/>
                  </a:solidFill>
                  <a:latin typeface="Arial" pitchFamily="34" charset="0"/>
                  <a:ea typeface="微软雅黑" panose="020b0503020204020204" pitchFamily="34" charset="-122"/>
                  <a:cs typeface="Arial" pitchFamily="34" charset="0"/>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r>
                <a:rPr lang="en-US" altLang="zh-CN" sz="2665" smtClean="0">
                  <a:solidFill>
                    <a:prstClr val="black">
                      <a:lumMod val="75000"/>
                      <a:lumOff val="25000"/>
                    </a:prstClr>
                  </a:solidFill>
                </a:rPr>
                <a:t>08</a:t>
              </a:r>
              <a:endParaRPr lang="zh-CN" altLang="en-US" sz="1335">
                <a:solidFill>
                  <a:prstClr val="black">
                    <a:lumMod val="75000"/>
                    <a:lumOff val="25000"/>
                  </a:prstClr>
                </a:solidFill>
              </a:endParaRPr>
            </a:p>
          </p:txBody>
        </p:sp>
        <p:sp>
          <p:nvSpPr>
            <p:cNvPr id="108" name="TextBox 175"/>
            <p:cNvSpPr txBox="1"/>
            <p:nvPr/>
          </p:nvSpPr>
          <p:spPr>
            <a:xfrm>
              <a:off x="8398934" y="3525573"/>
              <a:ext cx="566181" cy="502445"/>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sz="900" b="1" kern="1200">
                  <a:solidFill>
                    <a:schemeClr val="bg1"/>
                  </a:solidFill>
                  <a:latin typeface="Arial" pitchFamily="34" charset="0"/>
                  <a:ea typeface="微软雅黑" panose="020b0503020204020204" pitchFamily="34" charset="-122"/>
                  <a:cs typeface="Arial" pitchFamily="34" charset="0"/>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r>
                <a:rPr lang="en-US" altLang="zh-CN" sz="2665" smtClean="0">
                  <a:solidFill>
                    <a:prstClr val="black">
                      <a:lumMod val="75000"/>
                      <a:lumOff val="25000"/>
                    </a:prstClr>
                  </a:solidFill>
                </a:rPr>
                <a:t>09</a:t>
              </a:r>
              <a:endParaRPr lang="zh-CN" altLang="en-US" sz="1335">
                <a:solidFill>
                  <a:prstClr val="black">
                    <a:lumMod val="75000"/>
                    <a:lumOff val="25000"/>
                  </a:prstClr>
                </a:solidFill>
              </a:endParaRPr>
            </a:p>
          </p:txBody>
        </p:sp>
        <p:sp>
          <p:nvSpPr>
            <p:cNvPr id="109" name="TextBox 175"/>
            <p:cNvSpPr txBox="1"/>
            <p:nvPr/>
          </p:nvSpPr>
          <p:spPr>
            <a:xfrm>
              <a:off x="8973636" y="4273552"/>
              <a:ext cx="566181" cy="502445"/>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900" b="1" kern="1200">
                  <a:solidFill>
                    <a:schemeClr val="bg1"/>
                  </a:solidFill>
                  <a:latin typeface="Arial" pitchFamily="34" charset="0"/>
                  <a:ea typeface="微软雅黑" panose="020b0503020204020204" pitchFamily="34" charset="-122"/>
                  <a:cs typeface="Arial" pitchFamily="34" charset="0"/>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r>
                <a:rPr lang="en-US" altLang="zh-CN" sz="2665" smtClean="0">
                  <a:solidFill>
                    <a:prstClr val="black">
                      <a:lumMod val="75000"/>
                      <a:lumOff val="25000"/>
                    </a:prstClr>
                  </a:solidFill>
                </a:rPr>
                <a:t>10</a:t>
              </a:r>
              <a:endParaRPr lang="zh-CN" altLang="en-US" sz="1335">
                <a:solidFill>
                  <a:prstClr val="black">
                    <a:lumMod val="75000"/>
                    <a:lumOff val="25000"/>
                  </a:prstClr>
                </a:solidFill>
              </a:endParaRPr>
            </a:p>
          </p:txBody>
        </p:sp>
        <p:sp>
          <p:nvSpPr>
            <p:cNvPr id="112" name="Freeform 218"/>
            <p:cNvSpPr/>
            <p:nvPr/>
          </p:nvSpPr>
          <p:spPr bwMode="auto">
            <a:xfrm>
              <a:off x="5861475" y="4864948"/>
              <a:ext cx="1602317" cy="1598084"/>
            </a:xfrm>
            <a:custGeom>
              <a:gdLst>
                <a:gd name="T0" fmla="*/ 104 w 317"/>
                <a:gd name="T1" fmla="*/ 165 h 317"/>
                <a:gd name="T2" fmla="*/ 317 w 317"/>
                <a:gd name="T3" fmla="*/ 0 h 317"/>
                <a:gd name="T4" fmla="*/ 152 w 317"/>
                <a:gd name="T5" fmla="*/ 213 h 317"/>
                <a:gd name="T6" fmla="*/ 134 w 317"/>
                <a:gd name="T7" fmla="*/ 288 h 317"/>
                <a:gd name="T8" fmla="*/ 29 w 317"/>
                <a:gd name="T9" fmla="*/ 288 h 317"/>
                <a:gd name="T10" fmla="*/ 29 w 317"/>
                <a:gd name="T11" fmla="*/ 183 h 317"/>
                <a:gd name="T12" fmla="*/ 104 w 317"/>
                <a:gd name="T13" fmla="*/ 165 h 317"/>
              </a:gdLst>
              <a:cxnLst>
                <a:cxn ang="0">
                  <a:pos x="T0" y="T1"/>
                </a:cxn>
                <a:cxn ang="0">
                  <a:pos x="T2" y="T3"/>
                </a:cxn>
                <a:cxn ang="0">
                  <a:pos x="T4" y="T5"/>
                </a:cxn>
                <a:cxn ang="0">
                  <a:pos x="T6" y="T7"/>
                </a:cxn>
                <a:cxn ang="0">
                  <a:pos x="T8" y="T9"/>
                </a:cxn>
                <a:cxn ang="0">
                  <a:pos x="T10" y="T11"/>
                </a:cxn>
                <a:cxn ang="0">
                  <a:pos x="T12" y="T13"/>
                </a:cxn>
              </a:cxnLst>
              <a:rect l="0" t="0" r="r" b="b"/>
              <a:pathLst>
                <a:path w="317" h="317">
                  <a:moveTo>
                    <a:pt x="104" y="165"/>
                  </a:moveTo>
                  <a:cubicBezTo>
                    <a:pt x="183" y="102"/>
                    <a:pt x="317" y="0"/>
                    <a:pt x="317" y="0"/>
                  </a:cubicBezTo>
                  <a:cubicBezTo>
                    <a:pt x="317" y="0"/>
                    <a:pt x="212" y="138"/>
                    <a:pt x="152" y="213"/>
                  </a:cubicBezTo>
                  <a:cubicBezTo>
                    <a:pt x="160" y="239"/>
                    <a:pt x="154" y="268"/>
                    <a:pt x="134" y="288"/>
                  </a:cubicBezTo>
                  <a:cubicBezTo>
                    <a:pt x="105" y="317"/>
                    <a:pt x="58" y="317"/>
                    <a:pt x="29" y="288"/>
                  </a:cubicBezTo>
                  <a:cubicBezTo>
                    <a:pt x="0" y="259"/>
                    <a:pt x="0" y="212"/>
                    <a:pt x="29" y="183"/>
                  </a:cubicBezTo>
                  <a:cubicBezTo>
                    <a:pt x="49" y="163"/>
                    <a:pt x="78" y="157"/>
                    <a:pt x="104" y="165"/>
                  </a:cubicBezTo>
                  <a:close/>
                </a:path>
              </a:pathLst>
            </a:custGeom>
            <a:solidFill>
              <a:schemeClr val="accent4"/>
            </a:solidFill>
            <a:ln>
              <a:noFill/>
            </a:ln>
          </p:spPr>
          <p:txBody>
            <a:bodyPr vert="horz" wrap="square" lIns="121920" tIns="60960" rIns="121920" bIns="60960" numCol="1"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endParaRPr lang="zh-CN" altLang="en-US" sz="2400" b="1">
                <a:solidFill>
                  <a:prstClr val="black"/>
                </a:solidFill>
              </a:endParaRPr>
            </a:p>
          </p:txBody>
        </p:sp>
        <p:sp>
          <p:nvSpPr>
            <p:cNvPr id="60" name="TextBox 175"/>
            <p:cNvSpPr txBox="1"/>
            <p:nvPr/>
          </p:nvSpPr>
          <p:spPr>
            <a:xfrm>
              <a:off x="9340851" y="4940427"/>
              <a:ext cx="547329" cy="502445"/>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900" b="1" kern="1200">
                  <a:solidFill>
                    <a:schemeClr val="bg1"/>
                  </a:solidFill>
                  <a:latin typeface="Arial" pitchFamily="34" charset="0"/>
                  <a:ea typeface="微软雅黑" panose="020b0503020204020204" pitchFamily="34" charset="-122"/>
                  <a:cs typeface="Arial" pitchFamily="34" charset="0"/>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r>
                <a:rPr lang="en-US" altLang="zh-CN" sz="2665" smtClean="0">
                  <a:solidFill>
                    <a:prstClr val="black">
                      <a:lumMod val="75000"/>
                      <a:lumOff val="25000"/>
                    </a:prstClr>
                  </a:solidFill>
                </a:rPr>
                <a:t>11</a:t>
              </a:r>
              <a:endParaRPr lang="zh-CN" altLang="en-US" sz="1335">
                <a:solidFill>
                  <a:prstClr val="black">
                    <a:lumMod val="75000"/>
                    <a:lumOff val="25000"/>
                  </a:prstClr>
                </a:solidFill>
              </a:endParaRPr>
            </a:p>
          </p:txBody>
        </p:sp>
        <p:sp>
          <p:nvSpPr>
            <p:cNvPr id="61" name="TextBox 175"/>
            <p:cNvSpPr txBox="1"/>
            <p:nvPr/>
          </p:nvSpPr>
          <p:spPr>
            <a:xfrm>
              <a:off x="9623941" y="5674325"/>
              <a:ext cx="566181" cy="502445"/>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sz="900" b="1" kern="1200">
                  <a:solidFill>
                    <a:schemeClr val="bg1"/>
                  </a:solidFill>
                  <a:latin typeface="Arial" pitchFamily="34" charset="0"/>
                  <a:ea typeface="微软雅黑" panose="020b0503020204020204" pitchFamily="34" charset="-122"/>
                  <a:cs typeface="Arial" pitchFamily="34" charset="0"/>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defTabSz="1218565" eaLnBrk="0" hangingPunct="0"/>
              <a:r>
                <a:rPr lang="en-US" altLang="zh-CN" sz="2665" smtClean="0">
                  <a:solidFill>
                    <a:prstClr val="black">
                      <a:lumMod val="75000"/>
                      <a:lumOff val="25000"/>
                    </a:prstClr>
                  </a:solidFill>
                </a:rPr>
                <a:t>12</a:t>
              </a:r>
              <a:endParaRPr lang="zh-CN" altLang="en-US" sz="1335">
                <a:solidFill>
                  <a:prstClr val="black">
                    <a:lumMod val="75000"/>
                    <a:lumOff val="25000"/>
                  </a:prstClr>
                </a:solidFill>
              </a:endParaRPr>
            </a:p>
          </p:txBody>
        </p:sp>
      </p:grpSp>
      <p:sp>
        <p:nvSpPr>
          <p:cNvPr id="125" name="矩形 124"/>
          <p:cNvSpPr/>
          <p:nvPr/>
        </p:nvSpPr>
        <p:spPr>
          <a:xfrm>
            <a:off x="740273" y="5528598"/>
            <a:ext cx="1210588" cy="400110"/>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smtClean="0">
                <a:latin typeface="+mn-ea"/>
                <a:ea typeface="+mn-ea"/>
              </a:rPr>
              <a:t>工程概况</a:t>
            </a:r>
            <a:endParaRPr lang="zh-CN" altLang="en-US" sz="2000" b="1">
              <a:latin typeface="+mn-ea"/>
              <a:ea typeface="+mn-ea"/>
            </a:endParaRPr>
          </a:p>
        </p:txBody>
      </p:sp>
      <p:sp>
        <p:nvSpPr>
          <p:cNvPr id="132" name="矩形 131"/>
          <p:cNvSpPr/>
          <p:nvPr/>
        </p:nvSpPr>
        <p:spPr>
          <a:xfrm>
            <a:off x="1713323" y="3610899"/>
            <a:ext cx="1198880" cy="398780"/>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sz="2000" b="1">
                <a:latin typeface="+mn-ea"/>
                <a:ea typeface="+mn-ea"/>
              </a:rPr>
              <a:t>选择课题</a:t>
            </a:r>
            <a:endParaRPr lang="zh-CN" sz="2000" b="1">
              <a:latin typeface="+mn-ea"/>
              <a:ea typeface="+mn-ea"/>
            </a:endParaRPr>
          </a:p>
        </p:txBody>
      </p:sp>
      <p:sp>
        <p:nvSpPr>
          <p:cNvPr id="139" name="矩形 138"/>
          <p:cNvSpPr/>
          <p:nvPr/>
        </p:nvSpPr>
        <p:spPr>
          <a:xfrm>
            <a:off x="2312763" y="2889990"/>
            <a:ext cx="1198880" cy="398780"/>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sz="2000" b="1">
                <a:latin typeface="+mn-ea"/>
                <a:ea typeface="+mn-ea"/>
              </a:rPr>
              <a:t>现状调查</a:t>
            </a:r>
            <a:endParaRPr lang="zh-CN" sz="2000" b="1">
              <a:latin typeface="+mn-ea"/>
              <a:ea typeface="+mn-ea"/>
            </a:endParaRPr>
          </a:p>
        </p:txBody>
      </p:sp>
      <p:sp>
        <p:nvSpPr>
          <p:cNvPr id="146" name="矩形 145"/>
          <p:cNvSpPr/>
          <p:nvPr/>
        </p:nvSpPr>
        <p:spPr>
          <a:xfrm>
            <a:off x="3203879" y="2230860"/>
            <a:ext cx="1198880" cy="398780"/>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sz="2000" b="1">
                <a:latin typeface="+mn-ea"/>
                <a:ea typeface="+mn-ea"/>
              </a:rPr>
              <a:t>设定目标</a:t>
            </a:r>
            <a:endParaRPr lang="zh-CN" sz="2000" b="1">
              <a:latin typeface="+mn-ea"/>
              <a:ea typeface="+mn-ea"/>
            </a:endParaRPr>
          </a:p>
        </p:txBody>
      </p:sp>
      <p:sp>
        <p:nvSpPr>
          <p:cNvPr id="153" name="矩形 152"/>
          <p:cNvSpPr/>
          <p:nvPr/>
        </p:nvSpPr>
        <p:spPr>
          <a:xfrm>
            <a:off x="4654788" y="1775993"/>
            <a:ext cx="1210588" cy="400110"/>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smtClean="0">
                <a:latin typeface="+mn-ea"/>
                <a:ea typeface="+mn-ea"/>
              </a:rPr>
              <a:t>原因</a:t>
            </a:r>
            <a:r>
              <a:rPr lang="zh-CN" sz="2000" b="1" smtClean="0">
                <a:latin typeface="+mn-ea"/>
                <a:ea typeface="+mn-ea"/>
              </a:rPr>
              <a:t>分</a:t>
            </a:r>
            <a:r>
              <a:rPr lang="zh-CN" sz="2000" b="1">
                <a:latin typeface="+mn-ea"/>
                <a:ea typeface="+mn-ea"/>
              </a:rPr>
              <a:t>析</a:t>
            </a:r>
            <a:endParaRPr lang="zh-CN" sz="2000" b="1">
              <a:latin typeface="+mn-ea"/>
              <a:ea typeface="+mn-ea"/>
            </a:endParaRPr>
          </a:p>
        </p:txBody>
      </p:sp>
      <p:sp>
        <p:nvSpPr>
          <p:cNvPr id="134" name="矩形 133"/>
          <p:cNvSpPr/>
          <p:nvPr/>
        </p:nvSpPr>
        <p:spPr>
          <a:xfrm>
            <a:off x="10177514" y="5248003"/>
            <a:ext cx="1467068" cy="707886"/>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smtClean="0">
                <a:latin typeface="+mn-ea"/>
                <a:ea typeface="+mn-ea"/>
              </a:rPr>
              <a:t>   总结和</a:t>
            </a:r>
            <a:endParaRPr lang="en-US" altLang="zh-CN" sz="2000" b="1" smtClean="0">
              <a:latin typeface="+mn-ea"/>
              <a:ea typeface="+mn-ea"/>
            </a:endParaRPr>
          </a:p>
          <a:p>
            <a:r>
              <a:rPr lang="zh-CN" altLang="en-US" sz="2000" b="1" smtClean="0">
                <a:latin typeface="+mn-ea"/>
                <a:ea typeface="+mn-ea"/>
              </a:rPr>
              <a:t>下一步</a:t>
            </a:r>
            <a:r>
              <a:rPr lang="zh-CN" sz="2000" b="1" smtClean="0">
                <a:latin typeface="+mn-ea"/>
                <a:ea typeface="+mn-ea"/>
              </a:rPr>
              <a:t>打</a:t>
            </a:r>
            <a:r>
              <a:rPr lang="zh-CN" sz="2000" b="1">
                <a:latin typeface="+mn-ea"/>
                <a:ea typeface="+mn-ea"/>
              </a:rPr>
              <a:t>算</a:t>
            </a:r>
            <a:endParaRPr lang="zh-CN" sz="2000" b="1">
              <a:latin typeface="+mn-ea"/>
              <a:ea typeface="+mn-ea"/>
            </a:endParaRPr>
          </a:p>
        </p:txBody>
      </p:sp>
      <p:sp>
        <p:nvSpPr>
          <p:cNvPr id="2" name="矩形 1"/>
          <p:cNvSpPr/>
          <p:nvPr>
            <p:custDataLst>
              <p:tags r:id="rId3"/>
            </p:custDataLst>
          </p:nvPr>
        </p:nvSpPr>
        <p:spPr>
          <a:xfrm>
            <a:off x="6176234" y="1775993"/>
            <a:ext cx="1723549" cy="400110"/>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smtClean="0">
                <a:latin typeface="+mn-ea"/>
                <a:ea typeface="+mn-ea"/>
              </a:rPr>
              <a:t>确定主要</a:t>
            </a:r>
            <a:r>
              <a:rPr lang="zh-CN" sz="2000" b="1" smtClean="0">
                <a:latin typeface="+mn-ea"/>
                <a:ea typeface="+mn-ea"/>
              </a:rPr>
              <a:t>原因</a:t>
            </a:r>
            <a:endParaRPr lang="zh-CN" sz="2000" b="1">
              <a:latin typeface="+mn-ea"/>
              <a:ea typeface="+mn-ea"/>
            </a:endParaRPr>
          </a:p>
        </p:txBody>
      </p:sp>
      <p:sp>
        <p:nvSpPr>
          <p:cNvPr id="3" name="矩形 2"/>
          <p:cNvSpPr/>
          <p:nvPr>
            <p:custDataLst>
              <p:tags r:id="rId4"/>
            </p:custDataLst>
          </p:nvPr>
        </p:nvSpPr>
        <p:spPr>
          <a:xfrm>
            <a:off x="7892297" y="2282693"/>
            <a:ext cx="1198880" cy="398780"/>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sz="2000" b="1">
                <a:latin typeface="+mn-ea"/>
                <a:ea typeface="+mn-ea"/>
              </a:rPr>
              <a:t>制定对策</a:t>
            </a:r>
            <a:endParaRPr lang="zh-CN" sz="2000" b="1">
              <a:latin typeface="+mn-ea"/>
              <a:ea typeface="+mn-ea"/>
            </a:endParaRPr>
          </a:p>
        </p:txBody>
      </p:sp>
      <p:sp>
        <p:nvSpPr>
          <p:cNvPr id="4" name="矩形 3"/>
          <p:cNvSpPr/>
          <p:nvPr>
            <p:custDataLst>
              <p:tags r:id="rId5"/>
            </p:custDataLst>
          </p:nvPr>
        </p:nvSpPr>
        <p:spPr>
          <a:xfrm>
            <a:off x="8790609" y="2966586"/>
            <a:ext cx="1198880" cy="398780"/>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sz="2000" b="1">
                <a:latin typeface="+mn-ea"/>
                <a:ea typeface="+mn-ea"/>
              </a:rPr>
              <a:t>对策实施</a:t>
            </a:r>
            <a:endParaRPr lang="zh-CN" sz="2000" b="1">
              <a:latin typeface="+mn-ea"/>
              <a:ea typeface="+mn-ea"/>
            </a:endParaRPr>
          </a:p>
        </p:txBody>
      </p:sp>
      <p:sp>
        <p:nvSpPr>
          <p:cNvPr id="5" name="矩形 4"/>
          <p:cNvSpPr/>
          <p:nvPr>
            <p:custDataLst>
              <p:tags r:id="rId6"/>
            </p:custDataLst>
          </p:nvPr>
        </p:nvSpPr>
        <p:spPr>
          <a:xfrm>
            <a:off x="9527209" y="3716966"/>
            <a:ext cx="1210588" cy="400110"/>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sz="2000" b="1">
                <a:latin typeface="+mn-ea"/>
                <a:ea typeface="+mn-ea"/>
              </a:rPr>
              <a:t>效果检</a:t>
            </a:r>
            <a:r>
              <a:rPr lang="zh-CN" sz="2000" b="1" smtClean="0">
                <a:latin typeface="+mn-ea"/>
                <a:ea typeface="+mn-ea"/>
              </a:rPr>
              <a:t>查</a:t>
            </a:r>
            <a:endParaRPr lang="zh-CN" sz="2000" b="1">
              <a:latin typeface="+mn-ea"/>
              <a:ea typeface="+mn-ea"/>
            </a:endParaRPr>
          </a:p>
        </p:txBody>
      </p:sp>
      <p:sp>
        <p:nvSpPr>
          <p:cNvPr id="59" name="矩形 58"/>
          <p:cNvSpPr/>
          <p:nvPr/>
        </p:nvSpPr>
        <p:spPr>
          <a:xfrm>
            <a:off x="1108029" y="4381073"/>
            <a:ext cx="1210588" cy="400110"/>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smtClean="0">
                <a:latin typeface="+mn-ea"/>
                <a:ea typeface="+mn-ea"/>
              </a:rPr>
              <a:t>小组简介</a:t>
            </a:r>
            <a:endParaRPr lang="zh-CN" sz="2000" b="1">
              <a:latin typeface="+mn-ea"/>
              <a:ea typeface="+mn-ea"/>
            </a:endParaRPr>
          </a:p>
        </p:txBody>
      </p:sp>
      <p:sp>
        <p:nvSpPr>
          <p:cNvPr id="62" name="矩形 61"/>
          <p:cNvSpPr/>
          <p:nvPr>
            <p:custDataLst>
              <p:tags r:id="rId7"/>
            </p:custDataLst>
          </p:nvPr>
        </p:nvSpPr>
        <p:spPr>
          <a:xfrm>
            <a:off x="9875572" y="4469177"/>
            <a:ext cx="1723549" cy="400110"/>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2000" b="1" smtClean="0">
                <a:latin typeface="+mn-ea"/>
                <a:ea typeface="+mn-ea"/>
              </a:rPr>
              <a:t>制定巩固措施</a:t>
            </a:r>
            <a:endParaRPr lang="zh-CN" sz="2000" b="1">
              <a:latin typeface="+mn-ea"/>
              <a:ea typeface="+mn-ea"/>
            </a:endParaRPr>
          </a:p>
        </p:txBody>
      </p:sp>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任意多边形 3"/>
          <p:cNvSpPr>
            <a:spLocks noChangeArrowheads="1"/>
          </p:cNvSpPr>
          <p:nvPr/>
        </p:nvSpPr>
        <p:spPr bwMode="auto">
          <a:xfrm flipH="1" flipV="1">
            <a:off x="4672807" y="3019426"/>
            <a:ext cx="7521575" cy="1679575"/>
          </a:xfrm>
          <a:custGeom>
            <a:gdLst>
              <a:gd name="T0" fmla="*/ 7001022 w 7521532"/>
              <a:gd name="T1" fmla="*/ 1678742 h 1678742"/>
              <a:gd name="T2" fmla="*/ 0 w 7521532"/>
              <a:gd name="T3" fmla="*/ 1678742 h 1678742"/>
              <a:gd name="T4" fmla="*/ 0 w 7521532"/>
              <a:gd name="T5" fmla="*/ 2345 h 1678742"/>
              <a:gd name="T6" fmla="*/ 520510 w 7521532"/>
              <a:gd name="T7" fmla="*/ 2345 h 1678742"/>
              <a:gd name="T8" fmla="*/ 520510 w 7521532"/>
              <a:gd name="T9" fmla="*/ 0 h 1678742"/>
              <a:gd name="T10" fmla="*/ 5982046 w 7521532"/>
              <a:gd name="T11" fmla="*/ 0 h 1678742"/>
              <a:gd name="T12" fmla="*/ 7521532 w 7521532"/>
              <a:gd name="T13" fmla="*/ 1676397 h 1678742"/>
              <a:gd name="T14" fmla="*/ 6998869 w 7521532"/>
              <a:gd name="T15" fmla="*/ 1676397 h 1678742"/>
              <a:gd name="T16" fmla="*/ 0 60000 65536"/>
              <a:gd name="T17" fmla="*/ 0 60000 65536"/>
              <a:gd name="T18" fmla="*/ 0 60000 65536"/>
              <a:gd name="T19" fmla="*/ 0 60000 65536"/>
              <a:gd name="T20" fmla="*/ 0 60000 65536"/>
              <a:gd name="T21" fmla="*/ 0 60000 65536"/>
              <a:gd name="T22" fmla="*/ 0 60000 65536"/>
              <a:gd name="T23" fmla="*/ 0 60000 65536"/>
              <a:gd name="T24" fmla="*/ 0 w 7521532"/>
              <a:gd name="T25" fmla="*/ 0 h 1678742"/>
              <a:gd name="T26" fmla="*/ 7521532 w 7521532"/>
              <a:gd name="T27" fmla="*/ 1678742 h 1678742"/>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21531" h="1678742">
                <a:moveTo>
                  <a:pt x="7001022" y="1678742"/>
                </a:moveTo>
                <a:lnTo>
                  <a:pt x="0" y="1678742"/>
                </a:lnTo>
                <a:lnTo>
                  <a:pt x="0" y="2345"/>
                </a:lnTo>
                <a:lnTo>
                  <a:pt x="520510" y="2345"/>
                </a:lnTo>
                <a:lnTo>
                  <a:pt x="520510" y="0"/>
                </a:lnTo>
                <a:lnTo>
                  <a:pt x="5982046" y="0"/>
                </a:lnTo>
                <a:lnTo>
                  <a:pt x="7521532" y="1676397"/>
                </a:lnTo>
                <a:lnTo>
                  <a:pt x="6998869" y="1676397"/>
                </a:lnTo>
                <a:close/>
              </a:path>
            </a:pathLst>
          </a:custGeom>
          <a:solidFill>
            <a:srgbClr val="005172"/>
          </a:solidFill>
          <a:ln>
            <a:solidFill>
              <a:srgbClr val="005172"/>
            </a:solidFill>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 name="直接连接符 7"/>
          <p:cNvSpPr>
            <a:spLocks noChangeShapeType="1"/>
          </p:cNvSpPr>
          <p:nvPr/>
        </p:nvSpPr>
        <p:spPr bwMode="auto">
          <a:xfrm>
            <a:off x="5361781" y="3746501"/>
            <a:ext cx="2279650" cy="2570163"/>
          </a:xfrm>
          <a:prstGeom prst="line">
            <a:avLst/>
          </a:prstGeom>
          <a:noFill/>
          <a:ln w="12700" cap="flat" cmpd="sng">
            <a:solidFill>
              <a:srgbClr val="2ABDC7"/>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6" name="直接连接符 12"/>
          <p:cNvSpPr>
            <a:spLocks noChangeShapeType="1"/>
          </p:cNvSpPr>
          <p:nvPr/>
        </p:nvSpPr>
        <p:spPr bwMode="auto">
          <a:xfrm>
            <a:off x="2561338" y="639763"/>
            <a:ext cx="2279650" cy="2570162"/>
          </a:xfrm>
          <a:prstGeom prst="line">
            <a:avLst/>
          </a:prstGeom>
          <a:noFill/>
          <a:ln w="12700" cap="flat" cmpd="sng">
            <a:solidFill>
              <a:srgbClr val="4C4B50"/>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7" name="任意多边形 16"/>
          <p:cNvSpPr>
            <a:spLocks noChangeArrowheads="1"/>
          </p:cNvSpPr>
          <p:nvPr/>
        </p:nvSpPr>
        <p:spPr bwMode="auto">
          <a:xfrm flipH="1" flipV="1">
            <a:off x="2381" y="1995489"/>
            <a:ext cx="5022850" cy="1450975"/>
          </a:xfrm>
          <a:custGeom>
            <a:gdLst>
              <a:gd name="T0" fmla="*/ 5022162 w 5022162"/>
              <a:gd name="T1" fmla="*/ 1451317 h 1451317"/>
              <a:gd name="T2" fmla="*/ 4979958 w 5022162"/>
              <a:gd name="T3" fmla="*/ 1451317 h 1451317"/>
              <a:gd name="T4" fmla="*/ 1663634 w 5022162"/>
              <a:gd name="T5" fmla="*/ 1451317 h 1451317"/>
              <a:gd name="T6" fmla="*/ 1255668 w 5022162"/>
              <a:gd name="T7" fmla="*/ 1451317 h 1451317"/>
              <a:gd name="T8" fmla="*/ 0 w 5022162"/>
              <a:gd name="T9" fmla="*/ 15123 h 1451317"/>
              <a:gd name="T10" fmla="*/ 0 w 5022162"/>
              <a:gd name="T11" fmla="*/ 0 h 1451317"/>
              <a:gd name="T12" fmla="*/ 407966 w 5022162"/>
              <a:gd name="T13" fmla="*/ 0 h 1451317"/>
              <a:gd name="T14" fmla="*/ 4979958 w 5022162"/>
              <a:gd name="T15" fmla="*/ 0 h 1451317"/>
              <a:gd name="T16" fmla="*/ 5022162 w 5022162"/>
              <a:gd name="T17" fmla="*/ 0 h 14513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022162"/>
              <a:gd name="T28" fmla="*/ 0 h 1451317"/>
              <a:gd name="T29" fmla="*/ 5022162 w 5022162"/>
              <a:gd name="T30" fmla="*/ 1451317 h 1451317"/>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022162" h="1451317">
                <a:moveTo>
                  <a:pt x="5022162" y="1451317"/>
                </a:moveTo>
                <a:lnTo>
                  <a:pt x="4979958" y="1451317"/>
                </a:lnTo>
                <a:lnTo>
                  <a:pt x="1663634" y="1451317"/>
                </a:lnTo>
                <a:lnTo>
                  <a:pt x="1255668" y="1451317"/>
                </a:lnTo>
                <a:lnTo>
                  <a:pt x="0" y="15123"/>
                </a:lnTo>
                <a:lnTo>
                  <a:pt x="0" y="0"/>
                </a:lnTo>
                <a:lnTo>
                  <a:pt x="407966" y="0"/>
                </a:lnTo>
                <a:lnTo>
                  <a:pt x="4979958" y="0"/>
                </a:lnTo>
                <a:lnTo>
                  <a:pt x="5022162" y="0"/>
                </a:lnTo>
                <a:close/>
              </a:path>
            </a:pathLst>
          </a:custGeom>
          <a:solidFill>
            <a:srgbClr val="4C4B50"/>
          </a:solidFill>
          <a:ln>
            <a:noFill/>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8" name="文本框 17"/>
          <p:cNvSpPr>
            <a:spLocks noChangeArrowheads="1"/>
          </p:cNvSpPr>
          <p:nvPr/>
        </p:nvSpPr>
        <p:spPr bwMode="auto">
          <a:xfrm>
            <a:off x="469997" y="2150885"/>
            <a:ext cx="468147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sz="7200" b="1">
                <a:solidFill>
                  <a:srgbClr val="FFFFFF"/>
                </a:solidFill>
                <a:latin typeface="Agency FB" panose="020b0503020202020204" pitchFamily="34" charset="0"/>
                <a:sym typeface="Impact" panose="020b0806030902050204" pitchFamily="34" charset="0"/>
              </a:rPr>
              <a:t>PART    </a:t>
            </a:r>
            <a:r>
              <a:rPr lang="en-US" sz="7200" b="1">
                <a:solidFill>
                  <a:srgbClr val="FFC000"/>
                </a:solidFill>
                <a:latin typeface="Agency FB" panose="020b0503020202020204" pitchFamily="34" charset="0"/>
                <a:sym typeface="Impact" panose="020b0806030902050204" pitchFamily="34" charset="0"/>
              </a:rPr>
              <a:t>01</a:t>
            </a:r>
            <a:endParaRPr lang="en-US" sz="6000" b="1">
              <a:solidFill>
                <a:srgbClr val="FFC000"/>
              </a:solidFill>
              <a:latin typeface="Agency FB" panose="020b0503020202020204" pitchFamily="34" charset="0"/>
              <a:sym typeface="Impact" panose="020b0806030902050204" pitchFamily="34" charset="0"/>
            </a:endParaRPr>
          </a:p>
        </p:txBody>
      </p:sp>
      <p:sp>
        <p:nvSpPr>
          <p:cNvPr id="12" name="文本框 11"/>
          <p:cNvSpPr txBox="1"/>
          <p:nvPr/>
        </p:nvSpPr>
        <p:spPr>
          <a:xfrm>
            <a:off x="6277610" y="3434715"/>
            <a:ext cx="2845107" cy="829945"/>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4800" smtClean="0">
                <a:solidFill>
                  <a:schemeClr val="accent2"/>
                </a:solidFill>
                <a:latin typeface="黑体" panose="02010609060101010101" pitchFamily="49" charset="-122"/>
                <a:ea typeface="黑体" panose="02010609060101010101" pitchFamily="49" charset="-122"/>
                <a:sym typeface="+mn-ea"/>
              </a:rPr>
              <a:t>工程概况</a:t>
            </a:r>
            <a:endParaRPr lang="zh-CN" altLang="en-US" sz="4800">
              <a:solidFill>
                <a:schemeClr val="accent2"/>
              </a:solidFill>
              <a:latin typeface="黑体" panose="02010609060101010101" pitchFamily="49" charset="-122"/>
              <a:ea typeface="黑体" panose="02010609060101010101" pitchFamily="49" charset="-122"/>
              <a:sym typeface="+mn-ea"/>
            </a:endParaRPr>
          </a:p>
        </p:txBody>
      </p:sp>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 name="文本框 33"/>
          <p:cNvSpPr txBox="1"/>
          <p:nvPr/>
        </p:nvSpPr>
        <p:spPr>
          <a:xfrm>
            <a:off x="337741" y="121268"/>
            <a:ext cx="2160240" cy="521970"/>
          </a:xfrm>
          <a:prstGeom prst="rect">
            <a:avLst/>
          </a:prstGeom>
          <a:noFill/>
        </p:spPr>
        <p:txBody>
          <a:bodyPr wrap="square" rtlCol="0">
            <a:spAutoFit/>
            <a:scene3d>
              <a:camera prst="orthographicFront"/>
              <a:lightRig rig="threePt" dir="t"/>
            </a:scene3d>
          </a:bodyPr>
          <a:lstStyle>
            <a:defPPr>
              <a:defRPr lang="zh-CN"/>
            </a:defPPr>
            <a:lvl1pPr algn="ctr" rtl="0" fontAlgn="base">
              <a:spcBef>
                <a:spcPct val="0"/>
              </a:spcBef>
              <a:spcAft>
                <a:spcPct val="0"/>
              </a:spcAft>
              <a:buFont typeface="Arial" pitchFamily="34" charset="0"/>
              <a:defRPr sz="2800" b="1" kern="1200">
                <a:solidFill>
                  <a:schemeClr val="tx1"/>
                </a:solidFill>
                <a:latin typeface="+mj-ea"/>
                <a:ea typeface="+mj-ea"/>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l"/>
            <a:r>
              <a:rPr lang="en-US" altLang="zh-CN">
                <a:solidFill>
                  <a:schemeClr val="tx1"/>
                </a:solidFill>
                <a:effectLst>
                  <a:outerShdw blurRad="38100" dist="19050" dir="2700000" algn="tl" rotWithShape="0">
                    <a:schemeClr val="dk1">
                      <a:alpha val="40000"/>
                    </a:schemeClr>
                  </a:outerShdw>
                </a:effectLst>
                <a:latin typeface="+mn-ea"/>
                <a:ea typeface="+mn-ea"/>
                <a:sym typeface="+mn-ea"/>
              </a:rPr>
              <a:t>1</a:t>
            </a:r>
            <a:r>
              <a:rPr lang="en-US" altLang="zh-CN" smtClean="0">
                <a:solidFill>
                  <a:schemeClr val="tx1"/>
                </a:solidFill>
                <a:effectLst>
                  <a:outerShdw blurRad="38100" dist="19050" dir="2700000" algn="tl" rotWithShape="0">
                    <a:schemeClr val="dk1">
                      <a:alpha val="40000"/>
                    </a:schemeClr>
                  </a:outerShdw>
                </a:effectLst>
                <a:latin typeface="+mn-ea"/>
                <a:ea typeface="+mn-ea"/>
                <a:sym typeface="+mn-ea"/>
              </a:rPr>
              <a:t>.</a:t>
            </a:r>
            <a:r>
              <a:rPr lang="zh-CN" altLang="en-US" smtClean="0">
                <a:solidFill>
                  <a:schemeClr val="tx1"/>
                </a:solidFill>
                <a:effectLst>
                  <a:outerShdw blurRad="38100" dist="19050" dir="2700000" algn="tl" rotWithShape="0">
                    <a:schemeClr val="dk1">
                      <a:alpha val="40000"/>
                    </a:schemeClr>
                  </a:outerShdw>
                </a:effectLst>
                <a:latin typeface="+mn-ea"/>
                <a:ea typeface="+mn-ea"/>
                <a:sym typeface="+mn-ea"/>
              </a:rPr>
              <a:t>工程概况</a:t>
            </a:r>
            <a:endParaRPr lang="zh-CN" altLang="en-US">
              <a:solidFill>
                <a:schemeClr val="tx1"/>
              </a:solidFill>
              <a:effectLst>
                <a:outerShdw blurRad="38100" dist="19050" dir="2700000" algn="tl" rotWithShape="0">
                  <a:schemeClr val="dk1">
                    <a:alpha val="40000"/>
                  </a:schemeClr>
                </a:outerShdw>
              </a:effectLst>
              <a:latin typeface="+mn-ea"/>
              <a:ea typeface="+mn-ea"/>
              <a:sym typeface="+mn-ea"/>
            </a:endParaRPr>
          </a:p>
        </p:txBody>
      </p:sp>
      <p:sp>
        <p:nvSpPr>
          <p:cNvPr id="69" name="矩形 68"/>
          <p:cNvSpPr/>
          <p:nvPr/>
        </p:nvSpPr>
        <p:spPr bwMode="auto">
          <a:xfrm>
            <a:off x="633730" y="1036953"/>
            <a:ext cx="10830560" cy="2977625"/>
          </a:xfrm>
          <a:prstGeom prst="rect">
            <a:avLst/>
          </a:prstGeom>
          <a:solidFill>
            <a:schemeClr val="accent2"/>
          </a:solidFill>
          <a:ln w="9525" cap="flat" cmpd="sng" algn="ctr">
            <a:solidFill>
              <a:schemeClr val="accent1">
                <a:lumMod val="60000"/>
                <a:lumOff val="40000"/>
              </a:schemeClr>
            </a:solidFill>
            <a:prstDash val="solid"/>
            <a:round/>
            <a:headEnd type="none" w="med" len="med"/>
            <a:tailEnd type="none" w="med" len="med"/>
          </a:ln>
          <a:effectLst/>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endParaRPr kumimoji="0" lang="zh-CN" altLang="en-US" sz="1800" b="0" i="0" u="none" strike="noStrike" cap="none" normalizeH="0" baseline="0">
              <a:ln>
                <a:noFill/>
              </a:ln>
              <a:solidFill>
                <a:schemeClr val="tx1"/>
              </a:solidFill>
              <a:effectLst/>
              <a:latin typeface="Arial" pitchFamily="34" charset="0"/>
              <a:ea typeface="宋体" panose="02010600030101010101" pitchFamily="2" charset="-122"/>
            </a:endParaRPr>
          </a:p>
        </p:txBody>
      </p:sp>
      <p:sp>
        <p:nvSpPr>
          <p:cNvPr id="70" name="矩形 69"/>
          <p:cNvSpPr/>
          <p:nvPr/>
        </p:nvSpPr>
        <p:spPr bwMode="auto">
          <a:xfrm>
            <a:off x="553772" y="1036954"/>
            <a:ext cx="109787" cy="2977624"/>
          </a:xfrm>
          <a:prstGeom prst="rect">
            <a:avLst/>
          </a:prstGeom>
          <a:solidFill>
            <a:srgbClr val="FD7B3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endParaRPr kumimoji="0" lang="zh-CN" altLang="en-US" sz="1800" b="0" i="0" u="none" strike="noStrike" cap="none" normalizeH="0" baseline="0">
              <a:ln>
                <a:noFill/>
              </a:ln>
              <a:solidFill>
                <a:schemeClr val="tx1"/>
              </a:solidFill>
              <a:effectLst/>
              <a:latin typeface="Arial" pitchFamily="34" charset="0"/>
              <a:ea typeface="宋体" panose="02010600030101010101" pitchFamily="2" charset="-122"/>
            </a:endParaRPr>
          </a:p>
        </p:txBody>
      </p:sp>
      <p:sp>
        <p:nvSpPr>
          <p:cNvPr id="72" name="矩形 71"/>
          <p:cNvSpPr/>
          <p:nvPr/>
        </p:nvSpPr>
        <p:spPr>
          <a:xfrm>
            <a:off x="913805" y="1152257"/>
            <a:ext cx="10225136" cy="2862322"/>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just">
              <a:lnSpc>
                <a:spcPct val="150000"/>
              </a:lnSpc>
            </a:pPr>
            <a:r>
              <a:rPr lang="zh-CN" altLang="en-US" sz="2000" smtClean="0">
                <a:solidFill>
                  <a:schemeClr val="accent1"/>
                </a:solidFill>
                <a:latin typeface="微软雅黑" panose="020b0503020204020204" pitchFamily="34" charset="-122"/>
                <a:ea typeface="微软雅黑" panose="020b0503020204020204" pitchFamily="34" charset="-122"/>
              </a:rPr>
              <a:t>      本工程项目名称为今飞总部大楼及研究院建设项目（</a:t>
            </a:r>
            <a:r>
              <a:rPr lang="en-US" sz="2000" smtClean="0">
                <a:solidFill>
                  <a:schemeClr val="accent1"/>
                </a:solidFill>
                <a:latin typeface="微软雅黑" panose="020b0503020204020204" pitchFamily="34" charset="-122"/>
                <a:ea typeface="微软雅黑" panose="020b0503020204020204" pitchFamily="34" charset="-122"/>
              </a:rPr>
              <a:t>A1#、A3#</a:t>
            </a:r>
            <a:r>
              <a:rPr lang="zh-CN" altLang="en-US" sz="2000" smtClean="0">
                <a:solidFill>
                  <a:schemeClr val="accent1"/>
                </a:solidFill>
                <a:latin typeface="微软雅黑" panose="020b0503020204020204" pitchFamily="34" charset="-122"/>
                <a:ea typeface="微软雅黑" panose="020b0503020204020204" pitchFamily="34" charset="-122"/>
              </a:rPr>
              <a:t>楼）总建筑面积为</a:t>
            </a:r>
            <a:r>
              <a:rPr lang="en-US" altLang="zh-CN" sz="2000" smtClean="0">
                <a:solidFill>
                  <a:schemeClr val="accent1"/>
                </a:solidFill>
                <a:latin typeface="微软雅黑" panose="020b0503020204020204" pitchFamily="34" charset="-122"/>
                <a:ea typeface="微软雅黑" panose="020b0503020204020204" pitchFamily="34" charset="-122"/>
              </a:rPr>
              <a:t>20577.16</a:t>
            </a:r>
            <a:r>
              <a:rPr lang="en-US" sz="2000" smtClean="0">
                <a:solidFill>
                  <a:schemeClr val="accent1"/>
                </a:solidFill>
                <a:latin typeface="微软雅黑" panose="020b0503020204020204" pitchFamily="34" charset="-122"/>
                <a:ea typeface="微软雅黑" panose="020b0503020204020204" pitchFamily="34" charset="-122"/>
              </a:rPr>
              <a:t>m2，</a:t>
            </a:r>
            <a:r>
              <a:rPr lang="zh-CN" altLang="en-US" sz="2000" smtClean="0">
                <a:solidFill>
                  <a:schemeClr val="accent1"/>
                </a:solidFill>
                <a:latin typeface="微软雅黑" panose="020b0503020204020204" pitchFamily="34" charset="-122"/>
                <a:ea typeface="微软雅黑" panose="020b0503020204020204" pitchFamily="34" charset="-122"/>
              </a:rPr>
              <a:t>由</a:t>
            </a:r>
            <a:r>
              <a:rPr lang="en-US" sz="2000" smtClean="0">
                <a:solidFill>
                  <a:schemeClr val="accent1"/>
                </a:solidFill>
                <a:latin typeface="微软雅黑" panose="020b0503020204020204" pitchFamily="34" charset="-122"/>
                <a:ea typeface="微软雅黑" panose="020b0503020204020204" pitchFamily="34" charset="-122"/>
              </a:rPr>
              <a:t>A1#</a:t>
            </a:r>
            <a:r>
              <a:rPr lang="zh-CN" altLang="en-US" sz="2000" smtClean="0">
                <a:solidFill>
                  <a:schemeClr val="accent1"/>
                </a:solidFill>
                <a:latin typeface="微软雅黑" panose="020b0503020204020204" pitchFamily="34" charset="-122"/>
                <a:ea typeface="微软雅黑" panose="020b0503020204020204" pitchFamily="34" charset="-122"/>
              </a:rPr>
              <a:t>楼（地上</a:t>
            </a:r>
            <a:r>
              <a:rPr lang="en-US" altLang="zh-CN" sz="2000" smtClean="0">
                <a:solidFill>
                  <a:schemeClr val="accent1"/>
                </a:solidFill>
                <a:latin typeface="微软雅黑" panose="020b0503020204020204" pitchFamily="34" charset="-122"/>
                <a:ea typeface="微软雅黑" panose="020b0503020204020204" pitchFamily="34" charset="-122"/>
              </a:rPr>
              <a:t>7</a:t>
            </a:r>
            <a:r>
              <a:rPr lang="zh-CN" altLang="en-US" sz="2000" smtClean="0">
                <a:solidFill>
                  <a:schemeClr val="accent1"/>
                </a:solidFill>
                <a:latin typeface="微软雅黑" panose="020b0503020204020204" pitchFamily="34" charset="-122"/>
                <a:ea typeface="微软雅黑" panose="020b0503020204020204" pitchFamily="34" charset="-122"/>
              </a:rPr>
              <a:t>层，建筑面积：</a:t>
            </a:r>
            <a:r>
              <a:rPr lang="en-US" altLang="zh-CN" sz="2000" smtClean="0">
                <a:solidFill>
                  <a:schemeClr val="accent1"/>
                </a:solidFill>
                <a:latin typeface="微软雅黑" panose="020b0503020204020204" pitchFamily="34" charset="-122"/>
                <a:ea typeface="微软雅黑" panose="020b0503020204020204" pitchFamily="34" charset="-122"/>
              </a:rPr>
              <a:t>8442.3m2</a:t>
            </a:r>
            <a:r>
              <a:rPr lang="zh-CN" altLang="en-US" sz="2000" smtClean="0">
                <a:solidFill>
                  <a:schemeClr val="accent1"/>
                </a:solidFill>
                <a:latin typeface="微软雅黑" panose="020b0503020204020204" pitchFamily="34" charset="-122"/>
                <a:ea typeface="微软雅黑" panose="020b0503020204020204" pitchFamily="34" charset="-122"/>
              </a:rPr>
              <a:t>）、</a:t>
            </a:r>
            <a:r>
              <a:rPr lang="en-US" sz="2000" smtClean="0">
                <a:solidFill>
                  <a:schemeClr val="accent1"/>
                </a:solidFill>
                <a:latin typeface="微软雅黑" panose="020b0503020204020204" pitchFamily="34" charset="-122"/>
                <a:ea typeface="微软雅黑" panose="020b0503020204020204" pitchFamily="34" charset="-122"/>
              </a:rPr>
              <a:t>A3#</a:t>
            </a:r>
            <a:r>
              <a:rPr lang="zh-CN" altLang="en-US" sz="2000" smtClean="0">
                <a:solidFill>
                  <a:schemeClr val="accent1"/>
                </a:solidFill>
                <a:latin typeface="微软雅黑" panose="020b0503020204020204" pitchFamily="34" charset="-122"/>
                <a:ea typeface="微软雅黑" panose="020b0503020204020204" pitchFamily="34" charset="-122"/>
              </a:rPr>
              <a:t>楼（地上</a:t>
            </a:r>
            <a:r>
              <a:rPr lang="en-US" altLang="zh-CN" sz="2000" smtClean="0">
                <a:solidFill>
                  <a:schemeClr val="accent1"/>
                </a:solidFill>
                <a:latin typeface="微软雅黑" panose="020b0503020204020204" pitchFamily="34" charset="-122"/>
                <a:ea typeface="微软雅黑" panose="020b0503020204020204" pitchFamily="34" charset="-122"/>
              </a:rPr>
              <a:t>5</a:t>
            </a:r>
            <a:r>
              <a:rPr lang="zh-CN" altLang="en-US" sz="2000" smtClean="0">
                <a:solidFill>
                  <a:schemeClr val="accent1"/>
                </a:solidFill>
                <a:latin typeface="微软雅黑" panose="020b0503020204020204" pitchFamily="34" charset="-122"/>
                <a:ea typeface="微软雅黑" panose="020b0503020204020204" pitchFamily="34" charset="-122"/>
              </a:rPr>
              <a:t>层，建筑面积：</a:t>
            </a:r>
            <a:r>
              <a:rPr lang="en-US" altLang="zh-CN" sz="2000" smtClean="0">
                <a:solidFill>
                  <a:schemeClr val="accent1"/>
                </a:solidFill>
                <a:latin typeface="微软雅黑" panose="020b0503020204020204" pitchFamily="34" charset="-122"/>
                <a:ea typeface="微软雅黑" panose="020b0503020204020204" pitchFamily="34" charset="-122"/>
              </a:rPr>
              <a:t>12134.86m2</a:t>
            </a:r>
            <a:r>
              <a:rPr lang="zh-CN" altLang="en-US" sz="2000" smtClean="0">
                <a:solidFill>
                  <a:schemeClr val="accent1"/>
                </a:solidFill>
                <a:latin typeface="微软雅黑" panose="020b0503020204020204" pitchFamily="34" charset="-122"/>
                <a:ea typeface="微软雅黑" panose="020b0503020204020204" pitchFamily="34" charset="-122"/>
              </a:rPr>
              <a:t>）组成，均为框架结构。</a:t>
            </a:r>
            <a:endParaRPr lang="en-US" altLang="zh-CN" sz="2000" smtClean="0">
              <a:solidFill>
                <a:schemeClr val="accent1"/>
              </a:solidFill>
              <a:latin typeface="微软雅黑" panose="020b0503020204020204" pitchFamily="34" charset="-122"/>
              <a:ea typeface="微软雅黑" panose="020b0503020204020204" pitchFamily="34" charset="-122"/>
            </a:endParaRPr>
          </a:p>
          <a:p>
            <a:pPr algn="just">
              <a:lnSpc>
                <a:spcPct val="150000"/>
              </a:lnSpc>
            </a:pPr>
            <a:r>
              <a:rPr lang="zh-CN" altLang="en-US" sz="2000" smtClean="0">
                <a:solidFill>
                  <a:schemeClr val="accent1"/>
                </a:solidFill>
                <a:latin typeface="微软雅黑" panose="020b0503020204020204" pitchFamily="34" charset="-122"/>
                <a:ea typeface="微软雅黑" panose="020b0503020204020204" pitchFamily="34" charset="-122"/>
              </a:rPr>
              <a:t>      幕墙翻边钢筋每层</a:t>
            </a:r>
            <a:r>
              <a:rPr lang="en-US" altLang="zh-CN" sz="2000" smtClean="0">
                <a:solidFill>
                  <a:schemeClr val="accent1"/>
                </a:solidFill>
                <a:latin typeface="微软雅黑" panose="020b0503020204020204" pitchFamily="34" charset="-122"/>
                <a:ea typeface="微软雅黑" panose="020b0503020204020204" pitchFamily="34" charset="-122"/>
              </a:rPr>
              <a:t>1574</a:t>
            </a:r>
            <a:r>
              <a:rPr lang="zh-CN" altLang="en-US" sz="2000" smtClean="0">
                <a:solidFill>
                  <a:schemeClr val="accent1"/>
                </a:solidFill>
                <a:latin typeface="微软雅黑" panose="020b0503020204020204" pitchFamily="34" charset="-122"/>
                <a:ea typeface="微软雅黑" panose="020b0503020204020204" pitchFamily="34" charset="-122"/>
              </a:rPr>
              <a:t>根，共计</a:t>
            </a:r>
            <a:r>
              <a:rPr lang="en-US" altLang="zh-CN" sz="2000" smtClean="0">
                <a:solidFill>
                  <a:schemeClr val="accent1"/>
                </a:solidFill>
                <a:latin typeface="微软雅黑" panose="020b0503020204020204" pitchFamily="34" charset="-122"/>
                <a:ea typeface="微软雅黑" panose="020b0503020204020204" pitchFamily="34" charset="-122"/>
              </a:rPr>
              <a:t>11018</a:t>
            </a:r>
            <a:r>
              <a:rPr lang="zh-CN" altLang="en-US" sz="2000" smtClean="0">
                <a:solidFill>
                  <a:schemeClr val="accent1"/>
                </a:solidFill>
                <a:latin typeface="微软雅黑" panose="020b0503020204020204" pitchFamily="34" charset="-122"/>
                <a:ea typeface="微软雅黑" panose="020b0503020204020204" pitchFamily="34" charset="-122"/>
              </a:rPr>
              <a:t>根，位于</a:t>
            </a:r>
            <a:r>
              <a:rPr lang="en-US" altLang="zh-CN" sz="2000" smtClean="0">
                <a:solidFill>
                  <a:schemeClr val="accent1"/>
                </a:solidFill>
                <a:latin typeface="微软雅黑" panose="020b0503020204020204" pitchFamily="34" charset="-122"/>
                <a:ea typeface="微软雅黑" panose="020b0503020204020204" pitchFamily="34" charset="-122"/>
              </a:rPr>
              <a:t>A1#</a:t>
            </a:r>
            <a:r>
              <a:rPr lang="zh-CN" altLang="en-US" sz="2000" smtClean="0">
                <a:solidFill>
                  <a:schemeClr val="accent1"/>
                </a:solidFill>
                <a:latin typeface="微软雅黑" panose="020b0503020204020204" pitchFamily="34" charset="-122"/>
                <a:ea typeface="微软雅黑" panose="020b0503020204020204" pitchFamily="34" charset="-122"/>
              </a:rPr>
              <a:t>楼边梁上，在施工过程中位置准确率达到</a:t>
            </a:r>
            <a:r>
              <a:rPr lang="en-US" altLang="zh-CN" sz="2000" smtClean="0">
                <a:solidFill>
                  <a:schemeClr val="accent1">
                    <a:lumMod val="50000"/>
                  </a:schemeClr>
                </a:solidFill>
                <a:latin typeface="微软雅黑" panose="020b0503020204020204" pitchFamily="34" charset="-122"/>
                <a:ea typeface="微软雅黑" panose="020b0503020204020204" pitchFamily="34" charset="-122"/>
              </a:rPr>
              <a:t>80.25</a:t>
            </a:r>
            <a:r>
              <a:rPr lang="en-US" altLang="zh-CN" sz="2000" smtClean="0">
                <a:solidFill>
                  <a:schemeClr val="accent1"/>
                </a:solidFill>
                <a:latin typeface="微软雅黑" panose="020b0503020204020204" pitchFamily="34" charset="-122"/>
                <a:ea typeface="微软雅黑" panose="020b0503020204020204" pitchFamily="34" charset="-122"/>
              </a:rPr>
              <a:t>%</a:t>
            </a:r>
            <a:r>
              <a:rPr sz="2000" smtClean="0">
                <a:solidFill>
                  <a:schemeClr val="accent1"/>
                </a:solidFill>
                <a:latin typeface="微软雅黑" panose="020b0503020204020204" pitchFamily="34" charset="-122"/>
                <a:ea typeface="微软雅黑" panose="020b0503020204020204" pitchFamily="34" charset="-122"/>
              </a:rPr>
              <a:t>。</a:t>
            </a:r>
            <a:r>
              <a:rPr lang="zh-CN" altLang="en-US" sz="2000" smtClean="0">
                <a:solidFill>
                  <a:schemeClr val="accent1"/>
                </a:solidFill>
                <a:latin typeface="微软雅黑" panose="020b0503020204020204" pitchFamily="34" charset="-122"/>
                <a:ea typeface="微软雅黑" panose="020b0503020204020204" pitchFamily="34" charset="-122"/>
              </a:rPr>
              <a:t>为提高</a:t>
            </a:r>
            <a:r>
              <a:rPr lang="en-US" altLang="zh-CN" sz="2000" smtClean="0">
                <a:solidFill>
                  <a:schemeClr val="accent1"/>
                </a:solidFill>
                <a:latin typeface="微软雅黑" panose="020b0503020204020204" pitchFamily="34" charset="-122"/>
                <a:ea typeface="微软雅黑" panose="020b0503020204020204" pitchFamily="34" charset="-122"/>
              </a:rPr>
              <a:t>A1#</a:t>
            </a:r>
            <a:r>
              <a:rPr lang="zh-CN" altLang="en-US" sz="2000" smtClean="0">
                <a:solidFill>
                  <a:schemeClr val="accent1"/>
                </a:solidFill>
                <a:latin typeface="微软雅黑" panose="020b0503020204020204" pitchFamily="34" charset="-122"/>
                <a:ea typeface="微软雅黑" panose="020b0503020204020204" pitchFamily="34" charset="-122"/>
              </a:rPr>
              <a:t>楼幕墙翻边钢筋位置准确率，保证翻边梁混凝土浇筑质量合格，以达到创优目的。</a:t>
            </a:r>
            <a:endParaRPr sz="2000">
              <a:solidFill>
                <a:schemeClr val="accent1"/>
              </a:solidFill>
              <a:latin typeface="微软雅黑" panose="020b0503020204020204" pitchFamily="34" charset="-122"/>
              <a:ea typeface="微软雅黑" panose="020b0503020204020204" pitchFamily="34" charset="-122"/>
            </a:endParaRPr>
          </a:p>
        </p:txBody>
      </p:sp>
      <p:sp>
        <p:nvSpPr>
          <p:cNvPr id="7" name="矩形 6"/>
          <p:cNvSpPr/>
          <p:nvPr/>
        </p:nvSpPr>
        <p:spPr bwMode="auto">
          <a:xfrm>
            <a:off x="11464290" y="1029644"/>
            <a:ext cx="109787" cy="2977624"/>
          </a:xfrm>
          <a:prstGeom prst="rect">
            <a:avLst/>
          </a:prstGeom>
          <a:solidFill>
            <a:srgbClr val="FD7B3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endParaRPr kumimoji="0" lang="zh-CN" altLang="en-US" sz="1800" b="0" i="0" u="none" strike="noStrike" cap="none" normalizeH="0" baseline="0">
              <a:ln>
                <a:noFill/>
              </a:ln>
              <a:solidFill>
                <a:schemeClr val="tx1"/>
              </a:solidFill>
              <a:effectLst/>
              <a:latin typeface="Arial" pitchFamily="34" charset="0"/>
              <a:ea typeface="宋体" panose="02010600030101010101" pitchFamily="2" charset="-122"/>
            </a:endParaRPr>
          </a:p>
        </p:txBody>
      </p:sp>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04413" y="4007268"/>
            <a:ext cx="4771802" cy="27412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mc:AlternateContent>
    <mc:Choice xmlns:p14="http://schemas.microsoft.com/office/powerpoint/2010/main" Requires="p14">
      <p:transition advClick="0" advTm="2000" p14:dur="10"/>
    </mc:Choice>
    <mc:Fallback>
      <p:transition advClick="0" advTm="2000"/>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任意多边形 3"/>
          <p:cNvSpPr>
            <a:spLocks noChangeArrowheads="1"/>
          </p:cNvSpPr>
          <p:nvPr/>
        </p:nvSpPr>
        <p:spPr bwMode="auto">
          <a:xfrm flipH="1" flipV="1">
            <a:off x="4672807" y="3019426"/>
            <a:ext cx="7521575" cy="1679575"/>
          </a:xfrm>
          <a:custGeom>
            <a:gdLst>
              <a:gd name="T0" fmla="*/ 7001022 w 7521532"/>
              <a:gd name="T1" fmla="*/ 1678742 h 1678742"/>
              <a:gd name="T2" fmla="*/ 0 w 7521532"/>
              <a:gd name="T3" fmla="*/ 1678742 h 1678742"/>
              <a:gd name="T4" fmla="*/ 0 w 7521532"/>
              <a:gd name="T5" fmla="*/ 2345 h 1678742"/>
              <a:gd name="T6" fmla="*/ 520510 w 7521532"/>
              <a:gd name="T7" fmla="*/ 2345 h 1678742"/>
              <a:gd name="T8" fmla="*/ 520510 w 7521532"/>
              <a:gd name="T9" fmla="*/ 0 h 1678742"/>
              <a:gd name="T10" fmla="*/ 5982046 w 7521532"/>
              <a:gd name="T11" fmla="*/ 0 h 1678742"/>
              <a:gd name="T12" fmla="*/ 7521532 w 7521532"/>
              <a:gd name="T13" fmla="*/ 1676397 h 1678742"/>
              <a:gd name="T14" fmla="*/ 6998869 w 7521532"/>
              <a:gd name="T15" fmla="*/ 1676397 h 1678742"/>
              <a:gd name="T16" fmla="*/ 0 60000 65536"/>
              <a:gd name="T17" fmla="*/ 0 60000 65536"/>
              <a:gd name="T18" fmla="*/ 0 60000 65536"/>
              <a:gd name="T19" fmla="*/ 0 60000 65536"/>
              <a:gd name="T20" fmla="*/ 0 60000 65536"/>
              <a:gd name="T21" fmla="*/ 0 60000 65536"/>
              <a:gd name="T22" fmla="*/ 0 60000 65536"/>
              <a:gd name="T23" fmla="*/ 0 60000 65536"/>
              <a:gd name="T24" fmla="*/ 0 w 7521532"/>
              <a:gd name="T25" fmla="*/ 0 h 1678742"/>
              <a:gd name="T26" fmla="*/ 7521532 w 7521532"/>
              <a:gd name="T27" fmla="*/ 1678742 h 1678742"/>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21531" h="1678742">
                <a:moveTo>
                  <a:pt x="7001022" y="1678742"/>
                </a:moveTo>
                <a:lnTo>
                  <a:pt x="0" y="1678742"/>
                </a:lnTo>
                <a:lnTo>
                  <a:pt x="0" y="2345"/>
                </a:lnTo>
                <a:lnTo>
                  <a:pt x="520510" y="2345"/>
                </a:lnTo>
                <a:lnTo>
                  <a:pt x="520510" y="0"/>
                </a:lnTo>
                <a:lnTo>
                  <a:pt x="5982046" y="0"/>
                </a:lnTo>
                <a:lnTo>
                  <a:pt x="7521532" y="1676397"/>
                </a:lnTo>
                <a:lnTo>
                  <a:pt x="6998869" y="1676397"/>
                </a:lnTo>
                <a:close/>
              </a:path>
            </a:pathLst>
          </a:custGeom>
          <a:solidFill>
            <a:srgbClr val="005172"/>
          </a:solidFill>
          <a:ln>
            <a:solidFill>
              <a:srgbClr val="005172"/>
            </a:solidFill>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 name="直接连接符 7"/>
          <p:cNvSpPr>
            <a:spLocks noChangeShapeType="1"/>
          </p:cNvSpPr>
          <p:nvPr/>
        </p:nvSpPr>
        <p:spPr bwMode="auto">
          <a:xfrm>
            <a:off x="5361781" y="3746501"/>
            <a:ext cx="2279650" cy="2570163"/>
          </a:xfrm>
          <a:prstGeom prst="line">
            <a:avLst/>
          </a:prstGeom>
          <a:noFill/>
          <a:ln w="12700" cap="flat" cmpd="sng">
            <a:solidFill>
              <a:srgbClr val="2ABDC7"/>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6" name="直接连接符 12"/>
          <p:cNvSpPr>
            <a:spLocks noChangeShapeType="1"/>
          </p:cNvSpPr>
          <p:nvPr/>
        </p:nvSpPr>
        <p:spPr bwMode="auto">
          <a:xfrm>
            <a:off x="2561338" y="639763"/>
            <a:ext cx="2279650" cy="2570162"/>
          </a:xfrm>
          <a:prstGeom prst="line">
            <a:avLst/>
          </a:prstGeom>
          <a:noFill/>
          <a:ln w="12700" cap="flat" cmpd="sng">
            <a:solidFill>
              <a:srgbClr val="4C4B50"/>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7" name="任意多边形 16"/>
          <p:cNvSpPr>
            <a:spLocks noChangeArrowheads="1"/>
          </p:cNvSpPr>
          <p:nvPr/>
        </p:nvSpPr>
        <p:spPr bwMode="auto">
          <a:xfrm flipH="1" flipV="1">
            <a:off x="2381" y="1995489"/>
            <a:ext cx="5022850" cy="1450975"/>
          </a:xfrm>
          <a:custGeom>
            <a:gdLst>
              <a:gd name="T0" fmla="*/ 5022162 w 5022162"/>
              <a:gd name="T1" fmla="*/ 1451317 h 1451317"/>
              <a:gd name="T2" fmla="*/ 4979958 w 5022162"/>
              <a:gd name="T3" fmla="*/ 1451317 h 1451317"/>
              <a:gd name="T4" fmla="*/ 1663634 w 5022162"/>
              <a:gd name="T5" fmla="*/ 1451317 h 1451317"/>
              <a:gd name="T6" fmla="*/ 1255668 w 5022162"/>
              <a:gd name="T7" fmla="*/ 1451317 h 1451317"/>
              <a:gd name="T8" fmla="*/ 0 w 5022162"/>
              <a:gd name="T9" fmla="*/ 15123 h 1451317"/>
              <a:gd name="T10" fmla="*/ 0 w 5022162"/>
              <a:gd name="T11" fmla="*/ 0 h 1451317"/>
              <a:gd name="T12" fmla="*/ 407966 w 5022162"/>
              <a:gd name="T13" fmla="*/ 0 h 1451317"/>
              <a:gd name="T14" fmla="*/ 4979958 w 5022162"/>
              <a:gd name="T15" fmla="*/ 0 h 1451317"/>
              <a:gd name="T16" fmla="*/ 5022162 w 5022162"/>
              <a:gd name="T17" fmla="*/ 0 h 14513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022162"/>
              <a:gd name="T28" fmla="*/ 0 h 1451317"/>
              <a:gd name="T29" fmla="*/ 5022162 w 5022162"/>
              <a:gd name="T30" fmla="*/ 1451317 h 1451317"/>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022162" h="1451317">
                <a:moveTo>
                  <a:pt x="5022162" y="1451317"/>
                </a:moveTo>
                <a:lnTo>
                  <a:pt x="4979958" y="1451317"/>
                </a:lnTo>
                <a:lnTo>
                  <a:pt x="1663634" y="1451317"/>
                </a:lnTo>
                <a:lnTo>
                  <a:pt x="1255668" y="1451317"/>
                </a:lnTo>
                <a:lnTo>
                  <a:pt x="0" y="15123"/>
                </a:lnTo>
                <a:lnTo>
                  <a:pt x="0" y="0"/>
                </a:lnTo>
                <a:lnTo>
                  <a:pt x="407966" y="0"/>
                </a:lnTo>
                <a:lnTo>
                  <a:pt x="4979958" y="0"/>
                </a:lnTo>
                <a:lnTo>
                  <a:pt x="5022162" y="0"/>
                </a:lnTo>
                <a:close/>
              </a:path>
            </a:pathLst>
          </a:custGeom>
          <a:solidFill>
            <a:srgbClr val="4C4B50"/>
          </a:solidFill>
          <a:ln>
            <a:noFill/>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8" name="文本框 17"/>
          <p:cNvSpPr>
            <a:spLocks noChangeArrowheads="1"/>
          </p:cNvSpPr>
          <p:nvPr/>
        </p:nvSpPr>
        <p:spPr bwMode="auto">
          <a:xfrm>
            <a:off x="469997" y="2150885"/>
            <a:ext cx="468147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sz="7200" b="1">
                <a:solidFill>
                  <a:srgbClr val="FFFFFF"/>
                </a:solidFill>
                <a:latin typeface="Agency FB" panose="020b0503020202020204" pitchFamily="34" charset="0"/>
                <a:sym typeface="Impact" panose="020b0806030902050204" pitchFamily="34" charset="0"/>
              </a:rPr>
              <a:t>PART    </a:t>
            </a:r>
            <a:r>
              <a:rPr lang="en-US" sz="7200" b="1" smtClean="0">
                <a:solidFill>
                  <a:srgbClr val="FFC000"/>
                </a:solidFill>
                <a:latin typeface="Agency FB" panose="020b0503020202020204" pitchFamily="34" charset="0"/>
                <a:sym typeface="Impact" panose="020b0806030902050204" pitchFamily="34" charset="0"/>
              </a:rPr>
              <a:t>02</a:t>
            </a:r>
            <a:endParaRPr lang="en-US" sz="6000" b="1">
              <a:solidFill>
                <a:srgbClr val="FFC000"/>
              </a:solidFill>
              <a:latin typeface="Agency FB" panose="020b0503020202020204" pitchFamily="34" charset="0"/>
              <a:sym typeface="Impact" panose="020b0806030902050204" pitchFamily="34" charset="0"/>
            </a:endParaRPr>
          </a:p>
        </p:txBody>
      </p:sp>
      <p:sp>
        <p:nvSpPr>
          <p:cNvPr id="12" name="文本框 11"/>
          <p:cNvSpPr txBox="1"/>
          <p:nvPr/>
        </p:nvSpPr>
        <p:spPr>
          <a:xfrm>
            <a:off x="6277610" y="3434715"/>
            <a:ext cx="2845107" cy="829945"/>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4800" smtClean="0">
                <a:solidFill>
                  <a:schemeClr val="accent2"/>
                </a:solidFill>
                <a:latin typeface="黑体" panose="02010609060101010101" pitchFamily="49" charset="-122"/>
                <a:ea typeface="黑体" panose="02010609060101010101" pitchFamily="49" charset="-122"/>
                <a:sym typeface="+mn-ea"/>
              </a:rPr>
              <a:t>小组简介</a:t>
            </a:r>
            <a:endParaRPr lang="zh-CN" altLang="en-US" sz="4800">
              <a:solidFill>
                <a:schemeClr val="accent2"/>
              </a:solidFill>
              <a:latin typeface="黑体" panose="02010609060101010101" pitchFamily="49" charset="-122"/>
              <a:ea typeface="黑体" panose="02010609060101010101" pitchFamily="49" charset="-122"/>
              <a:sym typeface="+mn-ea"/>
            </a:endParaRPr>
          </a:p>
        </p:txBody>
      </p:sp>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 name="文本框 68"/>
          <p:cNvSpPr txBox="1"/>
          <p:nvPr/>
        </p:nvSpPr>
        <p:spPr>
          <a:xfrm>
            <a:off x="337741" y="109665"/>
            <a:ext cx="5112276" cy="521970"/>
          </a:xfrm>
          <a:prstGeom prst="rect">
            <a:avLst/>
          </a:prstGeom>
          <a:noFill/>
        </p:spPr>
        <p:txBody>
          <a:bodyPr wrap="square" rtlCol="0">
            <a:spAutoFit/>
          </a:bodyPr>
          <a:lstStyle>
            <a:defPPr>
              <a:defRPr lang="zh-CN"/>
            </a:defPPr>
            <a:lvl1pPr algn="ctr" rtl="0" fontAlgn="base">
              <a:spcBef>
                <a:spcPct val="0"/>
              </a:spcBef>
              <a:spcAft>
                <a:spcPct val="0"/>
              </a:spcAft>
              <a:buFont typeface="Arial" pitchFamily="34" charset="0"/>
              <a:defRPr sz="2800" b="1" kern="1200">
                <a:solidFill>
                  <a:schemeClr val="tx1"/>
                </a:solidFill>
                <a:latin typeface="+mj-ea"/>
                <a:ea typeface="+mj-ea"/>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l"/>
            <a:r>
              <a:rPr lang="en-US" altLang="zh-CN" smtClean="0"/>
              <a:t>2</a:t>
            </a:r>
            <a:r>
              <a:rPr lang="zh-CN" altLang="en-US" smtClean="0"/>
              <a:t>、</a:t>
            </a:r>
            <a:r>
              <a:rPr lang="en-US" altLang="zh-CN" smtClean="0"/>
              <a:t>  </a:t>
            </a:r>
            <a:r>
              <a:rPr lang="zh-CN" altLang="en-US"/>
              <a:t>小</a:t>
            </a:r>
            <a:r>
              <a:rPr lang="zh-CN" altLang="en-US" smtClean="0"/>
              <a:t>组简介</a:t>
            </a:r>
            <a:endParaRPr lang="zh-CN" altLang="en-US"/>
          </a:p>
        </p:txBody>
      </p:sp>
      <p:sp>
        <p:nvSpPr>
          <p:cNvPr id="100" name="文本框 99"/>
          <p:cNvSpPr txBox="1"/>
          <p:nvPr/>
        </p:nvSpPr>
        <p:spPr>
          <a:xfrm>
            <a:off x="4658360" y="631635"/>
            <a:ext cx="3096205" cy="369332"/>
          </a:xfrm>
          <a:prstGeom prst="rect">
            <a:avLst/>
          </a:prstGeom>
          <a:noFill/>
          <a:ln w="9525">
            <a:noFill/>
          </a:ln>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r>
              <a:rPr lang="zh-CN" sz="1800" b="1" smtClean="0">
                <a:latin typeface="黑体" panose="02010609060101010101" pitchFamily="49" charset="-122"/>
                <a:ea typeface="黑体" panose="02010609060101010101" pitchFamily="49" charset="-122"/>
                <a:cs typeface="黑体" panose="02010609060101010101" pitchFamily="49" charset="-122"/>
              </a:rPr>
              <a:t>表</a:t>
            </a:r>
            <a:r>
              <a:rPr lang="en-US" altLang="zh-CN" b="1" smtClean="0">
                <a:latin typeface="黑体" panose="02010609060101010101" pitchFamily="49" charset="-122"/>
                <a:ea typeface="黑体" panose="02010609060101010101" pitchFamily="49" charset="-122"/>
                <a:cs typeface="黑体" panose="02010609060101010101" pitchFamily="49" charset="-122"/>
              </a:rPr>
              <a:t>2</a:t>
            </a:r>
            <a:r>
              <a:rPr lang="en-US" sz="1800" b="1" smtClean="0">
                <a:latin typeface="黑体" panose="02010609060101010101" pitchFamily="49" charset="-122"/>
                <a:ea typeface="黑体" panose="02010609060101010101" pitchFamily="49" charset="-122"/>
                <a:cs typeface="黑体" panose="02010609060101010101" pitchFamily="49" charset="-122"/>
              </a:rPr>
              <a:t>-1  </a:t>
            </a:r>
            <a:r>
              <a:rPr lang="en-US" sz="1800" b="1">
                <a:latin typeface="黑体" panose="02010609060101010101" pitchFamily="49" charset="-122"/>
                <a:ea typeface="黑体" panose="02010609060101010101" pitchFamily="49" charset="-122"/>
                <a:cs typeface="黑体" panose="02010609060101010101" pitchFamily="49" charset="-122"/>
              </a:rPr>
              <a:t>QC</a:t>
            </a:r>
            <a:r>
              <a:rPr lang="zh-CN" sz="1800" b="1">
                <a:latin typeface="黑体" panose="02010609060101010101" pitchFamily="49" charset="-122"/>
                <a:ea typeface="黑体" panose="02010609060101010101" pitchFamily="49" charset="-122"/>
                <a:cs typeface="黑体" panose="02010609060101010101" pitchFamily="49" charset="-122"/>
              </a:rPr>
              <a:t>小组成</a:t>
            </a:r>
            <a:r>
              <a:rPr lang="zh-CN" sz="1800" b="1" smtClean="0">
                <a:latin typeface="黑体" panose="02010609060101010101" pitchFamily="49" charset="-122"/>
                <a:ea typeface="黑体" panose="02010609060101010101" pitchFamily="49" charset="-122"/>
                <a:cs typeface="黑体" panose="02010609060101010101" pitchFamily="49" charset="-122"/>
              </a:rPr>
              <a:t>员</a:t>
            </a:r>
            <a:r>
              <a:rPr lang="zh-CN" altLang="en-US" sz="1800" b="1" smtClean="0">
                <a:latin typeface="黑体" panose="02010609060101010101" pitchFamily="49" charset="-122"/>
                <a:ea typeface="黑体" panose="02010609060101010101" pitchFamily="49" charset="-122"/>
                <a:cs typeface="黑体" panose="02010609060101010101" pitchFamily="49" charset="-122"/>
              </a:rPr>
              <a:t>概况</a:t>
            </a:r>
            <a:r>
              <a:rPr lang="zh-CN" sz="1800" b="1" smtClean="0">
                <a:latin typeface="黑体" panose="02010609060101010101" pitchFamily="49" charset="-122"/>
                <a:ea typeface="黑体" panose="02010609060101010101" pitchFamily="49" charset="-122"/>
                <a:cs typeface="黑体" panose="02010609060101010101" pitchFamily="49" charset="-122"/>
              </a:rPr>
              <a:t>表</a:t>
            </a:r>
            <a:endParaRPr lang="zh-CN" altLang="en-US" sz="1800" b="1">
              <a:latin typeface="黑体" panose="02010609060101010101" pitchFamily="49" charset="-122"/>
              <a:ea typeface="黑体" panose="02010609060101010101" pitchFamily="49" charset="-122"/>
              <a:cs typeface="黑体" panose="02010609060101010101" pitchFamily="49" charset="-122"/>
            </a:endParaRPr>
          </a:p>
        </p:txBody>
      </p:sp>
      <p:sp>
        <p:nvSpPr>
          <p:cNvPr id="3" name="文本框 2"/>
          <p:cNvSpPr txBox="1"/>
          <p:nvPr/>
        </p:nvSpPr>
        <p:spPr>
          <a:xfrm>
            <a:off x="812303" y="5877272"/>
            <a:ext cx="10326370" cy="646331"/>
          </a:xfrm>
          <a:prstGeom prst="rect">
            <a:avLst/>
          </a:prstGeom>
          <a:noFill/>
          <a:ln w="9525">
            <a:noFill/>
          </a:ln>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indent="0"/>
            <a:r>
              <a:rPr lang="en-US" altLang="zh-CN" sz="1800" b="0">
                <a:latin typeface="黑体" panose="02010609060101010101" pitchFamily="49" charset="-122"/>
                <a:ea typeface="黑体" panose="02010609060101010101" pitchFamily="49" charset="-122"/>
                <a:cs typeface="黑体" panose="02010609060101010101" pitchFamily="49" charset="-122"/>
              </a:rPr>
              <a:t>   </a:t>
            </a:r>
            <a:r>
              <a:rPr lang="zh-CN" sz="1400" b="0">
                <a:latin typeface="黑体" panose="02010609060101010101" pitchFamily="49" charset="-122"/>
                <a:ea typeface="黑体" panose="02010609060101010101" pitchFamily="49" charset="-122"/>
                <a:cs typeface="黑体" panose="02010609060101010101" pitchFamily="49" charset="-122"/>
              </a:rPr>
              <a:t>制表人：</a:t>
            </a:r>
            <a:r>
              <a:rPr lang="en-US" sz="1400" b="0">
                <a:latin typeface="黑体" panose="02010609060101010101" pitchFamily="49" charset="-122"/>
                <a:ea typeface="黑体" panose="02010609060101010101" pitchFamily="49" charset="-122"/>
                <a:cs typeface="黑体" panose="02010609060101010101" pitchFamily="49" charset="-122"/>
              </a:rPr>
              <a:t> </a:t>
            </a:r>
            <a:r>
              <a:rPr lang="zh-CN" altLang="en-US" sz="1400" b="0" smtClean="0">
                <a:latin typeface="黑体" panose="02010609060101010101" pitchFamily="49" charset="-122"/>
                <a:ea typeface="黑体" panose="02010609060101010101" pitchFamily="49" charset="-122"/>
                <a:cs typeface="黑体" panose="02010609060101010101" pitchFamily="49" charset="-122"/>
              </a:rPr>
              <a:t>陈   岚</a:t>
            </a:r>
            <a:r>
              <a:rPr lang="en-US" sz="1400" b="0" smtClean="0">
                <a:latin typeface="黑体" panose="02010609060101010101" pitchFamily="49" charset="-122"/>
                <a:ea typeface="黑体" panose="02010609060101010101" pitchFamily="49" charset="-122"/>
                <a:cs typeface="黑体" panose="02010609060101010101" pitchFamily="49" charset="-122"/>
              </a:rPr>
              <a:t>                                                               </a:t>
            </a:r>
            <a:r>
              <a:rPr lang="zh-CN" sz="1400" smtClean="0">
                <a:latin typeface="黑体" panose="02010609060101010101" pitchFamily="49" charset="-122"/>
                <a:ea typeface="黑体" panose="02010609060101010101" pitchFamily="49" charset="-122"/>
                <a:cs typeface="黑体" panose="02010609060101010101" pitchFamily="49" charset="-122"/>
                <a:sym typeface="+mn-ea"/>
              </a:rPr>
              <a:t>日</a:t>
            </a:r>
            <a:r>
              <a:rPr lang="en-US" sz="1400" smtClean="0">
                <a:latin typeface="黑体" panose="02010609060101010101" pitchFamily="49" charset="-122"/>
                <a:ea typeface="黑体" panose="02010609060101010101" pitchFamily="49" charset="-122"/>
                <a:cs typeface="黑体" panose="02010609060101010101" pitchFamily="49" charset="-122"/>
                <a:sym typeface="+mn-ea"/>
              </a:rPr>
              <a:t> </a:t>
            </a:r>
            <a:r>
              <a:rPr lang="zh-CN" sz="1400">
                <a:latin typeface="黑体" panose="02010609060101010101" pitchFamily="49" charset="-122"/>
                <a:ea typeface="黑体" panose="02010609060101010101" pitchFamily="49" charset="-122"/>
                <a:cs typeface="黑体" panose="02010609060101010101" pitchFamily="49" charset="-122"/>
                <a:sym typeface="+mn-ea"/>
              </a:rPr>
              <a:t>期：</a:t>
            </a:r>
            <a:r>
              <a:rPr lang="en-US" sz="1400" smtClean="0">
                <a:latin typeface="黑体" panose="02010609060101010101" pitchFamily="49" charset="-122"/>
                <a:ea typeface="黑体" panose="02010609060101010101" pitchFamily="49" charset="-122"/>
                <a:cs typeface="黑体" panose="02010609060101010101" pitchFamily="49" charset="-122"/>
                <a:sym typeface="+mn-ea"/>
              </a:rPr>
              <a:t>2023</a:t>
            </a:r>
            <a:r>
              <a:rPr lang="zh-CN" sz="1400" smtClean="0">
                <a:latin typeface="黑体" panose="02010609060101010101" pitchFamily="49" charset="-122"/>
                <a:ea typeface="黑体" panose="02010609060101010101" pitchFamily="49" charset="-122"/>
                <a:cs typeface="黑体" panose="02010609060101010101" pitchFamily="49" charset="-122"/>
                <a:sym typeface="+mn-ea"/>
              </a:rPr>
              <a:t>年</a:t>
            </a:r>
            <a:r>
              <a:rPr lang="en-US" sz="1400" smtClean="0">
                <a:latin typeface="黑体" panose="02010609060101010101" pitchFamily="49" charset="-122"/>
                <a:ea typeface="黑体" panose="02010609060101010101" pitchFamily="49" charset="-122"/>
                <a:cs typeface="黑体" panose="02010609060101010101" pitchFamily="49" charset="-122"/>
                <a:sym typeface="+mn-ea"/>
              </a:rPr>
              <a:t>6</a:t>
            </a:r>
            <a:r>
              <a:rPr lang="zh-CN" sz="1400" smtClean="0">
                <a:latin typeface="黑体" panose="02010609060101010101" pitchFamily="49" charset="-122"/>
                <a:ea typeface="黑体" panose="02010609060101010101" pitchFamily="49" charset="-122"/>
                <a:cs typeface="黑体" panose="02010609060101010101" pitchFamily="49" charset="-122"/>
                <a:sym typeface="+mn-ea"/>
              </a:rPr>
              <a:t>月</a:t>
            </a:r>
            <a:r>
              <a:rPr lang="en-US" altLang="zh-CN" sz="1400" smtClean="0">
                <a:latin typeface="黑体" panose="02010609060101010101" pitchFamily="49" charset="-122"/>
                <a:ea typeface="黑体" panose="02010609060101010101" pitchFamily="49" charset="-122"/>
                <a:cs typeface="黑体" panose="02010609060101010101" pitchFamily="49" charset="-122"/>
                <a:sym typeface="+mn-ea"/>
              </a:rPr>
              <a:t>8</a:t>
            </a:r>
            <a:r>
              <a:rPr lang="zh-CN" sz="1400" smtClean="0">
                <a:latin typeface="黑体" panose="02010609060101010101" pitchFamily="49" charset="-122"/>
                <a:ea typeface="黑体" panose="02010609060101010101" pitchFamily="49" charset="-122"/>
                <a:cs typeface="黑体" panose="02010609060101010101" pitchFamily="49" charset="-122"/>
                <a:sym typeface="+mn-ea"/>
              </a:rPr>
              <a:t>日</a:t>
            </a:r>
            <a:endParaRPr lang="zh-CN" altLang="en-US" sz="1400" b="0">
              <a:latin typeface="黑体" panose="02010609060101010101" pitchFamily="49" charset="-122"/>
              <a:ea typeface="黑体" panose="02010609060101010101" pitchFamily="49" charset="-122"/>
              <a:cs typeface="黑体" panose="02010609060101010101" pitchFamily="49" charset="-122"/>
            </a:endParaRPr>
          </a:p>
          <a:p>
            <a:pPr marL="0" indent="0"/>
            <a:r>
              <a:rPr lang="en-US" sz="1800" b="0">
                <a:latin typeface="黑体" panose="02010609060101010101" pitchFamily="49" charset="-122"/>
                <a:ea typeface="黑体" panose="02010609060101010101" pitchFamily="49" charset="-122"/>
                <a:cs typeface="黑体" panose="02010609060101010101" pitchFamily="49" charset="-122"/>
              </a:rPr>
              <a:t>                                                                                                                  </a:t>
            </a:r>
            <a:endParaRPr lang="zh-CN" altLang="en-US" sz="1800" b="0">
              <a:latin typeface="黑体" panose="02010609060101010101" pitchFamily="49" charset="-122"/>
              <a:ea typeface="黑体" panose="02010609060101010101" pitchFamily="49" charset="-122"/>
              <a:cs typeface="黑体" panose="02010609060101010101" pitchFamily="49" charset="-122"/>
            </a:endParaRPr>
          </a:p>
        </p:txBody>
      </p:sp>
      <p:graphicFrame>
        <p:nvGraphicFramePr>
          <p:cNvPr id="6" name="表格 5"/>
          <p:cNvGraphicFramePr>
            <a:graphicFrameLocks noGrp="1"/>
          </p:cNvGraphicFramePr>
          <p:nvPr>
            <p:custDataLst>
              <p:tags r:id="rId3"/>
            </p:custDataLst>
          </p:nvPr>
        </p:nvGraphicFramePr>
        <p:xfrm>
          <a:off x="769789" y="1000967"/>
          <a:ext cx="10368884" cy="4660281"/>
        </p:xfrm>
        <a:graphic>
          <a:graphicData uri="http://schemas.openxmlformats.org/drawingml/2006/table">
            <a:tbl>
              <a:tblPr firstCol="1">
                <a:tableStyleId>{BDBED569-4797-4DF1-A0F4-6AAB3CD982D8}</a:tableStyleId>
              </a:tblPr>
              <a:tblGrid>
                <a:gridCol w="920750"/>
                <a:gridCol w="1239490"/>
                <a:gridCol w="158114"/>
                <a:gridCol w="1019811"/>
                <a:gridCol w="1072726"/>
                <a:gridCol w="794173"/>
                <a:gridCol w="542502"/>
                <a:gridCol w="2039408"/>
                <a:gridCol w="1017270"/>
                <a:gridCol w="1564640"/>
              </a:tblGrid>
              <a:tr h="267793">
                <a:tc gridSpan="2">
                  <a:txBody>
                    <a:bodyPr vert="horz" wrap="square"/>
                    <a:lstStyle/>
                    <a:p>
                      <a:pPr marL="0" indent="0" algn="ctr" defTabSz="914400" rtl="0" eaLnBrk="1" latinLnBrk="0" hangingPunct="1">
                        <a:buNone/>
                      </a:pPr>
                      <a:r>
                        <a:rPr lang="zh-CN" altLang="en-US" sz="1400" kern="1200" smtClean="0">
                          <a:solidFill>
                            <a:schemeClr val="tx1"/>
                          </a:solidFill>
                          <a:latin typeface="+mn-lt"/>
                          <a:ea typeface="+mn-ea"/>
                          <a:cs typeface="+mn-cs"/>
                        </a:rPr>
                        <a:t>小组名称</a:t>
                      </a:r>
                      <a:endParaRPr lang="zh-CN" altLang="en-US" sz="1400" kern="1200" smtClean="0">
                        <a:solidFill>
                          <a:schemeClr val="tx1"/>
                        </a:solidFill>
                        <a:latin typeface="+mn-lt"/>
                        <a:ea typeface="+mn-ea"/>
                        <a:cs typeface="+mn-cs"/>
                      </a:endParaRPr>
                    </a:p>
                  </a:txBody>
                  <a:tcPr marL="132714" marR="132714" marT="0" marB="0" anchor="ctr"/>
                </a:tc>
                <a:tc hMerge="1">
                  <a:txBody>
                    <a:bodyPr vert="horz" wrap="square"/>
                    <a:lstStyle/>
                    <a:p/>
                  </a:txBody>
                  <a:tcPr/>
                </a:tc>
                <a:tc gridSpan="8">
                  <a:txBody>
                    <a:bodyPr vert="horz" wrap="square"/>
                    <a:lstStyle/>
                    <a:p>
                      <a:pPr marL="0" indent="0" algn="ctr" defTabSz="914400" rtl="0" eaLnBrk="1" latinLnBrk="0" hangingPunct="1">
                        <a:buNone/>
                      </a:pPr>
                      <a:r>
                        <a:rPr lang="zh-CN" altLang="en-US" sz="1400" b="1" kern="1200" smtClean="0">
                          <a:solidFill>
                            <a:schemeClr val="tx1"/>
                          </a:solidFill>
                          <a:latin typeface="+mn-lt"/>
                          <a:ea typeface="+mn-ea"/>
                          <a:cs typeface="+mn-cs"/>
                        </a:rPr>
                        <a:t>浙江悦德建设有限公司</a:t>
                      </a:r>
                      <a:r>
                        <a:rPr lang="en-US" altLang="zh-CN" sz="1400" b="1" kern="1200" smtClean="0">
                          <a:solidFill>
                            <a:schemeClr val="tx1"/>
                          </a:solidFill>
                          <a:latin typeface="+mn-lt"/>
                          <a:ea typeface="+mn-ea"/>
                          <a:cs typeface="+mn-cs"/>
                        </a:rPr>
                        <a:t>QC</a:t>
                      </a:r>
                      <a:r>
                        <a:rPr lang="zh-CN" altLang="en-US" sz="1400" b="1" kern="1200" smtClean="0">
                          <a:solidFill>
                            <a:schemeClr val="tx1"/>
                          </a:solidFill>
                          <a:latin typeface="+mn-lt"/>
                          <a:ea typeface="+mn-ea"/>
                          <a:cs typeface="+mn-cs"/>
                        </a:rPr>
                        <a:t>小组</a:t>
                      </a:r>
                      <a:endParaRPr lang="zh-CN" altLang="en-US"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marL="132714" marR="132714" marT="0" marB="0" anchor="ctr"/>
                </a:tc>
                <a:tc hMerge="1">
                  <a:txBody>
                    <a:bodyPr vert="horz" wrap="square"/>
                    <a:lstStyle/>
                    <a:p/>
                  </a:txBody>
                  <a:tcPr/>
                </a:tc>
                <a:tc hMerge="1">
                  <a:txBody>
                    <a:bodyPr vert="horz" wrap="square"/>
                    <a:lstStyle/>
                    <a:p/>
                  </a:txBody>
                  <a:tcPr marL="132714" marR="132714" marT="0" marB="0" anchor="ctr"/>
                </a:tc>
                <a:tc hMerge="1">
                  <a:txBody>
                    <a:bodyPr vert="horz" wrap="square"/>
                    <a:lstStyle/>
                    <a:p/>
                  </a:txBody>
                  <a:tcPr/>
                </a:tc>
              </a:tr>
              <a:tr h="288032">
                <a:tc gridSpan="2">
                  <a:txBody>
                    <a:bodyPr vert="horz" wrap="square"/>
                    <a:lstStyle/>
                    <a:p>
                      <a:pPr marL="0" indent="0" algn="ctr" defTabSz="914400" rtl="0" eaLnBrk="1" latinLnBrk="0" hangingPunct="1">
                        <a:buNone/>
                      </a:pPr>
                      <a:r>
                        <a:rPr lang="zh-CN" altLang="en-US" sz="1400" b="1" kern="1200" smtClean="0">
                          <a:solidFill>
                            <a:schemeClr val="tx1"/>
                          </a:solidFill>
                          <a:latin typeface="+mn-lt"/>
                          <a:ea typeface="+mn-ea"/>
                          <a:cs typeface="+mn-cs"/>
                        </a:rPr>
                        <a:t>课题名称</a:t>
                      </a:r>
                      <a:endParaRPr lang="zh-CN" altLang="en-US"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c gridSpan="8">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zh-CN" sz="1400" b="1" kern="1200" smtClean="0">
                          <a:solidFill>
                            <a:schemeClr val="tx1"/>
                          </a:solidFill>
                          <a:latin typeface="+mn-lt"/>
                          <a:ea typeface="+mn-ea"/>
                          <a:cs typeface="+mn-cs"/>
                        </a:rPr>
                        <a:t>提高</a:t>
                      </a:r>
                      <a:r>
                        <a:rPr lang="zh-CN" altLang="en-US" sz="1400" b="1" kern="1200" smtClean="0">
                          <a:solidFill>
                            <a:schemeClr val="tx1"/>
                          </a:solidFill>
                          <a:latin typeface="+mn-lt"/>
                          <a:ea typeface="+mn-ea"/>
                          <a:cs typeface="+mn-cs"/>
                        </a:rPr>
                        <a:t>幕墙翻边钢筋位置准确合格率</a:t>
                      </a:r>
                      <a:endParaRPr lang="zh-CN" altLang="zh-CN"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c hMerge="1">
                  <a:txBody>
                    <a:bodyPr vert="horz" wrap="square"/>
                    <a:lstStyle/>
                    <a:p/>
                  </a:txBody>
                  <a:tcPr/>
                </a:tc>
                <a:tc hMerge="1">
                  <a:txBody>
                    <a:bodyPr vert="horz" wrap="square"/>
                    <a:lstStyle/>
                    <a:p/>
                  </a:txBody>
                  <a:tcPr/>
                </a:tc>
                <a:tc hMerge="1">
                  <a:txBody>
                    <a:bodyPr vert="horz" wrap="square"/>
                    <a:lstStyle/>
                    <a:p/>
                  </a:txBody>
                  <a:tcPr marL="132714" marR="132714" marT="0" marB="0" anchor="ctr"/>
                </a:tc>
                <a:tc hMerge="1">
                  <a:txBody>
                    <a:bodyPr vert="horz" wrap="square"/>
                    <a:lstStyle/>
                    <a:p/>
                  </a:txBody>
                  <a:tcPr/>
                </a:tc>
                <a:tc hMerge="1">
                  <a:txBody>
                    <a:bodyPr vert="horz" wrap="square"/>
                    <a:lstStyle/>
                    <a:p/>
                  </a:txBody>
                  <a:tcPr marL="132714" marR="132714" marT="0" marB="0" anchor="ctr"/>
                </a:tc>
                <a:tc hMerge="1">
                  <a:txBody>
                    <a:bodyPr vert="horz" wrap="square"/>
                    <a:lstStyle/>
                    <a:p/>
                  </a:txBody>
                  <a:tcPr/>
                </a:tc>
              </a:tr>
              <a:tr h="281505">
                <a:tc gridSpan="2">
                  <a:txBody>
                    <a:bodyPr vert="horz" wrap="square"/>
                    <a:lstStyle/>
                    <a:p>
                      <a:pPr marL="0" indent="0" algn="ctr" defTabSz="914400" rtl="0" eaLnBrk="1" latinLnBrk="0" hangingPunct="1">
                        <a:buNone/>
                      </a:pPr>
                      <a:r>
                        <a:rPr lang="zh-CN" altLang="en-US" sz="1400" b="1" kern="1200" smtClean="0">
                          <a:solidFill>
                            <a:schemeClr val="tx1"/>
                          </a:solidFill>
                          <a:latin typeface="+mn-lt"/>
                          <a:ea typeface="+mn-ea"/>
                          <a:cs typeface="+mn-cs"/>
                        </a:rPr>
                        <a:t>课题类型</a:t>
                      </a:r>
                      <a:endParaRPr lang="zh-CN" altLang="en-US"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c gridSpan="4">
                  <a:txBody>
                    <a:bodyPr vert="horz" wrap="square"/>
                    <a:lstStyle/>
                    <a:p>
                      <a:pPr marL="0" indent="0" algn="ctr" defTabSz="914400" rtl="0" eaLnBrk="1" latinLnBrk="0" hangingPunct="1">
                        <a:buNone/>
                      </a:pPr>
                      <a:r>
                        <a:rPr lang="zh-CN" altLang="en-US" sz="1400" b="1" kern="1200" smtClean="0">
                          <a:solidFill>
                            <a:schemeClr val="tx1"/>
                          </a:solidFill>
                          <a:latin typeface="+mn-lt"/>
                          <a:ea typeface="+mn-ea"/>
                          <a:cs typeface="+mn-cs"/>
                        </a:rPr>
                        <a:t>问题解决型</a:t>
                      </a:r>
                      <a:endParaRPr lang="zh-CN" altLang="en-US"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c hMerge="1">
                  <a:txBody>
                    <a:bodyPr vert="horz" wrap="square"/>
                    <a:lstStyle/>
                    <a:p/>
                  </a:txBody>
                  <a:tcPr/>
                </a:tc>
                <a:tc hMerge="1">
                  <a:txBody>
                    <a:bodyPr vert="horz" wrap="square"/>
                    <a:lstStyle/>
                    <a:p/>
                  </a:txBody>
                  <a:tcPr/>
                </a:tc>
                <a:tc gridSpan="2">
                  <a:txBody>
                    <a:bodyPr vert="horz" wrap="square"/>
                    <a:lstStyle/>
                    <a:p>
                      <a:pPr marL="0" indent="0" algn="ctr" defTabSz="914400" rtl="0" eaLnBrk="1" latinLnBrk="0" hangingPunct="1">
                        <a:buNone/>
                      </a:pPr>
                      <a:r>
                        <a:rPr lang="zh-CN" altLang="en-US" sz="1400" b="1" kern="1200" smtClean="0">
                          <a:solidFill>
                            <a:schemeClr val="tx1"/>
                          </a:solidFill>
                          <a:latin typeface="+mn-lt"/>
                          <a:ea typeface="+mn-ea"/>
                          <a:cs typeface="+mn-cs"/>
                        </a:rPr>
                        <a:t>小组活动时间</a:t>
                      </a:r>
                      <a:endParaRPr lang="zh-CN" altLang="en-US"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c gridSpan="2">
                  <a:txBody>
                    <a:bodyPr vert="horz" wrap="square"/>
                    <a:lstStyle/>
                    <a:p>
                      <a:pPr marL="0" indent="0" algn="ctr" defTabSz="914400" rtl="0" eaLnBrk="1" latinLnBrk="0" hangingPunct="1">
                        <a:buNone/>
                      </a:pPr>
                      <a:r>
                        <a:rPr lang="en-US" altLang="zh-CN" sz="1400" b="1" kern="1200" smtClean="0">
                          <a:solidFill>
                            <a:schemeClr val="tx1"/>
                          </a:solidFill>
                          <a:latin typeface="+mn-lt"/>
                          <a:ea typeface="+mn-ea"/>
                          <a:cs typeface="+mn-cs"/>
                        </a:rPr>
                        <a:t>2023</a:t>
                      </a:r>
                      <a:r>
                        <a:rPr lang="zh-CN" altLang="en-US" sz="1400" b="1" kern="1200" smtClean="0">
                          <a:solidFill>
                            <a:schemeClr val="tx1"/>
                          </a:solidFill>
                          <a:latin typeface="+mn-lt"/>
                          <a:ea typeface="+mn-ea"/>
                          <a:cs typeface="+mn-cs"/>
                        </a:rPr>
                        <a:t>年</a:t>
                      </a:r>
                      <a:r>
                        <a:rPr lang="en-US" altLang="zh-CN" sz="1400" b="1" kern="1200" smtClean="0">
                          <a:solidFill>
                            <a:schemeClr val="tx1"/>
                          </a:solidFill>
                          <a:latin typeface="+mn-lt"/>
                          <a:ea typeface="+mn-ea"/>
                          <a:cs typeface="+mn-cs"/>
                        </a:rPr>
                        <a:t>6</a:t>
                      </a:r>
                      <a:r>
                        <a:rPr lang="zh-CN" altLang="en-US" sz="1400" b="1" kern="1200" smtClean="0">
                          <a:solidFill>
                            <a:schemeClr val="tx1"/>
                          </a:solidFill>
                          <a:latin typeface="+mn-lt"/>
                          <a:ea typeface="+mn-ea"/>
                          <a:cs typeface="+mn-cs"/>
                        </a:rPr>
                        <a:t>月</a:t>
                      </a:r>
                      <a:r>
                        <a:rPr lang="en-US" altLang="zh-CN" sz="1400" b="1" kern="1200" smtClean="0">
                          <a:solidFill>
                            <a:schemeClr val="tx1"/>
                          </a:solidFill>
                          <a:latin typeface="+mn-lt"/>
                          <a:ea typeface="+mn-ea"/>
                          <a:cs typeface="+mn-cs"/>
                        </a:rPr>
                        <a:t>8</a:t>
                      </a:r>
                      <a:r>
                        <a:rPr lang="zh-CN" altLang="en-US" sz="1400" b="1" kern="1200" smtClean="0">
                          <a:solidFill>
                            <a:schemeClr val="tx1"/>
                          </a:solidFill>
                          <a:latin typeface="+mn-lt"/>
                          <a:ea typeface="+mn-ea"/>
                          <a:cs typeface="+mn-cs"/>
                        </a:rPr>
                        <a:t>日</a:t>
                      </a:r>
                      <a:r>
                        <a:rPr lang="en-US" altLang="zh-CN" sz="1400" b="1" kern="1200" smtClean="0">
                          <a:solidFill>
                            <a:schemeClr val="tx1"/>
                          </a:solidFill>
                          <a:latin typeface="+mn-lt"/>
                          <a:ea typeface="+mn-ea"/>
                          <a:cs typeface="+mn-cs"/>
                        </a:rPr>
                        <a:t>~10</a:t>
                      </a:r>
                      <a:r>
                        <a:rPr lang="zh-CN" altLang="en-US" sz="1400" b="1" kern="1200" smtClean="0">
                          <a:solidFill>
                            <a:schemeClr val="tx1"/>
                          </a:solidFill>
                          <a:latin typeface="+mn-lt"/>
                          <a:ea typeface="+mn-ea"/>
                          <a:cs typeface="+mn-cs"/>
                        </a:rPr>
                        <a:t>月</a:t>
                      </a:r>
                      <a:r>
                        <a:rPr lang="en-US" altLang="zh-CN" sz="1400" b="1" kern="1200" smtClean="0">
                          <a:solidFill>
                            <a:schemeClr val="tx1"/>
                          </a:solidFill>
                          <a:latin typeface="+mn-lt"/>
                          <a:ea typeface="+mn-ea"/>
                          <a:cs typeface="+mn-cs"/>
                        </a:rPr>
                        <a:t>19</a:t>
                      </a:r>
                      <a:r>
                        <a:rPr lang="zh-CN" altLang="en-US" sz="1400" b="1" kern="1200" smtClean="0">
                          <a:solidFill>
                            <a:schemeClr val="tx1"/>
                          </a:solidFill>
                          <a:latin typeface="+mn-lt"/>
                          <a:ea typeface="+mn-ea"/>
                          <a:cs typeface="+mn-cs"/>
                        </a:rPr>
                        <a:t>日</a:t>
                      </a:r>
                      <a:endParaRPr lang="zh-CN" altLang="en-US"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r>
              <a:tr h="288032">
                <a:tc gridSpan="2">
                  <a:txBody>
                    <a:bodyPr vert="horz" wrap="square"/>
                    <a:lstStyle/>
                    <a:p>
                      <a:pPr marL="0" indent="0" algn="ctr" defTabSz="914400" rtl="0" eaLnBrk="1" latinLnBrk="0" hangingPunct="1">
                        <a:buNone/>
                      </a:pPr>
                      <a:r>
                        <a:rPr lang="zh-CN" altLang="en-US" sz="1400" b="1" kern="1200" smtClean="0">
                          <a:solidFill>
                            <a:schemeClr val="tx1"/>
                          </a:solidFill>
                          <a:latin typeface="+mn-lt"/>
                          <a:ea typeface="+mn-ea"/>
                          <a:cs typeface="+mn-cs"/>
                        </a:rPr>
                        <a:t>课题注册时间</a:t>
                      </a:r>
                      <a:endParaRPr lang="zh-CN" altLang="en-US"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c gridSpan="4">
                  <a:txBody>
                    <a:bodyPr vert="horz" wrap="square"/>
                    <a:lstStyle/>
                    <a:p>
                      <a:pPr marL="0" indent="0" algn="ctr" defTabSz="914400" rtl="0" eaLnBrk="1" latinLnBrk="0" hangingPunct="1">
                        <a:buNone/>
                      </a:pPr>
                      <a:r>
                        <a:rPr lang="en-US" altLang="zh-CN" sz="1400" b="1" kern="1200" smtClean="0">
                          <a:solidFill>
                            <a:schemeClr val="tx1"/>
                          </a:solidFill>
                          <a:latin typeface="+mn-lt"/>
                          <a:ea typeface="+mn-ea"/>
                          <a:cs typeface="+mn-cs"/>
                        </a:rPr>
                        <a:t>2023</a:t>
                      </a:r>
                      <a:r>
                        <a:rPr lang="zh-CN" altLang="en-US" sz="1400" b="1" kern="1200" smtClean="0">
                          <a:solidFill>
                            <a:schemeClr val="tx1"/>
                          </a:solidFill>
                          <a:latin typeface="+mn-lt"/>
                          <a:ea typeface="+mn-ea"/>
                          <a:cs typeface="+mn-cs"/>
                        </a:rPr>
                        <a:t>年</a:t>
                      </a:r>
                      <a:r>
                        <a:rPr lang="en-US" altLang="zh-CN" sz="1400" b="1" kern="1200" smtClean="0">
                          <a:solidFill>
                            <a:schemeClr val="tx1"/>
                          </a:solidFill>
                          <a:latin typeface="+mn-lt"/>
                          <a:ea typeface="+mn-ea"/>
                          <a:cs typeface="+mn-cs"/>
                        </a:rPr>
                        <a:t>6</a:t>
                      </a:r>
                      <a:r>
                        <a:rPr lang="zh-CN" altLang="en-US" sz="1400" b="1" kern="1200" smtClean="0">
                          <a:solidFill>
                            <a:schemeClr val="tx1"/>
                          </a:solidFill>
                          <a:latin typeface="+mn-lt"/>
                          <a:ea typeface="+mn-ea"/>
                          <a:cs typeface="+mn-cs"/>
                        </a:rPr>
                        <a:t>月</a:t>
                      </a:r>
                      <a:r>
                        <a:rPr lang="en-US" altLang="zh-CN" sz="1400" b="1" kern="1200" smtClean="0">
                          <a:solidFill>
                            <a:schemeClr val="tx1"/>
                          </a:solidFill>
                          <a:latin typeface="+mn-lt"/>
                          <a:ea typeface="+mn-ea"/>
                          <a:cs typeface="+mn-cs"/>
                        </a:rPr>
                        <a:t>20</a:t>
                      </a:r>
                      <a:r>
                        <a:rPr lang="zh-CN" altLang="en-US" sz="1400" b="1" kern="1200" smtClean="0">
                          <a:solidFill>
                            <a:schemeClr val="tx1"/>
                          </a:solidFill>
                          <a:latin typeface="+mn-lt"/>
                          <a:ea typeface="+mn-ea"/>
                          <a:cs typeface="+mn-cs"/>
                        </a:rPr>
                        <a:t>日</a:t>
                      </a:r>
                      <a:endParaRPr lang="zh-CN" altLang="en-US"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c hMerge="1">
                  <a:txBody>
                    <a:bodyPr vert="horz" wrap="square"/>
                    <a:lstStyle/>
                    <a:p/>
                  </a:txBody>
                  <a:tcPr/>
                </a:tc>
                <a:tc hMerge="1">
                  <a:txBody>
                    <a:bodyPr vert="horz" wrap="square"/>
                    <a:lstStyle/>
                    <a:p/>
                  </a:txBody>
                  <a:tcPr/>
                </a:tc>
                <a:tc gridSpan="2">
                  <a:txBody>
                    <a:bodyPr vert="horz" wrap="square"/>
                    <a:lstStyle/>
                    <a:p>
                      <a:pPr marL="0" indent="0" algn="ctr" defTabSz="914400" rtl="0" eaLnBrk="1" latinLnBrk="0" hangingPunct="1">
                        <a:buNone/>
                      </a:pPr>
                      <a:r>
                        <a:rPr lang="zh-CN" altLang="en-US" sz="1400" b="1" kern="1200" smtClean="0">
                          <a:solidFill>
                            <a:schemeClr val="tx1"/>
                          </a:solidFill>
                          <a:latin typeface="+mn-lt"/>
                          <a:ea typeface="+mn-ea"/>
                          <a:cs typeface="+mn-cs"/>
                        </a:rPr>
                        <a:t>课题注册号</a:t>
                      </a:r>
                      <a:endParaRPr lang="zh-CN" altLang="en-US"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c gridSpan="2">
                  <a:txBody>
                    <a:bodyPr vert="horz" wrap="square"/>
                    <a:lstStyle/>
                    <a:p>
                      <a:pPr marL="0" indent="0" algn="ctr" defTabSz="914400" rtl="0" eaLnBrk="1" latinLnBrk="0" hangingPunct="1">
                        <a:buNone/>
                      </a:pPr>
                      <a:r>
                        <a:rPr lang="en-US" altLang="zh-CN" sz="1400" b="1" kern="1200" smtClean="0">
                          <a:solidFill>
                            <a:schemeClr val="tx1"/>
                          </a:solidFill>
                          <a:latin typeface="+mn-lt"/>
                          <a:ea typeface="+mn-ea"/>
                          <a:cs typeface="+mn-cs"/>
                        </a:rPr>
                        <a:t>ZJYD20230620</a:t>
                      </a:r>
                      <a:endParaRPr lang="zh-CN" altLang="en-US"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r>
              <a:tr h="288032">
                <a:tc gridSpan="2">
                  <a:txBody>
                    <a:bodyPr vert="horz" wrap="square"/>
                    <a:lstStyle/>
                    <a:p>
                      <a:pPr marL="0" indent="0" algn="ctr" defTabSz="914400" rtl="0" eaLnBrk="1" latinLnBrk="0" hangingPunct="1">
                        <a:buNone/>
                      </a:pPr>
                      <a:r>
                        <a:rPr lang="zh-CN" altLang="en-US" sz="1400" b="1" kern="1200" smtClean="0">
                          <a:solidFill>
                            <a:schemeClr val="tx1"/>
                          </a:solidFill>
                          <a:latin typeface="+mn-lt"/>
                          <a:ea typeface="+mn-ea"/>
                          <a:cs typeface="+mn-cs"/>
                        </a:rPr>
                        <a:t>小组注册时间</a:t>
                      </a:r>
                      <a:endParaRPr lang="zh-CN" altLang="en-US"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c gridSpan="4">
                  <a:txBody>
                    <a:bodyPr vert="horz" wrap="square"/>
                    <a:lstStyle/>
                    <a:p>
                      <a:pPr marL="0" indent="0" algn="ctr" defTabSz="914400" rtl="0" eaLnBrk="1" latinLnBrk="0" hangingPunct="1">
                        <a:buNone/>
                      </a:pPr>
                      <a:r>
                        <a:rPr lang="en-US" altLang="zh-CN" sz="1400" b="1" kern="1200" smtClean="0">
                          <a:solidFill>
                            <a:schemeClr val="tx1"/>
                          </a:solidFill>
                          <a:latin typeface="+mn-lt"/>
                          <a:ea typeface="+mn-ea"/>
                          <a:cs typeface="+mn-cs"/>
                        </a:rPr>
                        <a:t>2023</a:t>
                      </a:r>
                      <a:r>
                        <a:rPr lang="zh-CN" altLang="en-US" sz="1400" b="1" kern="1200" smtClean="0">
                          <a:solidFill>
                            <a:schemeClr val="tx1"/>
                          </a:solidFill>
                          <a:latin typeface="+mn-lt"/>
                          <a:ea typeface="+mn-ea"/>
                          <a:cs typeface="+mn-cs"/>
                        </a:rPr>
                        <a:t>年</a:t>
                      </a:r>
                      <a:r>
                        <a:rPr lang="en-US" altLang="zh-CN" sz="1400" b="1" kern="1200" smtClean="0">
                          <a:solidFill>
                            <a:schemeClr val="tx1"/>
                          </a:solidFill>
                          <a:latin typeface="+mn-lt"/>
                          <a:ea typeface="+mn-ea"/>
                          <a:cs typeface="+mn-cs"/>
                        </a:rPr>
                        <a:t>6</a:t>
                      </a:r>
                      <a:r>
                        <a:rPr lang="zh-CN" altLang="en-US" sz="1400" b="1" kern="1200" smtClean="0">
                          <a:solidFill>
                            <a:schemeClr val="tx1"/>
                          </a:solidFill>
                          <a:latin typeface="+mn-lt"/>
                          <a:ea typeface="+mn-ea"/>
                          <a:cs typeface="+mn-cs"/>
                        </a:rPr>
                        <a:t>月</a:t>
                      </a:r>
                      <a:r>
                        <a:rPr lang="en-US" altLang="zh-CN" sz="1400" b="1" kern="1200" smtClean="0">
                          <a:solidFill>
                            <a:schemeClr val="tx1"/>
                          </a:solidFill>
                          <a:latin typeface="+mn-lt"/>
                          <a:ea typeface="+mn-ea"/>
                          <a:cs typeface="+mn-cs"/>
                        </a:rPr>
                        <a:t>6</a:t>
                      </a:r>
                      <a:r>
                        <a:rPr lang="zh-CN" altLang="en-US" sz="1400" b="1" kern="1200" smtClean="0">
                          <a:solidFill>
                            <a:schemeClr val="tx1"/>
                          </a:solidFill>
                          <a:latin typeface="+mn-lt"/>
                          <a:ea typeface="+mn-ea"/>
                          <a:cs typeface="+mn-cs"/>
                        </a:rPr>
                        <a:t>日</a:t>
                      </a:r>
                      <a:endParaRPr lang="zh-CN" altLang="en-US"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c hMerge="1">
                  <a:txBody>
                    <a:bodyPr vert="horz" wrap="square"/>
                    <a:lstStyle/>
                    <a:p/>
                  </a:txBody>
                  <a:tcPr/>
                </a:tc>
                <a:tc hMerge="1">
                  <a:txBody>
                    <a:bodyPr vert="horz" wrap="square"/>
                    <a:lstStyle/>
                    <a:p/>
                  </a:txBody>
                  <a:tcPr/>
                </a:tc>
                <a:tc gridSpan="2">
                  <a:txBody>
                    <a:bodyPr vert="horz" wrap="square"/>
                    <a:lstStyle/>
                    <a:p>
                      <a:pPr marL="0" indent="0" algn="ctr" defTabSz="914400" rtl="0" eaLnBrk="1" latinLnBrk="0" hangingPunct="1">
                        <a:buNone/>
                      </a:pPr>
                      <a:r>
                        <a:rPr lang="zh-CN" altLang="en-US" sz="1400" b="1" kern="1200" smtClean="0">
                          <a:solidFill>
                            <a:schemeClr val="tx1"/>
                          </a:solidFill>
                          <a:latin typeface="+mn-lt"/>
                          <a:ea typeface="+mn-ea"/>
                          <a:cs typeface="+mn-cs"/>
                        </a:rPr>
                        <a:t>小组注册号</a:t>
                      </a:r>
                      <a:endParaRPr lang="zh-CN" altLang="en-US"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c gridSpan="2">
                  <a:txBody>
                    <a:bodyPr vert="horz" wrap="square"/>
                    <a:lstStyle/>
                    <a:p>
                      <a:pPr marL="0" indent="0" algn="ctr" defTabSz="914400" rtl="0" eaLnBrk="1" latinLnBrk="0" hangingPunct="1">
                        <a:buNone/>
                      </a:pPr>
                      <a:r>
                        <a:rPr lang="en-US" altLang="zh-CN" sz="1400" b="1" kern="1200" smtClean="0">
                          <a:solidFill>
                            <a:schemeClr val="tx1"/>
                          </a:solidFill>
                          <a:latin typeface="+mn-lt"/>
                          <a:ea typeface="+mn-ea"/>
                          <a:cs typeface="+mn-cs"/>
                        </a:rPr>
                        <a:t>JFZB20230606</a:t>
                      </a:r>
                      <a:endParaRPr lang="zh-CN" altLang="en-US"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r>
              <a:tr h="288032">
                <a:tc gridSpan="2">
                  <a:txBody>
                    <a:bodyPr vert="horz" wrap="square"/>
                    <a:lstStyle/>
                    <a:p>
                      <a:pPr marL="0" indent="0" algn="ctr" defTabSz="914400" rtl="0" eaLnBrk="1" latinLnBrk="0" hangingPunct="1">
                        <a:buNone/>
                      </a:pPr>
                      <a:r>
                        <a:rPr lang="zh-CN" altLang="en-US" sz="1400" b="1" kern="1200" smtClean="0">
                          <a:solidFill>
                            <a:schemeClr val="tx1"/>
                          </a:solidFill>
                          <a:latin typeface="+mn-lt"/>
                          <a:ea typeface="+mn-ea"/>
                          <a:cs typeface="+mn-cs"/>
                        </a:rPr>
                        <a:t>小组人数</a:t>
                      </a:r>
                      <a:endParaRPr lang="en-US" altLang="en-US" sz="1400" b="1" kern="1200">
                        <a:solidFill>
                          <a:schemeClr val="tx1"/>
                        </a:solidFill>
                        <a:latin typeface="+mn-lt"/>
                        <a:ea typeface="+mn-ea"/>
                        <a:cs typeface="+mn-cs"/>
                      </a:endParaRPr>
                    </a:p>
                  </a:txBody>
                  <a:tcPr marL="132714" marR="132714" marT="0" marB="0" anchor="ctr"/>
                </a:tc>
                <a:tc hMerge="1">
                  <a:txBody>
                    <a:bodyPr vert="horz" wrap="square"/>
                    <a:lstStyle/>
                    <a:p/>
                  </a:txBody>
                  <a:tcPr/>
                </a:tc>
                <a:tc gridSpan="4">
                  <a:txBody>
                    <a:bodyPr vert="horz" wrap="square"/>
                    <a:lstStyle/>
                    <a:p>
                      <a:pPr marL="0" indent="0" algn="ctr" defTabSz="914400" rtl="0" eaLnBrk="1" latinLnBrk="0" hangingPunct="1">
                        <a:buNone/>
                      </a:pPr>
                      <a:r>
                        <a:rPr lang="en-US" altLang="zh-CN" sz="1400" b="1" kern="1200" smtClean="0">
                          <a:solidFill>
                            <a:schemeClr val="tx1"/>
                          </a:solidFill>
                          <a:latin typeface="+mn-lt"/>
                          <a:ea typeface="+mn-ea"/>
                          <a:cs typeface="+mn-cs"/>
                        </a:rPr>
                        <a:t>11</a:t>
                      </a:r>
                      <a:r>
                        <a:rPr lang="zh-CN" altLang="en-US" sz="1400" b="1" kern="1200" smtClean="0">
                          <a:solidFill>
                            <a:schemeClr val="tx1"/>
                          </a:solidFill>
                          <a:latin typeface="+mn-lt"/>
                          <a:ea typeface="+mn-ea"/>
                          <a:cs typeface="+mn-cs"/>
                        </a:rPr>
                        <a:t>人</a:t>
                      </a:r>
                      <a:endParaRPr lang="zh-CN" altLang="en-US" sz="1400" b="1" kern="1200" smtClean="0">
                        <a:solidFill>
                          <a:schemeClr val="tx1"/>
                        </a:solidFill>
                        <a:latin typeface="+mn-lt"/>
                        <a:ea typeface="+mn-ea"/>
                        <a:cs typeface="+mn-cs"/>
                      </a:endParaRPr>
                    </a:p>
                  </a:txBody>
                  <a:tcPr marL="132714" marR="132714" marT="0" marB="0" anchor="ctr"/>
                </a:tc>
                <a:tc hMerge="1">
                  <a:txBody>
                    <a:bodyPr vert="horz" wrap="square"/>
                    <a:lstStyle/>
                    <a:p/>
                  </a:txBody>
                  <a:tcPr/>
                </a:tc>
                <a:tc hMerge="1">
                  <a:txBody>
                    <a:bodyPr vert="horz" wrap="square"/>
                    <a:lstStyle/>
                    <a:p/>
                  </a:txBody>
                  <a:tcPr/>
                </a:tc>
                <a:tc hMerge="1">
                  <a:txBody>
                    <a:bodyPr vert="horz" wrap="square"/>
                    <a:lstStyle/>
                    <a:p/>
                  </a:txBody>
                  <a:tcPr/>
                </a:tc>
                <a:tc gridSpan="2">
                  <a:txBody>
                    <a:bodyPr vert="horz" wrap="square"/>
                    <a:lstStyle/>
                    <a:p>
                      <a:pPr marL="0" indent="0" algn="ctr" defTabSz="914400" rtl="0" eaLnBrk="1" latinLnBrk="0" hangingPunct="1">
                        <a:buNone/>
                      </a:pPr>
                      <a:r>
                        <a:rPr lang="zh-CN" altLang="en-US" sz="1400" b="1" kern="1200" smtClean="0">
                          <a:solidFill>
                            <a:schemeClr val="tx1"/>
                          </a:solidFill>
                          <a:latin typeface="+mn-lt"/>
                          <a:ea typeface="+mn-ea"/>
                          <a:cs typeface="+mn-cs"/>
                        </a:rPr>
                        <a:t>出勤率</a:t>
                      </a:r>
                      <a:endParaRPr lang="en-US" altLang="en-US" sz="1400" b="1" kern="1200">
                        <a:solidFill>
                          <a:schemeClr val="tx1"/>
                        </a:solidFill>
                        <a:latin typeface="+mn-lt"/>
                        <a:ea typeface="+mn-ea"/>
                        <a:cs typeface="+mn-cs"/>
                      </a:endParaRPr>
                    </a:p>
                  </a:txBody>
                  <a:tcPr marL="132714" marR="132714" marT="0" marB="0" anchor="ctr"/>
                </a:tc>
                <a:tc hMerge="1">
                  <a:txBody>
                    <a:bodyPr vert="horz" wrap="square"/>
                    <a:lstStyle/>
                    <a:p/>
                  </a:txBody>
                  <a:tcPr/>
                </a:tc>
                <a:tc gridSpan="2">
                  <a:txBody>
                    <a:bodyPr vert="horz" wrap="square"/>
                    <a:lstStyle/>
                    <a:p>
                      <a:pPr marL="0" indent="0" algn="ctr" defTabSz="914400" rtl="0" eaLnBrk="1" latinLnBrk="0" hangingPunct="1">
                        <a:buNone/>
                      </a:pPr>
                      <a:r>
                        <a:rPr lang="en-US" altLang="en-US" sz="1400" b="1" kern="1200" smtClean="0">
                          <a:solidFill>
                            <a:schemeClr val="tx1"/>
                          </a:solidFill>
                          <a:latin typeface="+mn-lt"/>
                          <a:ea typeface="+mn-ea"/>
                          <a:cs typeface="+mn-cs"/>
                        </a:rPr>
                        <a:t>98</a:t>
                      </a:r>
                      <a:r>
                        <a:rPr lang="en-US" altLang="zh-CN" sz="1400" b="1" kern="1200" smtClean="0">
                          <a:solidFill>
                            <a:schemeClr val="tx1"/>
                          </a:solidFill>
                          <a:latin typeface="+mn-lt"/>
                          <a:ea typeface="+mn-ea"/>
                          <a:cs typeface="+mn-cs"/>
                        </a:rPr>
                        <a:t>%</a:t>
                      </a:r>
                      <a:endParaRPr lang="en-US" altLang="en-US" sz="1400" b="1" kern="1200">
                        <a:solidFill>
                          <a:schemeClr val="tx1"/>
                        </a:solidFill>
                        <a:latin typeface="+mn-lt"/>
                        <a:ea typeface="+mn-ea"/>
                        <a:cs typeface="+mn-cs"/>
                      </a:endParaRPr>
                    </a:p>
                  </a:txBody>
                  <a:tcPr marL="132714" marR="132714" marT="0" marB="0" anchor="ctr"/>
                </a:tc>
                <a:tc hMerge="1">
                  <a:txBody>
                    <a:bodyPr vert="horz" wrap="square"/>
                    <a:lstStyle/>
                    <a:p/>
                  </a:txBody>
                  <a:tcPr/>
                </a:tc>
              </a:tr>
              <a:tr h="354133">
                <a:tc>
                  <a:txBody>
                    <a:bodyPr vert="horz" wrap="square"/>
                    <a:lstStyle/>
                    <a:p>
                      <a:pPr indent="0" algn="ctr">
                        <a:buNone/>
                      </a:pPr>
                      <a:r>
                        <a:rPr lang="en-US" sz="1400" b="1">
                          <a:solidFill>
                            <a:schemeClr val="accent2"/>
                          </a:solidFill>
                          <a:latin typeface="+mj-ea"/>
                          <a:ea typeface="+mj-ea"/>
                        </a:rPr>
                        <a:t>序号</a:t>
                      </a:r>
                      <a:endParaRPr lang="en-US" altLang="en-US" sz="1400" b="1">
                        <a:solidFill>
                          <a:schemeClr val="accent2"/>
                        </a:solidFill>
                        <a:latin typeface="+mj-ea"/>
                        <a:ea typeface="+mj-ea"/>
                      </a:endParaRPr>
                    </a:p>
                  </a:txBody>
                  <a:tcPr marL="132714" marR="132714" marT="0" marB="0" anchor="ctr">
                    <a:solidFill>
                      <a:schemeClr val="tx1"/>
                    </a:solidFill>
                  </a:tcPr>
                </a:tc>
                <a:tc gridSpan="2">
                  <a:txBody>
                    <a:bodyPr vert="horz" wrap="square"/>
                    <a:lstStyle/>
                    <a:p>
                      <a:pPr indent="0" algn="ctr">
                        <a:buNone/>
                      </a:pPr>
                      <a:r>
                        <a:rPr lang="en-US" sz="1400" b="1">
                          <a:solidFill>
                            <a:schemeClr val="accent2"/>
                          </a:solidFill>
                          <a:latin typeface="+mj-ea"/>
                          <a:ea typeface="+mj-ea"/>
                        </a:rPr>
                        <a:t>姓名</a:t>
                      </a:r>
                      <a:endParaRPr lang="en-US" altLang="en-US" sz="1400" b="1">
                        <a:solidFill>
                          <a:schemeClr val="accent2"/>
                        </a:solidFill>
                        <a:latin typeface="+mj-ea"/>
                        <a:ea typeface="+mj-ea"/>
                      </a:endParaRPr>
                    </a:p>
                  </a:txBody>
                  <a:tcPr marL="132714" marR="132714" marT="0" marB="0" anchor="ctr">
                    <a:solidFill>
                      <a:schemeClr val="tx1"/>
                    </a:solidFill>
                  </a:tcPr>
                </a:tc>
                <a:tc hMerge="1">
                  <a:txBody>
                    <a:bodyPr vert="horz" wrap="square"/>
                    <a:lstStyle/>
                    <a:p/>
                  </a:txBody>
                  <a:tcPr/>
                </a:tc>
                <a:tc>
                  <a:txBody>
                    <a:bodyPr vert="horz" wrap="square"/>
                    <a:lstStyle/>
                    <a:p>
                      <a:pPr indent="0" algn="ctr">
                        <a:buNone/>
                      </a:pPr>
                      <a:endParaRPr lang="en-US" altLang="en-US" sz="1400" b="1">
                        <a:solidFill>
                          <a:schemeClr val="accent2"/>
                        </a:solidFill>
                        <a:latin typeface="+mj-ea"/>
                        <a:ea typeface="+mj-ea"/>
                      </a:endParaRPr>
                    </a:p>
                  </a:txBody>
                  <a:tcPr marL="132714" marR="132714" marT="0" marB="0" anchor="ctr">
                    <a:solidFill>
                      <a:schemeClr val="tx1"/>
                    </a:solidFill>
                  </a:tcPr>
                </a:tc>
                <a:tc>
                  <a:txBody>
                    <a:bodyPr vert="horz" wrap="square"/>
                    <a:lstStyle/>
                    <a:p>
                      <a:pPr indent="0" algn="ctr">
                        <a:buNone/>
                      </a:pPr>
                      <a:r>
                        <a:rPr lang="en-US" sz="1400" b="1">
                          <a:solidFill>
                            <a:schemeClr val="accent2"/>
                          </a:solidFill>
                          <a:latin typeface="+mj-ea"/>
                          <a:ea typeface="+mj-ea"/>
                        </a:rPr>
                        <a:t>小组分工</a:t>
                      </a:r>
                      <a:endParaRPr lang="en-US" altLang="en-US" sz="1400" b="1">
                        <a:solidFill>
                          <a:schemeClr val="accent2"/>
                        </a:solidFill>
                        <a:latin typeface="+mj-ea"/>
                        <a:ea typeface="+mj-ea"/>
                      </a:endParaRPr>
                    </a:p>
                  </a:txBody>
                  <a:tcPr marL="132714" marR="132714" marT="0" marB="0" anchor="ctr">
                    <a:solidFill>
                      <a:schemeClr val="tx1"/>
                    </a:solidFill>
                  </a:tcPr>
                </a:tc>
                <a:tc gridSpan="2">
                  <a:txBody>
                    <a:bodyPr vert="horz" wrap="square"/>
                    <a:lstStyle/>
                    <a:p>
                      <a:pPr indent="0" algn="ctr">
                        <a:buNone/>
                      </a:pPr>
                      <a:r>
                        <a:rPr lang="zh-CN" altLang="en-US" sz="1400" b="1" smtClean="0">
                          <a:solidFill>
                            <a:schemeClr val="accent2"/>
                          </a:solidFill>
                          <a:latin typeface="+mj-ea"/>
                          <a:ea typeface="+mj-ea"/>
                        </a:rPr>
                        <a:t>职称</a:t>
                      </a:r>
                      <a:endParaRPr lang="en-US" altLang="en-US" sz="1400" b="1">
                        <a:solidFill>
                          <a:schemeClr val="accent2"/>
                        </a:solidFill>
                        <a:latin typeface="+mj-ea"/>
                        <a:ea typeface="+mj-ea"/>
                      </a:endParaRPr>
                    </a:p>
                  </a:txBody>
                  <a:tcPr marL="132714" marR="132714" marT="0" marB="0" anchor="ctr">
                    <a:solidFill>
                      <a:schemeClr val="tx1"/>
                    </a:solidFill>
                  </a:tcPr>
                </a:tc>
                <a:tc hMerge="1">
                  <a:txBody>
                    <a:bodyPr vert="horz" wrap="square"/>
                    <a:lstStyle/>
                    <a:p/>
                  </a:txBody>
                  <a:tcPr/>
                </a:tc>
                <a:tc gridSpan="2">
                  <a:txBody>
                    <a:bodyPr vert="horz" wrap="square"/>
                    <a:lstStyle/>
                    <a:p>
                      <a:pPr indent="0" algn="ctr">
                        <a:buNone/>
                      </a:pPr>
                      <a:r>
                        <a:rPr lang="en-US" sz="1400" b="1" err="1" smtClean="0">
                          <a:solidFill>
                            <a:schemeClr val="accent2"/>
                          </a:solidFill>
                          <a:latin typeface="+mj-ea"/>
                          <a:ea typeface="+mj-ea"/>
                        </a:rPr>
                        <a:t>职务</a:t>
                      </a:r>
                      <a:endParaRPr lang="en-US" altLang="en-US" sz="1400" b="1">
                        <a:solidFill>
                          <a:schemeClr val="accent2"/>
                        </a:solidFill>
                        <a:latin typeface="+mj-ea"/>
                        <a:ea typeface="+mj-ea"/>
                      </a:endParaRPr>
                    </a:p>
                  </a:txBody>
                  <a:tcPr marL="132714" marR="132714" marT="0" marB="0" anchor="ctr">
                    <a:solidFill>
                      <a:schemeClr val="tx1"/>
                    </a:solidFill>
                  </a:tcPr>
                </a:tc>
                <a:tc hMerge="1">
                  <a:txBody>
                    <a:bodyPr vert="horz" wrap="square"/>
                    <a:lstStyle/>
                    <a:p/>
                  </a:txBody>
                  <a:tcPr/>
                </a:tc>
                <a:tc>
                  <a:txBody>
                    <a:bodyPr vert="horz" wrap="square"/>
                    <a:lstStyle/>
                    <a:p>
                      <a:pPr indent="0" algn="ctr">
                        <a:buNone/>
                      </a:pPr>
                      <a:r>
                        <a:rPr lang="en-US" sz="1400" b="1">
                          <a:solidFill>
                            <a:schemeClr val="accent2"/>
                          </a:solidFill>
                          <a:latin typeface="+mj-ea"/>
                          <a:ea typeface="+mj-ea"/>
                        </a:rPr>
                        <a:t>组内分工</a:t>
                      </a:r>
                      <a:endParaRPr lang="en-US" altLang="en-US" sz="1400" b="1">
                        <a:solidFill>
                          <a:schemeClr val="accent2"/>
                        </a:solidFill>
                        <a:latin typeface="+mj-ea"/>
                        <a:ea typeface="+mj-ea"/>
                      </a:endParaRPr>
                    </a:p>
                  </a:txBody>
                  <a:tcPr marL="132714" marR="132714" marT="0" marB="0" anchor="ctr">
                    <a:solidFill>
                      <a:schemeClr val="tx1"/>
                    </a:solidFill>
                  </a:tcPr>
                </a:tc>
              </a:tr>
              <a:tr h="228458">
                <a:tc>
                  <a:txBody>
                    <a:bodyPr vert="horz" wrap="square"/>
                    <a:lstStyle/>
                    <a:p>
                      <a:pPr indent="0" algn="ctr">
                        <a:buNone/>
                      </a:pPr>
                      <a:r>
                        <a:rPr lang="en-US" sz="1200">
                          <a:latin typeface="黑体" panose="02010609060101010101" pitchFamily="49" charset="-122"/>
                          <a:ea typeface="黑体" panose="02010609060101010101" pitchFamily="49" charset="-122"/>
                        </a:rPr>
                        <a:t>1</a:t>
                      </a:r>
                      <a:endParaRPr lang="en-US" altLang="en-US" sz="1200">
                        <a:latin typeface="黑体" panose="02010609060101010101" pitchFamily="49" charset="-122"/>
                        <a:ea typeface="黑体" panose="02010609060101010101" pitchFamily="49" charset="-122"/>
                      </a:endParaRPr>
                    </a:p>
                  </a:txBody>
                  <a:tcPr marL="132714" marR="132714" marT="0" marB="0" anchor="ctr"/>
                </a:tc>
                <a:tc gridSpan="2">
                  <a:txBody>
                    <a:bodyPr vert="horz" wrap="square"/>
                    <a:lstStyle/>
                    <a:p>
                      <a:pPr indent="0" algn="ctr">
                        <a:buNone/>
                      </a:pPr>
                      <a:r>
                        <a:rPr lang="zh-CN" altLang="en-US" sz="1200" smtClean="0"/>
                        <a:t>邬学伟</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en-US" sz="1200"/>
                        <a:t>本科</a:t>
                      </a:r>
                      <a:endParaRPr lang="en-US" altLang="en-US" sz="1200"/>
                    </a:p>
                  </a:txBody>
                  <a:tcPr marL="132714" marR="132714" marT="0" marB="0" anchor="ctr"/>
                </a:tc>
                <a:tc>
                  <a:txBody>
                    <a:bodyPr vert="horz" wrap="square"/>
                    <a:lstStyle/>
                    <a:p>
                      <a:pPr indent="0" algn="ctr">
                        <a:buNone/>
                      </a:pPr>
                      <a:r>
                        <a:rPr lang="en-US" sz="1200"/>
                        <a:t>组  </a:t>
                      </a:r>
                      <a:r>
                        <a:rPr lang="en-US" sz="1200" smtClean="0"/>
                        <a:t>    </a:t>
                      </a:r>
                      <a:r>
                        <a:rPr lang="en-US" sz="1200"/>
                        <a:t>长 </a:t>
                      </a:r>
                      <a:endParaRPr lang="en-US" altLang="en-US" sz="1200"/>
                    </a:p>
                  </a:txBody>
                  <a:tcPr marL="132714" marR="132714" marT="0" marB="0" anchor="ctr"/>
                </a:tc>
                <a:tc gridSpan="2">
                  <a:txBody>
                    <a:bodyPr vert="horz" wrap="square"/>
                    <a:lstStyle/>
                    <a:p>
                      <a:pPr indent="0" algn="ctr">
                        <a:buNone/>
                      </a:pPr>
                      <a:r>
                        <a:rPr lang="zh-CN" altLang="en-US" sz="1200" smtClean="0"/>
                        <a:t>高工</a:t>
                      </a:r>
                      <a:endParaRPr lang="en-US" altLang="en-US" sz="1200"/>
                    </a:p>
                  </a:txBody>
                  <a:tcPr marL="132714" marR="132714" marT="0" marB="0" anchor="ctr"/>
                </a:tc>
                <a:tc hMerge="1">
                  <a:txBody>
                    <a:bodyPr vert="horz" wrap="square"/>
                    <a:lstStyle/>
                    <a:p/>
                  </a:txBody>
                  <a:tcPr/>
                </a:tc>
                <a:tc gridSpan="2">
                  <a:txBody>
                    <a:bodyPr vert="horz" wrap="square"/>
                    <a:lstStyle/>
                    <a:p>
                      <a:pPr indent="0" algn="ctr">
                        <a:buNone/>
                      </a:pPr>
                      <a:r>
                        <a:rPr lang="zh-CN" altLang="en-US" sz="1200" smtClean="0"/>
                        <a:t>公司总工</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en-US" sz="1200"/>
                        <a:t>活动组织</a:t>
                      </a:r>
                      <a:endParaRPr lang="en-US" altLang="en-US" sz="1200"/>
                    </a:p>
                  </a:txBody>
                  <a:tcPr marL="132714" marR="132714" marT="0" marB="0" anchor="ctr"/>
                </a:tc>
              </a:tr>
              <a:tr h="216024">
                <a:tc>
                  <a:txBody>
                    <a:bodyPr vert="horz" wrap="square"/>
                    <a:lstStyle/>
                    <a:p>
                      <a:pPr indent="0" algn="ctr">
                        <a:buNone/>
                      </a:pPr>
                      <a:r>
                        <a:rPr lang="en-US" sz="1200">
                          <a:latin typeface="黑体" panose="02010609060101010101" pitchFamily="49" charset="-122"/>
                          <a:ea typeface="黑体" panose="02010609060101010101" pitchFamily="49" charset="-122"/>
                        </a:rPr>
                        <a:t>2</a:t>
                      </a:r>
                      <a:endParaRPr lang="en-US" altLang="en-US" sz="1200">
                        <a:latin typeface="黑体" panose="02010609060101010101" pitchFamily="49" charset="-122"/>
                        <a:ea typeface="黑体" panose="02010609060101010101" pitchFamily="49" charset="-122"/>
                      </a:endParaRPr>
                    </a:p>
                  </a:txBody>
                  <a:tcPr marL="132714" marR="132714" marT="0" marB="0" anchor="ctr"/>
                </a:tc>
                <a:tc gridSpan="2">
                  <a:txBody>
                    <a:bodyPr vert="horz" wrap="square"/>
                    <a:lstStyle/>
                    <a:p>
                      <a:pPr indent="0" algn="ctr">
                        <a:buNone/>
                      </a:pPr>
                      <a:r>
                        <a:rPr lang="zh-CN" altLang="en-US" sz="1200" smtClean="0"/>
                        <a:t>应晓峰</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en-US" sz="1200"/>
                        <a:t>本科</a:t>
                      </a:r>
                      <a:endParaRPr lang="en-US" altLang="en-US" sz="1200"/>
                    </a:p>
                  </a:txBody>
                  <a:tcPr marL="132714" marR="132714" marT="0" marB="0" anchor="ctr"/>
                </a:tc>
                <a:tc>
                  <a:txBody>
                    <a:bodyPr vert="horz" wrap="square"/>
                    <a:lstStyle/>
                    <a:p>
                      <a:pPr indent="0" algn="ctr">
                        <a:buNone/>
                      </a:pPr>
                      <a:r>
                        <a:rPr lang="en-US" sz="1200"/>
                        <a:t>副 组 长</a:t>
                      </a:r>
                      <a:endParaRPr lang="en-US" altLang="en-US" sz="1200"/>
                    </a:p>
                  </a:txBody>
                  <a:tcPr marL="132714" marR="132714" marT="0" marB="0" anchor="ctr"/>
                </a:tc>
                <a:tc gridSpan="2">
                  <a:txBody>
                    <a:bodyPr vert="horz" wrap="square"/>
                    <a:lstStyle/>
                    <a:p>
                      <a:pPr indent="0" algn="ctr">
                        <a:buNone/>
                      </a:pPr>
                      <a:r>
                        <a:rPr lang="zh-CN" altLang="en-US" sz="1200" smtClean="0"/>
                        <a:t>工程师</a:t>
                      </a:r>
                      <a:endParaRPr lang="en-US" altLang="en-US" sz="1200"/>
                    </a:p>
                  </a:txBody>
                  <a:tcPr marL="132714" marR="132714" marT="0" marB="0" anchor="ctr"/>
                </a:tc>
                <a:tc hMerge="1">
                  <a:txBody>
                    <a:bodyPr vert="horz" wrap="square"/>
                    <a:lstStyle/>
                    <a:p/>
                  </a:txBody>
                  <a:tcPr/>
                </a:tc>
                <a:tc gridSpan="2">
                  <a:txBody>
                    <a:bodyPr vert="horz" wrap="square"/>
                    <a:lstStyle/>
                    <a:p>
                      <a:pPr indent="0" algn="ctr">
                        <a:buNone/>
                      </a:pPr>
                      <a:r>
                        <a:rPr lang="zh-CN" altLang="en-US" sz="1200" smtClean="0"/>
                        <a:t>工程部长</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en-US" sz="1200"/>
                        <a:t>活动实施</a:t>
                      </a:r>
                      <a:endParaRPr lang="en-US" altLang="en-US" sz="1200"/>
                    </a:p>
                  </a:txBody>
                  <a:tcPr marL="132714" marR="132714" marT="0" marB="0" anchor="ctr"/>
                </a:tc>
              </a:tr>
              <a:tr h="216024">
                <a:tc>
                  <a:txBody>
                    <a:bodyPr vert="horz" wrap="square"/>
                    <a:lstStyle/>
                    <a:p>
                      <a:pPr indent="0" algn="ctr">
                        <a:buNone/>
                      </a:pPr>
                      <a:r>
                        <a:rPr lang="en-US" sz="1200">
                          <a:latin typeface="黑体" panose="02010609060101010101" pitchFamily="49" charset="-122"/>
                          <a:ea typeface="黑体" panose="02010609060101010101" pitchFamily="49" charset="-122"/>
                        </a:rPr>
                        <a:t>3</a:t>
                      </a:r>
                      <a:endParaRPr lang="en-US" altLang="en-US" sz="1200">
                        <a:latin typeface="黑体" panose="02010609060101010101" pitchFamily="49" charset="-122"/>
                        <a:ea typeface="黑体" panose="02010609060101010101" pitchFamily="49" charset="-122"/>
                      </a:endParaRPr>
                    </a:p>
                  </a:txBody>
                  <a:tcPr marL="132714" marR="132714" marT="0" marB="0" anchor="ctr"/>
                </a:tc>
                <a:tc gridSpan="2">
                  <a:txBody>
                    <a:bodyPr vert="horz" wrap="square"/>
                    <a:lstStyle/>
                    <a:p>
                      <a:pPr indent="0" algn="ctr">
                        <a:buNone/>
                      </a:pPr>
                      <a:r>
                        <a:rPr lang="zh-CN" altLang="en-US" sz="1200" smtClean="0"/>
                        <a:t>任永峰</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zh-CN" altLang="en-US" sz="1200" smtClean="0"/>
                        <a:t>本科</a:t>
                      </a:r>
                      <a:r>
                        <a:rPr lang="en-US" sz="1200" smtClean="0"/>
                        <a:t>   </a:t>
                      </a:r>
                      <a:endParaRPr lang="en-US" altLang="en-US" sz="1200"/>
                    </a:p>
                  </a:txBody>
                  <a:tcPr marL="132714" marR="132714" marT="0" marB="0" anchor="ctr"/>
                </a:tc>
                <a:tc>
                  <a:txBody>
                    <a:bodyPr vert="horz" wrap="square"/>
                    <a:lstStyle/>
                    <a:p>
                      <a:pPr indent="0" algn="ctr">
                        <a:buNone/>
                      </a:pPr>
                      <a:r>
                        <a:rPr lang="en-US" sz="1200"/>
                        <a:t>副 组 长</a:t>
                      </a:r>
                      <a:endParaRPr lang="en-US" altLang="en-US" sz="1200"/>
                    </a:p>
                  </a:txBody>
                  <a:tcPr marL="132714" marR="132714" marT="0" marB="0" anchor="ctr"/>
                </a:tc>
                <a:tc gridSpan="2">
                  <a:txBody>
                    <a:bodyPr vert="horz" wrap="square"/>
                    <a:lstStyle/>
                    <a:p>
                      <a:pPr indent="0" algn="ctr">
                        <a:buNone/>
                      </a:pPr>
                      <a:r>
                        <a:rPr lang="zh-CN" altLang="en-US" sz="1200" smtClean="0"/>
                        <a:t>工程 师</a:t>
                      </a:r>
                      <a:endParaRPr lang="en-US" altLang="en-US" sz="1200"/>
                    </a:p>
                  </a:txBody>
                  <a:tcPr marL="132714" marR="132714" marT="0" marB="0" anchor="ctr"/>
                </a:tc>
                <a:tc hMerge="1">
                  <a:txBody>
                    <a:bodyPr vert="horz" wrap="square"/>
                    <a:lstStyle/>
                    <a:p/>
                  </a:txBody>
                  <a:tcPr/>
                </a:tc>
                <a:tc gridSpan="2">
                  <a:txBody>
                    <a:bodyPr vert="horz" wrap="square"/>
                    <a:lstStyle/>
                    <a:p>
                      <a:pPr indent="0" algn="ctr">
                        <a:buNone/>
                      </a:pPr>
                      <a:r>
                        <a:rPr lang="zh-CN" altLang="en-US" sz="1200" smtClean="0"/>
                        <a:t>项目负责人</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en-US" sz="1200"/>
                        <a:t>方案制定</a:t>
                      </a:r>
                      <a:endParaRPr lang="en-US" altLang="en-US" sz="1200"/>
                    </a:p>
                  </a:txBody>
                  <a:tcPr marL="132714" marR="132714" marT="0" marB="0" anchor="ctr"/>
                </a:tc>
              </a:tr>
              <a:tr h="216024">
                <a:tc>
                  <a:txBody>
                    <a:bodyPr vert="horz" wrap="square"/>
                    <a:lstStyle/>
                    <a:p>
                      <a:pPr indent="0" algn="ctr">
                        <a:buNone/>
                      </a:pPr>
                      <a:r>
                        <a:rPr lang="en-US" sz="1200">
                          <a:latin typeface="黑体" panose="02010609060101010101" pitchFamily="49" charset="-122"/>
                          <a:ea typeface="黑体" panose="02010609060101010101" pitchFamily="49" charset="-122"/>
                        </a:rPr>
                        <a:t>4</a:t>
                      </a:r>
                      <a:endParaRPr lang="en-US" altLang="en-US" sz="1200">
                        <a:latin typeface="黑体" panose="02010609060101010101" pitchFamily="49" charset="-122"/>
                        <a:ea typeface="黑体" panose="02010609060101010101" pitchFamily="49" charset="-122"/>
                      </a:endParaRPr>
                    </a:p>
                  </a:txBody>
                  <a:tcPr marL="132714" marR="132714" marT="0" marB="0" anchor="ctr"/>
                </a:tc>
                <a:tc gridSpan="2">
                  <a:txBody>
                    <a:bodyPr vert="horz" wrap="square"/>
                    <a:lstStyle/>
                    <a:p>
                      <a:pPr indent="0" algn="ctr">
                        <a:buNone/>
                      </a:pPr>
                      <a:r>
                        <a:rPr lang="zh-CN" altLang="en-US" sz="1200" smtClean="0"/>
                        <a:t>王振伟</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zh-CN" altLang="en-US" sz="1200" smtClean="0"/>
                        <a:t>中专</a:t>
                      </a:r>
                      <a:endParaRPr lang="en-US" altLang="en-US" sz="1200"/>
                    </a:p>
                  </a:txBody>
                  <a:tcPr marL="132714" marR="132714" marT="0" marB="0" anchor="ctr"/>
                </a:tc>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200" smtClean="0"/>
                        <a:t>副 组 长</a:t>
                      </a:r>
                      <a:endParaRPr lang="en-US" altLang="en-US" sz="1200" smtClean="0"/>
                    </a:p>
                  </a:txBody>
                  <a:tcPr marL="132714" marR="132714" marT="0" marB="0" anchor="ctr"/>
                </a:tc>
                <a:tc gridSpan="2">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200" smtClean="0"/>
                        <a:t>工程 师</a:t>
                      </a:r>
                      <a:endParaRPr lang="en-US" altLang="en-US" sz="1200" smtClean="0"/>
                    </a:p>
                  </a:txBody>
                  <a:tcPr marL="132714" marR="132714" marT="0" marB="0" anchor="ctr"/>
                </a:tc>
                <a:tc hMerge="1">
                  <a:txBody>
                    <a:bodyPr vert="horz" wrap="square"/>
                    <a:lstStyle/>
                    <a:p/>
                  </a:txBody>
                  <a:tcPr/>
                </a:tc>
                <a:tc gridSpan="2">
                  <a:txBody>
                    <a:bodyPr vert="horz" wrap="square"/>
                    <a:lstStyle/>
                    <a:p>
                      <a:pPr indent="0" algn="ctr">
                        <a:buNone/>
                      </a:pPr>
                      <a:r>
                        <a:rPr lang="zh-CN" altLang="en-US" sz="1200" smtClean="0"/>
                        <a:t>公司工程</a:t>
                      </a:r>
                      <a:r>
                        <a:rPr lang="zh-CN" altLang="en-US" sz="1200" baseline="0" smtClean="0"/>
                        <a:t> 部</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zh-CN" altLang="en-US" sz="1200" smtClean="0"/>
                        <a:t>方案分析</a:t>
                      </a:r>
                      <a:endParaRPr lang="en-US" altLang="en-US" sz="1200"/>
                    </a:p>
                  </a:txBody>
                  <a:tcPr marL="132714" marR="132714" marT="0" marB="0" anchor="ctr"/>
                </a:tc>
              </a:tr>
              <a:tr h="216024">
                <a:tc>
                  <a:txBody>
                    <a:bodyPr vert="horz" wrap="square"/>
                    <a:lstStyle/>
                    <a:p>
                      <a:pPr indent="0" algn="ctr">
                        <a:buNone/>
                      </a:pPr>
                      <a:r>
                        <a:rPr lang="en-US" sz="1200">
                          <a:latin typeface="黑体" panose="02010609060101010101" pitchFamily="49" charset="-122"/>
                          <a:ea typeface="黑体" panose="02010609060101010101" pitchFamily="49" charset="-122"/>
                        </a:rPr>
                        <a:t>5</a:t>
                      </a:r>
                      <a:endParaRPr lang="en-US" altLang="en-US" sz="1200">
                        <a:latin typeface="黑体" panose="02010609060101010101" pitchFamily="49" charset="-122"/>
                        <a:ea typeface="黑体" panose="02010609060101010101" pitchFamily="49" charset="-122"/>
                      </a:endParaRPr>
                    </a:p>
                  </a:txBody>
                  <a:tcPr marL="132714" marR="132714" marT="0" marB="0" anchor="ctr"/>
                </a:tc>
                <a:tc gridSpan="2">
                  <a:txBody>
                    <a:bodyPr vert="horz" wrap="square"/>
                    <a:lstStyle/>
                    <a:p>
                      <a:pPr indent="0" algn="ctr">
                        <a:buNone/>
                      </a:pPr>
                      <a:r>
                        <a:rPr lang="zh-CN" altLang="en-US" sz="1200" smtClean="0"/>
                        <a:t>吴国华</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zh-CN" altLang="en-US" sz="1200" smtClean="0"/>
                        <a:t>本科</a:t>
                      </a:r>
                      <a:r>
                        <a:rPr lang="en-US" sz="1200" smtClean="0"/>
                        <a:t> </a:t>
                      </a:r>
                      <a:endParaRPr lang="en-US" altLang="en-US" sz="1200"/>
                    </a:p>
                  </a:txBody>
                  <a:tcPr marL="132714" marR="132714" marT="0" marB="0" anchor="ctr"/>
                </a:tc>
                <a:tc>
                  <a:txBody>
                    <a:bodyPr vert="horz" wrap="square"/>
                    <a:lstStyle/>
                    <a:p>
                      <a:pPr indent="0" algn="ctr">
                        <a:buNone/>
                      </a:pPr>
                      <a:r>
                        <a:rPr lang="en-US" sz="1200"/>
                        <a:t>组  </a:t>
                      </a:r>
                      <a:r>
                        <a:rPr lang="en-US" sz="1200" smtClean="0"/>
                        <a:t>    </a:t>
                      </a:r>
                      <a:r>
                        <a:rPr lang="zh-CN" altLang="en-US" sz="1200"/>
                        <a:t>员</a:t>
                      </a:r>
                      <a:r>
                        <a:rPr lang="en-US" sz="1200"/>
                        <a:t> </a:t>
                      </a:r>
                      <a:endParaRPr lang="en-US" altLang="en-US" sz="1200"/>
                    </a:p>
                  </a:txBody>
                  <a:tcPr marL="132714" marR="132714" marT="0" marB="0" anchor="ctr"/>
                </a:tc>
                <a:tc gridSpan="2">
                  <a:txBody>
                    <a:bodyPr vert="horz" wrap="square"/>
                    <a:lstStyle/>
                    <a:p>
                      <a:pPr indent="0" algn="ctr">
                        <a:buNone/>
                      </a:pPr>
                      <a:r>
                        <a:rPr lang="zh-CN" altLang="en-US" sz="1200" smtClean="0"/>
                        <a:t>工程 师</a:t>
                      </a:r>
                      <a:endParaRPr lang="en-US" altLang="en-US" sz="1200"/>
                    </a:p>
                  </a:txBody>
                  <a:tcPr marL="132714" marR="132714" marT="0" marB="0" anchor="ctr"/>
                </a:tc>
                <a:tc hMerge="1">
                  <a:txBody>
                    <a:bodyPr vert="horz" wrap="square"/>
                    <a:lstStyle/>
                    <a:p/>
                  </a:txBody>
                  <a:tcPr/>
                </a:tc>
                <a:tc gridSpan="2">
                  <a:txBody>
                    <a:bodyPr vert="horz" wrap="square"/>
                    <a:lstStyle/>
                    <a:p>
                      <a:pPr indent="0" algn="ctr">
                        <a:buNone/>
                      </a:pPr>
                      <a:r>
                        <a:rPr lang="zh-CN" altLang="en-US" sz="1200" smtClean="0"/>
                        <a:t>项目副经理</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zh-CN" altLang="en-US" sz="1200" smtClean="0"/>
                        <a:t>方案分析</a:t>
                      </a:r>
                      <a:endParaRPr lang="en-US" altLang="en-US" sz="1200"/>
                    </a:p>
                  </a:txBody>
                  <a:tcPr marL="132714" marR="132714" marT="0" marB="0" anchor="ctr"/>
                </a:tc>
              </a:tr>
              <a:tr h="216024">
                <a:tc>
                  <a:txBody>
                    <a:bodyPr vert="horz" wrap="square"/>
                    <a:lstStyle/>
                    <a:p>
                      <a:pPr indent="0" algn="ctr">
                        <a:buNone/>
                      </a:pPr>
                      <a:r>
                        <a:rPr lang="en-US" altLang="en-US" sz="1200" smtClean="0">
                          <a:latin typeface="黑体" panose="02010609060101010101" pitchFamily="49" charset="-122"/>
                          <a:ea typeface="黑体" panose="02010609060101010101" pitchFamily="49" charset="-122"/>
                        </a:rPr>
                        <a:t>6</a:t>
                      </a:r>
                      <a:endParaRPr lang="en-US" altLang="en-US" sz="1200">
                        <a:latin typeface="黑体" panose="02010609060101010101" pitchFamily="49" charset="-122"/>
                        <a:ea typeface="黑体" panose="02010609060101010101" pitchFamily="49" charset="-122"/>
                      </a:endParaRPr>
                    </a:p>
                  </a:txBody>
                  <a:tcPr marL="132714" marR="132714" marT="0" marB="0" anchor="ctr"/>
                </a:tc>
                <a:tc gridSpan="2">
                  <a:txBody>
                    <a:bodyPr vert="horz" wrap="square"/>
                    <a:lstStyle/>
                    <a:p>
                      <a:pPr indent="0" algn="ctr">
                        <a:buNone/>
                      </a:pPr>
                      <a:r>
                        <a:rPr lang="zh-CN" altLang="en-US" sz="1200" smtClean="0"/>
                        <a:t>雷飞扬</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zh-CN" altLang="en-US" sz="1200" smtClean="0"/>
                        <a:t>本科</a:t>
                      </a:r>
                      <a:endParaRPr lang="en-US" altLang="en-US" sz="1200"/>
                    </a:p>
                  </a:txBody>
                  <a:tcPr marL="132714" marR="132714" marT="0" marB="0" anchor="ctr"/>
                </a:tc>
                <a:tc>
                  <a:txBody>
                    <a:bodyPr vert="horz" wrap="square"/>
                    <a:lstStyle/>
                    <a:p>
                      <a:pPr indent="0" algn="ctr">
                        <a:buNone/>
                      </a:pPr>
                      <a:r>
                        <a:rPr lang="zh-CN" altLang="en-US" sz="1200" smtClean="0"/>
                        <a:t>组      员</a:t>
                      </a:r>
                      <a:endParaRPr lang="en-US" altLang="en-US" sz="1200"/>
                    </a:p>
                  </a:txBody>
                  <a:tcPr marL="132714" marR="132714" marT="0" marB="0" anchor="ctr"/>
                </a:tc>
                <a:tc gridSpan="2">
                  <a:txBody>
                    <a:bodyPr vert="horz" wrap="square"/>
                    <a:lstStyle/>
                    <a:p>
                      <a:pPr indent="0" algn="ctr">
                        <a:buNone/>
                      </a:pPr>
                      <a:r>
                        <a:rPr lang="zh-CN" altLang="en-US" sz="1200" smtClean="0"/>
                        <a:t>工程 师</a:t>
                      </a:r>
                      <a:endParaRPr lang="en-US" altLang="en-US" sz="1200"/>
                    </a:p>
                  </a:txBody>
                  <a:tcPr marL="132714" marR="132714" marT="0" marB="0" anchor="ctr"/>
                </a:tc>
                <a:tc hMerge="1">
                  <a:txBody>
                    <a:bodyPr vert="horz" wrap="square"/>
                    <a:lstStyle/>
                    <a:p/>
                  </a:txBody>
                  <a:tcPr/>
                </a:tc>
                <a:tc gridSpan="2">
                  <a:txBody>
                    <a:bodyPr vert="horz" wrap="square"/>
                    <a:lstStyle/>
                    <a:p>
                      <a:pPr indent="0" algn="ctr">
                        <a:buNone/>
                      </a:pPr>
                      <a:r>
                        <a:rPr lang="zh-CN" altLang="en-US" sz="1200" smtClean="0"/>
                        <a:t>项目技术负责人</a:t>
                      </a:r>
                      <a:endParaRPr lang="en-US" altLang="en-US" sz="1200"/>
                    </a:p>
                  </a:txBody>
                  <a:tcPr marL="132714" marR="132714" marT="0" marB="0" anchor="ctr"/>
                </a:tc>
                <a:tc hMerge="1">
                  <a:txBody>
                    <a:bodyPr vert="horz" wrap="square"/>
                    <a:lstStyle/>
                    <a:p/>
                  </a:txBody>
                  <a:tcPr/>
                </a:tc>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200" smtClean="0"/>
                        <a:t>方案分析</a:t>
                      </a:r>
                      <a:endParaRPr lang="en-US" altLang="en-US" sz="1200" smtClean="0"/>
                    </a:p>
                  </a:txBody>
                  <a:tcPr marL="132714" marR="132714" marT="0" marB="0" anchor="ctr"/>
                </a:tc>
              </a:tr>
              <a:tr h="216024">
                <a:tc>
                  <a:txBody>
                    <a:bodyPr vert="horz" wrap="square"/>
                    <a:lstStyle/>
                    <a:p>
                      <a:pPr indent="0" algn="ctr">
                        <a:buNone/>
                      </a:pPr>
                      <a:r>
                        <a:rPr lang="en-US" sz="1200" smtClean="0">
                          <a:latin typeface="黑体" panose="02010609060101010101" pitchFamily="49" charset="-122"/>
                          <a:ea typeface="黑体" panose="02010609060101010101" pitchFamily="49" charset="-122"/>
                        </a:rPr>
                        <a:t>7</a:t>
                      </a:r>
                      <a:endParaRPr lang="en-US" altLang="en-US" sz="1200">
                        <a:latin typeface="黑体" panose="02010609060101010101" pitchFamily="49" charset="-122"/>
                        <a:ea typeface="黑体" panose="02010609060101010101" pitchFamily="49" charset="-122"/>
                      </a:endParaRPr>
                    </a:p>
                  </a:txBody>
                  <a:tcPr marL="132714" marR="132714" marT="0" marB="0" anchor="ctr"/>
                </a:tc>
                <a:tc gridSpan="2">
                  <a:txBody>
                    <a:bodyPr vert="horz" wrap="square"/>
                    <a:lstStyle/>
                    <a:p>
                      <a:pPr indent="0" algn="ctr">
                        <a:buNone/>
                      </a:pPr>
                      <a:r>
                        <a:rPr lang="zh-CN" altLang="en-US" sz="1200" smtClean="0"/>
                        <a:t>叶   康</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en-US" sz="1200"/>
                        <a:t>本科</a:t>
                      </a:r>
                      <a:endParaRPr lang="en-US" altLang="en-US" sz="1200"/>
                    </a:p>
                  </a:txBody>
                  <a:tcPr marL="132714" marR="132714" marT="0" marB="0" anchor="ctr"/>
                </a:tc>
                <a:tc>
                  <a:txBody>
                    <a:bodyPr vert="horz" wrap="square"/>
                    <a:lstStyle/>
                    <a:p>
                      <a:pPr indent="0" algn="ctr">
                        <a:buNone/>
                      </a:pPr>
                      <a:r>
                        <a:rPr lang="en-US" sz="1200"/>
                        <a:t>组  </a:t>
                      </a:r>
                      <a:r>
                        <a:rPr lang="en-US" sz="1200" smtClean="0"/>
                        <a:t>    </a:t>
                      </a:r>
                      <a:r>
                        <a:rPr lang="zh-CN" altLang="en-US" sz="1200"/>
                        <a:t>员</a:t>
                      </a:r>
                      <a:r>
                        <a:rPr lang="en-US" sz="1200"/>
                        <a:t>  </a:t>
                      </a:r>
                      <a:endParaRPr lang="en-US" altLang="en-US" sz="1200"/>
                    </a:p>
                  </a:txBody>
                  <a:tcPr marL="132714" marR="132714" marT="0" marB="0" anchor="ctr"/>
                </a:tc>
                <a:tc gridSpan="2">
                  <a:txBody>
                    <a:bodyPr vert="horz" wrap="square"/>
                    <a:lstStyle/>
                    <a:p>
                      <a:pPr indent="0" algn="ctr">
                        <a:buNone/>
                      </a:pPr>
                      <a:r>
                        <a:rPr lang="zh-CN" altLang="en-US" sz="1200" smtClean="0"/>
                        <a:t>助工</a:t>
                      </a:r>
                      <a:endParaRPr lang="en-US" altLang="en-US" sz="1200"/>
                    </a:p>
                  </a:txBody>
                  <a:tcPr marL="132714" marR="132714" marT="0" marB="0" anchor="ctr"/>
                </a:tc>
                <a:tc hMerge="1">
                  <a:txBody>
                    <a:bodyPr vert="horz" wrap="square"/>
                    <a:lstStyle/>
                    <a:p/>
                  </a:txBody>
                  <a:tcPr/>
                </a:tc>
                <a:tc gridSpan="2">
                  <a:txBody>
                    <a:bodyPr vert="horz" wrap="square"/>
                    <a:lstStyle/>
                    <a:p>
                      <a:pPr indent="0" algn="ctr">
                        <a:buNone/>
                      </a:pPr>
                      <a:r>
                        <a:rPr lang="zh-CN" altLang="en-US" sz="1200" smtClean="0"/>
                        <a:t>安全员</a:t>
                      </a:r>
                      <a:endParaRPr lang="en-US" altLang="en-US" sz="1200"/>
                    </a:p>
                  </a:txBody>
                  <a:tcPr marL="132714" marR="132714" marT="0" marB="0" anchor="ctr"/>
                </a:tc>
                <a:tc hMerge="1">
                  <a:txBody>
                    <a:bodyPr vert="horz" wrap="square"/>
                    <a:lstStyle/>
                    <a:p/>
                  </a:txBody>
                  <a:tcPr/>
                </a:tc>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200" smtClean="0"/>
                        <a:t>活动实施</a:t>
                      </a:r>
                      <a:endParaRPr lang="en-US" altLang="zh-CN" sz="1200" smtClean="0"/>
                    </a:p>
                  </a:txBody>
                  <a:tcPr marL="132714" marR="132714" marT="0" marB="0" anchor="ctr"/>
                </a:tc>
              </a:tr>
              <a:tr h="216024">
                <a:tc>
                  <a:txBody>
                    <a:bodyPr vert="horz" wrap="square"/>
                    <a:lstStyle/>
                    <a:p>
                      <a:pPr indent="0" algn="ctr">
                        <a:buNone/>
                      </a:pPr>
                      <a:r>
                        <a:rPr lang="en-US" altLang="en-US" sz="1200" smtClean="0">
                          <a:latin typeface="黑体" panose="02010609060101010101" pitchFamily="49" charset="-122"/>
                          <a:ea typeface="黑体" panose="02010609060101010101" pitchFamily="49" charset="-122"/>
                        </a:rPr>
                        <a:t>8</a:t>
                      </a:r>
                      <a:endParaRPr lang="en-US" altLang="en-US" sz="1200">
                        <a:latin typeface="黑体" panose="02010609060101010101" pitchFamily="49" charset="-122"/>
                        <a:ea typeface="黑体" panose="02010609060101010101" pitchFamily="49" charset="-122"/>
                      </a:endParaRPr>
                    </a:p>
                  </a:txBody>
                  <a:tcPr marL="132714" marR="132714" marT="0" marB="0" anchor="ctr"/>
                </a:tc>
                <a:tc gridSpan="2">
                  <a:txBody>
                    <a:bodyPr vert="horz" wrap="square"/>
                    <a:lstStyle/>
                    <a:p>
                      <a:pPr indent="0" algn="ctr">
                        <a:buNone/>
                      </a:pPr>
                      <a:r>
                        <a:rPr lang="zh-CN" altLang="en-US" sz="1200" smtClean="0"/>
                        <a:t>朱   忆</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zh-CN" altLang="en-US" sz="1200" smtClean="0"/>
                        <a:t>本科</a:t>
                      </a:r>
                      <a:endParaRPr lang="en-US" altLang="en-US" sz="1200"/>
                    </a:p>
                  </a:txBody>
                  <a:tcPr marL="132714" marR="132714" marT="0" marB="0" anchor="ctr"/>
                </a:tc>
                <a:tc>
                  <a:txBody>
                    <a:bodyPr vert="horz" wrap="square"/>
                    <a:lstStyle/>
                    <a:p>
                      <a:pPr indent="0" algn="ctr">
                        <a:buNone/>
                      </a:pPr>
                      <a:r>
                        <a:rPr lang="zh-CN" altLang="en-US" sz="1200" smtClean="0"/>
                        <a:t>组     员</a:t>
                      </a:r>
                      <a:endParaRPr lang="en-US" altLang="en-US" sz="1200"/>
                    </a:p>
                  </a:txBody>
                  <a:tcPr marL="132714" marR="132714" marT="0" marB="0" anchor="ctr"/>
                </a:tc>
                <a:tc gridSpan="2">
                  <a:txBody>
                    <a:bodyPr vert="horz" wrap="square"/>
                    <a:lstStyle/>
                    <a:p>
                      <a:pPr indent="0" algn="ctr">
                        <a:buNone/>
                      </a:pPr>
                      <a:r>
                        <a:rPr lang="zh-CN" altLang="en-US" sz="1200" smtClean="0"/>
                        <a:t>助工</a:t>
                      </a:r>
                      <a:endParaRPr lang="en-US" altLang="en-US" sz="1200"/>
                    </a:p>
                  </a:txBody>
                  <a:tcPr marL="132714" marR="132714" marT="0" marB="0" anchor="ctr"/>
                </a:tc>
                <a:tc hMerge="1">
                  <a:txBody>
                    <a:bodyPr vert="horz" wrap="square"/>
                    <a:lstStyle/>
                    <a:p/>
                  </a:txBody>
                  <a:tcPr/>
                </a:tc>
                <a:tc gridSpan="2">
                  <a:txBody>
                    <a:bodyPr vert="horz" wrap="square"/>
                    <a:lstStyle/>
                    <a:p>
                      <a:pPr indent="0" algn="ctr">
                        <a:buNone/>
                      </a:pPr>
                      <a:r>
                        <a:rPr lang="zh-CN" altLang="en-US" sz="1200" smtClean="0"/>
                        <a:t>质量员</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zh-CN" altLang="en-US" sz="1200" smtClean="0"/>
                        <a:t>活动实施</a:t>
                      </a:r>
                      <a:endParaRPr lang="en-US" altLang="en-US" sz="1200"/>
                    </a:p>
                  </a:txBody>
                  <a:tcPr marL="132714" marR="132714" marT="0" marB="0" anchor="ctr"/>
                </a:tc>
              </a:tr>
              <a:tr h="216024">
                <a:tc>
                  <a:txBody>
                    <a:bodyPr vert="horz" wrap="square"/>
                    <a:lstStyle/>
                    <a:p>
                      <a:pPr indent="0" algn="ctr">
                        <a:buNone/>
                      </a:pPr>
                      <a:r>
                        <a:rPr lang="en-US" altLang="en-US" sz="1200" smtClean="0">
                          <a:latin typeface="黑体" panose="02010609060101010101" pitchFamily="49" charset="-122"/>
                          <a:ea typeface="黑体" panose="02010609060101010101" pitchFamily="49" charset="-122"/>
                        </a:rPr>
                        <a:t>8</a:t>
                      </a:r>
                      <a:endParaRPr lang="en-US" altLang="en-US" sz="1200">
                        <a:latin typeface="黑体" panose="02010609060101010101" pitchFamily="49" charset="-122"/>
                        <a:ea typeface="黑体" panose="02010609060101010101" pitchFamily="49" charset="-122"/>
                      </a:endParaRPr>
                    </a:p>
                  </a:txBody>
                  <a:tcPr marL="132714" marR="132714" marT="0" marB="0" anchor="ctr"/>
                </a:tc>
                <a:tc gridSpan="2">
                  <a:txBody>
                    <a:bodyPr vert="horz" wrap="square"/>
                    <a:lstStyle/>
                    <a:p>
                      <a:pPr indent="0" algn="ctr">
                        <a:buNone/>
                      </a:pPr>
                      <a:r>
                        <a:rPr lang="zh-CN" altLang="en-US" sz="1200" smtClean="0"/>
                        <a:t>金鹏鹏</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zh-CN" altLang="en-US" sz="1200" smtClean="0"/>
                        <a:t>专</a:t>
                      </a:r>
                      <a:r>
                        <a:rPr lang="en-US" sz="1200" smtClean="0"/>
                        <a:t>科</a:t>
                      </a:r>
                      <a:endParaRPr lang="en-US" altLang="en-US" sz="1200"/>
                    </a:p>
                  </a:txBody>
                  <a:tcPr marL="132714" marR="132714" marT="0" marB="0" anchor="ctr"/>
                </a:tc>
                <a:tc>
                  <a:txBody>
                    <a:bodyPr vert="horz" wrap="square"/>
                    <a:lstStyle/>
                    <a:p>
                      <a:pPr indent="0" algn="ctr">
                        <a:buNone/>
                      </a:pPr>
                      <a:r>
                        <a:rPr lang="en-US" sz="1200"/>
                        <a:t>组 </a:t>
                      </a:r>
                      <a:r>
                        <a:rPr lang="en-US" sz="1200" smtClean="0"/>
                        <a:t>     </a:t>
                      </a:r>
                      <a:r>
                        <a:rPr lang="zh-CN" altLang="en-US" sz="1200" smtClean="0"/>
                        <a:t>员</a:t>
                      </a:r>
                      <a:r>
                        <a:rPr lang="en-US" sz="1200" smtClean="0"/>
                        <a:t>  </a:t>
                      </a:r>
                      <a:endParaRPr lang="en-US" altLang="en-US" sz="1200"/>
                    </a:p>
                  </a:txBody>
                  <a:tcPr marL="132714" marR="132714" marT="0" marB="0" anchor="ctr"/>
                </a:tc>
                <a:tc gridSpan="2">
                  <a:txBody>
                    <a:bodyPr vert="horz" wrap="square"/>
                    <a:lstStyle/>
                    <a:p>
                      <a:pPr indent="0" algn="ctr">
                        <a:buNone/>
                      </a:pPr>
                      <a:r>
                        <a:rPr lang="zh-CN" altLang="en-US" sz="1200" smtClean="0"/>
                        <a:t>助工</a:t>
                      </a:r>
                      <a:endParaRPr lang="en-US" altLang="en-US" sz="1200"/>
                    </a:p>
                  </a:txBody>
                  <a:tcPr marL="132714" marR="132714" marT="0" marB="0" anchor="ctr"/>
                </a:tc>
                <a:tc hMerge="1">
                  <a:txBody>
                    <a:bodyPr vert="horz" wrap="square"/>
                    <a:lstStyle/>
                    <a:p/>
                  </a:txBody>
                  <a:tcPr/>
                </a:tc>
                <a:tc gridSpan="2">
                  <a:txBody>
                    <a:bodyPr vert="horz" wrap="square"/>
                    <a:lstStyle/>
                    <a:p>
                      <a:pPr indent="0" algn="ctr">
                        <a:buNone/>
                      </a:pPr>
                      <a:r>
                        <a:rPr lang="zh-CN" altLang="en-US" sz="1200" smtClean="0"/>
                        <a:t>施工员</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zh-CN" altLang="en-US" sz="1200" smtClean="0"/>
                        <a:t>活动实施</a:t>
                      </a:r>
                      <a:r>
                        <a:rPr lang="en-US" altLang="zh-CN" sz="1200" smtClean="0"/>
                        <a:t> </a:t>
                      </a:r>
                      <a:endParaRPr lang="en-US" altLang="en-US" sz="1200"/>
                    </a:p>
                  </a:txBody>
                  <a:tcPr marL="132714" marR="132714" marT="0" marB="0" anchor="ctr"/>
                </a:tc>
              </a:tr>
              <a:tr h="216024">
                <a:tc>
                  <a:txBody>
                    <a:bodyPr vert="horz" wrap="square"/>
                    <a:lstStyle/>
                    <a:p>
                      <a:pPr indent="0" algn="ctr">
                        <a:buNone/>
                      </a:pPr>
                      <a:r>
                        <a:rPr lang="en-US" sz="1200" smtClean="0">
                          <a:latin typeface="黑体" panose="02010609060101010101" pitchFamily="49" charset="-122"/>
                          <a:ea typeface="黑体" panose="02010609060101010101" pitchFamily="49" charset="-122"/>
                        </a:rPr>
                        <a:t>9</a:t>
                      </a:r>
                      <a:endParaRPr lang="en-US" altLang="en-US" sz="1200">
                        <a:latin typeface="黑体" panose="02010609060101010101" pitchFamily="49" charset="-122"/>
                        <a:ea typeface="黑体" panose="02010609060101010101" pitchFamily="49" charset="-122"/>
                      </a:endParaRPr>
                    </a:p>
                  </a:txBody>
                  <a:tcPr marL="132714" marR="132714" marT="0" marB="0" anchor="ctr"/>
                </a:tc>
                <a:tc gridSpan="2">
                  <a:txBody>
                    <a:bodyPr vert="horz" wrap="square"/>
                    <a:lstStyle/>
                    <a:p>
                      <a:pPr indent="0" algn="ctr">
                        <a:buNone/>
                      </a:pPr>
                      <a:r>
                        <a:rPr lang="zh-CN" altLang="en-US" sz="1200" smtClean="0"/>
                        <a:t>陈斯凯</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zh-CN" altLang="en-US" sz="1200" smtClean="0"/>
                        <a:t>专</a:t>
                      </a:r>
                      <a:r>
                        <a:rPr lang="en-US" sz="1200" smtClean="0"/>
                        <a:t>科</a:t>
                      </a:r>
                      <a:endParaRPr lang="en-US" altLang="en-US" sz="1200"/>
                    </a:p>
                  </a:txBody>
                  <a:tcPr marL="132714" marR="132714" marT="0" marB="0" anchor="ctr"/>
                </a:tc>
                <a:tc>
                  <a:txBody>
                    <a:bodyPr vert="horz" wrap="square"/>
                    <a:lstStyle/>
                    <a:p>
                      <a:pPr indent="0" algn="ctr">
                        <a:buNone/>
                      </a:pPr>
                      <a:r>
                        <a:rPr lang="en-US" sz="1200"/>
                        <a:t>组 </a:t>
                      </a:r>
                      <a:r>
                        <a:rPr lang="en-US" sz="1200" smtClean="0"/>
                        <a:t>     </a:t>
                      </a:r>
                      <a:r>
                        <a:rPr lang="zh-CN" altLang="en-US" sz="1200" smtClean="0"/>
                        <a:t>员</a:t>
                      </a:r>
                      <a:r>
                        <a:rPr lang="en-US" sz="1200" smtClean="0"/>
                        <a:t>  </a:t>
                      </a:r>
                      <a:endParaRPr lang="en-US" altLang="en-US" sz="1200"/>
                    </a:p>
                  </a:txBody>
                  <a:tcPr marL="132714" marR="132714" marT="0" marB="0" anchor="ctr"/>
                </a:tc>
                <a:tc gridSpan="2">
                  <a:txBody>
                    <a:bodyPr vert="horz" wrap="square"/>
                    <a:lstStyle/>
                    <a:p>
                      <a:pPr indent="0" algn="ctr">
                        <a:buNone/>
                      </a:pPr>
                      <a:r>
                        <a:rPr lang="zh-CN" altLang="en-US" sz="1200" smtClean="0"/>
                        <a:t>无</a:t>
                      </a:r>
                      <a:endParaRPr lang="en-US" altLang="en-US" sz="1200"/>
                    </a:p>
                  </a:txBody>
                  <a:tcPr marL="132714" marR="132714" marT="0" marB="0" anchor="ctr"/>
                </a:tc>
                <a:tc hMerge="1">
                  <a:txBody>
                    <a:bodyPr vert="horz" wrap="square"/>
                    <a:lstStyle/>
                    <a:p/>
                  </a:txBody>
                  <a:tcPr/>
                </a:tc>
                <a:tc gridSpan="2">
                  <a:txBody>
                    <a:bodyPr vert="horz" wrap="square"/>
                    <a:lstStyle/>
                    <a:p>
                      <a:pPr indent="0" algn="ctr">
                        <a:buNone/>
                      </a:pPr>
                      <a:r>
                        <a:rPr lang="zh-CN" altLang="en-US" sz="1200" smtClean="0"/>
                        <a:t>施工员</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en-US" sz="1200"/>
                        <a:t>活动实施</a:t>
                      </a:r>
                      <a:endParaRPr lang="en-US" altLang="en-US" sz="1200"/>
                    </a:p>
                  </a:txBody>
                  <a:tcPr marL="132714" marR="132714" marT="0" marB="0" anchor="ctr"/>
                </a:tc>
              </a:tr>
              <a:tr h="216024">
                <a:tc>
                  <a:txBody>
                    <a:bodyPr vert="horz" wrap="square"/>
                    <a:lstStyle/>
                    <a:p>
                      <a:pPr indent="0" algn="ctr">
                        <a:buNone/>
                      </a:pPr>
                      <a:r>
                        <a:rPr lang="en-US" altLang="en-US" sz="1200" smtClean="0">
                          <a:latin typeface="黑体" panose="02010609060101010101" pitchFamily="49" charset="-122"/>
                          <a:ea typeface="黑体" panose="02010609060101010101" pitchFamily="49" charset="-122"/>
                        </a:rPr>
                        <a:t>10</a:t>
                      </a:r>
                      <a:endParaRPr lang="en-US" altLang="en-US" sz="1200">
                        <a:latin typeface="黑体" panose="02010609060101010101" pitchFamily="49" charset="-122"/>
                        <a:ea typeface="黑体" panose="02010609060101010101" pitchFamily="49" charset="-122"/>
                      </a:endParaRPr>
                    </a:p>
                  </a:txBody>
                  <a:tcPr marL="132714" marR="132714" marT="0" marB="0" anchor="ctr"/>
                </a:tc>
                <a:tc gridSpan="2">
                  <a:txBody>
                    <a:bodyPr vert="horz" wrap="square"/>
                    <a:lstStyle/>
                    <a:p>
                      <a:pPr indent="0" algn="ctr">
                        <a:buNone/>
                      </a:pPr>
                      <a:r>
                        <a:rPr lang="zh-CN" altLang="en-US" sz="1200" smtClean="0"/>
                        <a:t>张贵坤</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zh-CN" altLang="en-US" sz="1200" smtClean="0"/>
                        <a:t>高中</a:t>
                      </a:r>
                      <a:endParaRPr lang="en-US" altLang="en-US" sz="1200"/>
                    </a:p>
                  </a:txBody>
                  <a:tcPr marL="132714" marR="132714" marT="0" marB="0" anchor="ctr"/>
                </a:tc>
                <a:tc>
                  <a:txBody>
                    <a:bodyPr vert="horz" wrap="square"/>
                    <a:lstStyle/>
                    <a:p>
                      <a:pPr indent="0" algn="ctr">
                        <a:buNone/>
                      </a:pPr>
                      <a:r>
                        <a:rPr lang="en-US" sz="1200"/>
                        <a:t>组 </a:t>
                      </a:r>
                      <a:r>
                        <a:rPr lang="en-US" sz="1200" smtClean="0"/>
                        <a:t>     员</a:t>
                      </a:r>
                      <a:endParaRPr lang="en-US" altLang="en-US" sz="1200"/>
                    </a:p>
                  </a:txBody>
                  <a:tcPr marL="132714" marR="132714" marT="0" marB="0" anchor="ctr"/>
                </a:tc>
                <a:tc gridSpan="2">
                  <a:txBody>
                    <a:bodyPr vert="horz" wrap="square"/>
                    <a:lstStyle/>
                    <a:p>
                      <a:pPr indent="0" algn="ctr">
                        <a:buNone/>
                      </a:pPr>
                      <a:r>
                        <a:rPr lang="zh-CN" altLang="en-US" sz="1200" smtClean="0"/>
                        <a:t>无</a:t>
                      </a:r>
                      <a:endParaRPr lang="en-US" altLang="en-US" sz="1200"/>
                    </a:p>
                  </a:txBody>
                  <a:tcPr marL="132714" marR="132714" marT="0" marB="0" anchor="ctr"/>
                </a:tc>
                <a:tc hMerge="1">
                  <a:txBody>
                    <a:bodyPr vert="horz" wrap="square"/>
                    <a:lstStyle/>
                    <a:p/>
                  </a:txBody>
                  <a:tcPr/>
                </a:tc>
                <a:tc gridSpan="2">
                  <a:txBody>
                    <a:bodyPr vert="horz" wrap="square"/>
                    <a:lstStyle/>
                    <a:p>
                      <a:pPr indent="0" algn="ctr">
                        <a:buNone/>
                      </a:pPr>
                      <a:r>
                        <a:rPr lang="zh-CN" altLang="en-US" sz="1200" smtClean="0"/>
                        <a:t>技师</a:t>
                      </a:r>
                      <a:r>
                        <a:rPr lang="en-US" altLang="zh-CN" sz="1200" smtClean="0"/>
                        <a:t>/</a:t>
                      </a:r>
                      <a:r>
                        <a:rPr lang="zh-CN" altLang="en-US" sz="1200" smtClean="0"/>
                        <a:t>木工班组长</a:t>
                      </a:r>
                      <a:endParaRPr lang="en-US" altLang="en-US" sz="1200"/>
                    </a:p>
                  </a:txBody>
                  <a:tcPr marL="132714" marR="132714" marT="0" marB="0" anchor="ctr"/>
                </a:tc>
                <a:tc hMerge="1">
                  <a:txBody>
                    <a:bodyPr vert="horz" wrap="square"/>
                    <a:lstStyle/>
                    <a:p/>
                  </a:txBody>
                  <a:tcPr/>
                </a:tc>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zh-CN" altLang="en-US" sz="1200" smtClean="0"/>
                        <a:t>现场制作</a:t>
                      </a:r>
                      <a:endParaRPr lang="en-US" altLang="en-US" sz="1200" smtClean="0"/>
                    </a:p>
                  </a:txBody>
                  <a:tcPr marL="132714" marR="132714" marT="0" marB="0" anchor="ctr"/>
                </a:tc>
              </a:tr>
              <a:tr h="216024">
                <a:tc>
                  <a:txBody>
                    <a:bodyPr vert="horz" wrap="square"/>
                    <a:lstStyle/>
                    <a:p>
                      <a:pPr indent="0" algn="ctr">
                        <a:buNone/>
                      </a:pPr>
                      <a:r>
                        <a:rPr lang="en-US" sz="1200" smtClean="0">
                          <a:latin typeface="黑体" panose="02010609060101010101" pitchFamily="49" charset="-122"/>
                          <a:ea typeface="黑体" panose="02010609060101010101" pitchFamily="49" charset="-122"/>
                        </a:rPr>
                        <a:t>11</a:t>
                      </a:r>
                      <a:endParaRPr lang="en-US" altLang="en-US" sz="1200">
                        <a:latin typeface="黑体" panose="02010609060101010101" pitchFamily="49" charset="-122"/>
                        <a:ea typeface="黑体" panose="02010609060101010101" pitchFamily="49" charset="-122"/>
                      </a:endParaRPr>
                    </a:p>
                  </a:txBody>
                  <a:tcPr marL="132714" marR="132714" marT="0" marB="0" anchor="ctr"/>
                </a:tc>
                <a:tc gridSpan="2">
                  <a:txBody>
                    <a:bodyPr vert="horz" wrap="square"/>
                    <a:lstStyle/>
                    <a:p>
                      <a:pPr indent="0" algn="ctr">
                        <a:buNone/>
                      </a:pPr>
                      <a:r>
                        <a:rPr lang="zh-CN" altLang="en-US" sz="1200" smtClean="0"/>
                        <a:t>王雷</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zh-CN" altLang="en-US" sz="1200" smtClean="0"/>
                        <a:t>高中</a:t>
                      </a:r>
                      <a:endParaRPr lang="en-US" altLang="en-US" sz="1200"/>
                    </a:p>
                  </a:txBody>
                  <a:tcPr marL="132714" marR="132714" marT="0" marB="0" anchor="ctr"/>
                </a:tc>
                <a:tc>
                  <a:txBody>
                    <a:bodyPr vert="horz" wrap="square"/>
                    <a:lstStyle/>
                    <a:p>
                      <a:pPr indent="0" algn="ctr">
                        <a:buNone/>
                      </a:pPr>
                      <a:r>
                        <a:rPr lang="en-US" sz="1200" smtClean="0"/>
                        <a:t>组      </a:t>
                      </a:r>
                      <a:r>
                        <a:rPr lang="en-US" sz="1200"/>
                        <a:t>员</a:t>
                      </a:r>
                      <a:endParaRPr lang="en-US" altLang="en-US" sz="1200"/>
                    </a:p>
                  </a:txBody>
                  <a:tcPr marL="132714" marR="132714" marT="0" marB="0" anchor="ctr"/>
                </a:tc>
                <a:tc gridSpan="2">
                  <a:txBody>
                    <a:bodyPr vert="horz" wrap="square"/>
                    <a:lstStyle/>
                    <a:p>
                      <a:pPr indent="0" algn="ctr">
                        <a:buNone/>
                      </a:pPr>
                      <a:r>
                        <a:rPr lang="zh-CN" altLang="en-US" sz="1200" smtClean="0"/>
                        <a:t>无</a:t>
                      </a:r>
                      <a:endParaRPr lang="en-US" altLang="en-US" sz="1200"/>
                    </a:p>
                  </a:txBody>
                  <a:tcPr marL="132714" marR="132714" marT="0" marB="0" anchor="ctr"/>
                </a:tc>
                <a:tc hMerge="1">
                  <a:txBody>
                    <a:bodyPr vert="horz" wrap="square"/>
                    <a:lstStyle/>
                    <a:p/>
                  </a:txBody>
                  <a:tcPr/>
                </a:tc>
                <a:tc gridSpan="2">
                  <a:txBody>
                    <a:bodyPr vert="horz" wrap="square"/>
                    <a:lstStyle/>
                    <a:p>
                      <a:pPr indent="0" algn="ctr">
                        <a:buNone/>
                      </a:pPr>
                      <a:r>
                        <a:rPr lang="zh-CN" altLang="en-US" sz="1200" smtClean="0"/>
                        <a:t>技师</a:t>
                      </a:r>
                      <a:r>
                        <a:rPr lang="en-US" sz="1200" smtClean="0"/>
                        <a:t>/</a:t>
                      </a:r>
                      <a:r>
                        <a:rPr lang="zh-CN" altLang="en-US" sz="1200" smtClean="0"/>
                        <a:t>钢筋班组长</a:t>
                      </a:r>
                      <a:endParaRPr lang="en-US" altLang="en-US" sz="1200"/>
                    </a:p>
                  </a:txBody>
                  <a:tcPr marL="132714" marR="132714" marT="0" marB="0" anchor="ctr"/>
                </a:tc>
                <a:tc hMerge="1">
                  <a:txBody>
                    <a:bodyPr vert="horz" wrap="square"/>
                    <a:lstStyle/>
                    <a:p/>
                  </a:txBody>
                  <a:tcPr/>
                </a:tc>
                <a:tc>
                  <a:txBody>
                    <a:bodyPr vert="horz" wrap="square"/>
                    <a:lstStyle/>
                    <a:p>
                      <a:pPr indent="0" algn="ctr">
                        <a:buNone/>
                      </a:pPr>
                      <a:r>
                        <a:rPr lang="zh-CN" altLang="en-US" sz="1200" smtClean="0"/>
                        <a:t>现场制作</a:t>
                      </a:r>
                      <a:endParaRPr lang="en-US" altLang="en-US" sz="1200"/>
                    </a:p>
                  </a:txBody>
                  <a:tcPr marL="132714" marR="132714" marT="0" marB="0" anchor="ctr"/>
                </a:tc>
              </a:tr>
            </a:tbl>
          </a:graphicData>
        </a:graphic>
      </p:graphicFrame>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任意多边形 3"/>
          <p:cNvSpPr>
            <a:spLocks noChangeArrowheads="1"/>
          </p:cNvSpPr>
          <p:nvPr/>
        </p:nvSpPr>
        <p:spPr bwMode="auto">
          <a:xfrm flipH="1" flipV="1">
            <a:off x="4672807" y="3019426"/>
            <a:ext cx="7521575" cy="1679575"/>
          </a:xfrm>
          <a:custGeom>
            <a:gdLst>
              <a:gd name="T0" fmla="*/ 7001022 w 7521532"/>
              <a:gd name="T1" fmla="*/ 1678742 h 1678742"/>
              <a:gd name="T2" fmla="*/ 0 w 7521532"/>
              <a:gd name="T3" fmla="*/ 1678742 h 1678742"/>
              <a:gd name="T4" fmla="*/ 0 w 7521532"/>
              <a:gd name="T5" fmla="*/ 2345 h 1678742"/>
              <a:gd name="T6" fmla="*/ 520510 w 7521532"/>
              <a:gd name="T7" fmla="*/ 2345 h 1678742"/>
              <a:gd name="T8" fmla="*/ 520510 w 7521532"/>
              <a:gd name="T9" fmla="*/ 0 h 1678742"/>
              <a:gd name="T10" fmla="*/ 5982046 w 7521532"/>
              <a:gd name="T11" fmla="*/ 0 h 1678742"/>
              <a:gd name="T12" fmla="*/ 7521532 w 7521532"/>
              <a:gd name="T13" fmla="*/ 1676397 h 1678742"/>
              <a:gd name="T14" fmla="*/ 6998869 w 7521532"/>
              <a:gd name="T15" fmla="*/ 1676397 h 1678742"/>
              <a:gd name="T16" fmla="*/ 0 60000 65536"/>
              <a:gd name="T17" fmla="*/ 0 60000 65536"/>
              <a:gd name="T18" fmla="*/ 0 60000 65536"/>
              <a:gd name="T19" fmla="*/ 0 60000 65536"/>
              <a:gd name="T20" fmla="*/ 0 60000 65536"/>
              <a:gd name="T21" fmla="*/ 0 60000 65536"/>
              <a:gd name="T22" fmla="*/ 0 60000 65536"/>
              <a:gd name="T23" fmla="*/ 0 60000 65536"/>
              <a:gd name="T24" fmla="*/ 0 w 7521532"/>
              <a:gd name="T25" fmla="*/ 0 h 1678742"/>
              <a:gd name="T26" fmla="*/ 7521532 w 7521532"/>
              <a:gd name="T27" fmla="*/ 1678742 h 1678742"/>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21531" h="1678742">
                <a:moveTo>
                  <a:pt x="7001022" y="1678742"/>
                </a:moveTo>
                <a:lnTo>
                  <a:pt x="0" y="1678742"/>
                </a:lnTo>
                <a:lnTo>
                  <a:pt x="0" y="2345"/>
                </a:lnTo>
                <a:lnTo>
                  <a:pt x="520510" y="2345"/>
                </a:lnTo>
                <a:lnTo>
                  <a:pt x="520510" y="0"/>
                </a:lnTo>
                <a:lnTo>
                  <a:pt x="5982046" y="0"/>
                </a:lnTo>
                <a:lnTo>
                  <a:pt x="7521532" y="1676397"/>
                </a:lnTo>
                <a:lnTo>
                  <a:pt x="6998869" y="1676397"/>
                </a:lnTo>
                <a:close/>
              </a:path>
            </a:pathLst>
          </a:custGeom>
          <a:solidFill>
            <a:srgbClr val="005172"/>
          </a:solidFill>
          <a:ln>
            <a:solidFill>
              <a:srgbClr val="005172"/>
            </a:solidFill>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 name="直接连接符 7"/>
          <p:cNvSpPr>
            <a:spLocks noChangeShapeType="1"/>
          </p:cNvSpPr>
          <p:nvPr/>
        </p:nvSpPr>
        <p:spPr bwMode="auto">
          <a:xfrm>
            <a:off x="5361781" y="3746501"/>
            <a:ext cx="2279650" cy="2570163"/>
          </a:xfrm>
          <a:prstGeom prst="line">
            <a:avLst/>
          </a:prstGeom>
          <a:noFill/>
          <a:ln w="12700" cap="flat" cmpd="sng">
            <a:solidFill>
              <a:srgbClr val="2ABDC7"/>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6" name="直接连接符 12"/>
          <p:cNvSpPr>
            <a:spLocks noChangeShapeType="1"/>
          </p:cNvSpPr>
          <p:nvPr/>
        </p:nvSpPr>
        <p:spPr bwMode="auto">
          <a:xfrm>
            <a:off x="2561338" y="639763"/>
            <a:ext cx="2279650" cy="2570162"/>
          </a:xfrm>
          <a:prstGeom prst="line">
            <a:avLst/>
          </a:prstGeom>
          <a:noFill/>
          <a:ln w="12700" cap="flat" cmpd="sng">
            <a:solidFill>
              <a:srgbClr val="4C4B50"/>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7" name="任意多边形 16"/>
          <p:cNvSpPr>
            <a:spLocks noChangeArrowheads="1"/>
          </p:cNvSpPr>
          <p:nvPr/>
        </p:nvSpPr>
        <p:spPr bwMode="auto">
          <a:xfrm flipH="1" flipV="1">
            <a:off x="2381" y="1995489"/>
            <a:ext cx="5022850" cy="1450975"/>
          </a:xfrm>
          <a:custGeom>
            <a:gdLst>
              <a:gd name="T0" fmla="*/ 5022162 w 5022162"/>
              <a:gd name="T1" fmla="*/ 1451317 h 1451317"/>
              <a:gd name="T2" fmla="*/ 4979958 w 5022162"/>
              <a:gd name="T3" fmla="*/ 1451317 h 1451317"/>
              <a:gd name="T4" fmla="*/ 1663634 w 5022162"/>
              <a:gd name="T5" fmla="*/ 1451317 h 1451317"/>
              <a:gd name="T6" fmla="*/ 1255668 w 5022162"/>
              <a:gd name="T7" fmla="*/ 1451317 h 1451317"/>
              <a:gd name="T8" fmla="*/ 0 w 5022162"/>
              <a:gd name="T9" fmla="*/ 15123 h 1451317"/>
              <a:gd name="T10" fmla="*/ 0 w 5022162"/>
              <a:gd name="T11" fmla="*/ 0 h 1451317"/>
              <a:gd name="T12" fmla="*/ 407966 w 5022162"/>
              <a:gd name="T13" fmla="*/ 0 h 1451317"/>
              <a:gd name="T14" fmla="*/ 4979958 w 5022162"/>
              <a:gd name="T15" fmla="*/ 0 h 1451317"/>
              <a:gd name="T16" fmla="*/ 5022162 w 5022162"/>
              <a:gd name="T17" fmla="*/ 0 h 14513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022162"/>
              <a:gd name="T28" fmla="*/ 0 h 1451317"/>
              <a:gd name="T29" fmla="*/ 5022162 w 5022162"/>
              <a:gd name="T30" fmla="*/ 1451317 h 1451317"/>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022162" h="1451317">
                <a:moveTo>
                  <a:pt x="5022162" y="1451317"/>
                </a:moveTo>
                <a:lnTo>
                  <a:pt x="4979958" y="1451317"/>
                </a:lnTo>
                <a:lnTo>
                  <a:pt x="1663634" y="1451317"/>
                </a:lnTo>
                <a:lnTo>
                  <a:pt x="1255668" y="1451317"/>
                </a:lnTo>
                <a:lnTo>
                  <a:pt x="0" y="15123"/>
                </a:lnTo>
                <a:lnTo>
                  <a:pt x="0" y="0"/>
                </a:lnTo>
                <a:lnTo>
                  <a:pt x="407966" y="0"/>
                </a:lnTo>
                <a:lnTo>
                  <a:pt x="4979958" y="0"/>
                </a:lnTo>
                <a:lnTo>
                  <a:pt x="5022162" y="0"/>
                </a:lnTo>
                <a:close/>
              </a:path>
            </a:pathLst>
          </a:custGeom>
          <a:solidFill>
            <a:srgbClr val="4C4B50"/>
          </a:solidFill>
          <a:ln>
            <a:noFill/>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8" name="文本框 17"/>
          <p:cNvSpPr>
            <a:spLocks noChangeArrowheads="1"/>
          </p:cNvSpPr>
          <p:nvPr/>
        </p:nvSpPr>
        <p:spPr bwMode="auto">
          <a:xfrm>
            <a:off x="469997" y="2150885"/>
            <a:ext cx="468147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sz="7200" b="1">
                <a:solidFill>
                  <a:srgbClr val="FFFFFF"/>
                </a:solidFill>
                <a:latin typeface="Agency FB" panose="020b0503020202020204" pitchFamily="34" charset="0"/>
                <a:sym typeface="Impact" panose="020b0806030902050204" pitchFamily="34" charset="0"/>
              </a:rPr>
              <a:t>PART    </a:t>
            </a:r>
            <a:r>
              <a:rPr lang="en-US" sz="7200" b="1" smtClean="0">
                <a:solidFill>
                  <a:srgbClr val="FFC000"/>
                </a:solidFill>
                <a:latin typeface="Agency FB" panose="020b0503020202020204" pitchFamily="34" charset="0"/>
                <a:sym typeface="Impact" panose="020b0806030902050204" pitchFamily="34" charset="0"/>
              </a:rPr>
              <a:t>03</a:t>
            </a:r>
            <a:endParaRPr lang="en-US" sz="6000" b="1">
              <a:solidFill>
                <a:srgbClr val="FFC000"/>
              </a:solidFill>
              <a:latin typeface="Agency FB" panose="020b0503020202020204" pitchFamily="34" charset="0"/>
              <a:sym typeface="Impact" panose="020b0806030902050204" pitchFamily="34" charset="0"/>
            </a:endParaRPr>
          </a:p>
        </p:txBody>
      </p:sp>
      <p:sp>
        <p:nvSpPr>
          <p:cNvPr id="12" name="文本框 11"/>
          <p:cNvSpPr txBox="1"/>
          <p:nvPr/>
        </p:nvSpPr>
        <p:spPr>
          <a:xfrm>
            <a:off x="6746453" y="3434652"/>
            <a:ext cx="4476422" cy="830997"/>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4800" b="1" smtClean="0">
                <a:solidFill>
                  <a:schemeClr val="accent2"/>
                </a:solidFill>
                <a:latin typeface="黑体" panose="02010609060101010101" pitchFamily="49" charset="-122"/>
                <a:ea typeface="黑体" panose="02010609060101010101" pitchFamily="49" charset="-122"/>
              </a:rPr>
              <a:t>选择课题</a:t>
            </a:r>
            <a:endParaRPr lang="en-US" altLang="zh-CN" sz="4800" b="1">
              <a:solidFill>
                <a:schemeClr val="accent2"/>
              </a:solidFill>
              <a:latin typeface="黑体" panose="02010609060101010101" pitchFamily="49" charset="-122"/>
              <a:ea typeface="黑体" panose="02010609060101010101" pitchFamily="49" charset="-122"/>
            </a:endParaRPr>
          </a:p>
        </p:txBody>
      </p:sp>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bwMode="auto">
          <a:xfrm>
            <a:off x="697781" y="822118"/>
            <a:ext cx="10945216" cy="5415194"/>
          </a:xfrm>
          <a:prstGeom prst="rect">
            <a:avLst/>
          </a:prstGeom>
          <a:noFill/>
          <a:ln w="12700" cap="flat" cmpd="sng" algn="ctr">
            <a:solidFill>
              <a:schemeClr val="tx1"/>
            </a:solidFill>
            <a:prstDash val="dash"/>
            <a:round/>
            <a:headEnd type="none" w="med" len="med"/>
            <a:tailEnd type="none" w="med" len="med"/>
          </a:ln>
          <a:effectLst/>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endParaRPr kumimoji="0" lang="zh-CN" altLang="en-US" sz="1800" b="0" i="0" u="none" strike="noStrike" cap="none" normalizeH="0" baseline="0">
              <a:ln>
                <a:noFill/>
              </a:ln>
              <a:solidFill>
                <a:schemeClr val="tx1"/>
              </a:solidFill>
              <a:effectLst/>
              <a:latin typeface="Arial" pitchFamily="34" charset="0"/>
              <a:ea typeface="宋体" panose="02010600030101010101" pitchFamily="2" charset="-122"/>
            </a:endParaRPr>
          </a:p>
        </p:txBody>
      </p:sp>
      <p:sp>
        <p:nvSpPr>
          <p:cNvPr id="5" name="矩形 4"/>
          <p:cNvSpPr/>
          <p:nvPr/>
        </p:nvSpPr>
        <p:spPr bwMode="auto">
          <a:xfrm>
            <a:off x="1146737" y="1615955"/>
            <a:ext cx="4565642" cy="1020957"/>
          </a:xfrm>
          <a:prstGeom prst="rect">
            <a:avLst/>
          </a:prstGeom>
          <a:solidFill>
            <a:schemeClr val="accent2"/>
          </a:solidFill>
          <a:ln w="9525" cap="flat" cmpd="sng" algn="ctr">
            <a:solidFill>
              <a:schemeClr val="accent1">
                <a:lumMod val="40000"/>
                <a:lumOff val="60000"/>
              </a:schemeClr>
            </a:solidFill>
            <a:prstDash val="solid"/>
            <a:round/>
            <a:headEnd type="none" w="med" len="med"/>
            <a:tailEnd type="none" w="med" len="med"/>
          </a:ln>
          <a:effectLst/>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r>
              <a:rPr lang="zh-CN" altLang="en-US" smtClean="0"/>
              <a:t>浙江今飞产业园发展有限公司要求今飞总部大楼及研究院建设项目的总部大楼（</a:t>
            </a:r>
            <a:r>
              <a:rPr lang="en-US" altLang="zh-CN" smtClean="0"/>
              <a:t>A1#</a:t>
            </a:r>
            <a:r>
              <a:rPr lang="zh-CN" altLang="en-US" smtClean="0"/>
              <a:t>楼）幕墙翻边钢筋位置准确率不得低于</a:t>
            </a:r>
            <a:r>
              <a:rPr lang="en-US" altLang="zh-CN" smtClean="0"/>
              <a:t>96%</a:t>
            </a:r>
            <a:r>
              <a:rPr lang="zh-CN" altLang="en-US" smtClean="0"/>
              <a:t>。</a:t>
            </a:r>
            <a:endParaRPr kumimoji="0" lang="zh-CN" altLang="en-US" sz="1800" b="0" i="0" u="none" strike="noStrike" cap="none" normalizeH="0" baseline="0">
              <a:ln>
                <a:noFill/>
              </a:ln>
              <a:solidFill>
                <a:schemeClr val="tx1"/>
              </a:solidFill>
              <a:effectLst/>
              <a:latin typeface="Arial" pitchFamily="34" charset="0"/>
              <a:ea typeface="宋体" panose="02010600030101010101" pitchFamily="2" charset="-122"/>
            </a:endParaRPr>
          </a:p>
        </p:txBody>
      </p:sp>
      <p:sp>
        <p:nvSpPr>
          <p:cNvPr id="7" name="矩形 6"/>
          <p:cNvSpPr/>
          <p:nvPr/>
        </p:nvSpPr>
        <p:spPr bwMode="auto">
          <a:xfrm>
            <a:off x="1142113" y="1000406"/>
            <a:ext cx="4565642" cy="622540"/>
          </a:xfrm>
          <a:prstGeom prst="rect">
            <a:avLst/>
          </a:prstGeom>
          <a:solidFill>
            <a:schemeClr val="tx1"/>
          </a:solidFill>
          <a:ln w="28575" cap="flat" cmpd="sng" algn="ctr">
            <a:solidFill>
              <a:schemeClr val="accent2"/>
            </a:solidFill>
            <a:prstDash val="solid"/>
            <a:round/>
            <a:headEnd type="none" w="med" len="med"/>
            <a:tailEnd type="none" w="med" len="med"/>
          </a:ln>
          <a:effectLst>
            <a:outerShdw blurRad="63500" sx="102000" sy="102000" algn="ctr" rotWithShape="0">
              <a:prstClr val="black">
                <a:alpha val="40000"/>
              </a:prstClr>
            </a:outerShdw>
          </a:effectLst>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endParaRPr kumimoji="0" lang="zh-CN" altLang="en-US" sz="1800" b="0" i="0" u="none" strike="noStrike" cap="none" normalizeH="0" baseline="0">
              <a:ln>
                <a:noFill/>
              </a:ln>
              <a:solidFill>
                <a:schemeClr val="tx1"/>
              </a:solidFill>
              <a:effectLst/>
              <a:latin typeface="Arial" pitchFamily="34" charset="0"/>
              <a:ea typeface="宋体" panose="02010600030101010101" pitchFamily="2" charset="-122"/>
            </a:endParaRPr>
          </a:p>
        </p:txBody>
      </p:sp>
      <p:sp>
        <p:nvSpPr>
          <p:cNvPr id="10" name="TextBox 22"/>
          <p:cNvSpPr txBox="1"/>
          <p:nvPr/>
        </p:nvSpPr>
        <p:spPr>
          <a:xfrm>
            <a:off x="1705893" y="1080843"/>
            <a:ext cx="2977980" cy="461665"/>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en-US" altLang="zh-CN" sz="2400" b="1" smtClean="0">
                <a:solidFill>
                  <a:schemeClr val="accent2"/>
                </a:solidFill>
                <a:latin typeface="+mj-ea"/>
                <a:ea typeface="+mj-ea"/>
              </a:rPr>
              <a:t>1</a:t>
            </a:r>
            <a:r>
              <a:rPr lang="zh-CN" altLang="en-US" sz="2400" b="1" smtClean="0">
                <a:solidFill>
                  <a:schemeClr val="accent2"/>
                </a:solidFill>
                <a:latin typeface="+mj-ea"/>
                <a:ea typeface="+mj-ea"/>
              </a:rPr>
              <a:t>、业主及公司要求</a:t>
            </a:r>
            <a:endParaRPr lang="zh-CN" altLang="en-US" sz="2400" b="1">
              <a:solidFill>
                <a:schemeClr val="accent2"/>
              </a:solidFill>
              <a:latin typeface="+mj-ea"/>
              <a:ea typeface="+mj-ea"/>
            </a:endParaRPr>
          </a:p>
        </p:txBody>
      </p:sp>
      <p:sp>
        <p:nvSpPr>
          <p:cNvPr id="17" name="文本框 16"/>
          <p:cNvSpPr txBox="1"/>
          <p:nvPr/>
        </p:nvSpPr>
        <p:spPr>
          <a:xfrm>
            <a:off x="362379" y="153231"/>
            <a:ext cx="5112276" cy="523220"/>
          </a:xfrm>
          <a:prstGeom prst="rect">
            <a:avLst/>
          </a:prstGeom>
          <a:noFill/>
        </p:spPr>
        <p:txBody>
          <a:bodyPr wrap="square" rtlCol="0">
            <a:spAutoFit/>
          </a:bodyPr>
          <a:lstStyle>
            <a:defPPr>
              <a:defRPr lang="zh-CN"/>
            </a:defPPr>
            <a:lvl1pPr algn="ctr" rtl="0" fontAlgn="base">
              <a:spcBef>
                <a:spcPct val="0"/>
              </a:spcBef>
              <a:spcAft>
                <a:spcPct val="0"/>
              </a:spcAft>
              <a:buFont typeface="Arial" pitchFamily="34" charset="0"/>
              <a:defRPr sz="2800" b="1" kern="1200">
                <a:solidFill>
                  <a:schemeClr val="tx1"/>
                </a:solidFill>
                <a:latin typeface="+mj-ea"/>
                <a:ea typeface="+mj-ea"/>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l"/>
            <a:r>
              <a:rPr lang="en-US" altLang="zh-CN" smtClean="0"/>
              <a:t>3</a:t>
            </a:r>
            <a:r>
              <a:rPr lang="en-US" altLang="zh-CN"/>
              <a:t>.</a:t>
            </a:r>
            <a:r>
              <a:rPr lang="en-US" altLang="zh-CN" smtClean="0"/>
              <a:t>  </a:t>
            </a:r>
            <a:r>
              <a:rPr lang="zh-CN" altLang="en-US"/>
              <a:t>选题</a:t>
            </a:r>
            <a:r>
              <a:rPr lang="zh-CN" altLang="en-US" smtClean="0"/>
              <a:t>理由及课题确定</a:t>
            </a:r>
            <a:endParaRPr lang="zh-CN" altLang="en-US"/>
          </a:p>
        </p:txBody>
      </p:sp>
      <p:sp>
        <p:nvSpPr>
          <p:cNvPr id="18" name="矩形 17"/>
          <p:cNvSpPr/>
          <p:nvPr/>
        </p:nvSpPr>
        <p:spPr bwMode="auto">
          <a:xfrm>
            <a:off x="6344211" y="993415"/>
            <a:ext cx="4565642" cy="622540"/>
          </a:xfrm>
          <a:prstGeom prst="rect">
            <a:avLst/>
          </a:prstGeom>
          <a:solidFill>
            <a:schemeClr val="accent1"/>
          </a:solidFill>
          <a:ln w="28575" cap="flat" cmpd="sng" algn="ctr">
            <a:solidFill>
              <a:schemeClr val="accent2"/>
            </a:solidFill>
            <a:prstDash val="solid"/>
            <a:round/>
            <a:headEnd type="none" w="med" len="med"/>
            <a:tailEnd type="none" w="med" len="med"/>
          </a:ln>
          <a:effectLst>
            <a:outerShdw blurRad="63500" sx="102000" sy="102000" algn="ctr" rotWithShape="0">
              <a:prstClr val="black">
                <a:alpha val="40000"/>
              </a:prstClr>
            </a:outerShdw>
          </a:effectLst>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endParaRPr kumimoji="0" lang="zh-CN" altLang="en-US" sz="1800" b="0" i="0" u="none" strike="noStrike" cap="none" normalizeH="0" baseline="0">
              <a:ln>
                <a:noFill/>
              </a:ln>
              <a:solidFill>
                <a:schemeClr val="tx1"/>
              </a:solidFill>
              <a:effectLst/>
              <a:latin typeface="Arial" pitchFamily="34" charset="0"/>
              <a:ea typeface="宋体" panose="02010600030101010101" pitchFamily="2" charset="-122"/>
            </a:endParaRPr>
          </a:p>
        </p:txBody>
      </p:sp>
      <p:sp>
        <p:nvSpPr>
          <p:cNvPr id="19" name="TextBox 22"/>
          <p:cNvSpPr txBox="1"/>
          <p:nvPr/>
        </p:nvSpPr>
        <p:spPr>
          <a:xfrm>
            <a:off x="7192395" y="1073852"/>
            <a:ext cx="2608096" cy="461665"/>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r>
              <a:rPr lang="en-US" altLang="zh-CN" sz="2400" b="1" smtClean="0">
                <a:solidFill>
                  <a:schemeClr val="accent2"/>
                </a:solidFill>
                <a:latin typeface="+mj-ea"/>
                <a:ea typeface="+mj-ea"/>
              </a:rPr>
              <a:t>2</a:t>
            </a:r>
            <a:r>
              <a:rPr lang="zh-CN" altLang="en-US" sz="2400" b="1" smtClean="0">
                <a:solidFill>
                  <a:schemeClr val="accent2"/>
                </a:solidFill>
                <a:latin typeface="+mj-ea"/>
                <a:ea typeface="+mj-ea"/>
              </a:rPr>
              <a:t>、工程现状</a:t>
            </a:r>
            <a:endParaRPr lang="zh-CN" altLang="en-US" sz="2400" b="1">
              <a:solidFill>
                <a:schemeClr val="accent2"/>
              </a:solidFill>
              <a:latin typeface="+mj-ea"/>
              <a:ea typeface="+mj-ea"/>
            </a:endParaRPr>
          </a:p>
        </p:txBody>
      </p:sp>
      <p:sp>
        <p:nvSpPr>
          <p:cNvPr id="20" name="矩形 19"/>
          <p:cNvSpPr/>
          <p:nvPr/>
        </p:nvSpPr>
        <p:spPr bwMode="auto">
          <a:xfrm>
            <a:off x="6326614" y="1615955"/>
            <a:ext cx="4560401" cy="1693778"/>
          </a:xfrm>
          <a:prstGeom prst="rect">
            <a:avLst/>
          </a:prstGeom>
          <a:solidFill>
            <a:schemeClr val="accent2"/>
          </a:solidFill>
          <a:ln w="9525" cap="flat" cmpd="sng" algn="ctr">
            <a:solidFill>
              <a:schemeClr val="accent1">
                <a:lumMod val="40000"/>
                <a:lumOff val="60000"/>
              </a:schemeClr>
            </a:solidFill>
            <a:prstDash val="solid"/>
            <a:round/>
            <a:headEnd type="none" w="med" len="med"/>
            <a:tailEnd type="none" w="med" len="med"/>
          </a:ln>
          <a:effectLst/>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mtClean="0">
                <a:ln w="0"/>
                <a:solidFill>
                  <a:schemeClr val="accent1"/>
                </a:solidFill>
                <a:effectLst>
                  <a:outerShdw blurRad="38100" dist="25400" dir="5400000" algn="ctr" rotWithShape="0">
                    <a:srgbClr val="6E747A">
                      <a:alpha val="43000"/>
                    </a:srgbClr>
                  </a:outerShdw>
                </a:effectLst>
                <a:latin typeface="黑体" panose="02010609060101010101" pitchFamily="49" charset="-122"/>
                <a:ea typeface="黑体" panose="02010609060101010101" pitchFamily="49" charset="-122"/>
              </a:rPr>
              <a:t> </a:t>
            </a:r>
            <a:endParaRPr kumimoji="0" lang="zh-CN" altLang="en-US" sz="1800" b="0" i="0" u="none" strike="noStrike" cap="none" normalizeH="0" baseline="0">
              <a:ln>
                <a:noFill/>
              </a:ln>
              <a:solidFill>
                <a:schemeClr val="tx1"/>
              </a:solidFill>
              <a:effectLst/>
              <a:latin typeface="Arial" pitchFamily="34" charset="0"/>
              <a:ea typeface="宋体" panose="02010600030101010101" pitchFamily="2" charset="-122"/>
            </a:endParaRPr>
          </a:p>
        </p:txBody>
      </p:sp>
      <p:sp>
        <p:nvSpPr>
          <p:cNvPr id="21" name="TextBox 23"/>
          <p:cNvSpPr txBox="1"/>
          <p:nvPr/>
        </p:nvSpPr>
        <p:spPr>
          <a:xfrm>
            <a:off x="6344211" y="1607532"/>
            <a:ext cx="4359220" cy="1754326"/>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mtClean="0">
                <a:ln w="0"/>
                <a:solidFill>
                  <a:schemeClr val="accent1"/>
                </a:solidFill>
                <a:effectLst>
                  <a:outerShdw blurRad="38100" dist="25400" dir="5400000" algn="ctr" rotWithShape="0">
                    <a:srgbClr val="6E747A">
                      <a:alpha val="43000"/>
                    </a:srgbClr>
                  </a:outerShdw>
                </a:effectLst>
                <a:latin typeface="黑体" panose="02010609060101010101" pitchFamily="49" charset="-122"/>
                <a:ea typeface="黑体" panose="02010609060101010101" pitchFamily="49" charset="-122"/>
              </a:rPr>
              <a:t>  </a:t>
            </a:r>
            <a:r>
              <a:rPr lang="en-US" altLang="zh-CN" smtClean="0">
                <a:ln w="0"/>
                <a:solidFill>
                  <a:schemeClr val="accent1">
                    <a:lumMod val="50000"/>
                  </a:schemeClr>
                </a:solidFill>
                <a:latin typeface="黑体" panose="02010609060101010101" pitchFamily="49" charset="-122"/>
                <a:ea typeface="黑体" panose="02010609060101010101" pitchFamily="49" charset="-122"/>
              </a:rPr>
              <a:t>2023</a:t>
            </a:r>
            <a:r>
              <a:rPr lang="zh-CN" altLang="en-US" smtClean="0">
                <a:ln w="0"/>
                <a:solidFill>
                  <a:schemeClr val="accent1">
                    <a:lumMod val="50000"/>
                  </a:schemeClr>
                </a:solidFill>
                <a:latin typeface="黑体" panose="02010609060101010101" pitchFamily="49" charset="-122"/>
                <a:ea typeface="黑体" panose="02010609060101010101" pitchFamily="49" charset="-122"/>
              </a:rPr>
              <a:t>年</a:t>
            </a:r>
            <a:r>
              <a:rPr lang="en-US" altLang="zh-CN" smtClean="0">
                <a:ln w="0"/>
                <a:solidFill>
                  <a:schemeClr val="accent1">
                    <a:lumMod val="50000"/>
                  </a:schemeClr>
                </a:solidFill>
                <a:latin typeface="黑体" panose="02010609060101010101" pitchFamily="49" charset="-122"/>
                <a:ea typeface="黑体" panose="02010609060101010101" pitchFamily="49" charset="-122"/>
              </a:rPr>
              <a:t>8</a:t>
            </a:r>
            <a:r>
              <a:rPr lang="zh-CN" altLang="en-US" smtClean="0">
                <a:ln w="0"/>
                <a:solidFill>
                  <a:schemeClr val="accent1">
                    <a:lumMod val="50000"/>
                  </a:schemeClr>
                </a:solidFill>
                <a:latin typeface="黑体" panose="02010609060101010101" pitchFamily="49" charset="-122"/>
                <a:ea typeface="黑体" panose="02010609060101010101" pitchFamily="49" charset="-122"/>
              </a:rPr>
              <a:t>月</a:t>
            </a:r>
            <a:r>
              <a:rPr lang="en-US" altLang="zh-CN" smtClean="0">
                <a:ln w="0"/>
                <a:solidFill>
                  <a:schemeClr val="accent1">
                    <a:lumMod val="50000"/>
                  </a:schemeClr>
                </a:solidFill>
                <a:latin typeface="黑体" panose="02010609060101010101" pitchFamily="49" charset="-122"/>
                <a:ea typeface="黑体" panose="02010609060101010101" pitchFamily="49" charset="-122"/>
              </a:rPr>
              <a:t>8</a:t>
            </a:r>
            <a:r>
              <a:rPr lang="zh-CN" altLang="en-US" smtClean="0">
                <a:ln w="0"/>
                <a:solidFill>
                  <a:schemeClr val="accent1">
                    <a:lumMod val="50000"/>
                  </a:schemeClr>
                </a:solidFill>
                <a:latin typeface="黑体" panose="02010609060101010101" pitchFamily="49" charset="-122"/>
                <a:ea typeface="黑体" panose="02010609060101010101" pitchFamily="49" charset="-122"/>
              </a:rPr>
              <a:t>日，</a:t>
            </a:r>
            <a:r>
              <a:rPr lang="en-US" altLang="zh-CN" smtClean="0">
                <a:ln w="0"/>
                <a:solidFill>
                  <a:schemeClr val="accent1">
                    <a:lumMod val="50000"/>
                  </a:schemeClr>
                </a:solidFill>
                <a:latin typeface="黑体" panose="02010609060101010101" pitchFamily="49" charset="-122"/>
                <a:ea typeface="黑体" panose="02010609060101010101" pitchFamily="49" charset="-122"/>
              </a:rPr>
              <a:t>QC</a:t>
            </a:r>
            <a:r>
              <a:rPr lang="zh-CN" altLang="en-US" smtClean="0">
                <a:ln w="0"/>
                <a:solidFill>
                  <a:schemeClr val="accent1">
                    <a:lumMod val="50000"/>
                  </a:schemeClr>
                </a:solidFill>
                <a:latin typeface="黑体" panose="02010609060101010101" pitchFamily="49" charset="-122"/>
                <a:ea typeface="黑体" panose="02010609060101010101" pitchFamily="49" charset="-122"/>
              </a:rPr>
              <a:t>小组对今飞总部大楼及研</a:t>
            </a:r>
            <a:r>
              <a:rPr lang="zh-CN" altLang="en-US">
                <a:solidFill>
                  <a:schemeClr val="accent1">
                    <a:lumMod val="50000"/>
                  </a:schemeClr>
                </a:solidFill>
                <a:latin typeface="黑体" panose="02010609060101010101" pitchFamily="49" charset="-122"/>
                <a:ea typeface="黑体" panose="02010609060101010101" pitchFamily="49" charset="-122"/>
              </a:rPr>
              <a:t>究院建设项目的总部大楼（</a:t>
            </a:r>
            <a:r>
              <a:rPr lang="en-US" altLang="zh-CN">
                <a:solidFill>
                  <a:schemeClr val="accent1">
                    <a:lumMod val="50000"/>
                  </a:schemeClr>
                </a:solidFill>
                <a:latin typeface="黑体" panose="02010609060101010101" pitchFamily="49" charset="-122"/>
                <a:ea typeface="黑体" panose="02010609060101010101" pitchFamily="49" charset="-122"/>
              </a:rPr>
              <a:t>A1#</a:t>
            </a:r>
            <a:r>
              <a:rPr lang="zh-CN" altLang="en-US">
                <a:solidFill>
                  <a:schemeClr val="accent1">
                    <a:lumMod val="50000"/>
                  </a:schemeClr>
                </a:solidFill>
                <a:latin typeface="黑体" panose="02010609060101010101" pitchFamily="49" charset="-122"/>
                <a:ea typeface="黑体" panose="02010609060101010101" pitchFamily="49" charset="-122"/>
              </a:rPr>
              <a:t>楼）幕墙翻边钢</a:t>
            </a:r>
            <a:r>
              <a:rPr lang="zh-CN" altLang="en-US" smtClean="0">
                <a:solidFill>
                  <a:schemeClr val="accent1">
                    <a:lumMod val="50000"/>
                  </a:schemeClr>
                </a:solidFill>
                <a:latin typeface="黑体" panose="02010609060101010101" pitchFamily="49" charset="-122"/>
                <a:ea typeface="黑体" panose="02010609060101010101" pitchFamily="49" charset="-122"/>
              </a:rPr>
              <a:t>筋</a:t>
            </a:r>
            <a:r>
              <a:rPr lang="zh-CN" altLang="en-US">
                <a:solidFill>
                  <a:schemeClr val="accent1">
                    <a:lumMod val="50000"/>
                  </a:schemeClr>
                </a:solidFill>
                <a:latin typeface="黑体" panose="02010609060101010101" pitchFamily="49" charset="-122"/>
                <a:ea typeface="黑体" panose="02010609060101010101" pitchFamily="49" charset="-122"/>
              </a:rPr>
              <a:t>绑</a:t>
            </a:r>
            <a:r>
              <a:rPr lang="zh-CN" altLang="en-US" smtClean="0">
                <a:solidFill>
                  <a:schemeClr val="accent1">
                    <a:lumMod val="50000"/>
                  </a:schemeClr>
                </a:solidFill>
                <a:latin typeface="黑体" panose="02010609060101010101" pitchFamily="49" charset="-122"/>
                <a:ea typeface="黑体" panose="02010609060101010101" pitchFamily="49" charset="-122"/>
              </a:rPr>
              <a:t>扎位置进行了一次自检，共计检查</a:t>
            </a:r>
            <a:r>
              <a:rPr lang="en-US" altLang="zh-CN" smtClean="0">
                <a:solidFill>
                  <a:schemeClr val="accent1">
                    <a:lumMod val="50000"/>
                  </a:schemeClr>
                </a:solidFill>
                <a:latin typeface="黑体" panose="02010609060101010101" pitchFamily="49" charset="-122"/>
                <a:ea typeface="黑体" panose="02010609060101010101" pitchFamily="49" charset="-122"/>
              </a:rPr>
              <a:t>300</a:t>
            </a:r>
            <a:r>
              <a:rPr lang="zh-CN" altLang="en-US" smtClean="0">
                <a:solidFill>
                  <a:schemeClr val="accent1">
                    <a:lumMod val="50000"/>
                  </a:schemeClr>
                </a:solidFill>
                <a:latin typeface="黑体" panose="02010609060101010101" pitchFamily="49" charset="-122"/>
                <a:ea typeface="黑体" panose="02010609060101010101" pitchFamily="49" charset="-122"/>
              </a:rPr>
              <a:t>个点，发现存在翻边钢筋绑扎偏位问题，合格点数为</a:t>
            </a:r>
            <a:r>
              <a:rPr lang="en-US" altLang="zh-CN" smtClean="0">
                <a:solidFill>
                  <a:schemeClr val="accent1">
                    <a:lumMod val="50000"/>
                  </a:schemeClr>
                </a:solidFill>
                <a:latin typeface="黑体" panose="02010609060101010101" pitchFamily="49" charset="-122"/>
                <a:ea typeface="黑体" panose="02010609060101010101" pitchFamily="49" charset="-122"/>
              </a:rPr>
              <a:t>241</a:t>
            </a:r>
            <a:r>
              <a:rPr lang="zh-CN" altLang="en-US" smtClean="0">
                <a:solidFill>
                  <a:schemeClr val="accent1">
                    <a:lumMod val="50000"/>
                  </a:schemeClr>
                </a:solidFill>
                <a:latin typeface="黑体" panose="02010609060101010101" pitchFamily="49" charset="-122"/>
                <a:ea typeface="黑体" panose="02010609060101010101" pitchFamily="49" charset="-122"/>
              </a:rPr>
              <a:t>个点，一次安装合格率仅为</a:t>
            </a:r>
            <a:r>
              <a:rPr lang="en-US" altLang="zh-CN" smtClean="0">
                <a:solidFill>
                  <a:schemeClr val="accent1">
                    <a:lumMod val="50000"/>
                  </a:schemeClr>
                </a:solidFill>
                <a:latin typeface="黑体" panose="02010609060101010101" pitchFamily="49" charset="-122"/>
                <a:ea typeface="黑体" panose="02010609060101010101" pitchFamily="49" charset="-122"/>
              </a:rPr>
              <a:t>80.25%</a:t>
            </a:r>
            <a:r>
              <a:rPr lang="zh-CN" altLang="en-US" smtClean="0">
                <a:solidFill>
                  <a:schemeClr val="accent1">
                    <a:lumMod val="50000"/>
                  </a:schemeClr>
                </a:solidFill>
                <a:latin typeface="黑体" panose="02010609060101010101" pitchFamily="49" charset="-122"/>
                <a:ea typeface="黑体" panose="02010609060101010101" pitchFamily="49" charset="-122"/>
              </a:rPr>
              <a:t>。（表</a:t>
            </a:r>
            <a:r>
              <a:rPr lang="en-US" altLang="zh-CN" smtClean="0">
                <a:solidFill>
                  <a:schemeClr val="accent1">
                    <a:lumMod val="50000"/>
                  </a:schemeClr>
                </a:solidFill>
                <a:latin typeface="黑体" panose="02010609060101010101" pitchFamily="49" charset="-122"/>
                <a:ea typeface="黑体" panose="02010609060101010101" pitchFamily="49" charset="-122"/>
              </a:rPr>
              <a:t>3-1</a:t>
            </a:r>
            <a:r>
              <a:rPr lang="zh-CN" altLang="en-US" smtClean="0">
                <a:solidFill>
                  <a:schemeClr val="accent1">
                    <a:lumMod val="50000"/>
                  </a:schemeClr>
                </a:solidFill>
                <a:latin typeface="黑体" panose="02010609060101010101" pitchFamily="49" charset="-122"/>
                <a:ea typeface="黑体" panose="02010609060101010101" pitchFamily="49" charset="-122"/>
              </a:rPr>
              <a:t>）</a:t>
            </a:r>
            <a:endParaRPr lang="zh-CN" altLang="en-US">
              <a:solidFill>
                <a:schemeClr val="accent1">
                  <a:lumMod val="50000"/>
                </a:schemeClr>
              </a:solidFill>
              <a:latin typeface="黑体" panose="02010609060101010101" pitchFamily="49" charset="-122"/>
              <a:ea typeface="黑体" panose="02010609060101010101" pitchFamily="49" charset="-122"/>
            </a:endParaRPr>
          </a:p>
        </p:txBody>
      </p:sp>
      <p:sp>
        <p:nvSpPr>
          <p:cNvPr id="2" name="矩形 1"/>
          <p:cNvSpPr/>
          <p:nvPr/>
        </p:nvSpPr>
        <p:spPr>
          <a:xfrm>
            <a:off x="930647" y="5661248"/>
            <a:ext cx="5904656" cy="369332"/>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mtClean="0"/>
              <a:t>制表人：陈   岚            制表 日期：</a:t>
            </a:r>
            <a:r>
              <a:rPr lang="en-US" altLang="zh-CN" smtClean="0"/>
              <a:t>2023</a:t>
            </a:r>
            <a:r>
              <a:rPr lang="zh-CN" altLang="en-US" smtClean="0"/>
              <a:t>年</a:t>
            </a:r>
            <a:r>
              <a:rPr lang="en-US" altLang="zh-CN" smtClean="0"/>
              <a:t>8</a:t>
            </a:r>
            <a:r>
              <a:rPr lang="zh-CN" altLang="en-US" smtClean="0"/>
              <a:t>月</a:t>
            </a:r>
            <a:r>
              <a:rPr lang="en-US" altLang="zh-CN" smtClean="0"/>
              <a:t>8</a:t>
            </a:r>
            <a:r>
              <a:rPr lang="zh-CN" altLang="en-US" smtClean="0"/>
              <a:t>日</a:t>
            </a:r>
            <a:endParaRPr lang="zh-CN" altLang="en-US"/>
          </a:p>
        </p:txBody>
      </p:sp>
      <p:graphicFrame>
        <p:nvGraphicFramePr>
          <p:cNvPr id="6" name="表格 5"/>
          <p:cNvGraphicFramePr>
            <a:graphicFrameLocks noGrp="1"/>
          </p:cNvGraphicFramePr>
          <p:nvPr/>
        </p:nvGraphicFramePr>
        <p:xfrm>
          <a:off x="930647" y="3296616"/>
          <a:ext cx="5256588" cy="2280920"/>
        </p:xfrm>
        <a:graphic>
          <a:graphicData uri="http://schemas.openxmlformats.org/drawingml/2006/table">
            <a:tbl>
              <a:tblPr firstRow="1" bandRow="1">
                <a:tableStyleId>{5C22544A-7EE6-4342-B048-85BDC9FD1C3A}</a:tableStyleId>
              </a:tblPr>
              <a:tblGrid>
                <a:gridCol w="648071"/>
                <a:gridCol w="1152128"/>
                <a:gridCol w="828095"/>
                <a:gridCol w="876098"/>
                <a:gridCol w="876098"/>
                <a:gridCol w="876098"/>
              </a:tblGrid>
              <a:tr h="426720">
                <a:tc>
                  <a:txBody>
                    <a:bodyPr vert="horz" wrap="square"/>
                    <a:lstStyle/>
                    <a:p>
                      <a:pPr algn="ctr"/>
                      <a:r>
                        <a:rPr lang="zh-CN" altLang="en-US" sz="1100" smtClean="0"/>
                        <a:t>序号</a:t>
                      </a:r>
                      <a:endParaRPr lang="zh-CN" altLang="en-US" sz="1100"/>
                    </a:p>
                  </a:txBody>
                  <a:tcPr/>
                </a:tc>
                <a:tc>
                  <a:txBody>
                    <a:bodyPr vert="horz" wrap="square"/>
                    <a:lstStyle/>
                    <a:p>
                      <a:pPr algn="ctr"/>
                      <a:r>
                        <a:rPr lang="zh-CN" altLang="en-US" sz="1100" smtClean="0"/>
                        <a:t>区域</a:t>
                      </a:r>
                      <a:endParaRPr lang="zh-CN" altLang="en-US" sz="1100"/>
                    </a:p>
                  </a:txBody>
                  <a:tcPr/>
                </a:tc>
                <a:tc>
                  <a:txBody>
                    <a:bodyPr vert="horz" wrap="square"/>
                    <a:lstStyle/>
                    <a:p>
                      <a:pPr algn="ctr"/>
                      <a:r>
                        <a:rPr lang="zh-CN" altLang="en-US" sz="1100" smtClean="0"/>
                        <a:t>检查点数</a:t>
                      </a:r>
                      <a:endParaRPr lang="zh-CN" altLang="en-US" sz="1100"/>
                    </a:p>
                  </a:txBody>
                  <a:tcPr/>
                </a:tc>
                <a:tc>
                  <a:txBody>
                    <a:bodyPr vert="horz" wrap="square"/>
                    <a:lstStyle/>
                    <a:p>
                      <a:pPr algn="ctr"/>
                      <a:r>
                        <a:rPr lang="zh-CN" altLang="en-US" sz="1100" smtClean="0"/>
                        <a:t>合格点数</a:t>
                      </a:r>
                      <a:endParaRPr lang="zh-CN" altLang="en-US" sz="1100"/>
                    </a:p>
                  </a:txBody>
                  <a:tcPr/>
                </a:tc>
                <a:tc>
                  <a:txBody>
                    <a:bodyPr vert="horz" wrap="square"/>
                    <a:lstStyle/>
                    <a:p>
                      <a:pPr algn="ctr"/>
                      <a:r>
                        <a:rPr lang="zh-CN" altLang="en-US" sz="1100" smtClean="0"/>
                        <a:t>合格率</a:t>
                      </a:r>
                      <a:endParaRPr lang="zh-CN" altLang="en-US" sz="1100"/>
                    </a:p>
                  </a:txBody>
                  <a:tcPr/>
                </a:tc>
                <a:tc>
                  <a:txBody>
                    <a:bodyPr vert="horz" wrap="square"/>
                    <a:lstStyle/>
                    <a:p>
                      <a:pPr algn="ctr"/>
                      <a:r>
                        <a:rPr lang="zh-CN" altLang="en-US" sz="1100" smtClean="0"/>
                        <a:t>平均合格率</a:t>
                      </a:r>
                      <a:endParaRPr lang="zh-CN" altLang="en-US" sz="1100"/>
                    </a:p>
                  </a:txBody>
                  <a:tcPr/>
                </a:tc>
              </a:tr>
              <a:tr h="370840">
                <a:tc>
                  <a:txBody>
                    <a:bodyPr vert="horz" wrap="square"/>
                    <a:lstStyle/>
                    <a:p>
                      <a:pPr algn="ctr"/>
                      <a:r>
                        <a:rPr lang="en-US" altLang="zh-CN" sz="1400" smtClean="0"/>
                        <a:t>1</a:t>
                      </a:r>
                      <a:endParaRPr lang="zh-CN" altLang="en-US" sz="1400"/>
                    </a:p>
                  </a:txBody>
                  <a:tcPr/>
                </a:tc>
                <a:tc>
                  <a:txBody>
                    <a:bodyPr vert="horz" wrap="square"/>
                    <a:lstStyle/>
                    <a:p>
                      <a:pPr algn="ctr"/>
                      <a:r>
                        <a:rPr lang="zh-CN" altLang="en-US" sz="1400" smtClean="0"/>
                        <a:t>一楼</a:t>
                      </a:r>
                      <a:r>
                        <a:rPr lang="en-US" altLang="zh-CN" sz="1400" smtClean="0"/>
                        <a:t>E</a:t>
                      </a:r>
                      <a:r>
                        <a:rPr lang="zh-CN" altLang="en-US" sz="1400" smtClean="0"/>
                        <a:t>轴</a:t>
                      </a:r>
                      <a:endParaRPr lang="zh-CN" altLang="en-US" sz="1400"/>
                    </a:p>
                  </a:txBody>
                  <a:tcPr/>
                </a:tc>
                <a:tc>
                  <a:txBody>
                    <a:bodyPr vert="horz" wrap="square"/>
                    <a:lstStyle/>
                    <a:p>
                      <a:pPr algn="ctr"/>
                      <a:r>
                        <a:rPr lang="en-US" altLang="zh-CN" sz="1400" smtClean="0"/>
                        <a:t>100</a:t>
                      </a:r>
                      <a:endParaRPr lang="zh-CN" altLang="en-US" sz="1400"/>
                    </a:p>
                  </a:txBody>
                  <a:tcPr/>
                </a:tc>
                <a:tc>
                  <a:txBody>
                    <a:bodyPr vert="horz" wrap="square"/>
                    <a:lstStyle/>
                    <a:p>
                      <a:pPr algn="ctr"/>
                      <a:r>
                        <a:rPr lang="en-US" altLang="zh-CN" sz="1400" smtClean="0"/>
                        <a:t>81</a:t>
                      </a:r>
                      <a:endParaRPr lang="zh-CN" altLang="en-US" sz="1400"/>
                    </a:p>
                  </a:txBody>
                  <a:tcPr/>
                </a:tc>
                <a:tc>
                  <a:txBody>
                    <a:bodyPr vert="horz" wrap="square"/>
                    <a:lstStyle/>
                    <a:p>
                      <a:pPr algn="ctr"/>
                      <a:r>
                        <a:rPr lang="en-US" altLang="zh-CN" sz="1400" smtClean="0"/>
                        <a:t>81%</a:t>
                      </a:r>
                      <a:endParaRPr lang="zh-CN" altLang="en-US" sz="1400"/>
                    </a:p>
                  </a:txBody>
                  <a:tcPr/>
                </a:tc>
                <a:tc rowSpan="5">
                  <a:txBody>
                    <a:bodyPr vert="horz" wrap="square"/>
                    <a:lstStyle/>
                    <a:p>
                      <a:pPr algn="ctr"/>
                      <a:endParaRPr lang="en-US" altLang="zh-CN" sz="1400" smtClean="0"/>
                    </a:p>
                    <a:p>
                      <a:pPr algn="ctr"/>
                      <a:endParaRPr lang="en-US" altLang="zh-CN" sz="1400" smtClean="0"/>
                    </a:p>
                    <a:p>
                      <a:pPr algn="ctr"/>
                      <a:endParaRPr lang="en-US" altLang="zh-CN" sz="1400" smtClean="0"/>
                    </a:p>
                    <a:p>
                      <a:pPr algn="ctr"/>
                      <a:r>
                        <a:rPr lang="en-US" altLang="zh-CN" sz="1400" smtClean="0"/>
                        <a:t>80.25%</a:t>
                      </a:r>
                      <a:endParaRPr lang="zh-CN" altLang="en-US" sz="1400"/>
                    </a:p>
                  </a:txBody>
                  <a:tcPr/>
                </a:tc>
              </a:tr>
              <a:tr h="370840">
                <a:tc>
                  <a:txBody>
                    <a:bodyPr vert="horz" wrap="square"/>
                    <a:lstStyle/>
                    <a:p>
                      <a:pPr algn="ctr"/>
                      <a:r>
                        <a:rPr lang="en-US" altLang="zh-CN" sz="1400" smtClean="0"/>
                        <a:t>2</a:t>
                      </a:r>
                      <a:endParaRPr lang="zh-CN" altLang="en-US" sz="1400"/>
                    </a:p>
                  </a:txBody>
                  <a:tcPr/>
                </a:tc>
                <a:tc>
                  <a:txBody>
                    <a:bodyPr vert="horz" wrap="square"/>
                    <a:lstStyle/>
                    <a:p>
                      <a:pPr algn="ctr"/>
                      <a:r>
                        <a:rPr lang="zh-CN" altLang="en-US" sz="1400" smtClean="0"/>
                        <a:t>一楼</a:t>
                      </a:r>
                      <a:r>
                        <a:rPr lang="en-US" altLang="zh-CN" sz="1400" smtClean="0"/>
                        <a:t>A</a:t>
                      </a:r>
                      <a:r>
                        <a:rPr lang="zh-CN" altLang="en-US" sz="1400" smtClean="0"/>
                        <a:t>轴</a:t>
                      </a:r>
                      <a:endParaRPr lang="zh-CN" altLang="en-US" sz="1400"/>
                    </a:p>
                  </a:txBody>
                  <a:tcPr/>
                </a:tc>
                <a:tc>
                  <a:txBody>
                    <a:bodyPr vert="horz" wrap="square"/>
                    <a:lstStyle/>
                    <a:p>
                      <a:pPr algn="ctr"/>
                      <a:r>
                        <a:rPr lang="en-US" altLang="zh-CN" sz="1400" smtClean="0"/>
                        <a:t>100</a:t>
                      </a:r>
                      <a:endParaRPr lang="zh-CN" altLang="en-US" sz="1400"/>
                    </a:p>
                  </a:txBody>
                  <a:tcPr/>
                </a:tc>
                <a:tc>
                  <a:txBody>
                    <a:bodyPr vert="horz" wrap="square"/>
                    <a:lstStyle/>
                    <a:p>
                      <a:pPr algn="ctr"/>
                      <a:r>
                        <a:rPr lang="en-US" altLang="zh-CN" sz="1400" smtClean="0"/>
                        <a:t>80</a:t>
                      </a:r>
                      <a:endParaRPr lang="zh-CN" altLang="en-US" sz="1400"/>
                    </a:p>
                  </a:txBody>
                  <a:tcPr/>
                </a:tc>
                <a:tc>
                  <a:txBody>
                    <a:bodyPr vert="horz" wrap="square"/>
                    <a:lstStyle/>
                    <a:p>
                      <a:pPr algn="ctr"/>
                      <a:r>
                        <a:rPr lang="en-US" altLang="zh-CN" sz="1400" smtClean="0"/>
                        <a:t>80%</a:t>
                      </a:r>
                      <a:endParaRPr lang="zh-CN" altLang="en-US" sz="1400"/>
                    </a:p>
                  </a:txBody>
                  <a:tcPr/>
                </a:tc>
                <a:tc vMerge="1">
                  <a:txBody>
                    <a:bodyPr vert="horz" wrap="square"/>
                    <a:lstStyle/>
                    <a:p/>
                  </a:txBody>
                  <a:tcPr/>
                </a:tc>
              </a:tr>
              <a:tr h="370840">
                <a:tc>
                  <a:txBody>
                    <a:bodyPr vert="horz" wrap="square"/>
                    <a:lstStyle/>
                    <a:p>
                      <a:pPr algn="ctr"/>
                      <a:r>
                        <a:rPr lang="en-US" altLang="zh-CN" sz="1400" smtClean="0"/>
                        <a:t>3</a:t>
                      </a:r>
                      <a:endParaRPr lang="zh-CN" altLang="en-US" sz="1400"/>
                    </a:p>
                  </a:txBody>
                  <a:tcPr/>
                </a:tc>
                <a:tc>
                  <a:txBody>
                    <a:bodyPr vert="horz" wrap="square"/>
                    <a:lstStyle/>
                    <a:p>
                      <a:pPr algn="ctr"/>
                      <a:r>
                        <a:rPr lang="zh-CN" altLang="en-US" sz="1400" smtClean="0"/>
                        <a:t>一楼</a:t>
                      </a:r>
                      <a:r>
                        <a:rPr lang="en-US" altLang="zh-CN" sz="1400" smtClean="0"/>
                        <a:t>1</a:t>
                      </a:r>
                      <a:r>
                        <a:rPr lang="zh-CN" altLang="en-US" sz="1400" smtClean="0"/>
                        <a:t>轴</a:t>
                      </a:r>
                      <a:endParaRPr lang="zh-CN" altLang="en-US" sz="1400"/>
                    </a:p>
                  </a:txBody>
                  <a:tcPr/>
                </a:tc>
                <a:tc>
                  <a:txBody>
                    <a:bodyPr vert="horz" wrap="square"/>
                    <a:lstStyle/>
                    <a:p>
                      <a:pPr algn="ctr"/>
                      <a:r>
                        <a:rPr lang="en-US" altLang="zh-CN" sz="1400" smtClean="0"/>
                        <a:t>50</a:t>
                      </a:r>
                      <a:endParaRPr lang="zh-CN" altLang="en-US" sz="1400"/>
                    </a:p>
                  </a:txBody>
                  <a:tcPr/>
                </a:tc>
                <a:tc>
                  <a:txBody>
                    <a:bodyPr vert="horz" wrap="square"/>
                    <a:lstStyle/>
                    <a:p>
                      <a:pPr algn="ctr"/>
                      <a:r>
                        <a:rPr lang="en-US" altLang="zh-CN" sz="1400" smtClean="0"/>
                        <a:t>39</a:t>
                      </a:r>
                      <a:endParaRPr lang="zh-CN" altLang="en-US" sz="1400"/>
                    </a:p>
                  </a:txBody>
                  <a:tcPr/>
                </a:tc>
                <a:tc>
                  <a:txBody>
                    <a:bodyPr vert="horz" wrap="square"/>
                    <a:lstStyle/>
                    <a:p>
                      <a:pPr algn="ctr"/>
                      <a:r>
                        <a:rPr lang="en-US" altLang="zh-CN" sz="1400" smtClean="0"/>
                        <a:t>78%</a:t>
                      </a:r>
                      <a:endParaRPr lang="zh-CN" altLang="en-US" sz="1400"/>
                    </a:p>
                  </a:txBody>
                  <a:tcPr/>
                </a:tc>
                <a:tc vMerge="1">
                  <a:txBody>
                    <a:bodyPr vert="horz" wrap="square"/>
                    <a:lstStyle/>
                    <a:p/>
                  </a:txBody>
                  <a:tcPr/>
                </a:tc>
              </a:tr>
              <a:tr h="370840">
                <a:tc>
                  <a:txBody>
                    <a:bodyPr vert="horz" wrap="square"/>
                    <a:lstStyle/>
                    <a:p>
                      <a:pPr algn="ctr"/>
                      <a:r>
                        <a:rPr lang="en-US" altLang="zh-CN" sz="1400" smtClean="0"/>
                        <a:t>4</a:t>
                      </a:r>
                      <a:endParaRPr lang="zh-CN" altLang="en-US" sz="1400"/>
                    </a:p>
                  </a:txBody>
                  <a:tcPr/>
                </a:tc>
                <a:tc>
                  <a:txBody>
                    <a:bodyPr vert="horz" wrap="square"/>
                    <a:lstStyle/>
                    <a:p>
                      <a:pPr algn="ctr"/>
                      <a:r>
                        <a:rPr lang="zh-CN" altLang="en-US" sz="1400" smtClean="0"/>
                        <a:t>一楼</a:t>
                      </a:r>
                      <a:r>
                        <a:rPr lang="en-US" altLang="zh-CN" sz="1400" smtClean="0"/>
                        <a:t>15</a:t>
                      </a:r>
                      <a:r>
                        <a:rPr lang="zh-CN" altLang="en-US" sz="1400" smtClean="0"/>
                        <a:t>轴</a:t>
                      </a:r>
                      <a:endParaRPr lang="zh-CN" altLang="en-US" sz="1400"/>
                    </a:p>
                  </a:txBody>
                  <a:tcPr/>
                </a:tc>
                <a:tc>
                  <a:txBody>
                    <a:bodyPr vert="horz" wrap="square"/>
                    <a:lstStyle/>
                    <a:p>
                      <a:pPr algn="ctr"/>
                      <a:r>
                        <a:rPr lang="en-US" altLang="zh-CN" sz="1400" smtClean="0"/>
                        <a:t>50</a:t>
                      </a:r>
                      <a:endParaRPr lang="zh-CN" altLang="en-US" sz="1400"/>
                    </a:p>
                  </a:txBody>
                  <a:tcPr/>
                </a:tc>
                <a:tc>
                  <a:txBody>
                    <a:bodyPr vert="horz" wrap="square"/>
                    <a:lstStyle/>
                    <a:p>
                      <a:pPr algn="ctr"/>
                      <a:r>
                        <a:rPr lang="en-US" altLang="zh-CN" sz="1400" smtClean="0"/>
                        <a:t>41</a:t>
                      </a:r>
                      <a:endParaRPr lang="zh-CN" altLang="en-US" sz="1400"/>
                    </a:p>
                  </a:txBody>
                  <a:tcPr/>
                </a:tc>
                <a:tc>
                  <a:txBody>
                    <a:bodyPr vert="horz" wrap="square"/>
                    <a:lstStyle/>
                    <a:p>
                      <a:pPr algn="ctr"/>
                      <a:r>
                        <a:rPr lang="en-US" altLang="zh-CN" sz="1400" smtClean="0"/>
                        <a:t>82%</a:t>
                      </a:r>
                      <a:endParaRPr lang="zh-CN" altLang="en-US" sz="1400"/>
                    </a:p>
                  </a:txBody>
                  <a:tcPr/>
                </a:tc>
                <a:tc vMerge="1">
                  <a:txBody>
                    <a:bodyPr vert="horz" wrap="square"/>
                    <a:lstStyle/>
                    <a:p/>
                  </a:txBody>
                  <a:tcPr/>
                </a:tc>
              </a:tr>
              <a:tr h="370840">
                <a:tc gridSpan="2">
                  <a:txBody>
                    <a:bodyPr vert="horz" wrap="square"/>
                    <a:lstStyle/>
                    <a:p>
                      <a:pPr algn="ctr"/>
                      <a:r>
                        <a:rPr lang="zh-CN" altLang="en-US" sz="1400" smtClean="0"/>
                        <a:t>合计</a:t>
                      </a:r>
                      <a:endParaRPr lang="zh-CN" altLang="en-US" sz="1400"/>
                    </a:p>
                  </a:txBody>
                  <a:tcPr/>
                </a:tc>
                <a:tc hMerge="1">
                  <a:txBody>
                    <a:bodyPr vert="horz" wrap="square"/>
                    <a:lstStyle/>
                    <a:p/>
                  </a:txBody>
                  <a:tcPr/>
                </a:tc>
                <a:tc>
                  <a:txBody>
                    <a:bodyPr vert="horz" wrap="square"/>
                    <a:lstStyle/>
                    <a:p>
                      <a:pPr algn="ctr"/>
                      <a:r>
                        <a:rPr lang="en-US" altLang="zh-CN" sz="1400" smtClean="0"/>
                        <a:t>300</a:t>
                      </a:r>
                      <a:endParaRPr lang="zh-CN" altLang="en-US" sz="1400"/>
                    </a:p>
                  </a:txBody>
                  <a:tcPr/>
                </a:tc>
                <a:tc>
                  <a:txBody>
                    <a:bodyPr vert="horz" wrap="square"/>
                    <a:lstStyle/>
                    <a:p>
                      <a:pPr algn="ctr"/>
                      <a:r>
                        <a:rPr lang="en-US" altLang="zh-CN" sz="1400" smtClean="0"/>
                        <a:t>241</a:t>
                      </a:r>
                      <a:endParaRPr lang="zh-CN" altLang="en-US" sz="1400"/>
                    </a:p>
                  </a:txBody>
                  <a:tcPr/>
                </a:tc>
                <a:tc>
                  <a:txBody>
                    <a:bodyPr vert="horz" wrap="square"/>
                    <a:lstStyle/>
                    <a:p>
                      <a:pPr algn="ctr"/>
                      <a:r>
                        <a:rPr lang="en-US" altLang="zh-CN" sz="1400" smtClean="0"/>
                        <a:t>80.25%</a:t>
                      </a:r>
                      <a:endParaRPr lang="zh-CN" altLang="en-US" sz="1400"/>
                    </a:p>
                  </a:txBody>
                  <a:tcPr/>
                </a:tc>
                <a:tc vMerge="1">
                  <a:txBody>
                    <a:bodyPr vert="horz" wrap="square"/>
                    <a:lstStyle/>
                    <a:p/>
                  </a:txBody>
                  <a:tcPr/>
                </a:tc>
              </a:tr>
            </a:tbl>
          </a:graphicData>
        </a:graphic>
      </p:graphicFrame>
      <p:sp>
        <p:nvSpPr>
          <p:cNvPr id="8" name="矩形 7"/>
          <p:cNvSpPr/>
          <p:nvPr/>
        </p:nvSpPr>
        <p:spPr>
          <a:xfrm>
            <a:off x="930647" y="2867178"/>
            <a:ext cx="5167734" cy="338554"/>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1600"/>
              <a:t>表</a:t>
            </a:r>
            <a:r>
              <a:rPr lang="en-US" altLang="zh-CN" sz="1600" smtClean="0"/>
              <a:t>3-1</a:t>
            </a:r>
            <a:r>
              <a:rPr lang="zh-CN" altLang="en-US" sz="1600" smtClean="0"/>
              <a:t>         </a:t>
            </a:r>
            <a:r>
              <a:rPr lang="en-US" altLang="zh-CN" sz="1600" smtClean="0"/>
              <a:t>A1#</a:t>
            </a:r>
            <a:r>
              <a:rPr lang="zh-CN" altLang="en-US" sz="1600" smtClean="0"/>
              <a:t>楼一楼幕墙翻边位置准确率统计表</a:t>
            </a:r>
            <a:endParaRPr lang="zh-CN" altLang="en-US" sz="1600"/>
          </a:p>
        </p:txBody>
      </p:sp>
      <p:sp>
        <p:nvSpPr>
          <p:cNvPr id="15" name="矩形 14"/>
          <p:cNvSpPr/>
          <p:nvPr/>
        </p:nvSpPr>
        <p:spPr>
          <a:xfrm>
            <a:off x="6457155" y="3613666"/>
            <a:ext cx="5032147" cy="646331"/>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mtClean="0"/>
              <a:t>       从调查结果看，无论是不同区域还是平均合</a:t>
            </a:r>
            <a:endParaRPr lang="en-US" altLang="zh-CN" smtClean="0"/>
          </a:p>
          <a:p>
            <a:r>
              <a:rPr lang="zh-CN" altLang="en-US" smtClean="0"/>
              <a:t>格率，都远低于业主要求的不低于</a:t>
            </a:r>
            <a:r>
              <a:rPr lang="en-US" altLang="zh-CN" smtClean="0"/>
              <a:t>96%</a:t>
            </a:r>
            <a:r>
              <a:rPr lang="zh-CN" altLang="en-US" smtClean="0"/>
              <a:t>合格率。</a:t>
            </a:r>
            <a:endParaRPr lang="en-US" altLang="zh-CN" smtClean="0"/>
          </a:p>
        </p:txBody>
      </p:sp>
      <p:sp>
        <p:nvSpPr>
          <p:cNvPr id="22" name="矩形 21"/>
          <p:cNvSpPr/>
          <p:nvPr/>
        </p:nvSpPr>
        <p:spPr>
          <a:xfrm>
            <a:off x="6501955" y="4306840"/>
            <a:ext cx="4673074" cy="923330"/>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mtClean="0"/>
              <a:t>       </a:t>
            </a:r>
            <a:r>
              <a:rPr lang="zh-CN" altLang="en-US" smtClean="0"/>
              <a:t>基于以上两理由，</a:t>
            </a:r>
            <a:r>
              <a:rPr lang="en-US" altLang="zh-CN" smtClean="0"/>
              <a:t>QC</a:t>
            </a:r>
            <a:r>
              <a:rPr lang="zh-CN" altLang="en-US" smtClean="0"/>
              <a:t>小组选定课题为：</a:t>
            </a:r>
            <a:endParaRPr lang="en-US" altLang="zh-CN" smtClean="0"/>
          </a:p>
          <a:p>
            <a:r>
              <a:rPr lang="en-US" altLang="zh-CN" b="1" kern="0" smtClean="0">
                <a:latin typeface="+mj-ea"/>
              </a:rPr>
              <a:t>《</a:t>
            </a:r>
            <a:r>
              <a:rPr lang="zh-CN" altLang="zh-CN" b="1" kern="0" smtClean="0">
                <a:latin typeface="+mj-ea"/>
              </a:rPr>
              <a:t>提</a:t>
            </a:r>
            <a:r>
              <a:rPr lang="zh-CN" altLang="zh-CN" b="1" kern="0">
                <a:latin typeface="+mj-ea"/>
              </a:rPr>
              <a:t>高</a:t>
            </a:r>
            <a:r>
              <a:rPr lang="zh-CN" altLang="en-US" b="1" kern="0">
                <a:latin typeface="+mj-ea"/>
              </a:rPr>
              <a:t>幕墙翻边钢筋位置准确合格</a:t>
            </a:r>
            <a:r>
              <a:rPr lang="zh-CN" altLang="en-US" b="1" kern="0" smtClean="0">
                <a:latin typeface="+mj-ea"/>
              </a:rPr>
              <a:t>率</a:t>
            </a:r>
            <a:r>
              <a:rPr lang="en-US" altLang="zh-CN" b="1" kern="0" smtClean="0">
                <a:latin typeface="+mj-ea"/>
              </a:rPr>
              <a:t>》</a:t>
            </a:r>
            <a:r>
              <a:rPr lang="zh-CN" altLang="en-US" b="1" kern="0" smtClean="0">
                <a:latin typeface="+mj-ea"/>
              </a:rPr>
              <a:t>。</a:t>
            </a:r>
            <a:endParaRPr lang="zh-CN" altLang="zh-CN" b="1" kern="0">
              <a:latin typeface="+mj-ea"/>
            </a:endParaRPr>
          </a:p>
          <a:p>
            <a:endParaRPr lang="en-US" altLang="zh-CN" smtClean="0"/>
          </a:p>
        </p:txBody>
      </p:sp>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任意多边形 3"/>
          <p:cNvSpPr>
            <a:spLocks noChangeArrowheads="1"/>
          </p:cNvSpPr>
          <p:nvPr/>
        </p:nvSpPr>
        <p:spPr bwMode="auto">
          <a:xfrm flipH="1" flipV="1">
            <a:off x="4672807" y="3019426"/>
            <a:ext cx="7521575" cy="1679575"/>
          </a:xfrm>
          <a:custGeom>
            <a:gdLst>
              <a:gd name="T0" fmla="*/ 7001022 w 7521532"/>
              <a:gd name="T1" fmla="*/ 1678742 h 1678742"/>
              <a:gd name="T2" fmla="*/ 0 w 7521532"/>
              <a:gd name="T3" fmla="*/ 1678742 h 1678742"/>
              <a:gd name="T4" fmla="*/ 0 w 7521532"/>
              <a:gd name="T5" fmla="*/ 2345 h 1678742"/>
              <a:gd name="T6" fmla="*/ 520510 w 7521532"/>
              <a:gd name="T7" fmla="*/ 2345 h 1678742"/>
              <a:gd name="T8" fmla="*/ 520510 w 7521532"/>
              <a:gd name="T9" fmla="*/ 0 h 1678742"/>
              <a:gd name="T10" fmla="*/ 5982046 w 7521532"/>
              <a:gd name="T11" fmla="*/ 0 h 1678742"/>
              <a:gd name="T12" fmla="*/ 7521532 w 7521532"/>
              <a:gd name="T13" fmla="*/ 1676397 h 1678742"/>
              <a:gd name="T14" fmla="*/ 6998869 w 7521532"/>
              <a:gd name="T15" fmla="*/ 1676397 h 1678742"/>
              <a:gd name="T16" fmla="*/ 0 60000 65536"/>
              <a:gd name="T17" fmla="*/ 0 60000 65536"/>
              <a:gd name="T18" fmla="*/ 0 60000 65536"/>
              <a:gd name="T19" fmla="*/ 0 60000 65536"/>
              <a:gd name="T20" fmla="*/ 0 60000 65536"/>
              <a:gd name="T21" fmla="*/ 0 60000 65536"/>
              <a:gd name="T22" fmla="*/ 0 60000 65536"/>
              <a:gd name="T23" fmla="*/ 0 60000 65536"/>
              <a:gd name="T24" fmla="*/ 0 w 7521532"/>
              <a:gd name="T25" fmla="*/ 0 h 1678742"/>
              <a:gd name="T26" fmla="*/ 7521532 w 7521532"/>
              <a:gd name="T27" fmla="*/ 1678742 h 1678742"/>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21531" h="1678742">
                <a:moveTo>
                  <a:pt x="7001022" y="1678742"/>
                </a:moveTo>
                <a:lnTo>
                  <a:pt x="0" y="1678742"/>
                </a:lnTo>
                <a:lnTo>
                  <a:pt x="0" y="2345"/>
                </a:lnTo>
                <a:lnTo>
                  <a:pt x="520510" y="2345"/>
                </a:lnTo>
                <a:lnTo>
                  <a:pt x="520510" y="0"/>
                </a:lnTo>
                <a:lnTo>
                  <a:pt x="5982046" y="0"/>
                </a:lnTo>
                <a:lnTo>
                  <a:pt x="7521532" y="1676397"/>
                </a:lnTo>
                <a:lnTo>
                  <a:pt x="6998869" y="1676397"/>
                </a:lnTo>
                <a:close/>
              </a:path>
            </a:pathLst>
          </a:custGeom>
          <a:solidFill>
            <a:srgbClr val="005172"/>
          </a:solidFill>
          <a:ln>
            <a:solidFill>
              <a:srgbClr val="005172"/>
            </a:solidFill>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 name="直接连接符 7"/>
          <p:cNvSpPr>
            <a:spLocks noChangeShapeType="1"/>
          </p:cNvSpPr>
          <p:nvPr/>
        </p:nvSpPr>
        <p:spPr bwMode="auto">
          <a:xfrm>
            <a:off x="5361781" y="3746501"/>
            <a:ext cx="2279650" cy="2570163"/>
          </a:xfrm>
          <a:prstGeom prst="line">
            <a:avLst/>
          </a:prstGeom>
          <a:noFill/>
          <a:ln w="12700" cap="flat" cmpd="sng">
            <a:solidFill>
              <a:srgbClr val="2ABDC7"/>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6" name="直接连接符 12"/>
          <p:cNvSpPr>
            <a:spLocks noChangeShapeType="1"/>
          </p:cNvSpPr>
          <p:nvPr/>
        </p:nvSpPr>
        <p:spPr bwMode="auto">
          <a:xfrm>
            <a:off x="2561338" y="639763"/>
            <a:ext cx="2279650" cy="2570162"/>
          </a:xfrm>
          <a:prstGeom prst="line">
            <a:avLst/>
          </a:prstGeom>
          <a:noFill/>
          <a:ln w="12700" cap="flat" cmpd="sng">
            <a:solidFill>
              <a:srgbClr val="4C4B50"/>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7" name="任意多边形 16"/>
          <p:cNvSpPr>
            <a:spLocks noChangeArrowheads="1"/>
          </p:cNvSpPr>
          <p:nvPr/>
        </p:nvSpPr>
        <p:spPr bwMode="auto">
          <a:xfrm flipH="1" flipV="1">
            <a:off x="2381" y="1995489"/>
            <a:ext cx="5022850" cy="1450975"/>
          </a:xfrm>
          <a:custGeom>
            <a:gdLst>
              <a:gd name="T0" fmla="*/ 5022162 w 5022162"/>
              <a:gd name="T1" fmla="*/ 1451317 h 1451317"/>
              <a:gd name="T2" fmla="*/ 4979958 w 5022162"/>
              <a:gd name="T3" fmla="*/ 1451317 h 1451317"/>
              <a:gd name="T4" fmla="*/ 1663634 w 5022162"/>
              <a:gd name="T5" fmla="*/ 1451317 h 1451317"/>
              <a:gd name="T6" fmla="*/ 1255668 w 5022162"/>
              <a:gd name="T7" fmla="*/ 1451317 h 1451317"/>
              <a:gd name="T8" fmla="*/ 0 w 5022162"/>
              <a:gd name="T9" fmla="*/ 15123 h 1451317"/>
              <a:gd name="T10" fmla="*/ 0 w 5022162"/>
              <a:gd name="T11" fmla="*/ 0 h 1451317"/>
              <a:gd name="T12" fmla="*/ 407966 w 5022162"/>
              <a:gd name="T13" fmla="*/ 0 h 1451317"/>
              <a:gd name="T14" fmla="*/ 4979958 w 5022162"/>
              <a:gd name="T15" fmla="*/ 0 h 1451317"/>
              <a:gd name="T16" fmla="*/ 5022162 w 5022162"/>
              <a:gd name="T17" fmla="*/ 0 h 14513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022162"/>
              <a:gd name="T28" fmla="*/ 0 h 1451317"/>
              <a:gd name="T29" fmla="*/ 5022162 w 5022162"/>
              <a:gd name="T30" fmla="*/ 1451317 h 1451317"/>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022162" h="1451317">
                <a:moveTo>
                  <a:pt x="5022162" y="1451317"/>
                </a:moveTo>
                <a:lnTo>
                  <a:pt x="4979958" y="1451317"/>
                </a:lnTo>
                <a:lnTo>
                  <a:pt x="1663634" y="1451317"/>
                </a:lnTo>
                <a:lnTo>
                  <a:pt x="1255668" y="1451317"/>
                </a:lnTo>
                <a:lnTo>
                  <a:pt x="0" y="15123"/>
                </a:lnTo>
                <a:lnTo>
                  <a:pt x="0" y="0"/>
                </a:lnTo>
                <a:lnTo>
                  <a:pt x="407966" y="0"/>
                </a:lnTo>
                <a:lnTo>
                  <a:pt x="4979958" y="0"/>
                </a:lnTo>
                <a:lnTo>
                  <a:pt x="5022162" y="0"/>
                </a:lnTo>
                <a:close/>
              </a:path>
            </a:pathLst>
          </a:custGeom>
          <a:solidFill>
            <a:srgbClr val="4C4B50"/>
          </a:solidFill>
          <a:ln>
            <a:noFill/>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8" name="文本框 17"/>
          <p:cNvSpPr>
            <a:spLocks noChangeArrowheads="1"/>
          </p:cNvSpPr>
          <p:nvPr/>
        </p:nvSpPr>
        <p:spPr bwMode="auto">
          <a:xfrm>
            <a:off x="469997" y="2150885"/>
            <a:ext cx="468147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sz="7200" b="1">
                <a:solidFill>
                  <a:srgbClr val="FFFFFF"/>
                </a:solidFill>
                <a:latin typeface="Agency FB" panose="020b0503020202020204" pitchFamily="34" charset="0"/>
                <a:sym typeface="Impact" panose="020b0806030902050204" pitchFamily="34" charset="0"/>
              </a:rPr>
              <a:t>PART    </a:t>
            </a:r>
            <a:r>
              <a:rPr lang="en-US" sz="7200" b="1" smtClean="0">
                <a:solidFill>
                  <a:schemeClr val="tx2"/>
                </a:solidFill>
                <a:latin typeface="Agency FB" panose="020b0503020202020204" pitchFamily="34" charset="0"/>
                <a:sym typeface="Impact" panose="020b0806030902050204" pitchFamily="34" charset="0"/>
              </a:rPr>
              <a:t>04</a:t>
            </a:r>
            <a:endParaRPr lang="en-US" sz="6000" b="1">
              <a:solidFill>
                <a:schemeClr val="tx2"/>
              </a:solidFill>
              <a:latin typeface="Agency FB" panose="020b0503020202020204" pitchFamily="34" charset="0"/>
              <a:sym typeface="Impact" panose="020b0806030902050204" pitchFamily="34" charset="0"/>
            </a:endParaRPr>
          </a:p>
        </p:txBody>
      </p:sp>
      <p:sp>
        <p:nvSpPr>
          <p:cNvPr id="12" name="文本框 11"/>
          <p:cNvSpPr txBox="1"/>
          <p:nvPr/>
        </p:nvSpPr>
        <p:spPr>
          <a:xfrm>
            <a:off x="6746453" y="3434652"/>
            <a:ext cx="5431720" cy="830997"/>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4800" b="1" smtClean="0">
                <a:solidFill>
                  <a:schemeClr val="accent2"/>
                </a:solidFill>
                <a:latin typeface="黑体" panose="02010609060101010101" pitchFamily="49" charset="-122"/>
                <a:ea typeface="黑体" panose="02010609060101010101" pitchFamily="49" charset="-122"/>
              </a:rPr>
              <a:t>现状调查</a:t>
            </a:r>
            <a:endParaRPr lang="en-US" altLang="zh-CN" sz="4800" b="1">
              <a:solidFill>
                <a:schemeClr val="accent2"/>
              </a:solidFill>
              <a:latin typeface="黑体" panose="02010609060101010101" pitchFamily="49" charset="-122"/>
              <a:ea typeface="黑体" panose="02010609060101010101" pitchFamily="49" charset="-122"/>
            </a:endParaRPr>
          </a:p>
        </p:txBody>
      </p:sp>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 name="矩形 21"/>
          <p:cNvSpPr/>
          <p:nvPr/>
        </p:nvSpPr>
        <p:spPr>
          <a:xfrm>
            <a:off x="481757" y="704073"/>
            <a:ext cx="11377263" cy="646331"/>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2000" smtClean="0">
                <a:latin typeface="黑体" panose="02010609060101010101" pitchFamily="49" charset="-122"/>
                <a:ea typeface="黑体" panose="02010609060101010101" pitchFamily="49" charset="-122"/>
              </a:rPr>
              <a:t>    </a:t>
            </a:r>
            <a:r>
              <a:rPr lang="zh-CN" altLang="en-US" sz="1600" smtClean="0">
                <a:solidFill>
                  <a:schemeClr val="accent1"/>
                </a:solidFill>
                <a:latin typeface="黑体" panose="02010609060101010101" pitchFamily="49" charset="-122"/>
                <a:ea typeface="黑体" panose="02010609060101010101" pitchFamily="49" charset="-122"/>
              </a:rPr>
              <a:t>选定课题后，小组成员为进一步分析质量问题，对一楼、二楼幕墙翻边钢筋的绑扎进行了综合调查，现场共检查</a:t>
            </a:r>
            <a:r>
              <a:rPr lang="en-US" altLang="zh-CN" sz="1600" smtClean="0">
                <a:solidFill>
                  <a:schemeClr val="accent1"/>
                </a:solidFill>
                <a:latin typeface="黑体" panose="02010609060101010101" pitchFamily="49" charset="-122"/>
                <a:ea typeface="黑体" panose="02010609060101010101" pitchFamily="49" charset="-122"/>
              </a:rPr>
              <a:t>460</a:t>
            </a:r>
            <a:r>
              <a:rPr lang="zh-CN" altLang="en-US" sz="1600" smtClean="0">
                <a:solidFill>
                  <a:schemeClr val="accent1"/>
                </a:solidFill>
                <a:latin typeface="黑体" panose="02010609060101010101" pitchFamily="49" charset="-122"/>
                <a:ea typeface="黑体" panose="02010609060101010101" pitchFamily="49" charset="-122"/>
              </a:rPr>
              <a:t>个点，合格为</a:t>
            </a:r>
            <a:r>
              <a:rPr lang="en-US" altLang="zh-CN" sz="1600" smtClean="0">
                <a:solidFill>
                  <a:schemeClr val="accent1"/>
                </a:solidFill>
                <a:latin typeface="黑体" panose="02010609060101010101" pitchFamily="49" charset="-122"/>
                <a:ea typeface="黑体" panose="02010609060101010101" pitchFamily="49" charset="-122"/>
              </a:rPr>
              <a:t>365</a:t>
            </a:r>
            <a:r>
              <a:rPr lang="zh-CN" altLang="en-US" sz="1600" smtClean="0">
                <a:solidFill>
                  <a:schemeClr val="accent1"/>
                </a:solidFill>
                <a:latin typeface="黑体" panose="02010609060101010101" pitchFamily="49" charset="-122"/>
                <a:ea typeface="黑体" panose="02010609060101010101" pitchFamily="49" charset="-122"/>
              </a:rPr>
              <a:t>个点，存在质量问题</a:t>
            </a:r>
            <a:r>
              <a:rPr lang="en-US" altLang="zh-CN" sz="1600" smtClean="0">
                <a:solidFill>
                  <a:schemeClr val="accent1"/>
                </a:solidFill>
                <a:latin typeface="黑体" panose="02010609060101010101" pitchFamily="49" charset="-122"/>
                <a:ea typeface="黑体" panose="02010609060101010101" pitchFamily="49" charset="-122"/>
              </a:rPr>
              <a:t>95</a:t>
            </a:r>
            <a:r>
              <a:rPr lang="zh-CN" altLang="en-US" sz="1600" smtClean="0">
                <a:solidFill>
                  <a:schemeClr val="accent1"/>
                </a:solidFill>
                <a:latin typeface="黑体" panose="02010609060101010101" pitchFamily="49" charset="-122"/>
                <a:ea typeface="黑体" panose="02010609060101010101" pitchFamily="49" charset="-122"/>
              </a:rPr>
              <a:t>个，平均合格率</a:t>
            </a:r>
            <a:r>
              <a:rPr lang="zh-CN" altLang="zh-CN" sz="1600" smtClean="0">
                <a:solidFill>
                  <a:schemeClr val="accent1"/>
                </a:solidFill>
                <a:latin typeface="黑体" panose="02010609060101010101" pitchFamily="49" charset="-122"/>
                <a:ea typeface="黑体" panose="02010609060101010101" pitchFamily="49" charset="-122"/>
              </a:rPr>
              <a:t>为</a:t>
            </a:r>
            <a:r>
              <a:rPr lang="en-US" altLang="zh-CN" sz="1600" smtClean="0">
                <a:solidFill>
                  <a:schemeClr val="accent1"/>
                </a:solidFill>
                <a:latin typeface="黑体" panose="02010609060101010101" pitchFamily="49" charset="-122"/>
                <a:ea typeface="黑体" panose="02010609060101010101" pitchFamily="49" charset="-122"/>
              </a:rPr>
              <a:t>79.35%   </a:t>
            </a:r>
            <a:r>
              <a:rPr lang="zh-CN" altLang="en-US" sz="1600">
                <a:solidFill>
                  <a:schemeClr val="accent1"/>
                </a:solidFill>
                <a:latin typeface="黑体" panose="02010609060101010101" pitchFamily="49" charset="-122"/>
                <a:ea typeface="黑体" panose="02010609060101010101" pitchFamily="49" charset="-122"/>
              </a:rPr>
              <a:t>（表</a:t>
            </a:r>
            <a:r>
              <a:rPr lang="en-US" altLang="zh-CN" sz="1600">
                <a:solidFill>
                  <a:schemeClr val="accent1"/>
                </a:solidFill>
                <a:latin typeface="黑体" panose="02010609060101010101" pitchFamily="49" charset="-122"/>
                <a:ea typeface="黑体" panose="02010609060101010101" pitchFamily="49" charset="-122"/>
              </a:rPr>
              <a:t>4-1</a:t>
            </a:r>
            <a:r>
              <a:rPr lang="zh-CN" altLang="en-US" sz="1600" smtClean="0">
                <a:solidFill>
                  <a:schemeClr val="accent1"/>
                </a:solidFill>
                <a:latin typeface="黑体" panose="02010609060101010101" pitchFamily="49" charset="-122"/>
                <a:ea typeface="黑体" panose="02010609060101010101" pitchFamily="49" charset="-122"/>
              </a:rPr>
              <a:t>）</a:t>
            </a:r>
            <a:endParaRPr lang="zh-CN" altLang="zh-CN" sz="2000">
              <a:solidFill>
                <a:schemeClr val="accent1"/>
              </a:solidFill>
              <a:latin typeface="黑体" panose="02010609060101010101" pitchFamily="49" charset="-122"/>
              <a:ea typeface="黑体" panose="02010609060101010101" pitchFamily="49" charset="-122"/>
            </a:endParaRPr>
          </a:p>
        </p:txBody>
      </p:sp>
      <p:sp>
        <p:nvSpPr>
          <p:cNvPr id="50" name="文本框 49"/>
          <p:cNvSpPr txBox="1"/>
          <p:nvPr/>
        </p:nvSpPr>
        <p:spPr>
          <a:xfrm>
            <a:off x="319848" y="142599"/>
            <a:ext cx="5112276" cy="523220"/>
          </a:xfrm>
          <a:prstGeom prst="rect">
            <a:avLst/>
          </a:prstGeom>
          <a:noFill/>
        </p:spPr>
        <p:txBody>
          <a:bodyPr wrap="square" rtlCol="0">
            <a:spAutoFit/>
          </a:bodyPr>
          <a:lstStyle>
            <a:defPPr>
              <a:defRPr lang="zh-CN"/>
            </a:defPPr>
            <a:lvl1pPr algn="ctr" rtl="0" fontAlgn="base">
              <a:spcBef>
                <a:spcPct val="0"/>
              </a:spcBef>
              <a:spcAft>
                <a:spcPct val="0"/>
              </a:spcAft>
              <a:buFont typeface="Arial" pitchFamily="34" charset="0"/>
              <a:defRPr sz="2800" b="1" kern="1200">
                <a:solidFill>
                  <a:schemeClr val="tx1"/>
                </a:solidFill>
                <a:latin typeface="+mj-ea"/>
                <a:ea typeface="+mj-ea"/>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l"/>
            <a:r>
              <a:rPr lang="en-US" altLang="zh-CN" smtClean="0"/>
              <a:t>4. </a:t>
            </a:r>
            <a:r>
              <a:rPr lang="zh-CN" altLang="en-US" smtClean="0"/>
              <a:t>现状调查</a:t>
            </a:r>
            <a:endParaRPr lang="zh-CN" altLang="en-US"/>
          </a:p>
        </p:txBody>
      </p:sp>
      <p:sp>
        <p:nvSpPr>
          <p:cNvPr id="2" name="矩形 1"/>
          <p:cNvSpPr/>
          <p:nvPr/>
        </p:nvSpPr>
        <p:spPr>
          <a:xfrm>
            <a:off x="3407182" y="1844824"/>
            <a:ext cx="4015843" cy="369332"/>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zh-CN" kern="100" smtClean="0">
                <a:latin typeface="黑体" panose="02010609060101010101" pitchFamily="49" charset="-122"/>
                <a:ea typeface="黑体" panose="02010609060101010101" pitchFamily="49" charset="-122"/>
                <a:cs typeface="Times New Roman" panose="02020603050405020304" pitchFamily="18" charset="0"/>
              </a:rPr>
              <a:t>表</a:t>
            </a:r>
            <a:r>
              <a:rPr lang="en-US" altLang="zh-CN" kern="100" smtClean="0">
                <a:latin typeface="黑体" panose="02010609060101010101" pitchFamily="49" charset="-122"/>
                <a:ea typeface="黑体" panose="02010609060101010101" pitchFamily="49" charset="-122"/>
                <a:cs typeface="Times New Roman" panose="02020603050405020304" pitchFamily="18" charset="0"/>
              </a:rPr>
              <a:t>4-1</a:t>
            </a:r>
            <a:r>
              <a:rPr lang="zh-CN" altLang="en-US" b="1"/>
              <a:t>幕墙翻</a:t>
            </a:r>
            <a:r>
              <a:rPr lang="zh-CN" altLang="en-US" b="1" smtClean="0"/>
              <a:t>边钢筋位</a:t>
            </a:r>
            <a:r>
              <a:rPr lang="zh-CN" altLang="en-US" b="1"/>
              <a:t>置准确率统计</a:t>
            </a:r>
            <a:r>
              <a:rPr lang="zh-CN" altLang="en-US" b="1" smtClean="0"/>
              <a:t>表</a:t>
            </a:r>
            <a:endParaRPr lang="zh-CN" altLang="en-US" b="1"/>
          </a:p>
        </p:txBody>
      </p:sp>
      <p:sp>
        <p:nvSpPr>
          <p:cNvPr id="4" name="矩形 3"/>
          <p:cNvSpPr/>
          <p:nvPr/>
        </p:nvSpPr>
        <p:spPr>
          <a:xfrm>
            <a:off x="873785" y="5631450"/>
            <a:ext cx="9946602" cy="338554"/>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zh-CN" sz="1600" kern="100">
                <a:latin typeface="黑体" panose="02010609060101010101" pitchFamily="49" charset="-122"/>
                <a:ea typeface="黑体" panose="02010609060101010101" pitchFamily="49" charset="-122"/>
                <a:cs typeface="Times New Roman" panose="02020603050405020304" pitchFamily="18" charset="0"/>
              </a:rPr>
              <a:t>制表人</a:t>
            </a: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a:t>
            </a:r>
            <a:r>
              <a:rPr lang="zh-CN" altLang="en-US" sz="1600" kern="100" smtClean="0">
                <a:latin typeface="黑体" panose="02010609060101010101" pitchFamily="49" charset="-122"/>
                <a:ea typeface="黑体" panose="02010609060101010101" pitchFamily="49" charset="-122"/>
                <a:cs typeface="Times New Roman" panose="02020603050405020304" pitchFamily="18" charset="0"/>
              </a:rPr>
              <a:t>陈   岚</a:t>
            </a:r>
            <a:r>
              <a:rPr lang="en-US" altLang="zh-CN" sz="1600" kern="100">
                <a:latin typeface="黑体" panose="02010609060101010101" pitchFamily="49" charset="-122"/>
                <a:ea typeface="黑体" panose="02010609060101010101" pitchFamily="49" charset="-122"/>
                <a:cs typeface="Times New Roman" panose="02020603050405020304" pitchFamily="18" charset="0"/>
              </a:rPr>
              <a:t>	                    </a:t>
            </a:r>
            <a:r>
              <a:rPr lang="en-US" altLang="zh-CN" sz="1600" kern="100" smtClean="0">
                <a:latin typeface="黑体" panose="02010609060101010101" pitchFamily="49" charset="-122"/>
                <a:ea typeface="黑体" panose="02010609060101010101" pitchFamily="49" charset="-122"/>
                <a:cs typeface="Times New Roman" panose="02020603050405020304" pitchFamily="18" charset="0"/>
              </a:rPr>
              <a:t>                         </a:t>
            </a: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日期</a:t>
            </a:r>
            <a:r>
              <a:rPr lang="zh-CN" altLang="zh-CN" sz="1600" kern="100">
                <a:latin typeface="黑体" panose="02010609060101010101" pitchFamily="49" charset="-122"/>
                <a:ea typeface="黑体" panose="02010609060101010101" pitchFamily="49" charset="-122"/>
                <a:cs typeface="Times New Roman" panose="02020603050405020304" pitchFamily="18" charset="0"/>
              </a:rPr>
              <a:t>：</a:t>
            </a:r>
            <a:r>
              <a:rPr lang="en-US" altLang="zh-CN" sz="1600" kern="100">
                <a:latin typeface="黑体" panose="02010609060101010101" pitchFamily="49" charset="-122"/>
                <a:ea typeface="黑体" panose="02010609060101010101" pitchFamily="49" charset="-122"/>
                <a:cs typeface="Times New Roman" panose="02020603050405020304" pitchFamily="18" charset="0"/>
              </a:rPr>
              <a:t>2023</a:t>
            </a: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年</a:t>
            </a:r>
            <a:r>
              <a:rPr lang="en-US" altLang="zh-CN" sz="1600" kern="100" smtClean="0">
                <a:latin typeface="黑体" panose="02010609060101010101" pitchFamily="49" charset="-122"/>
                <a:ea typeface="黑体" panose="02010609060101010101" pitchFamily="49" charset="-122"/>
                <a:cs typeface="Times New Roman" panose="02020603050405020304" pitchFamily="18" charset="0"/>
              </a:rPr>
              <a:t>8</a:t>
            </a: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月</a:t>
            </a:r>
            <a:r>
              <a:rPr lang="en-US" altLang="zh-CN" sz="1600" kern="100" smtClean="0">
                <a:latin typeface="黑体" panose="02010609060101010101" pitchFamily="49" charset="-122"/>
                <a:ea typeface="黑体" panose="02010609060101010101" pitchFamily="49" charset="-122"/>
                <a:cs typeface="Times New Roman" panose="02020603050405020304" pitchFamily="18" charset="0"/>
              </a:rPr>
              <a:t>28</a:t>
            </a: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日</a:t>
            </a:r>
            <a:endParaRPr lang="zh-CN" altLang="en-US" sz="1600" kern="100">
              <a:latin typeface="黑体" panose="02010609060101010101" pitchFamily="49" charset="-122"/>
              <a:ea typeface="黑体" panose="02010609060101010101" pitchFamily="49" charset="-122"/>
              <a:cs typeface="Times New Roman" panose="02020603050405020304" pitchFamily="18" charset="0"/>
            </a:endParaRPr>
          </a:p>
        </p:txBody>
      </p:sp>
      <p:graphicFrame>
        <p:nvGraphicFramePr>
          <p:cNvPr id="7" name="表格 6"/>
          <p:cNvGraphicFramePr>
            <a:graphicFrameLocks noGrp="1"/>
          </p:cNvGraphicFramePr>
          <p:nvPr/>
        </p:nvGraphicFramePr>
        <p:xfrm>
          <a:off x="811276" y="2357105"/>
          <a:ext cx="10009111" cy="3004628"/>
        </p:xfrm>
        <a:graphic>
          <a:graphicData uri="http://schemas.openxmlformats.org/drawingml/2006/table">
            <a:tbl>
              <a:tblPr firstRow="1" bandRow="1">
                <a:tableStyleId>{5C22544A-7EE6-4342-B048-85BDC9FD1C3A}</a:tableStyleId>
              </a:tblPr>
              <a:tblGrid>
                <a:gridCol w="1233997"/>
                <a:gridCol w="2654435"/>
                <a:gridCol w="1116124"/>
                <a:gridCol w="1668185"/>
                <a:gridCol w="1668185"/>
                <a:gridCol w="1668185"/>
              </a:tblGrid>
              <a:tr h="408748">
                <a:tc>
                  <a:txBody>
                    <a:bodyPr vert="horz" wrap="square"/>
                    <a:lstStyle/>
                    <a:p>
                      <a:pPr algn="ctr"/>
                      <a:r>
                        <a:rPr lang="zh-CN" altLang="en-US" sz="1400" smtClean="0"/>
                        <a:t>序号</a:t>
                      </a:r>
                      <a:endParaRPr lang="zh-CN" altLang="en-US" sz="1400"/>
                    </a:p>
                  </a:txBody>
                  <a:tcPr/>
                </a:tc>
                <a:tc>
                  <a:txBody>
                    <a:bodyPr vert="horz" wrap="square"/>
                    <a:lstStyle/>
                    <a:p>
                      <a:pPr algn="ctr"/>
                      <a:r>
                        <a:rPr lang="zh-CN" altLang="en-US" sz="1400" smtClean="0"/>
                        <a:t>区域</a:t>
                      </a:r>
                      <a:endParaRPr lang="zh-CN" altLang="en-US" sz="1400"/>
                    </a:p>
                  </a:txBody>
                  <a:tcPr/>
                </a:tc>
                <a:tc>
                  <a:txBody>
                    <a:bodyPr vert="horz" wrap="square"/>
                    <a:lstStyle/>
                    <a:p>
                      <a:pPr algn="ctr"/>
                      <a:r>
                        <a:rPr lang="zh-CN" altLang="en-US" sz="1400" smtClean="0"/>
                        <a:t>检查点数</a:t>
                      </a:r>
                      <a:endParaRPr lang="zh-CN" altLang="en-US" sz="1400"/>
                    </a:p>
                  </a:txBody>
                  <a:tcPr/>
                </a:tc>
                <a:tc>
                  <a:txBody>
                    <a:bodyPr vert="horz" wrap="square"/>
                    <a:lstStyle/>
                    <a:p>
                      <a:pPr algn="ctr"/>
                      <a:r>
                        <a:rPr lang="zh-CN" altLang="en-US" sz="1400" smtClean="0"/>
                        <a:t>合格点数</a:t>
                      </a:r>
                      <a:endParaRPr lang="zh-CN" altLang="en-US" sz="1400"/>
                    </a:p>
                  </a:txBody>
                  <a:tcPr/>
                </a:tc>
                <a:tc>
                  <a:txBody>
                    <a:bodyPr vert="horz" wrap="square"/>
                    <a:lstStyle/>
                    <a:p>
                      <a:pPr algn="ctr"/>
                      <a:r>
                        <a:rPr lang="zh-CN" altLang="en-US" sz="1400" smtClean="0"/>
                        <a:t>合格率</a:t>
                      </a:r>
                      <a:endParaRPr lang="zh-CN" altLang="en-US" sz="1400"/>
                    </a:p>
                  </a:txBody>
                  <a:tcPr/>
                </a:tc>
                <a:tc>
                  <a:txBody>
                    <a:bodyPr vert="horz" wrap="square"/>
                    <a:lstStyle/>
                    <a:p>
                      <a:pPr algn="ctr"/>
                      <a:r>
                        <a:rPr lang="zh-CN" altLang="en-US" sz="1400" smtClean="0"/>
                        <a:t>平均合格率</a:t>
                      </a:r>
                      <a:endParaRPr lang="zh-CN" altLang="en-US" sz="1400"/>
                    </a:p>
                  </a:txBody>
                  <a:tcPr/>
                </a:tc>
              </a:tr>
              <a:tr h="370840">
                <a:tc>
                  <a:txBody>
                    <a:bodyPr vert="horz" wrap="square"/>
                    <a:lstStyle/>
                    <a:p>
                      <a:pPr algn="ctr"/>
                      <a:r>
                        <a:rPr lang="en-US" altLang="zh-CN" sz="1400" smtClean="0"/>
                        <a:t>1</a:t>
                      </a:r>
                      <a:endParaRPr lang="zh-CN" altLang="en-US" sz="1400"/>
                    </a:p>
                  </a:txBody>
                  <a:tcPr/>
                </a:tc>
                <a:tc>
                  <a:txBody>
                    <a:bodyPr vert="horz" wrap="square"/>
                    <a:lstStyle/>
                    <a:p>
                      <a:pPr algn="ctr"/>
                      <a:r>
                        <a:rPr lang="zh-CN" altLang="en-US" sz="1400" smtClean="0"/>
                        <a:t>一楼</a:t>
                      </a:r>
                      <a:r>
                        <a:rPr lang="en-US" altLang="zh-CN" sz="1400" smtClean="0"/>
                        <a:t>E</a:t>
                      </a:r>
                      <a:r>
                        <a:rPr lang="zh-CN" altLang="en-US" sz="1400" smtClean="0"/>
                        <a:t>轴</a:t>
                      </a:r>
                      <a:endParaRPr lang="zh-CN" altLang="en-US" sz="1400"/>
                    </a:p>
                  </a:txBody>
                  <a:tcPr/>
                </a:tc>
                <a:tc>
                  <a:txBody>
                    <a:bodyPr vert="horz" wrap="square"/>
                    <a:lstStyle/>
                    <a:p>
                      <a:pPr algn="ctr"/>
                      <a:r>
                        <a:rPr lang="en-US" altLang="zh-CN" sz="1400" smtClean="0"/>
                        <a:t>100</a:t>
                      </a:r>
                      <a:endParaRPr lang="zh-CN" altLang="en-US" sz="1400"/>
                    </a:p>
                  </a:txBody>
                  <a:tcPr/>
                </a:tc>
                <a:tc>
                  <a:txBody>
                    <a:bodyPr vert="horz" wrap="square"/>
                    <a:lstStyle/>
                    <a:p>
                      <a:pPr algn="ctr"/>
                      <a:r>
                        <a:rPr lang="en-US" altLang="zh-CN" sz="1400" smtClean="0"/>
                        <a:t>80</a:t>
                      </a:r>
                      <a:endParaRPr lang="zh-CN" altLang="en-US" sz="1400"/>
                    </a:p>
                  </a:txBody>
                  <a:tcPr/>
                </a:tc>
                <a:tc>
                  <a:txBody>
                    <a:bodyPr vert="horz" wrap="square"/>
                    <a:lstStyle/>
                    <a:p>
                      <a:pPr algn="ctr"/>
                      <a:r>
                        <a:rPr lang="en-US" altLang="zh-CN" sz="1400" smtClean="0"/>
                        <a:t>80%</a:t>
                      </a:r>
                      <a:endParaRPr lang="zh-CN" altLang="en-US" sz="1400"/>
                    </a:p>
                  </a:txBody>
                  <a:tcPr/>
                </a:tc>
                <a:tc rowSpan="7">
                  <a:txBody>
                    <a:bodyPr vert="horz" wrap="square"/>
                    <a:lstStyle/>
                    <a:p>
                      <a:pPr algn="ctr"/>
                      <a:endParaRPr lang="en-US" altLang="zh-CN" sz="1400" smtClean="0"/>
                    </a:p>
                    <a:p>
                      <a:pPr algn="ctr"/>
                      <a:endParaRPr lang="en-US" altLang="zh-CN" sz="1400" smtClean="0"/>
                    </a:p>
                    <a:p>
                      <a:pPr algn="ctr"/>
                      <a:endParaRPr lang="en-US" altLang="zh-CN" sz="1400" smtClean="0"/>
                    </a:p>
                    <a:p>
                      <a:pPr algn="ctr"/>
                      <a:endParaRPr lang="en-US" altLang="zh-CN" sz="1400" smtClean="0"/>
                    </a:p>
                    <a:p>
                      <a:pPr algn="ctr"/>
                      <a:endParaRPr lang="en-US" altLang="zh-CN" sz="1400" smtClean="0"/>
                    </a:p>
                    <a:p>
                      <a:pPr algn="ctr"/>
                      <a:r>
                        <a:rPr lang="en-US" altLang="zh-CN" sz="1400" smtClean="0"/>
                        <a:t>79.35%</a:t>
                      </a:r>
                      <a:endParaRPr lang="zh-CN" altLang="en-US" sz="1400"/>
                    </a:p>
                  </a:txBody>
                  <a:tcPr/>
                </a:tc>
              </a:tr>
              <a:tr h="370840">
                <a:tc>
                  <a:txBody>
                    <a:bodyPr vert="horz" wrap="square"/>
                    <a:lstStyle/>
                    <a:p>
                      <a:pPr algn="ctr"/>
                      <a:r>
                        <a:rPr lang="en-US" altLang="zh-CN" sz="1400" smtClean="0"/>
                        <a:t>2</a:t>
                      </a:r>
                      <a:endParaRPr lang="zh-CN" altLang="en-US" sz="1400"/>
                    </a:p>
                  </a:txBody>
                  <a:tcPr/>
                </a:tc>
                <a:tc>
                  <a:txBody>
                    <a:bodyPr vert="horz" wrap="square"/>
                    <a:lstStyle/>
                    <a:p>
                      <a:pPr algn="ctr"/>
                      <a:r>
                        <a:rPr lang="zh-CN" altLang="en-US" sz="1400" smtClean="0"/>
                        <a:t>一楼</a:t>
                      </a:r>
                      <a:r>
                        <a:rPr lang="en-US" altLang="zh-CN" sz="1400" smtClean="0"/>
                        <a:t>A</a:t>
                      </a:r>
                      <a:r>
                        <a:rPr lang="zh-CN" altLang="en-US" sz="1400" smtClean="0"/>
                        <a:t>轴</a:t>
                      </a:r>
                      <a:endParaRPr lang="zh-CN" altLang="en-US" sz="1400"/>
                    </a:p>
                  </a:txBody>
                  <a:tcPr/>
                </a:tc>
                <a:tc>
                  <a:txBody>
                    <a:bodyPr vert="horz" wrap="square"/>
                    <a:lstStyle/>
                    <a:p>
                      <a:pPr algn="ctr"/>
                      <a:r>
                        <a:rPr lang="en-US" altLang="zh-CN" sz="1400" smtClean="0"/>
                        <a:t>100</a:t>
                      </a:r>
                      <a:endParaRPr lang="zh-CN" altLang="en-US" sz="1400"/>
                    </a:p>
                  </a:txBody>
                  <a:tcPr/>
                </a:tc>
                <a:tc>
                  <a:txBody>
                    <a:bodyPr vert="horz" wrap="square"/>
                    <a:lstStyle/>
                    <a:p>
                      <a:pPr algn="ctr"/>
                      <a:r>
                        <a:rPr lang="en-US" altLang="zh-CN" sz="1400" smtClean="0"/>
                        <a:t>78</a:t>
                      </a:r>
                      <a:endParaRPr lang="zh-CN" altLang="en-US" sz="1400"/>
                    </a:p>
                  </a:txBody>
                  <a:tcPr/>
                </a:tc>
                <a:tc>
                  <a:txBody>
                    <a:bodyPr vert="horz" wrap="square"/>
                    <a:lstStyle/>
                    <a:p>
                      <a:pPr algn="ctr"/>
                      <a:r>
                        <a:rPr lang="en-US" altLang="zh-CN" sz="1400" smtClean="0"/>
                        <a:t>78%</a:t>
                      </a:r>
                      <a:endParaRPr lang="zh-CN" altLang="en-US" sz="1400"/>
                    </a:p>
                  </a:txBody>
                  <a:tcPr/>
                </a:tc>
                <a:tc vMerge="1">
                  <a:txBody>
                    <a:bodyPr vert="horz" wrap="square"/>
                    <a:lstStyle/>
                    <a:p/>
                  </a:txBody>
                  <a:tcPr/>
                </a:tc>
              </a:tr>
              <a:tr h="370840">
                <a:tc>
                  <a:txBody>
                    <a:bodyPr vert="horz" wrap="square"/>
                    <a:lstStyle/>
                    <a:p>
                      <a:pPr algn="ctr"/>
                      <a:r>
                        <a:rPr lang="en-US" altLang="zh-CN" sz="1400" smtClean="0"/>
                        <a:t>3</a:t>
                      </a:r>
                      <a:endParaRPr lang="zh-CN" altLang="en-US" sz="1400"/>
                    </a:p>
                  </a:txBody>
                  <a:tcPr/>
                </a:tc>
                <a:tc>
                  <a:txBody>
                    <a:bodyPr vert="horz" wrap="square"/>
                    <a:lstStyle/>
                    <a:p>
                      <a:pPr algn="ctr"/>
                      <a:r>
                        <a:rPr lang="zh-CN" altLang="en-US" sz="1400" smtClean="0"/>
                        <a:t>一楼</a:t>
                      </a:r>
                      <a:r>
                        <a:rPr lang="en-US" altLang="zh-CN" sz="1400" smtClean="0"/>
                        <a:t>1</a:t>
                      </a:r>
                      <a:r>
                        <a:rPr lang="zh-CN" altLang="en-US" sz="1400" smtClean="0"/>
                        <a:t>轴</a:t>
                      </a:r>
                      <a:endParaRPr lang="zh-CN" altLang="en-US" sz="1400"/>
                    </a:p>
                  </a:txBody>
                  <a:tcPr/>
                </a:tc>
                <a:tc>
                  <a:txBody>
                    <a:bodyPr vert="horz" wrap="square"/>
                    <a:lstStyle/>
                    <a:p>
                      <a:pPr algn="ctr"/>
                      <a:r>
                        <a:rPr lang="en-US" altLang="zh-CN" sz="1400" smtClean="0"/>
                        <a:t>50</a:t>
                      </a:r>
                      <a:endParaRPr lang="zh-CN" altLang="en-US" sz="1400"/>
                    </a:p>
                  </a:txBody>
                  <a:tcPr/>
                </a:tc>
                <a:tc>
                  <a:txBody>
                    <a:bodyPr vert="horz" wrap="square"/>
                    <a:lstStyle/>
                    <a:p>
                      <a:pPr algn="ctr"/>
                      <a:r>
                        <a:rPr lang="en-US" altLang="zh-CN" sz="1400" smtClean="0"/>
                        <a:t>38</a:t>
                      </a:r>
                      <a:endParaRPr lang="zh-CN" altLang="en-US" sz="1400"/>
                    </a:p>
                  </a:txBody>
                  <a:tcPr/>
                </a:tc>
                <a:tc>
                  <a:txBody>
                    <a:bodyPr vert="horz" wrap="square"/>
                    <a:lstStyle/>
                    <a:p>
                      <a:pPr algn="ctr"/>
                      <a:r>
                        <a:rPr lang="en-US" altLang="zh-CN" sz="1400" smtClean="0"/>
                        <a:t>76%</a:t>
                      </a:r>
                      <a:endParaRPr lang="zh-CN" altLang="en-US" sz="1400"/>
                    </a:p>
                  </a:txBody>
                  <a:tcPr/>
                </a:tc>
                <a:tc vMerge="1">
                  <a:txBody>
                    <a:bodyPr vert="horz" wrap="square"/>
                    <a:lstStyle/>
                    <a:p/>
                  </a:txBody>
                  <a:tcPr/>
                </a:tc>
              </a:tr>
              <a:tr h="370840">
                <a:tc>
                  <a:txBody>
                    <a:bodyPr vert="horz" wrap="square"/>
                    <a:lstStyle/>
                    <a:p>
                      <a:pPr algn="ctr"/>
                      <a:r>
                        <a:rPr lang="en-US" altLang="zh-CN" sz="1400" smtClean="0"/>
                        <a:t>4</a:t>
                      </a:r>
                      <a:endParaRPr lang="zh-CN" altLang="en-US" sz="1400"/>
                    </a:p>
                  </a:txBody>
                  <a:tcPr/>
                </a:tc>
                <a:tc>
                  <a:txBody>
                    <a:bodyPr vert="horz" wrap="square"/>
                    <a:lstStyle/>
                    <a:p>
                      <a:pPr algn="ctr"/>
                      <a:r>
                        <a:rPr lang="zh-CN" altLang="en-US" sz="1400" smtClean="0"/>
                        <a:t>一楼</a:t>
                      </a:r>
                      <a:r>
                        <a:rPr lang="en-US" altLang="zh-CN" sz="1400" smtClean="0"/>
                        <a:t>15</a:t>
                      </a:r>
                      <a:r>
                        <a:rPr lang="zh-CN" altLang="en-US" sz="1400" smtClean="0"/>
                        <a:t>轴</a:t>
                      </a:r>
                      <a:endParaRPr lang="zh-CN" altLang="en-US" sz="1400"/>
                    </a:p>
                  </a:txBody>
                  <a:tcPr/>
                </a:tc>
                <a:tc>
                  <a:txBody>
                    <a:bodyPr vert="horz" wrap="square"/>
                    <a:lstStyle/>
                    <a:p>
                      <a:pPr algn="ctr"/>
                      <a:r>
                        <a:rPr lang="en-US" altLang="zh-CN" sz="1400" smtClean="0"/>
                        <a:t>50</a:t>
                      </a:r>
                      <a:endParaRPr lang="zh-CN" altLang="en-US" sz="1400"/>
                    </a:p>
                  </a:txBody>
                  <a:tcPr/>
                </a:tc>
                <a:tc>
                  <a:txBody>
                    <a:bodyPr vert="horz" wrap="square"/>
                    <a:lstStyle/>
                    <a:p>
                      <a:pPr algn="ctr"/>
                      <a:r>
                        <a:rPr lang="en-US" altLang="zh-CN" sz="1400" smtClean="0"/>
                        <a:t>39</a:t>
                      </a:r>
                      <a:endParaRPr lang="zh-CN" altLang="en-US" sz="1400"/>
                    </a:p>
                  </a:txBody>
                  <a:tcPr/>
                </a:tc>
                <a:tc>
                  <a:txBody>
                    <a:bodyPr vert="horz" wrap="square"/>
                    <a:lstStyle/>
                    <a:p>
                      <a:pPr algn="ctr"/>
                      <a:r>
                        <a:rPr lang="en-US" altLang="zh-CN" sz="1400" smtClean="0"/>
                        <a:t>78%</a:t>
                      </a:r>
                      <a:endParaRPr lang="zh-CN" altLang="en-US" sz="1400"/>
                    </a:p>
                  </a:txBody>
                  <a:tcPr/>
                </a:tc>
                <a:tc vMerge="1">
                  <a:txBody>
                    <a:bodyPr vert="horz" wrap="square"/>
                    <a:lstStyle/>
                    <a:p/>
                  </a:txBody>
                  <a:tcPr/>
                </a:tc>
              </a:tr>
              <a:tr h="370840">
                <a:tc>
                  <a:txBody>
                    <a:bodyPr vert="horz" wrap="square"/>
                    <a:lstStyle/>
                    <a:p>
                      <a:pPr algn="ctr"/>
                      <a:r>
                        <a:rPr lang="en-US" altLang="zh-CN" sz="1400" smtClean="0"/>
                        <a:t>5</a:t>
                      </a:r>
                      <a:endParaRPr lang="zh-CN" altLang="en-US" sz="1400"/>
                    </a:p>
                  </a:txBody>
                  <a:tcPr/>
                </a:tc>
                <a:tc>
                  <a:txBody>
                    <a:bodyPr vert="horz" wrap="square"/>
                    <a:lstStyle/>
                    <a:p>
                      <a:pPr algn="ctr"/>
                      <a:r>
                        <a:rPr lang="zh-CN" altLang="en-US" sz="1400" smtClean="0"/>
                        <a:t>二楼</a:t>
                      </a:r>
                      <a:r>
                        <a:rPr lang="en-US" altLang="zh-CN" sz="1400" smtClean="0"/>
                        <a:t>E</a:t>
                      </a:r>
                      <a:r>
                        <a:rPr lang="zh-CN" altLang="en-US" sz="1400" smtClean="0"/>
                        <a:t>轴</a:t>
                      </a:r>
                      <a:endParaRPr lang="zh-CN" altLang="en-US" sz="1400"/>
                    </a:p>
                  </a:txBody>
                  <a:tcPr/>
                </a:tc>
                <a:tc>
                  <a:txBody>
                    <a:bodyPr vert="horz" wrap="square"/>
                    <a:lstStyle/>
                    <a:p>
                      <a:pPr algn="ctr"/>
                      <a:r>
                        <a:rPr lang="en-US" altLang="zh-CN" sz="1400" smtClean="0"/>
                        <a:t>80</a:t>
                      </a:r>
                      <a:endParaRPr lang="zh-CN" altLang="en-US" sz="1400"/>
                    </a:p>
                  </a:txBody>
                  <a:tcPr/>
                </a:tc>
                <a:tc>
                  <a:txBody>
                    <a:bodyPr vert="horz" wrap="square"/>
                    <a:lstStyle/>
                    <a:p>
                      <a:pPr algn="ctr"/>
                      <a:r>
                        <a:rPr lang="en-US" altLang="zh-CN" sz="1400" smtClean="0"/>
                        <a:t>72</a:t>
                      </a:r>
                      <a:endParaRPr lang="zh-CN" altLang="en-US" sz="1400"/>
                    </a:p>
                  </a:txBody>
                  <a:tcPr/>
                </a:tc>
                <a:tc>
                  <a:txBody>
                    <a:bodyPr vert="horz" wrap="square"/>
                    <a:lstStyle/>
                    <a:p>
                      <a:pPr algn="ctr"/>
                      <a:r>
                        <a:rPr lang="en-US" altLang="zh-CN" sz="1400" smtClean="0"/>
                        <a:t>90%</a:t>
                      </a:r>
                      <a:endParaRPr lang="zh-CN" altLang="en-US" sz="1400"/>
                    </a:p>
                  </a:txBody>
                  <a:tcPr/>
                </a:tc>
                <a:tc vMerge="1">
                  <a:txBody>
                    <a:bodyPr vert="horz" wrap="square"/>
                    <a:lstStyle/>
                    <a:p/>
                  </a:txBody>
                  <a:tcPr/>
                </a:tc>
              </a:tr>
              <a:tr h="370840">
                <a:tc>
                  <a:txBody>
                    <a:bodyPr vert="horz" wrap="square"/>
                    <a:lstStyle/>
                    <a:p>
                      <a:pPr algn="ctr"/>
                      <a:r>
                        <a:rPr lang="en-US" altLang="zh-CN" sz="1400" smtClean="0"/>
                        <a:t>6</a:t>
                      </a:r>
                      <a:endParaRPr lang="zh-CN" altLang="en-US" sz="1400"/>
                    </a:p>
                  </a:txBody>
                  <a:tcPr/>
                </a:tc>
                <a:tc>
                  <a:txBody>
                    <a:bodyPr vert="horz" wrap="square"/>
                    <a:lstStyle/>
                    <a:p>
                      <a:pPr algn="ctr"/>
                      <a:r>
                        <a:rPr lang="zh-CN" altLang="en-US" sz="1400" smtClean="0"/>
                        <a:t>二楼</a:t>
                      </a:r>
                      <a:r>
                        <a:rPr lang="en-US" altLang="zh-CN" sz="1400" smtClean="0"/>
                        <a:t>A</a:t>
                      </a:r>
                      <a:r>
                        <a:rPr lang="zh-CN" altLang="en-US" sz="1400" smtClean="0"/>
                        <a:t>轴</a:t>
                      </a:r>
                      <a:endParaRPr lang="zh-CN" altLang="en-US" sz="1400"/>
                    </a:p>
                  </a:txBody>
                  <a:tcPr/>
                </a:tc>
                <a:tc>
                  <a:txBody>
                    <a:bodyPr vert="horz" wrap="square"/>
                    <a:lstStyle/>
                    <a:p>
                      <a:pPr algn="ctr"/>
                      <a:r>
                        <a:rPr lang="en-US" altLang="zh-CN" sz="1400" smtClean="0"/>
                        <a:t>80</a:t>
                      </a:r>
                      <a:endParaRPr lang="zh-CN" altLang="en-US" sz="1400"/>
                    </a:p>
                  </a:txBody>
                  <a:tcPr/>
                </a:tc>
                <a:tc>
                  <a:txBody>
                    <a:bodyPr vert="horz" wrap="square"/>
                    <a:lstStyle/>
                    <a:p>
                      <a:pPr algn="ctr"/>
                      <a:r>
                        <a:rPr lang="en-US" altLang="zh-CN" sz="1400" smtClean="0"/>
                        <a:t>58</a:t>
                      </a:r>
                      <a:endParaRPr lang="zh-CN" altLang="en-US" sz="1400"/>
                    </a:p>
                  </a:txBody>
                  <a:tcPr/>
                </a:tc>
                <a:tc>
                  <a:txBody>
                    <a:bodyPr vert="horz" wrap="square"/>
                    <a:lstStyle/>
                    <a:p>
                      <a:pPr algn="ctr"/>
                      <a:r>
                        <a:rPr lang="en-US" altLang="zh-CN" sz="1400" smtClean="0"/>
                        <a:t>72.5%</a:t>
                      </a:r>
                      <a:endParaRPr lang="zh-CN" altLang="en-US" sz="1400"/>
                    </a:p>
                  </a:txBody>
                  <a:tcPr/>
                </a:tc>
                <a:tc vMerge="1">
                  <a:txBody>
                    <a:bodyPr vert="horz" wrap="square"/>
                    <a:lstStyle/>
                    <a:p/>
                  </a:txBody>
                  <a:tcPr/>
                </a:tc>
              </a:tr>
              <a:tr h="370840">
                <a:tc gridSpan="2">
                  <a:txBody>
                    <a:bodyPr vert="horz" wrap="square"/>
                    <a:lstStyle/>
                    <a:p>
                      <a:pPr algn="ctr"/>
                      <a:r>
                        <a:rPr lang="zh-CN" altLang="en-US" sz="1400" smtClean="0"/>
                        <a:t>合计</a:t>
                      </a:r>
                      <a:endParaRPr lang="zh-CN" altLang="en-US" sz="1400"/>
                    </a:p>
                  </a:txBody>
                  <a:tcPr/>
                </a:tc>
                <a:tc hMerge="1">
                  <a:txBody>
                    <a:bodyPr vert="horz" wrap="square"/>
                    <a:lstStyle/>
                    <a:p/>
                  </a:txBody>
                  <a:tcPr/>
                </a:tc>
                <a:tc>
                  <a:txBody>
                    <a:bodyPr vert="horz" wrap="square"/>
                    <a:lstStyle/>
                    <a:p>
                      <a:pPr algn="ctr"/>
                      <a:r>
                        <a:rPr lang="en-US" altLang="zh-CN" sz="1400" smtClean="0"/>
                        <a:t>460</a:t>
                      </a:r>
                      <a:endParaRPr lang="zh-CN" altLang="en-US" sz="1400"/>
                    </a:p>
                  </a:txBody>
                  <a:tcPr/>
                </a:tc>
                <a:tc>
                  <a:txBody>
                    <a:bodyPr vert="horz" wrap="square"/>
                    <a:lstStyle/>
                    <a:p>
                      <a:pPr algn="ctr"/>
                      <a:r>
                        <a:rPr lang="en-US" altLang="zh-CN" sz="1400" smtClean="0"/>
                        <a:t>365</a:t>
                      </a:r>
                      <a:endParaRPr lang="zh-CN" altLang="en-US" sz="1400"/>
                    </a:p>
                  </a:txBody>
                  <a:tcPr/>
                </a:tc>
                <a:tc>
                  <a:txBody>
                    <a:bodyPr vert="horz" wrap="square"/>
                    <a:lstStyle/>
                    <a:p>
                      <a:pPr algn="ctr"/>
                      <a:r>
                        <a:rPr lang="en-US" altLang="zh-CN" sz="1400" smtClean="0"/>
                        <a:t>79.35%</a:t>
                      </a:r>
                      <a:endParaRPr lang="zh-CN" altLang="en-US" sz="1400"/>
                    </a:p>
                  </a:txBody>
                  <a:tcPr/>
                </a:tc>
                <a:tc vMerge="1">
                  <a:txBody>
                    <a:bodyPr vert="horz" wrap="square"/>
                    <a:lstStyle/>
                    <a:p/>
                  </a:txBody>
                  <a:tcPr/>
                </a:tc>
              </a:tr>
            </a:tbl>
          </a:graphicData>
        </a:graphic>
      </p:graphicFrame>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 name="文本框 49"/>
          <p:cNvSpPr txBox="1"/>
          <p:nvPr/>
        </p:nvSpPr>
        <p:spPr>
          <a:xfrm>
            <a:off x="319848" y="142599"/>
            <a:ext cx="5112276" cy="523220"/>
          </a:xfrm>
          <a:prstGeom prst="rect">
            <a:avLst/>
          </a:prstGeom>
          <a:noFill/>
        </p:spPr>
        <p:txBody>
          <a:bodyPr wrap="square" rtlCol="0">
            <a:spAutoFit/>
          </a:bodyPr>
          <a:lstStyle>
            <a:defPPr>
              <a:defRPr lang="zh-CN"/>
            </a:defPPr>
            <a:lvl1pPr algn="ctr" rtl="0" fontAlgn="base">
              <a:spcBef>
                <a:spcPct val="0"/>
              </a:spcBef>
              <a:spcAft>
                <a:spcPct val="0"/>
              </a:spcAft>
              <a:buFont typeface="Arial" pitchFamily="34" charset="0"/>
              <a:defRPr sz="2800" b="1" kern="1200">
                <a:solidFill>
                  <a:schemeClr val="tx1"/>
                </a:solidFill>
                <a:latin typeface="+mj-ea"/>
                <a:ea typeface="+mj-ea"/>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l"/>
            <a:r>
              <a:rPr lang="en-US" altLang="zh-CN" smtClean="0"/>
              <a:t>4. </a:t>
            </a:r>
            <a:r>
              <a:rPr lang="zh-CN" altLang="en-US" smtClean="0"/>
              <a:t>现状调查</a:t>
            </a:r>
            <a:endParaRPr lang="zh-CN" altLang="en-US"/>
          </a:p>
        </p:txBody>
      </p:sp>
      <p:graphicFrame>
        <p:nvGraphicFramePr>
          <p:cNvPr id="8" name="表格 7"/>
          <p:cNvGraphicFramePr>
            <a:graphicFrameLocks noGrp="1"/>
          </p:cNvGraphicFramePr>
          <p:nvPr/>
        </p:nvGraphicFramePr>
        <p:xfrm>
          <a:off x="580328" y="2204136"/>
          <a:ext cx="5040560" cy="2743200"/>
        </p:xfrm>
        <a:graphic>
          <a:graphicData uri="http://schemas.openxmlformats.org/drawingml/2006/table">
            <a:tbl>
              <a:tblPr firstRow="1" bandRow="1">
                <a:tableStyleId>{5C22544A-7EE6-4342-B048-85BDC9FD1C3A}</a:tableStyleId>
              </a:tblPr>
              <a:tblGrid>
                <a:gridCol w="504056"/>
                <a:gridCol w="1240177"/>
                <a:gridCol w="560023"/>
                <a:gridCol w="720080"/>
                <a:gridCol w="1080120"/>
                <a:gridCol w="936104"/>
              </a:tblGrid>
              <a:tr h="357640">
                <a:tc>
                  <a:txBody>
                    <a:bodyPr vert="horz" wrap="square"/>
                    <a:lstStyle/>
                    <a:p>
                      <a:r>
                        <a:rPr lang="zh-CN" altLang="en-US" sz="1400" smtClean="0"/>
                        <a:t>序号</a:t>
                      </a:r>
                      <a:endParaRPr lang="zh-CN" altLang="en-US" sz="1400"/>
                    </a:p>
                  </a:txBody>
                  <a:tcPr/>
                </a:tc>
                <a:tc>
                  <a:txBody>
                    <a:bodyPr vert="horz" wrap="square"/>
                    <a:lstStyle/>
                    <a:p>
                      <a:r>
                        <a:rPr lang="zh-CN" altLang="en-US" sz="1400" smtClean="0"/>
                        <a:t>质量问题</a:t>
                      </a:r>
                      <a:endParaRPr lang="zh-CN" altLang="en-US" sz="1400"/>
                    </a:p>
                  </a:txBody>
                  <a:tcPr/>
                </a:tc>
                <a:tc>
                  <a:txBody>
                    <a:bodyPr vert="horz" wrap="square"/>
                    <a:lstStyle/>
                    <a:p>
                      <a:r>
                        <a:rPr lang="zh-CN" altLang="en-US" sz="1400" smtClean="0"/>
                        <a:t>频数</a:t>
                      </a:r>
                      <a:endParaRPr lang="zh-CN" altLang="en-US" sz="1400"/>
                    </a:p>
                  </a:txBody>
                  <a:tcPr/>
                </a:tc>
                <a:tc>
                  <a:txBody>
                    <a:bodyPr vert="horz" wrap="square"/>
                    <a:lstStyle/>
                    <a:p>
                      <a:r>
                        <a:rPr lang="zh-CN" altLang="en-US" sz="1400" smtClean="0"/>
                        <a:t>累计频数</a:t>
                      </a:r>
                      <a:endParaRPr lang="zh-CN" altLang="en-US" sz="1400"/>
                    </a:p>
                  </a:txBody>
                  <a:tcPr/>
                </a:tc>
                <a:tc>
                  <a:txBody>
                    <a:bodyPr vert="horz" wrap="square"/>
                    <a:lstStyle/>
                    <a:p>
                      <a:r>
                        <a:rPr lang="zh-CN" altLang="en-US" sz="1400" smtClean="0"/>
                        <a:t>频数</a:t>
                      </a:r>
                      <a:endParaRPr lang="zh-CN" altLang="en-US" sz="1400"/>
                    </a:p>
                  </a:txBody>
                  <a:tcPr/>
                </a:tc>
                <a:tc>
                  <a:txBody>
                    <a:bodyPr vert="horz" wrap="square"/>
                    <a:lstStyle/>
                    <a:p>
                      <a:r>
                        <a:rPr lang="zh-CN" altLang="en-US" sz="1400" smtClean="0"/>
                        <a:t>累计频率</a:t>
                      </a:r>
                      <a:endParaRPr lang="zh-CN" altLang="en-US" sz="1400"/>
                    </a:p>
                  </a:txBody>
                  <a:tcPr/>
                </a:tc>
              </a:tr>
              <a:tr h="370840">
                <a:tc>
                  <a:txBody>
                    <a:bodyPr vert="horz" wrap="square"/>
                    <a:lstStyle/>
                    <a:p>
                      <a:r>
                        <a:rPr lang="en-US" altLang="zh-CN" sz="1600" smtClean="0"/>
                        <a:t>1</a:t>
                      </a:r>
                      <a:endParaRPr lang="zh-CN" altLang="en-US" sz="1600"/>
                    </a:p>
                  </a:txBody>
                  <a:tcPr/>
                </a:tc>
                <a:tc>
                  <a:txBody>
                    <a:bodyPr vert="horz" wrap="square"/>
                    <a:lstStyle/>
                    <a:p>
                      <a:r>
                        <a:rPr lang="zh-CN" altLang="en-US" sz="1600" smtClean="0"/>
                        <a:t>定位不准确</a:t>
                      </a:r>
                      <a:endParaRPr lang="zh-CN" altLang="en-US" sz="1600"/>
                    </a:p>
                  </a:txBody>
                  <a:tcPr/>
                </a:tc>
                <a:tc>
                  <a:txBody>
                    <a:bodyPr vert="horz" wrap="square"/>
                    <a:lstStyle/>
                    <a:p>
                      <a:r>
                        <a:rPr lang="en-US" altLang="zh-CN" sz="1600" smtClean="0"/>
                        <a:t>42</a:t>
                      </a:r>
                      <a:endParaRPr lang="zh-CN" altLang="en-US" sz="1600"/>
                    </a:p>
                  </a:txBody>
                  <a:tcPr/>
                </a:tc>
                <a:tc>
                  <a:txBody>
                    <a:bodyPr vert="horz" wrap="square"/>
                    <a:lstStyle/>
                    <a:p>
                      <a:r>
                        <a:rPr lang="en-US" altLang="zh-CN" sz="1600" smtClean="0"/>
                        <a:t>42</a:t>
                      </a:r>
                      <a:endParaRPr lang="zh-CN" altLang="en-US" sz="1600"/>
                    </a:p>
                  </a:txBody>
                  <a:tcPr/>
                </a:tc>
                <a:tc>
                  <a:txBody>
                    <a:bodyPr vert="horz" wrap="square"/>
                    <a:lstStyle/>
                    <a:p>
                      <a:r>
                        <a:rPr lang="en-US" altLang="zh-CN" sz="1600" smtClean="0"/>
                        <a:t>43.3%</a:t>
                      </a:r>
                      <a:endParaRPr lang="zh-CN" altLang="en-US" sz="1600"/>
                    </a:p>
                  </a:txBody>
                  <a:tcPr/>
                </a:tc>
                <a:tc>
                  <a:txBody>
                    <a:bodyPr vert="horz" wrap="square"/>
                    <a:lstStyle/>
                    <a:p>
                      <a:r>
                        <a:rPr lang="en-US" altLang="zh-CN" sz="1600" smtClean="0"/>
                        <a:t>43.3%</a:t>
                      </a:r>
                      <a:endParaRPr lang="zh-CN" altLang="en-US" sz="1600"/>
                    </a:p>
                  </a:txBody>
                  <a:tcPr/>
                </a:tc>
              </a:tr>
              <a:tr h="370840">
                <a:tc>
                  <a:txBody>
                    <a:bodyPr vert="horz" wrap="square"/>
                    <a:lstStyle/>
                    <a:p>
                      <a:r>
                        <a:rPr lang="en-US" altLang="zh-CN" sz="1600" smtClean="0"/>
                        <a:t>2</a:t>
                      </a:r>
                      <a:endParaRPr lang="zh-CN" altLang="en-US" sz="1600"/>
                    </a:p>
                  </a:txBody>
                  <a:tcPr/>
                </a:tc>
                <a:tc>
                  <a:txBody>
                    <a:bodyPr vert="horz" wrap="square"/>
                    <a:lstStyle/>
                    <a:p>
                      <a:r>
                        <a:rPr lang="zh-CN" altLang="en-US" sz="1600" smtClean="0"/>
                        <a:t>间距不均匀</a:t>
                      </a:r>
                      <a:endParaRPr lang="zh-CN" altLang="en-US" sz="1600"/>
                    </a:p>
                  </a:txBody>
                  <a:tcPr/>
                </a:tc>
                <a:tc>
                  <a:txBody>
                    <a:bodyPr vert="horz" wrap="square"/>
                    <a:lstStyle/>
                    <a:p>
                      <a:r>
                        <a:rPr lang="en-US" altLang="zh-CN" sz="1600" smtClean="0"/>
                        <a:t>31</a:t>
                      </a:r>
                      <a:endParaRPr lang="zh-CN" altLang="en-US" sz="1600"/>
                    </a:p>
                  </a:txBody>
                  <a:tcPr/>
                </a:tc>
                <a:tc>
                  <a:txBody>
                    <a:bodyPr vert="horz" wrap="square"/>
                    <a:lstStyle/>
                    <a:p>
                      <a:r>
                        <a:rPr lang="en-US" altLang="zh-CN" sz="1600" smtClean="0"/>
                        <a:t>73</a:t>
                      </a:r>
                      <a:endParaRPr lang="zh-CN" altLang="en-US" sz="1600"/>
                    </a:p>
                  </a:txBody>
                  <a:tcPr/>
                </a:tc>
                <a:tc>
                  <a:txBody>
                    <a:bodyPr vert="horz" wrap="square"/>
                    <a:lstStyle/>
                    <a:p>
                      <a:r>
                        <a:rPr lang="en-US" altLang="zh-CN" sz="1600" smtClean="0"/>
                        <a:t>31.96%</a:t>
                      </a:r>
                      <a:endParaRPr lang="zh-CN" altLang="en-US" sz="1600"/>
                    </a:p>
                  </a:txBody>
                  <a:tcPr/>
                </a:tc>
                <a:tc>
                  <a:txBody>
                    <a:bodyPr vert="horz" wrap="square"/>
                    <a:lstStyle/>
                    <a:p>
                      <a:r>
                        <a:rPr lang="en-US" altLang="zh-CN" sz="1600" smtClean="0"/>
                        <a:t>75.26%</a:t>
                      </a:r>
                      <a:endParaRPr lang="zh-CN" altLang="en-US" sz="1600"/>
                    </a:p>
                  </a:txBody>
                  <a:tcPr/>
                </a:tc>
              </a:tr>
              <a:tr h="370840">
                <a:tc>
                  <a:txBody>
                    <a:bodyPr vert="horz" wrap="square"/>
                    <a:lstStyle/>
                    <a:p>
                      <a:r>
                        <a:rPr lang="en-US" altLang="zh-CN" sz="1600" smtClean="0"/>
                        <a:t>3</a:t>
                      </a:r>
                      <a:endParaRPr lang="zh-CN" altLang="en-US" sz="1600"/>
                    </a:p>
                  </a:txBody>
                  <a:tcPr/>
                </a:tc>
                <a:tc>
                  <a:txBody>
                    <a:bodyPr vert="horz" wrap="square"/>
                    <a:lstStyle/>
                    <a:p>
                      <a:r>
                        <a:rPr lang="zh-CN" altLang="en-US" sz="1600" smtClean="0"/>
                        <a:t>前后错位</a:t>
                      </a:r>
                      <a:endParaRPr lang="zh-CN" altLang="en-US" sz="1600"/>
                    </a:p>
                  </a:txBody>
                  <a:tcPr/>
                </a:tc>
                <a:tc>
                  <a:txBody>
                    <a:bodyPr vert="horz" wrap="square"/>
                    <a:lstStyle/>
                    <a:p>
                      <a:r>
                        <a:rPr lang="en-US" altLang="zh-CN" sz="1600" smtClean="0"/>
                        <a:t>9</a:t>
                      </a:r>
                      <a:endParaRPr lang="zh-CN" altLang="en-US" sz="1600"/>
                    </a:p>
                  </a:txBody>
                  <a:tcPr/>
                </a:tc>
                <a:tc>
                  <a:txBody>
                    <a:bodyPr vert="horz" wrap="square"/>
                    <a:lstStyle/>
                    <a:p>
                      <a:r>
                        <a:rPr lang="en-US" altLang="zh-CN" sz="1600" smtClean="0"/>
                        <a:t>82</a:t>
                      </a:r>
                      <a:endParaRPr lang="zh-CN" altLang="en-US" sz="1600"/>
                    </a:p>
                  </a:txBody>
                  <a:tcPr/>
                </a:tc>
                <a:tc>
                  <a:txBody>
                    <a:bodyPr vert="horz" wrap="square"/>
                    <a:lstStyle/>
                    <a:p>
                      <a:r>
                        <a:rPr lang="en-US" altLang="zh-CN" sz="1600" smtClean="0"/>
                        <a:t>9.28%</a:t>
                      </a:r>
                      <a:endParaRPr lang="zh-CN" altLang="en-US" sz="1600"/>
                    </a:p>
                  </a:txBody>
                  <a:tcPr/>
                </a:tc>
                <a:tc>
                  <a:txBody>
                    <a:bodyPr vert="horz" wrap="square"/>
                    <a:lstStyle/>
                    <a:p>
                      <a:r>
                        <a:rPr lang="en-US" altLang="zh-CN" sz="1600" smtClean="0"/>
                        <a:t>84.54%</a:t>
                      </a:r>
                      <a:endParaRPr lang="zh-CN" altLang="en-US" sz="1600"/>
                    </a:p>
                  </a:txBody>
                  <a:tcPr/>
                </a:tc>
              </a:tr>
              <a:tr h="370840">
                <a:tc>
                  <a:txBody>
                    <a:bodyPr vert="horz" wrap="square"/>
                    <a:lstStyle/>
                    <a:p>
                      <a:r>
                        <a:rPr lang="en-US" altLang="zh-CN" sz="1600" smtClean="0"/>
                        <a:t>4</a:t>
                      </a:r>
                      <a:endParaRPr lang="zh-CN" altLang="en-US" sz="1600"/>
                    </a:p>
                  </a:txBody>
                  <a:tcPr/>
                </a:tc>
                <a:tc>
                  <a:txBody>
                    <a:bodyPr vert="horz" wrap="square"/>
                    <a:lstStyle/>
                    <a:p>
                      <a:r>
                        <a:rPr lang="zh-CN" altLang="en-US" sz="1600" smtClean="0"/>
                        <a:t>垂直度差</a:t>
                      </a:r>
                      <a:endParaRPr lang="zh-CN" altLang="en-US" sz="1600"/>
                    </a:p>
                  </a:txBody>
                  <a:tcPr/>
                </a:tc>
                <a:tc>
                  <a:txBody>
                    <a:bodyPr vert="horz" wrap="square"/>
                    <a:lstStyle/>
                    <a:p>
                      <a:r>
                        <a:rPr lang="en-US" altLang="zh-CN" sz="1600" smtClean="0"/>
                        <a:t>8</a:t>
                      </a:r>
                      <a:endParaRPr lang="zh-CN" altLang="en-US" sz="1600"/>
                    </a:p>
                  </a:txBody>
                  <a:tcPr/>
                </a:tc>
                <a:tc>
                  <a:txBody>
                    <a:bodyPr vert="horz" wrap="square"/>
                    <a:lstStyle/>
                    <a:p>
                      <a:r>
                        <a:rPr lang="en-US" altLang="zh-CN" sz="1600" smtClean="0"/>
                        <a:t>90</a:t>
                      </a:r>
                      <a:endParaRPr lang="zh-CN" altLang="en-US" sz="1600"/>
                    </a:p>
                  </a:txBody>
                  <a:tcPr/>
                </a:tc>
                <a:tc>
                  <a:txBody>
                    <a:bodyPr vert="horz" wrap="square"/>
                    <a:lstStyle/>
                    <a:p>
                      <a:r>
                        <a:rPr lang="en-US" altLang="zh-CN" sz="1600" smtClean="0"/>
                        <a:t>8.25%</a:t>
                      </a:r>
                      <a:endParaRPr lang="zh-CN" altLang="en-US" sz="1600"/>
                    </a:p>
                  </a:txBody>
                  <a:tcPr/>
                </a:tc>
                <a:tc>
                  <a:txBody>
                    <a:bodyPr vert="horz" wrap="square"/>
                    <a:lstStyle/>
                    <a:p>
                      <a:r>
                        <a:rPr lang="en-US" altLang="zh-CN" sz="1600" smtClean="0"/>
                        <a:t>92.78%</a:t>
                      </a:r>
                      <a:endParaRPr lang="zh-CN" altLang="en-US" sz="1600"/>
                    </a:p>
                  </a:txBody>
                  <a:tcPr/>
                </a:tc>
              </a:tr>
              <a:tr h="370840">
                <a:tc>
                  <a:txBody>
                    <a:bodyPr vert="horz" wrap="square"/>
                    <a:lstStyle/>
                    <a:p>
                      <a:r>
                        <a:rPr lang="en-US" altLang="zh-CN" sz="1600" smtClean="0"/>
                        <a:t>5</a:t>
                      </a:r>
                      <a:endParaRPr lang="zh-CN" altLang="en-US" sz="1600"/>
                    </a:p>
                  </a:txBody>
                  <a:tcPr/>
                </a:tc>
                <a:tc>
                  <a:txBody>
                    <a:bodyPr vert="horz" wrap="square"/>
                    <a:lstStyle/>
                    <a:p>
                      <a:r>
                        <a:rPr lang="zh-CN" altLang="en-US" sz="1600" smtClean="0"/>
                        <a:t>其他 </a:t>
                      </a:r>
                      <a:endParaRPr lang="zh-CN" altLang="en-US" sz="1600"/>
                    </a:p>
                  </a:txBody>
                  <a:tcPr/>
                </a:tc>
                <a:tc>
                  <a:txBody>
                    <a:bodyPr vert="horz" wrap="square"/>
                    <a:lstStyle/>
                    <a:p>
                      <a:r>
                        <a:rPr lang="en-US" altLang="zh-CN" sz="1600" smtClean="0"/>
                        <a:t>7</a:t>
                      </a:r>
                      <a:endParaRPr lang="zh-CN" altLang="en-US" sz="1600"/>
                    </a:p>
                  </a:txBody>
                  <a:tcPr/>
                </a:tc>
                <a:tc>
                  <a:txBody>
                    <a:bodyPr vert="horz" wrap="square"/>
                    <a:lstStyle/>
                    <a:p>
                      <a:r>
                        <a:rPr lang="en-US" altLang="zh-CN" sz="1600" smtClean="0"/>
                        <a:t>97</a:t>
                      </a:r>
                      <a:endParaRPr lang="zh-CN" altLang="en-US" sz="1600"/>
                    </a:p>
                  </a:txBody>
                  <a:tcPr/>
                </a:tc>
                <a:tc>
                  <a:txBody>
                    <a:bodyPr vert="horz" wrap="square"/>
                    <a:lstStyle/>
                    <a:p>
                      <a:r>
                        <a:rPr lang="en-US" altLang="zh-CN" sz="1600" smtClean="0"/>
                        <a:t>7.22%</a:t>
                      </a:r>
                      <a:endParaRPr lang="zh-CN" altLang="en-US" sz="1600"/>
                    </a:p>
                  </a:txBody>
                  <a:tcPr/>
                </a:tc>
                <a:tc>
                  <a:txBody>
                    <a:bodyPr vert="horz" wrap="square"/>
                    <a:lstStyle/>
                    <a:p>
                      <a:r>
                        <a:rPr lang="en-US" altLang="zh-CN" sz="1600" smtClean="0"/>
                        <a:t>100%</a:t>
                      </a:r>
                      <a:endParaRPr lang="zh-CN" altLang="en-US" sz="1600"/>
                    </a:p>
                  </a:txBody>
                  <a:tcPr/>
                </a:tc>
              </a:tr>
              <a:tr h="370840">
                <a:tc>
                  <a:txBody>
                    <a:bodyPr vert="horz" wrap="square"/>
                    <a:lstStyle/>
                    <a:p>
                      <a:r>
                        <a:rPr lang="en-US" altLang="zh-CN" sz="1600" smtClean="0"/>
                        <a:t>6</a:t>
                      </a:r>
                      <a:endParaRPr lang="zh-CN" altLang="en-US" sz="1600"/>
                    </a:p>
                  </a:txBody>
                  <a:tcPr/>
                </a:tc>
                <a:tc>
                  <a:txBody>
                    <a:bodyPr vert="horz" wrap="square"/>
                    <a:lstStyle/>
                    <a:p>
                      <a:r>
                        <a:rPr lang="zh-CN" altLang="en-US" sz="1600" smtClean="0"/>
                        <a:t>合计</a:t>
                      </a:r>
                      <a:endParaRPr lang="zh-CN" altLang="en-US" sz="1600"/>
                    </a:p>
                  </a:txBody>
                  <a:tcPr/>
                </a:tc>
                <a:tc>
                  <a:txBody>
                    <a:bodyPr vert="horz" wrap="square"/>
                    <a:lstStyle/>
                    <a:p>
                      <a:r>
                        <a:rPr lang="en-US" altLang="zh-CN" sz="1600" smtClean="0"/>
                        <a:t>97</a:t>
                      </a:r>
                      <a:endParaRPr lang="zh-CN" altLang="en-US" sz="1600"/>
                    </a:p>
                  </a:txBody>
                  <a:tcPr/>
                </a:tc>
                <a:tc>
                  <a:txBody>
                    <a:bodyPr vert="horz" wrap="square"/>
                    <a:lstStyle/>
                    <a:p>
                      <a:r>
                        <a:rPr lang="en-US" altLang="zh-CN" sz="1600" smtClean="0"/>
                        <a:t>97</a:t>
                      </a:r>
                      <a:endParaRPr lang="zh-CN" altLang="en-US" sz="1600"/>
                    </a:p>
                  </a:txBody>
                  <a:tcPr/>
                </a:tc>
                <a:tc>
                  <a:txBody>
                    <a:bodyPr vert="horz" wrap="square"/>
                    <a:lstStyle/>
                    <a:p>
                      <a:r>
                        <a:rPr lang="en-US" altLang="zh-CN" sz="1600" smtClean="0"/>
                        <a:t>100%</a:t>
                      </a:r>
                      <a:endParaRPr lang="zh-CN" altLang="en-US" sz="1600"/>
                    </a:p>
                  </a:txBody>
                  <a:tcPr/>
                </a:tc>
                <a:tc>
                  <a:txBody>
                    <a:bodyPr vert="horz" wrap="square"/>
                    <a:lstStyle/>
                    <a:p>
                      <a:r>
                        <a:rPr lang="en-US" altLang="zh-CN" sz="1600" smtClean="0"/>
                        <a:t>100%</a:t>
                      </a:r>
                      <a:endParaRPr lang="zh-CN" altLang="en-US" sz="1600"/>
                    </a:p>
                  </a:txBody>
                  <a:tcPr/>
                </a:tc>
              </a:tr>
            </a:tbl>
          </a:graphicData>
        </a:graphic>
      </p:graphicFrame>
      <p:sp>
        <p:nvSpPr>
          <p:cNvPr id="3" name="矩形 2"/>
          <p:cNvSpPr/>
          <p:nvPr/>
        </p:nvSpPr>
        <p:spPr>
          <a:xfrm>
            <a:off x="820064" y="1743714"/>
            <a:ext cx="4621778" cy="369332"/>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b="1" smtClean="0"/>
              <a:t>表</a:t>
            </a:r>
            <a:r>
              <a:rPr lang="en-US" altLang="zh-CN" b="1" smtClean="0"/>
              <a:t>4-2      </a:t>
            </a:r>
            <a:r>
              <a:rPr lang="zh-CN" altLang="en-US" b="1" smtClean="0"/>
              <a:t>幕</a:t>
            </a:r>
            <a:r>
              <a:rPr lang="zh-CN" altLang="en-US" b="1"/>
              <a:t>墙翻</a:t>
            </a:r>
            <a:r>
              <a:rPr lang="zh-CN" altLang="en-US" b="1" smtClean="0"/>
              <a:t>边钢筋位置质量问题统</a:t>
            </a:r>
            <a:r>
              <a:rPr lang="zh-CN" altLang="en-US" b="1"/>
              <a:t>计表</a:t>
            </a:r>
            <a:endParaRPr lang="zh-CN" altLang="en-US"/>
          </a:p>
        </p:txBody>
      </p:sp>
      <p:sp>
        <p:nvSpPr>
          <p:cNvPr id="2" name="矩形 1"/>
          <p:cNvSpPr/>
          <p:nvPr/>
        </p:nvSpPr>
        <p:spPr>
          <a:xfrm>
            <a:off x="6493111" y="1813466"/>
            <a:ext cx="4429418" cy="369332"/>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b="1" smtClean="0"/>
              <a:t>图 </a:t>
            </a:r>
            <a:r>
              <a:rPr lang="en-US" altLang="zh-CN" b="1" smtClean="0"/>
              <a:t>4-1  </a:t>
            </a:r>
            <a:r>
              <a:rPr lang="zh-CN" altLang="en-US" b="1" smtClean="0"/>
              <a:t>幕</a:t>
            </a:r>
            <a:r>
              <a:rPr lang="zh-CN" altLang="en-US" b="1"/>
              <a:t>墙翻边钢筋位置质量问</a:t>
            </a:r>
            <a:r>
              <a:rPr lang="zh-CN" altLang="en-US" b="1" smtClean="0"/>
              <a:t>题排列图</a:t>
            </a:r>
            <a:endParaRPr lang="zh-CN" altLang="en-US"/>
          </a:p>
        </p:txBody>
      </p:sp>
      <p:sp>
        <p:nvSpPr>
          <p:cNvPr id="7" name="矩形 6"/>
          <p:cNvSpPr/>
          <p:nvPr/>
        </p:nvSpPr>
        <p:spPr>
          <a:xfrm>
            <a:off x="481757" y="908720"/>
            <a:ext cx="11161240" cy="584775"/>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1600" smtClean="0">
                <a:solidFill>
                  <a:schemeClr val="accent1"/>
                </a:solidFill>
              </a:rPr>
              <a:t>小组成员对所有质量问题进行重新整理分析，得到如下调查表（表 </a:t>
            </a:r>
            <a:r>
              <a:rPr lang="en-US" altLang="zh-CN" sz="1600" smtClean="0">
                <a:solidFill>
                  <a:schemeClr val="accent1"/>
                </a:solidFill>
              </a:rPr>
              <a:t>4-2</a:t>
            </a:r>
            <a:r>
              <a:rPr lang="zh-CN" altLang="en-US" sz="1600" smtClean="0">
                <a:solidFill>
                  <a:schemeClr val="accent1"/>
                </a:solidFill>
              </a:rPr>
              <a:t> ）和排列图（图</a:t>
            </a:r>
            <a:r>
              <a:rPr lang="en-US" altLang="zh-CN" sz="1600" smtClean="0">
                <a:solidFill>
                  <a:schemeClr val="accent1"/>
                </a:solidFill>
              </a:rPr>
              <a:t>4-1</a:t>
            </a:r>
            <a:r>
              <a:rPr lang="zh-CN" altLang="en-US" sz="1600" smtClean="0">
                <a:solidFill>
                  <a:schemeClr val="accent1"/>
                </a:solidFill>
              </a:rPr>
              <a:t>），可以看出“定位不准确”和“间距不均匀”占</a:t>
            </a:r>
            <a:r>
              <a:rPr lang="en-US" altLang="zh-CN" sz="1600" smtClean="0">
                <a:solidFill>
                  <a:schemeClr val="accent1"/>
                </a:solidFill>
              </a:rPr>
              <a:t>75.26%</a:t>
            </a:r>
            <a:r>
              <a:rPr lang="zh-CN" altLang="en-US" sz="1600" smtClean="0">
                <a:solidFill>
                  <a:schemeClr val="accent1"/>
                </a:solidFill>
              </a:rPr>
              <a:t>，是影响幕墙翻边钢筋位置准确率的症结所在。</a:t>
            </a:r>
            <a:endParaRPr lang="zh-CN" altLang="en-US" sz="1600">
              <a:solidFill>
                <a:schemeClr val="accent1"/>
              </a:solidFill>
            </a:endParaRPr>
          </a:p>
        </p:txBody>
      </p:sp>
      <p:sp>
        <p:nvSpPr>
          <p:cNvPr id="9" name="矩形 8"/>
          <p:cNvSpPr/>
          <p:nvPr/>
        </p:nvSpPr>
        <p:spPr>
          <a:xfrm>
            <a:off x="6514758" y="5151641"/>
            <a:ext cx="4006225" cy="365036"/>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indent="304800">
              <a:lnSpc>
                <a:spcPct val="150000"/>
              </a:lnSpc>
              <a:spcAft>
                <a:spcPct val="0"/>
              </a:spcAft>
            </a:pPr>
            <a:r>
              <a:rPr lang="zh-CN" altLang="zh-CN" sz="1400" kern="100" smtClean="0">
                <a:latin typeface="黑体" panose="02010609060101010101" pitchFamily="49" charset="-122"/>
                <a:ea typeface="黑体" panose="02010609060101010101" pitchFamily="49" charset="-122"/>
                <a:cs typeface="Times New Roman" panose="02020603050405020304" pitchFamily="18" charset="0"/>
              </a:rPr>
              <a:t>制</a:t>
            </a:r>
            <a:r>
              <a:rPr lang="zh-CN" altLang="en-US" sz="1400" kern="100">
                <a:latin typeface="黑体" panose="02010609060101010101" pitchFamily="49" charset="-122"/>
                <a:ea typeface="黑体" panose="02010609060101010101" pitchFamily="49" charset="-122"/>
                <a:cs typeface="Times New Roman" panose="02020603050405020304" pitchFamily="18" charset="0"/>
              </a:rPr>
              <a:t>图</a:t>
            </a:r>
            <a:r>
              <a:rPr lang="zh-CN" altLang="zh-CN" sz="1400" kern="100" smtClean="0">
                <a:latin typeface="黑体" panose="02010609060101010101" pitchFamily="49" charset="-122"/>
                <a:ea typeface="黑体" panose="02010609060101010101" pitchFamily="49" charset="-122"/>
                <a:cs typeface="Times New Roman" panose="02020603050405020304" pitchFamily="18" charset="0"/>
              </a:rPr>
              <a:t>人：</a:t>
            </a:r>
            <a:r>
              <a:rPr lang="zh-CN" altLang="en-US" sz="1400" kern="100" smtClean="0">
                <a:latin typeface="黑体" panose="02010609060101010101" pitchFamily="49" charset="-122"/>
                <a:ea typeface="黑体" panose="02010609060101010101" pitchFamily="49" charset="-122"/>
                <a:cs typeface="Times New Roman" panose="02020603050405020304" pitchFamily="18" charset="0"/>
              </a:rPr>
              <a:t>陈   岚</a:t>
            </a:r>
            <a:r>
              <a:rPr lang="en-US" altLang="zh-CN" sz="1400" kern="100">
                <a:latin typeface="黑体" panose="02010609060101010101" pitchFamily="49" charset="-122"/>
                <a:ea typeface="黑体" panose="02010609060101010101" pitchFamily="49" charset="-122"/>
                <a:cs typeface="Times New Roman" panose="02020603050405020304" pitchFamily="18" charset="0"/>
              </a:rPr>
              <a:t>	</a:t>
            </a:r>
            <a:r>
              <a:rPr lang="en-US" altLang="zh-CN" sz="1400" kern="100" smtClean="0">
                <a:latin typeface="黑体" panose="02010609060101010101" pitchFamily="49" charset="-122"/>
                <a:ea typeface="黑体" panose="02010609060101010101" pitchFamily="49" charset="-122"/>
                <a:cs typeface="Times New Roman" panose="02020603050405020304" pitchFamily="18" charset="0"/>
              </a:rPr>
              <a:t>   </a:t>
            </a:r>
            <a:r>
              <a:rPr lang="zh-CN" altLang="zh-CN" sz="1400" kern="100" smtClean="0">
                <a:latin typeface="黑体" panose="02010609060101010101" pitchFamily="49" charset="-122"/>
                <a:ea typeface="黑体" panose="02010609060101010101" pitchFamily="49" charset="-122"/>
                <a:cs typeface="Times New Roman" panose="02020603050405020304" pitchFamily="18" charset="0"/>
              </a:rPr>
              <a:t>日</a:t>
            </a:r>
            <a:r>
              <a:rPr lang="zh-CN" altLang="zh-CN" sz="1400" kern="100">
                <a:latin typeface="黑体" panose="02010609060101010101" pitchFamily="49" charset="-122"/>
                <a:ea typeface="黑体" panose="02010609060101010101" pitchFamily="49" charset="-122"/>
                <a:cs typeface="Times New Roman" panose="02020603050405020304" pitchFamily="18" charset="0"/>
              </a:rPr>
              <a:t>期：</a:t>
            </a:r>
            <a:r>
              <a:rPr lang="en-US" altLang="zh-CN" sz="1400" kern="100" smtClean="0">
                <a:latin typeface="黑体" panose="02010609060101010101" pitchFamily="49" charset="-122"/>
                <a:ea typeface="黑体" panose="02010609060101010101" pitchFamily="49" charset="-122"/>
                <a:cs typeface="Times New Roman" panose="02020603050405020304" pitchFamily="18" charset="0"/>
              </a:rPr>
              <a:t>2023</a:t>
            </a:r>
            <a:r>
              <a:rPr lang="zh-CN" altLang="zh-CN" sz="1400" kern="100" smtClean="0">
                <a:latin typeface="黑体" panose="02010609060101010101" pitchFamily="49" charset="-122"/>
                <a:ea typeface="黑体" panose="02010609060101010101" pitchFamily="49" charset="-122"/>
                <a:cs typeface="Times New Roman" panose="02020603050405020304" pitchFamily="18" charset="0"/>
              </a:rPr>
              <a:t>年</a:t>
            </a:r>
            <a:r>
              <a:rPr lang="en-US" altLang="zh-CN" sz="1400" kern="100" smtClean="0">
                <a:latin typeface="黑体" panose="02010609060101010101" pitchFamily="49" charset="-122"/>
                <a:ea typeface="黑体" panose="02010609060101010101" pitchFamily="49" charset="-122"/>
                <a:cs typeface="Times New Roman" panose="02020603050405020304" pitchFamily="18" charset="0"/>
              </a:rPr>
              <a:t>8</a:t>
            </a:r>
            <a:r>
              <a:rPr lang="zh-CN" altLang="zh-CN" sz="1400" kern="100" smtClean="0">
                <a:latin typeface="黑体" panose="02010609060101010101" pitchFamily="49" charset="-122"/>
                <a:ea typeface="黑体" panose="02010609060101010101" pitchFamily="49" charset="-122"/>
                <a:cs typeface="Times New Roman" panose="02020603050405020304" pitchFamily="18" charset="0"/>
              </a:rPr>
              <a:t>月</a:t>
            </a:r>
            <a:r>
              <a:rPr lang="en-US" altLang="zh-CN" sz="1400" kern="100" smtClean="0">
                <a:latin typeface="黑体" panose="02010609060101010101" pitchFamily="49" charset="-122"/>
                <a:ea typeface="黑体" panose="02010609060101010101" pitchFamily="49" charset="-122"/>
                <a:cs typeface="Times New Roman" panose="02020603050405020304" pitchFamily="18" charset="0"/>
              </a:rPr>
              <a:t>22</a:t>
            </a:r>
            <a:r>
              <a:rPr lang="zh-CN" altLang="zh-CN" sz="1400" kern="100" smtClean="0">
                <a:latin typeface="黑体" panose="02010609060101010101" pitchFamily="49" charset="-122"/>
                <a:ea typeface="黑体" panose="02010609060101010101" pitchFamily="49" charset="-122"/>
                <a:cs typeface="Times New Roman" panose="02020603050405020304" pitchFamily="18" charset="0"/>
              </a:rPr>
              <a:t>日</a:t>
            </a:r>
            <a:endParaRPr lang="zh-CN" altLang="zh-CN" sz="1100" kern="100">
              <a:latin typeface="黑体" panose="02010609060101010101" pitchFamily="49" charset="-122"/>
              <a:ea typeface="黑体" panose="02010609060101010101" pitchFamily="49" charset="-122"/>
              <a:cs typeface="Times New Roman" panose="02020603050405020304" pitchFamily="18" charset="0"/>
            </a:endParaRPr>
          </a:p>
        </p:txBody>
      </p:sp>
      <p:sp>
        <p:nvSpPr>
          <p:cNvPr id="10" name="矩形 9"/>
          <p:cNvSpPr/>
          <p:nvPr/>
        </p:nvSpPr>
        <p:spPr>
          <a:xfrm>
            <a:off x="337145" y="5064626"/>
            <a:ext cx="5472608" cy="461665"/>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indent="304800">
              <a:lnSpc>
                <a:spcPct val="150000"/>
              </a:lnSpc>
              <a:spcAft>
                <a:spcPct val="0"/>
              </a:spcAft>
            </a:pP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制</a:t>
            </a:r>
            <a:r>
              <a:rPr lang="zh-CN" altLang="en-US" sz="1600" kern="100" smtClean="0">
                <a:latin typeface="黑体" panose="02010609060101010101" pitchFamily="49" charset="-122"/>
                <a:ea typeface="黑体" panose="02010609060101010101" pitchFamily="49" charset="-122"/>
                <a:cs typeface="Times New Roman" panose="02020603050405020304" pitchFamily="18" charset="0"/>
              </a:rPr>
              <a:t>表</a:t>
            </a: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人：</a:t>
            </a:r>
            <a:r>
              <a:rPr lang="zh-CN" altLang="en-US" sz="1600" kern="100" smtClean="0">
                <a:latin typeface="黑体" panose="02010609060101010101" pitchFamily="49" charset="-122"/>
                <a:ea typeface="黑体" panose="02010609060101010101" pitchFamily="49" charset="-122"/>
                <a:cs typeface="Times New Roman" panose="02020603050405020304" pitchFamily="18" charset="0"/>
              </a:rPr>
              <a:t>陈   岚</a:t>
            </a:r>
            <a:r>
              <a:rPr lang="en-US" altLang="zh-CN" sz="1600" kern="100">
                <a:latin typeface="黑体" panose="02010609060101010101" pitchFamily="49" charset="-122"/>
                <a:ea typeface="黑体" panose="02010609060101010101" pitchFamily="49" charset="-122"/>
                <a:cs typeface="Times New Roman" panose="02020603050405020304" pitchFamily="18" charset="0"/>
              </a:rPr>
              <a:t>	</a:t>
            </a:r>
            <a:r>
              <a:rPr lang="en-US" altLang="zh-CN" sz="1600" kern="100" smtClean="0">
                <a:latin typeface="黑体" panose="02010609060101010101" pitchFamily="49" charset="-122"/>
                <a:ea typeface="黑体" panose="02010609060101010101" pitchFamily="49" charset="-122"/>
                <a:cs typeface="Times New Roman" panose="02020603050405020304" pitchFamily="18" charset="0"/>
              </a:rPr>
              <a:t>   </a:t>
            </a: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日</a:t>
            </a:r>
            <a:r>
              <a:rPr lang="zh-CN" altLang="zh-CN" sz="1600" kern="100">
                <a:latin typeface="黑体" panose="02010609060101010101" pitchFamily="49" charset="-122"/>
                <a:ea typeface="黑体" panose="02010609060101010101" pitchFamily="49" charset="-122"/>
                <a:cs typeface="Times New Roman" panose="02020603050405020304" pitchFamily="18" charset="0"/>
              </a:rPr>
              <a:t>期：</a:t>
            </a:r>
            <a:r>
              <a:rPr lang="en-US" altLang="zh-CN" sz="1600" kern="100" smtClean="0">
                <a:latin typeface="黑体" panose="02010609060101010101" pitchFamily="49" charset="-122"/>
                <a:ea typeface="黑体" panose="02010609060101010101" pitchFamily="49" charset="-122"/>
                <a:cs typeface="Times New Roman" panose="02020603050405020304" pitchFamily="18" charset="0"/>
              </a:rPr>
              <a:t>2023</a:t>
            </a: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年</a:t>
            </a:r>
            <a:r>
              <a:rPr lang="en-US" altLang="zh-CN" sz="1600" kern="100" smtClean="0">
                <a:latin typeface="黑体" panose="02010609060101010101" pitchFamily="49" charset="-122"/>
                <a:ea typeface="黑体" panose="02010609060101010101" pitchFamily="49" charset="-122"/>
                <a:cs typeface="Times New Roman" panose="02020603050405020304" pitchFamily="18" charset="0"/>
              </a:rPr>
              <a:t>8</a:t>
            </a: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月</a:t>
            </a:r>
            <a:r>
              <a:rPr lang="en-US" altLang="zh-CN" sz="1600" kern="100" smtClean="0">
                <a:latin typeface="黑体" panose="02010609060101010101" pitchFamily="49" charset="-122"/>
                <a:ea typeface="黑体" panose="02010609060101010101" pitchFamily="49" charset="-122"/>
                <a:cs typeface="Times New Roman" panose="02020603050405020304" pitchFamily="18" charset="0"/>
              </a:rPr>
              <a:t>22</a:t>
            </a: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日</a:t>
            </a:r>
            <a:endParaRPr lang="zh-CN" altLang="zh-CN" sz="1200" kern="100">
              <a:latin typeface="黑体" panose="02010609060101010101" pitchFamily="49" charset="-122"/>
              <a:ea typeface="黑体" panose="02010609060101010101" pitchFamily="49" charset="-122"/>
              <a:cs typeface="Times New Roman" panose="02020603050405020304" pitchFamily="18" charset="0"/>
            </a:endParaRPr>
          </a:p>
        </p:txBody>
      </p:sp>
      <p:pic>
        <p:nvPicPr>
          <p:cNvPr id="14" name="图片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63206" y="2204136"/>
            <a:ext cx="5689228" cy="2973670"/>
          </a:xfrm>
          <a:prstGeom prst="rect">
            <a:avLst/>
          </a:prstGeom>
        </p:spPr>
      </p:pic>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任意多边形 3"/>
          <p:cNvSpPr>
            <a:spLocks noChangeArrowheads="1"/>
          </p:cNvSpPr>
          <p:nvPr/>
        </p:nvSpPr>
        <p:spPr bwMode="auto">
          <a:xfrm flipH="1" flipV="1">
            <a:off x="4672807" y="3019426"/>
            <a:ext cx="7521575" cy="1679575"/>
          </a:xfrm>
          <a:custGeom>
            <a:gdLst>
              <a:gd name="T0" fmla="*/ 7001022 w 7521532"/>
              <a:gd name="T1" fmla="*/ 1678742 h 1678742"/>
              <a:gd name="T2" fmla="*/ 0 w 7521532"/>
              <a:gd name="T3" fmla="*/ 1678742 h 1678742"/>
              <a:gd name="T4" fmla="*/ 0 w 7521532"/>
              <a:gd name="T5" fmla="*/ 2345 h 1678742"/>
              <a:gd name="T6" fmla="*/ 520510 w 7521532"/>
              <a:gd name="T7" fmla="*/ 2345 h 1678742"/>
              <a:gd name="T8" fmla="*/ 520510 w 7521532"/>
              <a:gd name="T9" fmla="*/ 0 h 1678742"/>
              <a:gd name="T10" fmla="*/ 5982046 w 7521532"/>
              <a:gd name="T11" fmla="*/ 0 h 1678742"/>
              <a:gd name="T12" fmla="*/ 7521532 w 7521532"/>
              <a:gd name="T13" fmla="*/ 1676397 h 1678742"/>
              <a:gd name="T14" fmla="*/ 6998869 w 7521532"/>
              <a:gd name="T15" fmla="*/ 1676397 h 1678742"/>
              <a:gd name="T16" fmla="*/ 0 60000 65536"/>
              <a:gd name="T17" fmla="*/ 0 60000 65536"/>
              <a:gd name="T18" fmla="*/ 0 60000 65536"/>
              <a:gd name="T19" fmla="*/ 0 60000 65536"/>
              <a:gd name="T20" fmla="*/ 0 60000 65536"/>
              <a:gd name="T21" fmla="*/ 0 60000 65536"/>
              <a:gd name="T22" fmla="*/ 0 60000 65536"/>
              <a:gd name="T23" fmla="*/ 0 60000 65536"/>
              <a:gd name="T24" fmla="*/ 0 w 7521532"/>
              <a:gd name="T25" fmla="*/ 0 h 1678742"/>
              <a:gd name="T26" fmla="*/ 7521532 w 7521532"/>
              <a:gd name="T27" fmla="*/ 1678742 h 1678742"/>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21531" h="1678742">
                <a:moveTo>
                  <a:pt x="7001022" y="1678742"/>
                </a:moveTo>
                <a:lnTo>
                  <a:pt x="0" y="1678742"/>
                </a:lnTo>
                <a:lnTo>
                  <a:pt x="0" y="2345"/>
                </a:lnTo>
                <a:lnTo>
                  <a:pt x="520510" y="2345"/>
                </a:lnTo>
                <a:lnTo>
                  <a:pt x="520510" y="0"/>
                </a:lnTo>
                <a:lnTo>
                  <a:pt x="5982046" y="0"/>
                </a:lnTo>
                <a:lnTo>
                  <a:pt x="7521532" y="1676397"/>
                </a:lnTo>
                <a:lnTo>
                  <a:pt x="6998869" y="1676397"/>
                </a:lnTo>
                <a:close/>
              </a:path>
            </a:pathLst>
          </a:custGeom>
          <a:solidFill>
            <a:srgbClr val="005172"/>
          </a:solidFill>
          <a:ln>
            <a:solidFill>
              <a:srgbClr val="005172"/>
            </a:solidFill>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 name="直接连接符 7"/>
          <p:cNvSpPr>
            <a:spLocks noChangeShapeType="1"/>
          </p:cNvSpPr>
          <p:nvPr/>
        </p:nvSpPr>
        <p:spPr bwMode="auto">
          <a:xfrm>
            <a:off x="5361781" y="3746501"/>
            <a:ext cx="2279650" cy="2570163"/>
          </a:xfrm>
          <a:prstGeom prst="line">
            <a:avLst/>
          </a:prstGeom>
          <a:noFill/>
          <a:ln w="12700" cap="flat" cmpd="sng">
            <a:solidFill>
              <a:srgbClr val="2ABDC7"/>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6" name="直接连接符 12"/>
          <p:cNvSpPr>
            <a:spLocks noChangeShapeType="1"/>
          </p:cNvSpPr>
          <p:nvPr/>
        </p:nvSpPr>
        <p:spPr bwMode="auto">
          <a:xfrm>
            <a:off x="2561338" y="639763"/>
            <a:ext cx="2279650" cy="2570162"/>
          </a:xfrm>
          <a:prstGeom prst="line">
            <a:avLst/>
          </a:prstGeom>
          <a:noFill/>
          <a:ln w="12700" cap="flat" cmpd="sng">
            <a:solidFill>
              <a:srgbClr val="4C4B50"/>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7" name="任意多边形 16"/>
          <p:cNvSpPr>
            <a:spLocks noChangeArrowheads="1"/>
          </p:cNvSpPr>
          <p:nvPr/>
        </p:nvSpPr>
        <p:spPr bwMode="auto">
          <a:xfrm flipH="1" flipV="1">
            <a:off x="2381" y="1995489"/>
            <a:ext cx="5022850" cy="1450975"/>
          </a:xfrm>
          <a:custGeom>
            <a:gdLst>
              <a:gd name="T0" fmla="*/ 5022162 w 5022162"/>
              <a:gd name="T1" fmla="*/ 1451317 h 1451317"/>
              <a:gd name="T2" fmla="*/ 4979958 w 5022162"/>
              <a:gd name="T3" fmla="*/ 1451317 h 1451317"/>
              <a:gd name="T4" fmla="*/ 1663634 w 5022162"/>
              <a:gd name="T5" fmla="*/ 1451317 h 1451317"/>
              <a:gd name="T6" fmla="*/ 1255668 w 5022162"/>
              <a:gd name="T7" fmla="*/ 1451317 h 1451317"/>
              <a:gd name="T8" fmla="*/ 0 w 5022162"/>
              <a:gd name="T9" fmla="*/ 15123 h 1451317"/>
              <a:gd name="T10" fmla="*/ 0 w 5022162"/>
              <a:gd name="T11" fmla="*/ 0 h 1451317"/>
              <a:gd name="T12" fmla="*/ 407966 w 5022162"/>
              <a:gd name="T13" fmla="*/ 0 h 1451317"/>
              <a:gd name="T14" fmla="*/ 4979958 w 5022162"/>
              <a:gd name="T15" fmla="*/ 0 h 1451317"/>
              <a:gd name="T16" fmla="*/ 5022162 w 5022162"/>
              <a:gd name="T17" fmla="*/ 0 h 14513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022162"/>
              <a:gd name="T28" fmla="*/ 0 h 1451317"/>
              <a:gd name="T29" fmla="*/ 5022162 w 5022162"/>
              <a:gd name="T30" fmla="*/ 1451317 h 1451317"/>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022162" h="1451317">
                <a:moveTo>
                  <a:pt x="5022162" y="1451317"/>
                </a:moveTo>
                <a:lnTo>
                  <a:pt x="4979958" y="1451317"/>
                </a:lnTo>
                <a:lnTo>
                  <a:pt x="1663634" y="1451317"/>
                </a:lnTo>
                <a:lnTo>
                  <a:pt x="1255668" y="1451317"/>
                </a:lnTo>
                <a:lnTo>
                  <a:pt x="0" y="15123"/>
                </a:lnTo>
                <a:lnTo>
                  <a:pt x="0" y="0"/>
                </a:lnTo>
                <a:lnTo>
                  <a:pt x="407966" y="0"/>
                </a:lnTo>
                <a:lnTo>
                  <a:pt x="4979958" y="0"/>
                </a:lnTo>
                <a:lnTo>
                  <a:pt x="5022162" y="0"/>
                </a:lnTo>
                <a:close/>
              </a:path>
            </a:pathLst>
          </a:custGeom>
          <a:solidFill>
            <a:srgbClr val="4C4B50"/>
          </a:solidFill>
          <a:ln>
            <a:noFill/>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8" name="文本框 17"/>
          <p:cNvSpPr>
            <a:spLocks noChangeArrowheads="1"/>
          </p:cNvSpPr>
          <p:nvPr/>
        </p:nvSpPr>
        <p:spPr bwMode="auto">
          <a:xfrm>
            <a:off x="469997" y="2150885"/>
            <a:ext cx="468147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sz="7200" b="1">
                <a:solidFill>
                  <a:srgbClr val="FFFFFF"/>
                </a:solidFill>
                <a:latin typeface="Agency FB" panose="020b0503020202020204" pitchFamily="34" charset="0"/>
                <a:sym typeface="Impact" panose="020b0806030902050204" pitchFamily="34" charset="0"/>
              </a:rPr>
              <a:t>PART    </a:t>
            </a:r>
            <a:r>
              <a:rPr lang="en-US" sz="7200" b="1" smtClean="0">
                <a:solidFill>
                  <a:srgbClr val="FFC000"/>
                </a:solidFill>
                <a:latin typeface="Agency FB" panose="020b0503020202020204" pitchFamily="34" charset="0"/>
                <a:sym typeface="Impact" panose="020b0806030902050204" pitchFamily="34" charset="0"/>
              </a:rPr>
              <a:t>05</a:t>
            </a:r>
            <a:endParaRPr lang="en-US" sz="6000" b="1">
              <a:solidFill>
                <a:srgbClr val="FFC000"/>
              </a:solidFill>
              <a:latin typeface="Agency FB" panose="020b0503020202020204" pitchFamily="34" charset="0"/>
              <a:sym typeface="Impact" panose="020b0806030902050204" pitchFamily="34" charset="0"/>
            </a:endParaRPr>
          </a:p>
        </p:txBody>
      </p:sp>
      <p:sp>
        <p:nvSpPr>
          <p:cNvPr id="12" name="文本框 11"/>
          <p:cNvSpPr txBox="1"/>
          <p:nvPr/>
        </p:nvSpPr>
        <p:spPr>
          <a:xfrm>
            <a:off x="6746453" y="3434652"/>
            <a:ext cx="5431720" cy="830997"/>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4800" b="1" smtClean="0">
                <a:solidFill>
                  <a:schemeClr val="accent2"/>
                </a:solidFill>
                <a:latin typeface="黑体" panose="02010609060101010101" pitchFamily="49" charset="-122"/>
                <a:ea typeface="黑体" panose="02010609060101010101" pitchFamily="49" charset="-122"/>
              </a:rPr>
              <a:t>设定目标</a:t>
            </a:r>
            <a:endParaRPr lang="en-US" altLang="zh-CN" sz="4800" b="1">
              <a:solidFill>
                <a:schemeClr val="accent2"/>
              </a:solidFill>
              <a:latin typeface="黑体" panose="02010609060101010101" pitchFamily="49" charset="-122"/>
              <a:ea typeface="黑体" panose="02010609060101010101" pitchFamily="49" charset="-122"/>
            </a:endParaRPr>
          </a:p>
        </p:txBody>
      </p:sp>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4F4">
            <a:alpha val="73000"/>
          </a:srgbClr>
        </a:solidFill>
        <a:effectLst/>
      </p:bgPr>
    </p:bg>
    <p:spTree>
      <p:nvGrpSpPr>
        <p:cNvPr id="1" name=""/>
        <p:cNvGrpSpPr/>
        <p:nvPr/>
      </p:nvGrpSpPr>
      <p:grpSpPr>
        <a:xfrm>
          <a:off x="0" y="0"/>
          <a:ext cx="0" cy="0"/>
        </a:xfrm>
      </p:grpSpPr>
      <p:sp>
        <p:nvSpPr>
          <p:cNvPr id="50" name="文本框 49"/>
          <p:cNvSpPr txBox="1"/>
          <p:nvPr/>
        </p:nvSpPr>
        <p:spPr>
          <a:xfrm>
            <a:off x="319848" y="142599"/>
            <a:ext cx="5112276" cy="523220"/>
          </a:xfrm>
          <a:prstGeom prst="rect">
            <a:avLst/>
          </a:prstGeom>
          <a:noFill/>
        </p:spPr>
        <p:txBody>
          <a:bodyPr wrap="square" rtlCol="0">
            <a:spAutoFit/>
          </a:bodyPr>
          <a:lstStyle>
            <a:defPPr>
              <a:defRPr lang="zh-CN"/>
            </a:defPPr>
            <a:lvl1pPr algn="ctr" rtl="0" fontAlgn="base">
              <a:spcBef>
                <a:spcPct val="0"/>
              </a:spcBef>
              <a:spcAft>
                <a:spcPct val="0"/>
              </a:spcAft>
              <a:buFont typeface="Arial" pitchFamily="34" charset="0"/>
              <a:defRPr sz="2800" b="1" kern="1200">
                <a:solidFill>
                  <a:schemeClr val="tx1"/>
                </a:solidFill>
                <a:latin typeface="+mj-ea"/>
                <a:ea typeface="+mj-ea"/>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l"/>
            <a:r>
              <a:rPr lang="en-US" altLang="zh-CN" smtClean="0"/>
              <a:t>5. </a:t>
            </a:r>
            <a:r>
              <a:rPr lang="zh-CN" altLang="en-US" smtClean="0"/>
              <a:t>设定目标</a:t>
            </a:r>
            <a:endParaRPr lang="zh-CN" altLang="en-US"/>
          </a:p>
        </p:txBody>
      </p:sp>
      <p:sp>
        <p:nvSpPr>
          <p:cNvPr id="3" name="矩形 2"/>
          <p:cNvSpPr/>
          <p:nvPr/>
        </p:nvSpPr>
        <p:spPr>
          <a:xfrm>
            <a:off x="697781" y="764704"/>
            <a:ext cx="7416824" cy="5170646"/>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50000"/>
              </a:lnSpc>
            </a:pPr>
            <a:r>
              <a:rPr lang="en-US" altLang="zh-CN" sz="2000" smtClean="0">
                <a:solidFill>
                  <a:schemeClr val="accent1"/>
                </a:solidFill>
                <a:latin typeface="黑体" panose="02010609060101010101" pitchFamily="49" charset="-122"/>
                <a:ea typeface="黑体" panose="02010609060101010101" pitchFamily="49" charset="-122"/>
              </a:rPr>
              <a:t>   1.</a:t>
            </a:r>
            <a:r>
              <a:rPr lang="zh-CN" altLang="en-US" sz="2000" smtClean="0">
                <a:solidFill>
                  <a:schemeClr val="accent1"/>
                </a:solidFill>
                <a:latin typeface="黑体" panose="02010609060101010101" pitchFamily="49" charset="-122"/>
                <a:ea typeface="黑体" panose="02010609060101010101" pitchFamily="49" charset="-122"/>
              </a:rPr>
              <a:t>曾经达到的最好水平</a:t>
            </a:r>
            <a:endParaRPr lang="en-US" altLang="zh-CN" sz="2000" smtClean="0">
              <a:solidFill>
                <a:schemeClr val="accent1"/>
              </a:solidFill>
              <a:latin typeface="黑体" panose="02010609060101010101" pitchFamily="49" charset="-122"/>
              <a:ea typeface="黑体" panose="02010609060101010101" pitchFamily="49" charset="-122"/>
            </a:endParaRPr>
          </a:p>
          <a:p>
            <a:pPr>
              <a:lnSpc>
                <a:spcPct val="150000"/>
              </a:lnSpc>
            </a:pPr>
            <a:r>
              <a:rPr lang="zh-CN" altLang="en-US" sz="2000" smtClean="0">
                <a:solidFill>
                  <a:schemeClr val="accent1"/>
                </a:solidFill>
                <a:latin typeface="宋体" panose="02010600030101010101" pitchFamily="2" charset="-122"/>
              </a:rPr>
              <a:t>   现状调查中，二楼一轴幕墙翻边钢筋位置准确率达到</a:t>
            </a:r>
            <a:r>
              <a:rPr lang="en-US" altLang="zh-CN" sz="2000" smtClean="0">
                <a:solidFill>
                  <a:schemeClr val="accent1"/>
                </a:solidFill>
                <a:latin typeface="宋体" panose="02010600030101010101" pitchFamily="2" charset="-122"/>
              </a:rPr>
              <a:t>90%</a:t>
            </a:r>
            <a:r>
              <a:rPr lang="zh-CN" altLang="en-US" sz="2000" smtClean="0">
                <a:solidFill>
                  <a:schemeClr val="accent1"/>
                </a:solidFill>
                <a:latin typeface="宋体" panose="02010600030101010101" pitchFamily="2" charset="-122"/>
              </a:rPr>
              <a:t>。</a:t>
            </a:r>
            <a:endParaRPr lang="en-US" altLang="zh-CN" sz="2000" smtClean="0">
              <a:solidFill>
                <a:schemeClr val="accent1"/>
              </a:solidFill>
              <a:latin typeface="宋体" panose="02010600030101010101" pitchFamily="2" charset="-122"/>
            </a:endParaRPr>
          </a:p>
          <a:p>
            <a:pPr>
              <a:lnSpc>
                <a:spcPct val="150000"/>
              </a:lnSpc>
            </a:pPr>
            <a:r>
              <a:rPr lang="en-US" altLang="zh-CN" sz="2000">
                <a:solidFill>
                  <a:schemeClr val="accent1"/>
                </a:solidFill>
                <a:latin typeface="黑体" panose="02010609060101010101" pitchFamily="49" charset="-122"/>
                <a:ea typeface="黑体" panose="02010609060101010101" pitchFamily="49" charset="-122"/>
              </a:rPr>
              <a:t> </a:t>
            </a:r>
            <a:r>
              <a:rPr lang="en-US" altLang="zh-CN" sz="2000" smtClean="0">
                <a:solidFill>
                  <a:schemeClr val="accent1"/>
                </a:solidFill>
                <a:latin typeface="黑体" panose="02010609060101010101" pitchFamily="49" charset="-122"/>
                <a:ea typeface="黑体" panose="02010609060101010101" pitchFamily="49" charset="-122"/>
              </a:rPr>
              <a:t>  2.</a:t>
            </a:r>
            <a:r>
              <a:rPr lang="zh-CN" altLang="en-US" sz="2000" smtClean="0">
                <a:solidFill>
                  <a:schemeClr val="accent1"/>
                </a:solidFill>
                <a:latin typeface="黑体" panose="02010609060101010101" pitchFamily="49" charset="-122"/>
                <a:ea typeface="黑体" panose="02010609060101010101" pitchFamily="49" charset="-122"/>
              </a:rPr>
              <a:t>目标测算分析</a:t>
            </a:r>
            <a:endParaRPr lang="en-US" altLang="zh-CN" sz="2000" smtClean="0">
              <a:solidFill>
                <a:schemeClr val="accent1"/>
              </a:solidFill>
              <a:latin typeface="黑体" panose="02010609060101010101" pitchFamily="49" charset="-122"/>
              <a:ea typeface="黑体" panose="02010609060101010101" pitchFamily="49" charset="-122"/>
            </a:endParaRPr>
          </a:p>
          <a:p>
            <a:pPr>
              <a:lnSpc>
                <a:spcPct val="150000"/>
              </a:lnSpc>
            </a:pPr>
            <a:r>
              <a:rPr lang="en-US" altLang="zh-CN" sz="2000">
                <a:solidFill>
                  <a:schemeClr val="accent1"/>
                </a:solidFill>
                <a:latin typeface="黑体" panose="02010609060101010101" pitchFamily="49" charset="-122"/>
                <a:ea typeface="黑体" panose="02010609060101010101" pitchFamily="49" charset="-122"/>
              </a:rPr>
              <a:t> </a:t>
            </a:r>
            <a:r>
              <a:rPr lang="en-US" altLang="zh-CN" sz="2000" smtClean="0">
                <a:solidFill>
                  <a:schemeClr val="accent1"/>
                </a:solidFill>
                <a:latin typeface="黑体" panose="02010609060101010101" pitchFamily="49" charset="-122"/>
                <a:ea typeface="黑体" panose="02010609060101010101" pitchFamily="49" charset="-122"/>
              </a:rPr>
              <a:t>  </a:t>
            </a:r>
            <a:r>
              <a:rPr lang="zh-CN" altLang="en-US" sz="2000" smtClean="0">
                <a:solidFill>
                  <a:schemeClr val="accent1"/>
                </a:solidFill>
                <a:latin typeface="宋体" panose="02010600030101010101" pitchFamily="2" charset="-122"/>
              </a:rPr>
              <a:t>根据前期调查结果，“</a:t>
            </a:r>
            <a:r>
              <a:rPr lang="zh-CN" altLang="en-US" sz="2000">
                <a:solidFill>
                  <a:schemeClr val="accent1"/>
                </a:solidFill>
              </a:rPr>
              <a:t>定位不准</a:t>
            </a:r>
            <a:r>
              <a:rPr lang="zh-CN" altLang="en-US" sz="2000" smtClean="0">
                <a:solidFill>
                  <a:schemeClr val="accent1"/>
                </a:solidFill>
              </a:rPr>
              <a:t>确”和</a:t>
            </a:r>
            <a:r>
              <a:rPr lang="zh-CN" altLang="en-US" sz="2000" smtClean="0">
                <a:solidFill>
                  <a:schemeClr val="accent1"/>
                </a:solidFill>
                <a:latin typeface="宋体" panose="02010600030101010101" pitchFamily="2" charset="-122"/>
              </a:rPr>
              <a:t>“</a:t>
            </a:r>
            <a:r>
              <a:rPr lang="zh-CN" altLang="en-US" sz="2000">
                <a:solidFill>
                  <a:schemeClr val="accent1">
                    <a:lumMod val="50000"/>
                  </a:schemeClr>
                </a:solidFill>
                <a:latin typeface="宋体" panose="02010600030101010101" pitchFamily="2" charset="-122"/>
              </a:rPr>
              <a:t>间距不</a:t>
            </a:r>
            <a:r>
              <a:rPr lang="zh-CN" altLang="en-US" sz="2000" smtClean="0">
                <a:solidFill>
                  <a:schemeClr val="accent1">
                    <a:lumMod val="50000"/>
                  </a:schemeClr>
                </a:solidFill>
                <a:latin typeface="宋体" panose="02010600030101010101" pitchFamily="2" charset="-122"/>
              </a:rPr>
              <a:t>均匀”占</a:t>
            </a:r>
            <a:r>
              <a:rPr lang="en-US" altLang="zh-CN" sz="2000" smtClean="0">
                <a:solidFill>
                  <a:schemeClr val="accent1">
                    <a:lumMod val="50000"/>
                  </a:schemeClr>
                </a:solidFill>
                <a:latin typeface="宋体" panose="02010600030101010101" pitchFamily="2" charset="-122"/>
              </a:rPr>
              <a:t>75.26%</a:t>
            </a:r>
            <a:r>
              <a:rPr lang="zh-CN" altLang="en-US" sz="2000" smtClean="0">
                <a:solidFill>
                  <a:schemeClr val="accent1">
                    <a:lumMod val="50000"/>
                  </a:schemeClr>
                </a:solidFill>
                <a:latin typeface="宋体" panose="02010600030101010101" pitchFamily="2" charset="-122"/>
              </a:rPr>
              <a:t>，如果可以将这症结解决</a:t>
            </a:r>
            <a:r>
              <a:rPr lang="en-US" altLang="zh-CN" sz="2000" smtClean="0">
                <a:solidFill>
                  <a:schemeClr val="accent1">
                    <a:lumMod val="50000"/>
                  </a:schemeClr>
                </a:solidFill>
                <a:latin typeface="宋体" panose="02010600030101010101" pitchFamily="2" charset="-122"/>
              </a:rPr>
              <a:t>90%</a:t>
            </a:r>
            <a:r>
              <a:rPr lang="zh-CN" altLang="en-US" sz="2000" smtClean="0">
                <a:solidFill>
                  <a:schemeClr val="accent1">
                    <a:lumMod val="50000"/>
                  </a:schemeClr>
                </a:solidFill>
                <a:latin typeface="宋体" panose="02010600030101010101" pitchFamily="2" charset="-122"/>
              </a:rPr>
              <a:t>，则</a:t>
            </a:r>
            <a:r>
              <a:rPr lang="zh-CN" altLang="en-US" sz="2000">
                <a:solidFill>
                  <a:schemeClr val="accent1"/>
                </a:solidFill>
                <a:latin typeface="宋体" panose="02010600030101010101" pitchFamily="2" charset="-122"/>
              </a:rPr>
              <a:t>幕墙翻边钢筋位置准确</a:t>
            </a:r>
            <a:r>
              <a:rPr lang="zh-CN" altLang="en-US" sz="2000" smtClean="0">
                <a:solidFill>
                  <a:schemeClr val="accent1"/>
                </a:solidFill>
                <a:latin typeface="宋体" panose="02010600030101010101" pitchFamily="2" charset="-122"/>
              </a:rPr>
              <a:t>率就能达到：</a:t>
            </a:r>
            <a:r>
              <a:rPr lang="en-US" altLang="zh-CN" sz="2000" smtClean="0">
                <a:solidFill>
                  <a:schemeClr val="accent1"/>
                </a:solidFill>
                <a:latin typeface="宋体" panose="02010600030101010101" pitchFamily="2" charset="-122"/>
              </a:rPr>
              <a:t>[460-</a:t>
            </a:r>
            <a:r>
              <a:rPr lang="zh-CN" altLang="en-US" sz="2000" smtClean="0">
                <a:solidFill>
                  <a:schemeClr val="accent1"/>
                </a:solidFill>
                <a:latin typeface="宋体" panose="02010600030101010101" pitchFamily="2" charset="-122"/>
              </a:rPr>
              <a:t>（</a:t>
            </a:r>
            <a:r>
              <a:rPr lang="en-US" altLang="zh-CN" sz="2000" smtClean="0">
                <a:solidFill>
                  <a:schemeClr val="accent1"/>
                </a:solidFill>
                <a:latin typeface="宋体" panose="02010600030101010101" pitchFamily="2" charset="-122"/>
              </a:rPr>
              <a:t>97-42×0.9-31×0.9</a:t>
            </a:r>
            <a:r>
              <a:rPr lang="zh-CN" altLang="en-US" sz="2000" smtClean="0">
                <a:solidFill>
                  <a:schemeClr val="accent1"/>
                </a:solidFill>
                <a:latin typeface="宋体" panose="02010600030101010101" pitchFamily="2" charset="-122"/>
              </a:rPr>
              <a:t>）</a:t>
            </a:r>
            <a:r>
              <a:rPr lang="en-US" altLang="zh-CN" sz="2000" smtClean="0">
                <a:solidFill>
                  <a:schemeClr val="accent1"/>
                </a:solidFill>
                <a:latin typeface="宋体" panose="02010600030101010101" pitchFamily="2" charset="-122"/>
              </a:rPr>
              <a:t>]/460=93.2%.</a:t>
            </a:r>
            <a:endParaRPr lang="en-US" altLang="zh-CN" sz="2000" smtClean="0">
              <a:solidFill>
                <a:schemeClr val="accent1"/>
              </a:solidFill>
              <a:latin typeface="宋体" panose="02010600030101010101" pitchFamily="2" charset="-122"/>
            </a:endParaRPr>
          </a:p>
          <a:p>
            <a:pPr>
              <a:lnSpc>
                <a:spcPct val="150000"/>
              </a:lnSpc>
            </a:pPr>
            <a:r>
              <a:rPr lang="en-US" altLang="zh-CN" sz="2000">
                <a:solidFill>
                  <a:schemeClr val="accent1"/>
                </a:solidFill>
                <a:latin typeface="宋体" panose="02010600030101010101" pitchFamily="2" charset="-122"/>
              </a:rPr>
              <a:t> </a:t>
            </a:r>
            <a:r>
              <a:rPr lang="en-US" altLang="zh-CN" sz="2000" smtClean="0">
                <a:solidFill>
                  <a:schemeClr val="accent1"/>
                </a:solidFill>
                <a:latin typeface="宋体" panose="02010600030101010101" pitchFamily="2" charset="-122"/>
              </a:rPr>
              <a:t>   </a:t>
            </a:r>
            <a:r>
              <a:rPr lang="zh-CN" altLang="en-US" sz="2000" smtClean="0">
                <a:solidFill>
                  <a:schemeClr val="accent1"/>
                </a:solidFill>
                <a:latin typeface="宋体" panose="02010600030101010101" pitchFamily="2" charset="-122"/>
              </a:rPr>
              <a:t>综合考虑小组成员技术水平、管理水平、综合能力和</a:t>
            </a:r>
            <a:endParaRPr lang="en-US" altLang="zh-CN" sz="2000" smtClean="0">
              <a:solidFill>
                <a:schemeClr val="accent1"/>
              </a:solidFill>
              <a:latin typeface="宋体" panose="02010600030101010101" pitchFamily="2" charset="-122"/>
            </a:endParaRPr>
          </a:p>
          <a:p>
            <a:pPr>
              <a:lnSpc>
                <a:spcPct val="150000"/>
              </a:lnSpc>
            </a:pPr>
            <a:r>
              <a:rPr lang="zh-CN" altLang="en-US" sz="2000" smtClean="0">
                <a:solidFill>
                  <a:schemeClr val="accent1"/>
                </a:solidFill>
                <a:latin typeface="宋体" panose="02010600030101010101" pitchFamily="2" charset="-122"/>
              </a:rPr>
              <a:t>施工中存在的很多不可预见因素，我们决定把目标值设定</a:t>
            </a:r>
            <a:endParaRPr lang="en-US" altLang="zh-CN" sz="2000" smtClean="0">
              <a:solidFill>
                <a:schemeClr val="accent1"/>
              </a:solidFill>
              <a:latin typeface="宋体" panose="02010600030101010101" pitchFamily="2" charset="-122"/>
            </a:endParaRPr>
          </a:p>
          <a:p>
            <a:pPr>
              <a:lnSpc>
                <a:spcPct val="150000"/>
              </a:lnSpc>
            </a:pPr>
            <a:r>
              <a:rPr lang="zh-CN" altLang="en-US" sz="2000" smtClean="0">
                <a:solidFill>
                  <a:schemeClr val="accent1"/>
                </a:solidFill>
                <a:latin typeface="宋体" panose="02010600030101010101" pitchFamily="2" charset="-122"/>
              </a:rPr>
              <a:t>为</a:t>
            </a:r>
            <a:r>
              <a:rPr lang="en-US" altLang="zh-CN" sz="2000" smtClean="0">
                <a:solidFill>
                  <a:schemeClr val="accent1"/>
                </a:solidFill>
                <a:latin typeface="宋体" panose="02010600030101010101" pitchFamily="2" charset="-122"/>
              </a:rPr>
              <a:t>93%</a:t>
            </a:r>
            <a:r>
              <a:rPr lang="zh-CN" altLang="en-US" sz="2000" smtClean="0">
                <a:solidFill>
                  <a:schemeClr val="accent1"/>
                </a:solidFill>
                <a:latin typeface="宋体" panose="02010600030101010101" pitchFamily="2" charset="-122"/>
              </a:rPr>
              <a:t>。（图</a:t>
            </a:r>
            <a:r>
              <a:rPr lang="en-US" altLang="zh-CN" sz="2000" smtClean="0">
                <a:solidFill>
                  <a:schemeClr val="accent1"/>
                </a:solidFill>
                <a:latin typeface="宋体" panose="02010600030101010101" pitchFamily="2" charset="-122"/>
              </a:rPr>
              <a:t>5-1</a:t>
            </a:r>
            <a:r>
              <a:rPr lang="zh-CN" altLang="en-US" sz="2000" smtClean="0">
                <a:solidFill>
                  <a:schemeClr val="accent1"/>
                </a:solidFill>
                <a:latin typeface="宋体" panose="02010600030101010101" pitchFamily="2" charset="-122"/>
              </a:rPr>
              <a:t>）</a:t>
            </a:r>
            <a:endParaRPr lang="zh-CN" altLang="en-US" sz="2000">
              <a:latin typeface="宋体" panose="02010600030101010101" pitchFamily="2" charset="-122"/>
            </a:endParaRPr>
          </a:p>
          <a:p>
            <a:pPr>
              <a:lnSpc>
                <a:spcPct val="150000"/>
              </a:lnSpc>
            </a:pPr>
            <a:endParaRPr lang="en-US" altLang="zh-CN" sz="2000" smtClean="0">
              <a:solidFill>
                <a:schemeClr val="accent1"/>
              </a:solidFill>
              <a:latin typeface="黑体" panose="02010609060101010101" pitchFamily="49" charset="-122"/>
              <a:ea typeface="黑体" panose="02010609060101010101" pitchFamily="49" charset="-122"/>
            </a:endParaRPr>
          </a:p>
          <a:p>
            <a:pPr>
              <a:lnSpc>
                <a:spcPct val="150000"/>
              </a:lnSpc>
            </a:pPr>
            <a:r>
              <a:rPr lang="en-US" altLang="zh-CN" sz="2000">
                <a:solidFill>
                  <a:schemeClr val="accent1"/>
                </a:solidFill>
                <a:latin typeface="黑体" panose="02010609060101010101" pitchFamily="49" charset="-122"/>
                <a:ea typeface="黑体" panose="02010609060101010101" pitchFamily="49" charset="-122"/>
              </a:rPr>
              <a:t> </a:t>
            </a:r>
            <a:r>
              <a:rPr lang="en-US" altLang="zh-CN" sz="2000" smtClean="0">
                <a:solidFill>
                  <a:schemeClr val="accent1"/>
                </a:solidFill>
                <a:latin typeface="黑体" panose="02010609060101010101" pitchFamily="49" charset="-122"/>
                <a:ea typeface="黑体" panose="02010609060101010101" pitchFamily="49" charset="-122"/>
              </a:rPr>
              <a:t>  </a:t>
            </a:r>
            <a:endParaRPr lang="zh-CN" altLang="en-US" sz="2000">
              <a:solidFill>
                <a:schemeClr val="accent1"/>
              </a:solidFill>
              <a:latin typeface="黑体" panose="02010609060101010101" pitchFamily="49" charset="-122"/>
              <a:ea typeface="黑体" panose="02010609060101010101" pitchFamily="49" charset="-122"/>
            </a:endParaRPr>
          </a:p>
        </p:txBody>
      </p:sp>
      <p:sp>
        <p:nvSpPr>
          <p:cNvPr id="5" name="矩形 4"/>
          <p:cNvSpPr/>
          <p:nvPr/>
        </p:nvSpPr>
        <p:spPr>
          <a:xfrm>
            <a:off x="8255304" y="1772816"/>
            <a:ext cx="2839239" cy="369332"/>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zh-CN" smtClean="0">
                <a:latin typeface="黑体" panose="02010609060101010101" pitchFamily="49" charset="-122"/>
                <a:ea typeface="黑体" panose="02010609060101010101" pitchFamily="49" charset="-122"/>
              </a:rPr>
              <a:t>图</a:t>
            </a:r>
            <a:r>
              <a:rPr lang="en-US" altLang="zh-CN" smtClean="0">
                <a:latin typeface="黑体" panose="02010609060101010101" pitchFamily="49" charset="-122"/>
                <a:ea typeface="黑体" panose="02010609060101010101" pitchFamily="49" charset="-122"/>
              </a:rPr>
              <a:t>5-1  </a:t>
            </a:r>
            <a:r>
              <a:rPr lang="zh-CN" altLang="zh-CN" smtClean="0">
                <a:latin typeface="黑体" panose="02010609060101010101" pitchFamily="49" charset="-122"/>
                <a:ea typeface="黑体" panose="02010609060101010101" pitchFamily="49" charset="-122"/>
              </a:rPr>
              <a:t>现状</a:t>
            </a:r>
            <a:r>
              <a:rPr lang="zh-CN" altLang="zh-CN">
                <a:latin typeface="黑体" panose="02010609060101010101" pitchFamily="49" charset="-122"/>
                <a:ea typeface="黑体" panose="02010609060101010101" pitchFamily="49" charset="-122"/>
              </a:rPr>
              <a:t>与目标对比图</a:t>
            </a:r>
            <a:endParaRPr lang="zh-CN" altLang="zh-CN">
              <a:latin typeface="黑体" panose="02010609060101010101" pitchFamily="49" charset="-122"/>
              <a:ea typeface="黑体" panose="02010609060101010101" pitchFamily="49" charset="-122"/>
            </a:endParaRPr>
          </a:p>
        </p:txBody>
      </p:sp>
      <p:graphicFrame>
        <p:nvGraphicFramePr>
          <p:cNvPr id="8" name="图表 7"/>
          <p:cNvGraphicFramePr/>
          <p:nvPr/>
        </p:nvGraphicFramePr>
        <p:xfrm>
          <a:off x="8060869" y="2290936"/>
          <a:ext cx="3222088" cy="2952328"/>
        </p:xfrm>
        <a:graphic>
          <a:graphicData uri="http://schemas.openxmlformats.org/drawingml/2006/chart">
            <c:chart xmlns:c="http://schemas.openxmlformats.org/drawingml/2006/chart" r:id="rId3"/>
          </a:graphicData>
        </a:graphic>
      </p:graphicFrame>
      <p:sp>
        <p:nvSpPr>
          <p:cNvPr id="2" name="下弧形箭头 1"/>
          <p:cNvSpPr/>
          <p:nvPr/>
        </p:nvSpPr>
        <p:spPr bwMode="auto">
          <a:xfrm rot="19161645">
            <a:off x="8545689" y="3185727"/>
            <a:ext cx="1512756" cy="728321"/>
          </a:xfrm>
          <a:prstGeom prst="curvedUpArrow">
            <a:avLst/>
          </a:prstGeom>
          <a:solidFill>
            <a:schemeClr val="bg2"/>
          </a:solidFill>
          <a:ln w="9525" cap="flat" cmpd="sng" algn="ctr">
            <a:solidFill>
              <a:schemeClr val="tx1"/>
            </a:solidFill>
            <a:prstDash val="solid"/>
            <a:round/>
            <a:headEnd type="none" w="med" len="med"/>
            <a:tailEnd type="none" w="med" len="med"/>
          </a:ln>
          <a:effectLst>
            <a:outerShdw blurRad="50800" dist="38100" dir="10800000" algn="r" rotWithShape="0">
              <a:prstClr val="black">
                <a:alpha val="40000"/>
              </a:prstClr>
            </a:outerShdw>
          </a:effectLst>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endParaRPr kumimoji="0" lang="zh-CN" altLang="en-US" sz="1800" b="0" i="0" u="none" strike="noStrike" cap="none" normalizeH="0" baseline="0" smtClean="0">
              <a:ln>
                <a:noFill/>
              </a:ln>
              <a:solidFill>
                <a:schemeClr val="tx1"/>
              </a:solidFill>
              <a:effectLst/>
              <a:latin typeface="Arial" pitchFamily="34" charset="0"/>
              <a:ea typeface="宋体" panose="02010600030101010101" pitchFamily="2" charset="-122"/>
            </a:endParaRPr>
          </a:p>
        </p:txBody>
      </p:sp>
      <p:sp>
        <p:nvSpPr>
          <p:cNvPr id="10" name="矩形 9"/>
          <p:cNvSpPr/>
          <p:nvPr/>
        </p:nvSpPr>
        <p:spPr>
          <a:xfrm>
            <a:off x="7763352" y="3767100"/>
            <a:ext cx="595035" cy="338554"/>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defRPr lang="zh-CN" sz="1600" b="0" i="0" u="none" strike="noStrike" kern="1200" baseline="0">
                <a:solidFill>
                  <a:srgbClr val="FFFFFF"/>
                </a:solidFill>
                <a:latin typeface="+mn-lt"/>
                <a:ea typeface="+mn-ea"/>
                <a:cs typeface="+mn-cs"/>
              </a:defRPr>
            </a:pPr>
            <a:r>
              <a:rPr lang="en-US" altLang="zh-CN" smtClean="0">
                <a:solidFill>
                  <a:schemeClr val="accent2"/>
                </a:solidFill>
              </a:rPr>
              <a:t>96%</a:t>
            </a:r>
            <a:endParaRPr lang="en-US" altLang="zh-CN">
              <a:solidFill>
                <a:schemeClr val="accent2"/>
              </a:solidFill>
            </a:endParaRPr>
          </a:p>
        </p:txBody>
      </p:sp>
      <p:sp>
        <p:nvSpPr>
          <p:cNvPr id="12" name="矩形 11"/>
          <p:cNvSpPr/>
          <p:nvPr/>
        </p:nvSpPr>
        <p:spPr>
          <a:xfrm>
            <a:off x="7466533" y="5301208"/>
            <a:ext cx="4104456" cy="461665"/>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indent="304800">
              <a:lnSpc>
                <a:spcPct val="150000"/>
              </a:lnSpc>
              <a:spcAft>
                <a:spcPct val="0"/>
              </a:spcAft>
            </a:pP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制</a:t>
            </a:r>
            <a:r>
              <a:rPr lang="zh-CN" altLang="en-US" sz="1600" kern="100">
                <a:latin typeface="黑体" panose="02010609060101010101" pitchFamily="49" charset="-122"/>
                <a:ea typeface="黑体" panose="02010609060101010101" pitchFamily="49" charset="-122"/>
                <a:cs typeface="Times New Roman" panose="02020603050405020304" pitchFamily="18" charset="0"/>
              </a:rPr>
              <a:t>图</a:t>
            </a: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人：</a:t>
            </a:r>
            <a:r>
              <a:rPr lang="zh-CN" altLang="en-US" sz="1600" kern="100" smtClean="0">
                <a:latin typeface="黑体" panose="02010609060101010101" pitchFamily="49" charset="-122"/>
                <a:ea typeface="黑体" panose="02010609060101010101" pitchFamily="49" charset="-122"/>
                <a:cs typeface="Times New Roman" panose="02020603050405020304" pitchFamily="18" charset="0"/>
              </a:rPr>
              <a:t>陈 岚</a:t>
            </a:r>
            <a:r>
              <a:rPr lang="en-US" altLang="zh-CN" sz="1600" kern="100" smtClean="0">
                <a:latin typeface="黑体" panose="02010609060101010101" pitchFamily="49" charset="-122"/>
                <a:ea typeface="黑体" panose="02010609060101010101" pitchFamily="49" charset="-122"/>
                <a:cs typeface="Times New Roman" panose="02020603050405020304" pitchFamily="18" charset="0"/>
              </a:rPr>
              <a:t>   </a:t>
            </a: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日</a:t>
            </a:r>
            <a:r>
              <a:rPr lang="zh-CN" altLang="zh-CN" sz="1600" kern="100">
                <a:latin typeface="黑体" panose="02010609060101010101" pitchFamily="49" charset="-122"/>
                <a:ea typeface="黑体" panose="02010609060101010101" pitchFamily="49" charset="-122"/>
                <a:cs typeface="Times New Roman" panose="02020603050405020304" pitchFamily="18" charset="0"/>
              </a:rPr>
              <a:t>期：</a:t>
            </a:r>
            <a:r>
              <a:rPr lang="en-US" altLang="zh-CN" sz="1600" kern="100" smtClean="0">
                <a:latin typeface="黑体" panose="02010609060101010101" pitchFamily="49" charset="-122"/>
                <a:ea typeface="黑体" panose="02010609060101010101" pitchFamily="49" charset="-122"/>
                <a:cs typeface="Times New Roman" panose="02020603050405020304" pitchFamily="18" charset="0"/>
              </a:rPr>
              <a:t>2023</a:t>
            </a: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年</a:t>
            </a:r>
            <a:r>
              <a:rPr lang="en-US" altLang="zh-CN" sz="1600" kern="100" smtClean="0">
                <a:latin typeface="黑体" panose="02010609060101010101" pitchFamily="49" charset="-122"/>
                <a:ea typeface="黑体" panose="02010609060101010101" pitchFamily="49" charset="-122"/>
                <a:cs typeface="Times New Roman" panose="02020603050405020304" pitchFamily="18" charset="0"/>
              </a:rPr>
              <a:t>8</a:t>
            </a: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月</a:t>
            </a:r>
            <a:r>
              <a:rPr lang="en-US" altLang="zh-CN" sz="1600" kern="100" smtClean="0">
                <a:latin typeface="黑体" panose="02010609060101010101" pitchFamily="49" charset="-122"/>
                <a:ea typeface="黑体" panose="02010609060101010101" pitchFamily="49" charset="-122"/>
                <a:cs typeface="Times New Roman" panose="02020603050405020304" pitchFamily="18" charset="0"/>
              </a:rPr>
              <a:t>25</a:t>
            </a:r>
            <a:r>
              <a:rPr lang="zh-CN" altLang="zh-CN" sz="1600" kern="100" smtClean="0">
                <a:latin typeface="黑体" panose="02010609060101010101" pitchFamily="49" charset="-122"/>
                <a:ea typeface="黑体" panose="02010609060101010101" pitchFamily="49" charset="-122"/>
                <a:cs typeface="Times New Roman" panose="02020603050405020304" pitchFamily="18" charset="0"/>
              </a:rPr>
              <a:t>日</a:t>
            </a:r>
            <a:endParaRPr lang="zh-CN" altLang="zh-CN" sz="1200" kern="100">
              <a:latin typeface="黑体" panose="02010609060101010101" pitchFamily="49" charset="-122"/>
              <a:ea typeface="黑体" panose="02010609060101010101" pitchFamily="49" charset="-122"/>
              <a:cs typeface="Times New Roman" panose="02020603050405020304" pitchFamily="18" charset="0"/>
            </a:endParaRPr>
          </a:p>
        </p:txBody>
      </p:sp>
      <p:sp>
        <p:nvSpPr>
          <p:cNvPr id="14" name="矩形 13"/>
          <p:cNvSpPr/>
          <p:nvPr/>
        </p:nvSpPr>
        <p:spPr>
          <a:xfrm>
            <a:off x="10215608" y="3011473"/>
            <a:ext cx="492443" cy="338554"/>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altLang="zh-CN" sz="1600" smtClean="0">
                <a:solidFill>
                  <a:schemeClr val="accent2"/>
                </a:solidFill>
                <a:latin typeface="黑体" panose="02010609060101010101" pitchFamily="49" charset="-122"/>
                <a:ea typeface="黑体" panose="02010609060101010101" pitchFamily="49" charset="-122"/>
              </a:rPr>
              <a:t>93%</a:t>
            </a:r>
            <a:endParaRPr lang="zh-CN" altLang="zh-CN" sz="1600">
              <a:solidFill>
                <a:schemeClr val="accent2"/>
              </a:solidFill>
              <a:latin typeface="黑体" panose="02010609060101010101" pitchFamily="49" charset="-122"/>
              <a:ea typeface="黑体" panose="02010609060101010101" pitchFamily="49" charset="-122"/>
            </a:endParaRPr>
          </a:p>
        </p:txBody>
      </p:sp>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任意多边形 3"/>
          <p:cNvSpPr>
            <a:spLocks noChangeArrowheads="1"/>
          </p:cNvSpPr>
          <p:nvPr/>
        </p:nvSpPr>
        <p:spPr bwMode="auto">
          <a:xfrm flipH="1" flipV="1">
            <a:off x="4672807" y="3019426"/>
            <a:ext cx="7521575" cy="1679575"/>
          </a:xfrm>
          <a:custGeom>
            <a:gdLst>
              <a:gd name="T0" fmla="*/ 7001022 w 7521532"/>
              <a:gd name="T1" fmla="*/ 1678742 h 1678742"/>
              <a:gd name="T2" fmla="*/ 0 w 7521532"/>
              <a:gd name="T3" fmla="*/ 1678742 h 1678742"/>
              <a:gd name="T4" fmla="*/ 0 w 7521532"/>
              <a:gd name="T5" fmla="*/ 2345 h 1678742"/>
              <a:gd name="T6" fmla="*/ 520510 w 7521532"/>
              <a:gd name="T7" fmla="*/ 2345 h 1678742"/>
              <a:gd name="T8" fmla="*/ 520510 w 7521532"/>
              <a:gd name="T9" fmla="*/ 0 h 1678742"/>
              <a:gd name="T10" fmla="*/ 5982046 w 7521532"/>
              <a:gd name="T11" fmla="*/ 0 h 1678742"/>
              <a:gd name="T12" fmla="*/ 7521532 w 7521532"/>
              <a:gd name="T13" fmla="*/ 1676397 h 1678742"/>
              <a:gd name="T14" fmla="*/ 6998869 w 7521532"/>
              <a:gd name="T15" fmla="*/ 1676397 h 1678742"/>
              <a:gd name="T16" fmla="*/ 0 60000 65536"/>
              <a:gd name="T17" fmla="*/ 0 60000 65536"/>
              <a:gd name="T18" fmla="*/ 0 60000 65536"/>
              <a:gd name="T19" fmla="*/ 0 60000 65536"/>
              <a:gd name="T20" fmla="*/ 0 60000 65536"/>
              <a:gd name="T21" fmla="*/ 0 60000 65536"/>
              <a:gd name="T22" fmla="*/ 0 60000 65536"/>
              <a:gd name="T23" fmla="*/ 0 60000 65536"/>
              <a:gd name="T24" fmla="*/ 0 w 7521532"/>
              <a:gd name="T25" fmla="*/ 0 h 1678742"/>
              <a:gd name="T26" fmla="*/ 7521532 w 7521532"/>
              <a:gd name="T27" fmla="*/ 1678742 h 1678742"/>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21531" h="1678742">
                <a:moveTo>
                  <a:pt x="7001022" y="1678742"/>
                </a:moveTo>
                <a:lnTo>
                  <a:pt x="0" y="1678742"/>
                </a:lnTo>
                <a:lnTo>
                  <a:pt x="0" y="2345"/>
                </a:lnTo>
                <a:lnTo>
                  <a:pt x="520510" y="2345"/>
                </a:lnTo>
                <a:lnTo>
                  <a:pt x="520510" y="0"/>
                </a:lnTo>
                <a:lnTo>
                  <a:pt x="5982046" y="0"/>
                </a:lnTo>
                <a:lnTo>
                  <a:pt x="7521532" y="1676397"/>
                </a:lnTo>
                <a:lnTo>
                  <a:pt x="6998869" y="1676397"/>
                </a:lnTo>
                <a:close/>
              </a:path>
            </a:pathLst>
          </a:custGeom>
          <a:solidFill>
            <a:srgbClr val="005172"/>
          </a:solidFill>
          <a:ln>
            <a:solidFill>
              <a:srgbClr val="005172"/>
            </a:solidFill>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 name="直接连接符 7"/>
          <p:cNvSpPr>
            <a:spLocks noChangeShapeType="1"/>
          </p:cNvSpPr>
          <p:nvPr/>
        </p:nvSpPr>
        <p:spPr bwMode="auto">
          <a:xfrm>
            <a:off x="5361781" y="3746501"/>
            <a:ext cx="2279650" cy="2570163"/>
          </a:xfrm>
          <a:prstGeom prst="line">
            <a:avLst/>
          </a:prstGeom>
          <a:noFill/>
          <a:ln w="12700" cap="flat" cmpd="sng">
            <a:solidFill>
              <a:srgbClr val="2ABDC7"/>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6" name="直接连接符 12"/>
          <p:cNvSpPr>
            <a:spLocks noChangeShapeType="1"/>
          </p:cNvSpPr>
          <p:nvPr/>
        </p:nvSpPr>
        <p:spPr bwMode="auto">
          <a:xfrm>
            <a:off x="2561338" y="639763"/>
            <a:ext cx="2279650" cy="2570162"/>
          </a:xfrm>
          <a:prstGeom prst="line">
            <a:avLst/>
          </a:prstGeom>
          <a:noFill/>
          <a:ln w="12700" cap="flat" cmpd="sng">
            <a:solidFill>
              <a:srgbClr val="4C4B50"/>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7" name="任意多边形 16"/>
          <p:cNvSpPr>
            <a:spLocks noChangeArrowheads="1"/>
          </p:cNvSpPr>
          <p:nvPr/>
        </p:nvSpPr>
        <p:spPr bwMode="auto">
          <a:xfrm flipH="1" flipV="1">
            <a:off x="2381" y="1995489"/>
            <a:ext cx="5022850" cy="1450975"/>
          </a:xfrm>
          <a:custGeom>
            <a:gdLst>
              <a:gd name="T0" fmla="*/ 5022162 w 5022162"/>
              <a:gd name="T1" fmla="*/ 1451317 h 1451317"/>
              <a:gd name="T2" fmla="*/ 4979958 w 5022162"/>
              <a:gd name="T3" fmla="*/ 1451317 h 1451317"/>
              <a:gd name="T4" fmla="*/ 1663634 w 5022162"/>
              <a:gd name="T5" fmla="*/ 1451317 h 1451317"/>
              <a:gd name="T6" fmla="*/ 1255668 w 5022162"/>
              <a:gd name="T7" fmla="*/ 1451317 h 1451317"/>
              <a:gd name="T8" fmla="*/ 0 w 5022162"/>
              <a:gd name="T9" fmla="*/ 15123 h 1451317"/>
              <a:gd name="T10" fmla="*/ 0 w 5022162"/>
              <a:gd name="T11" fmla="*/ 0 h 1451317"/>
              <a:gd name="T12" fmla="*/ 407966 w 5022162"/>
              <a:gd name="T13" fmla="*/ 0 h 1451317"/>
              <a:gd name="T14" fmla="*/ 4979958 w 5022162"/>
              <a:gd name="T15" fmla="*/ 0 h 1451317"/>
              <a:gd name="T16" fmla="*/ 5022162 w 5022162"/>
              <a:gd name="T17" fmla="*/ 0 h 14513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022162"/>
              <a:gd name="T28" fmla="*/ 0 h 1451317"/>
              <a:gd name="T29" fmla="*/ 5022162 w 5022162"/>
              <a:gd name="T30" fmla="*/ 1451317 h 1451317"/>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022162" h="1451317">
                <a:moveTo>
                  <a:pt x="5022162" y="1451317"/>
                </a:moveTo>
                <a:lnTo>
                  <a:pt x="4979958" y="1451317"/>
                </a:lnTo>
                <a:lnTo>
                  <a:pt x="1663634" y="1451317"/>
                </a:lnTo>
                <a:lnTo>
                  <a:pt x="1255668" y="1451317"/>
                </a:lnTo>
                <a:lnTo>
                  <a:pt x="0" y="15123"/>
                </a:lnTo>
                <a:lnTo>
                  <a:pt x="0" y="0"/>
                </a:lnTo>
                <a:lnTo>
                  <a:pt x="407966" y="0"/>
                </a:lnTo>
                <a:lnTo>
                  <a:pt x="4979958" y="0"/>
                </a:lnTo>
                <a:lnTo>
                  <a:pt x="5022162" y="0"/>
                </a:lnTo>
                <a:close/>
              </a:path>
            </a:pathLst>
          </a:custGeom>
          <a:solidFill>
            <a:srgbClr val="4C4B50"/>
          </a:solidFill>
          <a:ln>
            <a:noFill/>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8" name="文本框 17"/>
          <p:cNvSpPr>
            <a:spLocks noChangeArrowheads="1"/>
          </p:cNvSpPr>
          <p:nvPr/>
        </p:nvSpPr>
        <p:spPr bwMode="auto">
          <a:xfrm>
            <a:off x="469997" y="2150885"/>
            <a:ext cx="468147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sz="7200" b="1">
                <a:solidFill>
                  <a:srgbClr val="FFFFFF"/>
                </a:solidFill>
                <a:latin typeface="Agency FB" panose="020b0503020202020204" pitchFamily="34" charset="0"/>
                <a:sym typeface="Impact" panose="020b0806030902050204" pitchFamily="34" charset="0"/>
              </a:rPr>
              <a:t>PART    </a:t>
            </a:r>
            <a:r>
              <a:rPr lang="en-US" sz="7200" b="1" smtClean="0">
                <a:solidFill>
                  <a:srgbClr val="FFC000"/>
                </a:solidFill>
                <a:latin typeface="Agency FB" panose="020b0503020202020204" pitchFamily="34" charset="0"/>
                <a:sym typeface="Impact" panose="020b0806030902050204" pitchFamily="34" charset="0"/>
              </a:rPr>
              <a:t>06</a:t>
            </a:r>
            <a:endParaRPr lang="en-US" sz="6000" b="1">
              <a:solidFill>
                <a:srgbClr val="FFC000"/>
              </a:solidFill>
              <a:latin typeface="Agency FB" panose="020b0503020202020204" pitchFamily="34" charset="0"/>
              <a:sym typeface="Impact" panose="020b0806030902050204" pitchFamily="34" charset="0"/>
            </a:endParaRPr>
          </a:p>
        </p:txBody>
      </p:sp>
      <p:sp>
        <p:nvSpPr>
          <p:cNvPr id="12" name="文本框 11"/>
          <p:cNvSpPr txBox="1"/>
          <p:nvPr/>
        </p:nvSpPr>
        <p:spPr>
          <a:xfrm>
            <a:off x="6746453" y="3434652"/>
            <a:ext cx="5431720" cy="830997"/>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4800" b="1" smtClean="0">
                <a:solidFill>
                  <a:schemeClr val="accent2"/>
                </a:solidFill>
                <a:latin typeface="黑体" panose="02010609060101010101" pitchFamily="49" charset="-122"/>
                <a:ea typeface="黑体" panose="02010609060101010101" pitchFamily="49" charset="-122"/>
              </a:rPr>
              <a:t>原因分析</a:t>
            </a:r>
            <a:endParaRPr lang="en-US" altLang="zh-CN" sz="4800" b="1">
              <a:solidFill>
                <a:schemeClr val="accent2"/>
              </a:solidFill>
              <a:latin typeface="黑体" panose="02010609060101010101" pitchFamily="49" charset="-122"/>
              <a:ea typeface="黑体" panose="02010609060101010101" pitchFamily="49" charset="-122"/>
            </a:endParaRPr>
          </a:p>
        </p:txBody>
      </p:sp>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4F4">
            <a:alpha val="73000"/>
          </a:srgbClr>
        </a:solidFill>
        <a:effectLst/>
      </p:bgPr>
    </p:bg>
    <p:spTree>
      <p:nvGrpSpPr>
        <p:cNvPr id="1" name=""/>
        <p:cNvGrpSpPr/>
        <p:nvPr/>
      </p:nvGrpSpPr>
      <p:grpSpPr>
        <a:xfrm>
          <a:off x="0" y="0"/>
          <a:ext cx="0" cy="0"/>
        </a:xfrm>
      </p:grpSpPr>
      <p:sp>
        <p:nvSpPr>
          <p:cNvPr id="50" name="文本框 49"/>
          <p:cNvSpPr txBox="1"/>
          <p:nvPr/>
        </p:nvSpPr>
        <p:spPr>
          <a:xfrm>
            <a:off x="319848" y="142599"/>
            <a:ext cx="5112276" cy="523220"/>
          </a:xfrm>
          <a:prstGeom prst="rect">
            <a:avLst/>
          </a:prstGeom>
          <a:noFill/>
        </p:spPr>
        <p:txBody>
          <a:bodyPr wrap="square" rtlCol="0">
            <a:spAutoFit/>
          </a:bodyPr>
          <a:lstStyle>
            <a:defPPr>
              <a:defRPr lang="zh-CN"/>
            </a:defPPr>
            <a:lvl1pPr algn="ctr" rtl="0" fontAlgn="base">
              <a:spcBef>
                <a:spcPct val="0"/>
              </a:spcBef>
              <a:spcAft>
                <a:spcPct val="0"/>
              </a:spcAft>
              <a:buFont typeface="Arial" pitchFamily="34" charset="0"/>
              <a:defRPr sz="2800" b="1" kern="1200">
                <a:solidFill>
                  <a:schemeClr val="tx1"/>
                </a:solidFill>
                <a:latin typeface="+mj-ea"/>
                <a:ea typeface="+mj-ea"/>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l"/>
            <a:r>
              <a:rPr lang="en-US" altLang="zh-CN" smtClean="0"/>
              <a:t>6. </a:t>
            </a:r>
            <a:r>
              <a:rPr lang="zh-CN" altLang="en-US" smtClean="0"/>
              <a:t>原因分析</a:t>
            </a:r>
            <a:endParaRPr lang="zh-CN" altLang="en-US"/>
          </a:p>
        </p:txBody>
      </p:sp>
      <p:sp>
        <p:nvSpPr>
          <p:cNvPr id="3" name="矩形 2"/>
          <p:cNvSpPr/>
          <p:nvPr/>
        </p:nvSpPr>
        <p:spPr>
          <a:xfrm>
            <a:off x="553765" y="764704"/>
            <a:ext cx="11161240" cy="1015663"/>
          </a:xfrm>
          <a:prstGeom prst="rect">
            <a:avLst/>
          </a:prstGeom>
          <a:solidFill>
            <a:schemeClr val="accent2"/>
          </a:solidFill>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50000"/>
              </a:lnSpc>
            </a:pPr>
            <a:r>
              <a:rPr lang="zh-CN" altLang="en-US" sz="2000" smtClean="0">
                <a:solidFill>
                  <a:schemeClr val="accent1"/>
                </a:solidFill>
                <a:latin typeface="黑体" panose="02010609060101010101" pitchFamily="49" charset="-122"/>
                <a:ea typeface="黑体" panose="02010609060101010101" pitchFamily="49" charset="-122"/>
              </a:rPr>
              <a:t>    为了找到原因，小组成员多次召开会议，从“人、机、料、法、环、测”六个方面讨论，并绘制了图</a:t>
            </a:r>
            <a:r>
              <a:rPr lang="en-US" altLang="zh-CN" sz="2000" smtClean="0">
                <a:solidFill>
                  <a:schemeClr val="accent1"/>
                </a:solidFill>
                <a:latin typeface="黑体" panose="02010609060101010101" pitchFamily="49" charset="-122"/>
                <a:ea typeface="黑体" panose="02010609060101010101" pitchFamily="49" charset="-122"/>
              </a:rPr>
              <a:t>6-1.</a:t>
            </a:r>
            <a:endParaRPr lang="zh-CN" altLang="en-US" sz="2000">
              <a:solidFill>
                <a:schemeClr val="accent1"/>
              </a:solidFill>
              <a:latin typeface="黑体" panose="02010609060101010101" pitchFamily="49" charset="-122"/>
              <a:ea typeface="黑体" panose="02010609060101010101" pitchFamily="49" charset="-122"/>
            </a:endParaRPr>
          </a:p>
        </p:txBody>
      </p:sp>
      <p:sp>
        <p:nvSpPr>
          <p:cNvPr id="9" name="矩形 8"/>
          <p:cNvSpPr/>
          <p:nvPr/>
        </p:nvSpPr>
        <p:spPr bwMode="auto">
          <a:xfrm>
            <a:off x="443978" y="764704"/>
            <a:ext cx="109787" cy="1042482"/>
          </a:xfrm>
          <a:prstGeom prst="rect">
            <a:avLst/>
          </a:prstGeom>
          <a:solidFill>
            <a:srgbClr val="FD7B3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endParaRPr kumimoji="0" lang="zh-CN" altLang="en-US" sz="1800" b="0" i="0" u="none" strike="noStrike" cap="none" normalizeH="0" baseline="0">
              <a:ln>
                <a:noFill/>
              </a:ln>
              <a:solidFill>
                <a:schemeClr val="tx1"/>
              </a:solidFill>
              <a:effectLst/>
              <a:latin typeface="Arial" pitchFamily="34" charset="0"/>
              <a:ea typeface="宋体" panose="02010600030101010101" pitchFamily="2" charset="-122"/>
            </a:endParaRPr>
          </a:p>
        </p:txBody>
      </p:sp>
      <p:sp>
        <p:nvSpPr>
          <p:cNvPr id="11" name="矩形 10"/>
          <p:cNvSpPr/>
          <p:nvPr/>
        </p:nvSpPr>
        <p:spPr bwMode="auto">
          <a:xfrm>
            <a:off x="11721331" y="737885"/>
            <a:ext cx="109787" cy="1042482"/>
          </a:xfrm>
          <a:prstGeom prst="rect">
            <a:avLst/>
          </a:prstGeom>
          <a:solidFill>
            <a:srgbClr val="FD7B3F"/>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endParaRPr kumimoji="0" lang="zh-CN" altLang="en-US" sz="1800" b="0" i="0" u="none" strike="noStrike" cap="none" normalizeH="0" baseline="0">
              <a:ln>
                <a:noFill/>
              </a:ln>
              <a:solidFill>
                <a:schemeClr val="tx1"/>
              </a:solidFill>
              <a:effectLst/>
              <a:latin typeface="Arial" pitchFamily="34" charset="0"/>
              <a:ea typeface="宋体" panose="02010600030101010101" pitchFamily="2" charset="-122"/>
            </a:endParaRPr>
          </a:p>
        </p:txBody>
      </p:sp>
      <p:sp>
        <p:nvSpPr>
          <p:cNvPr id="22" name="图文框 21"/>
          <p:cNvSpPr/>
          <p:nvPr/>
        </p:nvSpPr>
        <p:spPr bwMode="auto">
          <a:xfrm>
            <a:off x="3744025" y="3698823"/>
            <a:ext cx="1512168" cy="504056"/>
          </a:xfrm>
          <a:prstGeom prst="frame">
            <a:avLst/>
          </a:prstGeom>
          <a:solidFill>
            <a:schemeClr val="accent2"/>
          </a:solidFill>
          <a:ln w="9525" cap="flat" cmpd="sng" algn="ctr">
            <a:solidFill>
              <a:schemeClr val="accent1">
                <a:lumMod val="50000"/>
              </a:schemeClr>
            </a:solidFill>
            <a:prstDash val="solid"/>
            <a:round/>
            <a:headEnd type="none" w="med" len="med"/>
            <a:tailEnd type="none" w="med" len="med"/>
          </a:ln>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r>
              <a:rPr kumimoji="0" lang="zh-CN" altLang="en-US" sz="1800" b="0" i="0" u="none" strike="noStrike" cap="none" normalizeH="0" baseline="0" smtClean="0">
                <a:ln>
                  <a:noFill/>
                </a:ln>
                <a:solidFill>
                  <a:schemeClr val="tx1"/>
                </a:solidFill>
                <a:effectLst/>
                <a:latin typeface="Arial" pitchFamily="34" charset="0"/>
                <a:ea typeface="宋体" panose="02010600030101010101" pitchFamily="2" charset="-122"/>
              </a:rPr>
              <a:t>定位不准确</a:t>
            </a:r>
            <a:endParaRPr kumimoji="0" lang="zh-CN" altLang="en-US" sz="1800" b="0" i="0" u="none" strike="noStrike" cap="none" normalizeH="0" baseline="0" smtClean="0">
              <a:ln>
                <a:noFill/>
              </a:ln>
              <a:solidFill>
                <a:schemeClr val="tx1"/>
              </a:solidFill>
              <a:effectLst/>
              <a:latin typeface="Arial" pitchFamily="34" charset="0"/>
              <a:ea typeface="宋体" panose="02010600030101010101" pitchFamily="2" charset="-122"/>
            </a:endParaRPr>
          </a:p>
        </p:txBody>
      </p:sp>
      <p:sp>
        <p:nvSpPr>
          <p:cNvPr id="24" name="图文框 23"/>
          <p:cNvSpPr/>
          <p:nvPr/>
        </p:nvSpPr>
        <p:spPr bwMode="auto">
          <a:xfrm>
            <a:off x="6370026" y="3698823"/>
            <a:ext cx="1512168" cy="504056"/>
          </a:xfrm>
          <a:prstGeom prst="frame">
            <a:avLst/>
          </a:prstGeom>
          <a:solidFill>
            <a:schemeClr val="accent2"/>
          </a:solidFill>
          <a:ln w="9525" cap="flat" cmpd="sng" algn="ctr">
            <a:solidFill>
              <a:schemeClr val="accent1">
                <a:lumMod val="50000"/>
              </a:schemeClr>
            </a:solidFill>
            <a:prstDash val="solid"/>
            <a:round/>
            <a:headEnd type="none" w="med" len="med"/>
            <a:tailEnd type="none" w="med" len="med"/>
          </a:ln>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r>
              <a:rPr kumimoji="0" lang="zh-CN" altLang="en-US" sz="1800" b="0" i="0" u="none" strike="noStrike" cap="none" normalizeH="0" baseline="0" smtClean="0">
                <a:ln>
                  <a:noFill/>
                </a:ln>
                <a:solidFill>
                  <a:schemeClr val="tx1"/>
                </a:solidFill>
                <a:effectLst/>
                <a:latin typeface="Arial" pitchFamily="34" charset="0"/>
                <a:ea typeface="宋体" panose="02010600030101010101" pitchFamily="2" charset="-122"/>
              </a:rPr>
              <a:t>间距不均匀</a:t>
            </a:r>
            <a:endParaRPr kumimoji="0" lang="zh-CN" altLang="en-US" sz="1800" b="0" i="0" u="none" strike="noStrike" cap="none" normalizeH="0" baseline="0" smtClean="0">
              <a:ln>
                <a:noFill/>
              </a:ln>
              <a:solidFill>
                <a:schemeClr val="tx1"/>
              </a:solidFill>
              <a:effectLst/>
              <a:latin typeface="Arial" pitchFamily="34" charset="0"/>
              <a:ea typeface="宋体" panose="02010600030101010101" pitchFamily="2" charset="-122"/>
            </a:endParaRPr>
          </a:p>
        </p:txBody>
      </p:sp>
      <p:sp>
        <p:nvSpPr>
          <p:cNvPr id="23" name="椭圆 22"/>
          <p:cNvSpPr/>
          <p:nvPr/>
        </p:nvSpPr>
        <p:spPr bwMode="auto">
          <a:xfrm>
            <a:off x="2414169" y="1898623"/>
            <a:ext cx="2160240" cy="360040"/>
          </a:xfrm>
          <a:prstGeom prst="ellipse">
            <a:avLst/>
          </a:prstGeom>
          <a:solidFill>
            <a:schemeClr val="accent2"/>
          </a:solidFill>
          <a:ln w="9525" cap="flat" cmpd="sng" algn="ctr">
            <a:solidFill>
              <a:schemeClr val="accent1">
                <a:lumMod val="50000"/>
              </a:schemeClr>
            </a:solidFill>
            <a:prstDash val="solid"/>
            <a:round/>
            <a:headEnd type="none" w="med" len="med"/>
            <a:tailEnd type="none" w="med" len="med"/>
          </a:ln>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r>
              <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rPr>
              <a:t>技术交底不到位</a:t>
            </a:r>
            <a:endPar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endParaRPr>
          </a:p>
        </p:txBody>
      </p:sp>
      <p:sp>
        <p:nvSpPr>
          <p:cNvPr id="26" name="椭圆 25"/>
          <p:cNvSpPr/>
          <p:nvPr/>
        </p:nvSpPr>
        <p:spPr bwMode="auto">
          <a:xfrm>
            <a:off x="5073882" y="1898623"/>
            <a:ext cx="2592288" cy="360040"/>
          </a:xfrm>
          <a:prstGeom prst="ellipse">
            <a:avLst/>
          </a:prstGeom>
          <a:solidFill>
            <a:schemeClr val="accent2"/>
          </a:solidFill>
          <a:ln w="9525" cap="flat" cmpd="sng" algn="ctr">
            <a:solidFill>
              <a:schemeClr val="accent1">
                <a:lumMod val="50000"/>
              </a:schemeClr>
            </a:solidFill>
            <a:prstDash val="solid"/>
            <a:round/>
            <a:headEnd type="none" w="med" len="med"/>
            <a:tailEnd type="none" w="med" len="med"/>
          </a:ln>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r>
              <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rPr>
              <a:t>质检人员检查不到位</a:t>
            </a:r>
            <a:endPar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endParaRPr>
          </a:p>
        </p:txBody>
      </p:sp>
      <p:sp>
        <p:nvSpPr>
          <p:cNvPr id="27" name="椭圆 26"/>
          <p:cNvSpPr/>
          <p:nvPr/>
        </p:nvSpPr>
        <p:spPr bwMode="auto">
          <a:xfrm>
            <a:off x="2913642" y="2546695"/>
            <a:ext cx="2160240" cy="360420"/>
          </a:xfrm>
          <a:prstGeom prst="ellipse">
            <a:avLst/>
          </a:prstGeom>
          <a:solidFill>
            <a:schemeClr val="accent2"/>
          </a:solidFill>
          <a:ln w="9525" cap="flat" cmpd="sng" algn="ctr">
            <a:solidFill>
              <a:schemeClr val="accent1">
                <a:lumMod val="50000"/>
              </a:schemeClr>
            </a:solidFill>
            <a:prstDash val="solid"/>
            <a:round/>
            <a:headEnd type="none" w="med" len="med"/>
            <a:tailEnd type="none" w="med" len="med"/>
          </a:ln>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r>
              <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rPr>
              <a:t>工人质量意识差</a:t>
            </a:r>
            <a:endPar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endParaRPr>
          </a:p>
        </p:txBody>
      </p:sp>
      <p:sp>
        <p:nvSpPr>
          <p:cNvPr id="28" name="椭圆 27"/>
          <p:cNvSpPr/>
          <p:nvPr/>
        </p:nvSpPr>
        <p:spPr bwMode="auto">
          <a:xfrm>
            <a:off x="4757522" y="2979478"/>
            <a:ext cx="2130471" cy="360420"/>
          </a:xfrm>
          <a:prstGeom prst="ellipse">
            <a:avLst/>
          </a:prstGeom>
          <a:solidFill>
            <a:schemeClr val="accent2"/>
          </a:solidFill>
          <a:ln w="9525" cap="flat" cmpd="sng" algn="ctr">
            <a:solidFill>
              <a:schemeClr val="accent1">
                <a:lumMod val="50000"/>
              </a:schemeClr>
            </a:solidFill>
            <a:prstDash val="solid"/>
            <a:round/>
            <a:headEnd type="none" w="med" len="med"/>
            <a:tailEnd type="none" w="med" len="med"/>
          </a:ln>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r>
              <a:rPr lang="zh-CN" altLang="en-US" sz="1400" smtClean="0"/>
              <a:t>安装</a:t>
            </a:r>
            <a:r>
              <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rPr>
              <a:t>操作不规范</a:t>
            </a:r>
            <a:endPar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endParaRPr>
          </a:p>
        </p:txBody>
      </p:sp>
      <p:cxnSp>
        <p:nvCxnSpPr>
          <p:cNvPr id="34" name="直接箭头连接符 33"/>
          <p:cNvCxnSpPr>
            <a:stCxn id="23" idx="4"/>
            <a:endCxn id="27" idx="0"/>
          </p:cNvCxnSpPr>
          <p:nvPr/>
        </p:nvCxnSpPr>
        <p:spPr bwMode="auto">
          <a:xfrm>
            <a:off x="3494289" y="2258663"/>
            <a:ext cx="499473" cy="288032"/>
          </a:xfrm>
          <a:prstGeom prst="straightConnector1">
            <a:avLst/>
          </a:prstGeom>
          <a:solidFill>
            <a:schemeClr val="accent1"/>
          </a:solidFill>
          <a:ln w="9525" cap="flat" cmpd="sng" algn="ctr">
            <a:solidFill>
              <a:schemeClr val="tx1"/>
            </a:solidFill>
            <a:prstDash val="solid"/>
            <a:round/>
            <a:headEnd type="none" w="med" len="med"/>
            <a:tailEnd type="arrow"/>
          </a:ln>
        </p:spPr>
      </p:cxnSp>
      <p:cxnSp>
        <p:nvCxnSpPr>
          <p:cNvPr id="36" name="直接箭头连接符 35"/>
          <p:cNvCxnSpPr>
            <a:stCxn id="27" idx="5"/>
            <a:endCxn id="28" idx="1"/>
          </p:cNvCxnSpPr>
          <p:nvPr/>
        </p:nvCxnSpPr>
        <p:spPr bwMode="auto">
          <a:xfrm>
            <a:off x="4757522" y="2854333"/>
            <a:ext cx="312000" cy="177927"/>
          </a:xfrm>
          <a:prstGeom prst="straightConnector1">
            <a:avLst/>
          </a:prstGeom>
          <a:solidFill>
            <a:schemeClr val="accent1"/>
          </a:solidFill>
          <a:ln w="9525" cap="flat" cmpd="sng" algn="ctr">
            <a:solidFill>
              <a:schemeClr val="tx1"/>
            </a:solidFill>
            <a:prstDash val="solid"/>
            <a:round/>
            <a:headEnd type="none" w="med" len="med"/>
            <a:tailEnd type="arrow"/>
          </a:ln>
        </p:spPr>
      </p:cxnSp>
      <p:cxnSp>
        <p:nvCxnSpPr>
          <p:cNvPr id="38" name="直接箭头连接符 37"/>
          <p:cNvCxnSpPr>
            <a:stCxn id="26" idx="4"/>
            <a:endCxn id="28" idx="0"/>
          </p:cNvCxnSpPr>
          <p:nvPr/>
        </p:nvCxnSpPr>
        <p:spPr bwMode="auto">
          <a:xfrm flipH="1">
            <a:off x="5822758" y="2258663"/>
            <a:ext cx="547268" cy="720815"/>
          </a:xfrm>
          <a:prstGeom prst="straightConnector1">
            <a:avLst/>
          </a:prstGeom>
          <a:solidFill>
            <a:schemeClr val="accent1"/>
          </a:solidFill>
          <a:ln w="9525" cap="flat" cmpd="sng" algn="ctr">
            <a:solidFill>
              <a:schemeClr val="tx1"/>
            </a:solidFill>
            <a:prstDash val="solid"/>
            <a:round/>
            <a:headEnd type="none" w="med" len="med"/>
            <a:tailEnd type="arrow"/>
          </a:ln>
        </p:spPr>
      </p:cxnSp>
      <p:cxnSp>
        <p:nvCxnSpPr>
          <p:cNvPr id="45" name="直接箭头连接符 44"/>
          <p:cNvCxnSpPr>
            <a:stCxn id="28" idx="3"/>
            <a:endCxn id="22" idx="0"/>
          </p:cNvCxnSpPr>
          <p:nvPr/>
        </p:nvCxnSpPr>
        <p:spPr bwMode="auto">
          <a:xfrm flipH="1">
            <a:off x="4500109" y="3287116"/>
            <a:ext cx="569413" cy="411707"/>
          </a:xfrm>
          <a:prstGeom prst="straightConnector1">
            <a:avLst/>
          </a:prstGeom>
          <a:solidFill>
            <a:schemeClr val="accent1"/>
          </a:solidFill>
          <a:ln w="9525" cap="flat" cmpd="sng" algn="ctr">
            <a:solidFill>
              <a:schemeClr val="tx1"/>
            </a:solidFill>
            <a:prstDash val="solid"/>
            <a:round/>
            <a:headEnd type="none" w="med" len="med"/>
            <a:tailEnd type="arrow"/>
          </a:ln>
        </p:spPr>
      </p:cxnSp>
      <p:cxnSp>
        <p:nvCxnSpPr>
          <p:cNvPr id="48" name="直接箭头连接符 47"/>
          <p:cNvCxnSpPr>
            <a:stCxn id="28" idx="5"/>
            <a:endCxn id="24" idx="0"/>
          </p:cNvCxnSpPr>
          <p:nvPr/>
        </p:nvCxnSpPr>
        <p:spPr bwMode="auto">
          <a:xfrm>
            <a:off x="6575993" y="3287116"/>
            <a:ext cx="550117" cy="411707"/>
          </a:xfrm>
          <a:prstGeom prst="straightConnector1">
            <a:avLst/>
          </a:prstGeom>
          <a:solidFill>
            <a:schemeClr val="accent1"/>
          </a:solidFill>
          <a:ln w="9525" cap="flat" cmpd="sng" algn="ctr">
            <a:solidFill>
              <a:schemeClr val="tx1"/>
            </a:solidFill>
            <a:prstDash val="solid"/>
            <a:round/>
            <a:headEnd type="none" w="med" len="med"/>
            <a:tailEnd type="arrow"/>
          </a:ln>
        </p:spPr>
      </p:cxnSp>
      <p:sp>
        <p:nvSpPr>
          <p:cNvPr id="52" name="椭圆 51"/>
          <p:cNvSpPr/>
          <p:nvPr/>
        </p:nvSpPr>
        <p:spPr bwMode="auto">
          <a:xfrm>
            <a:off x="7882194" y="3010602"/>
            <a:ext cx="2896707" cy="360420"/>
          </a:xfrm>
          <a:prstGeom prst="ellipse">
            <a:avLst/>
          </a:prstGeom>
          <a:solidFill>
            <a:schemeClr val="accent2"/>
          </a:solidFill>
          <a:ln w="9525" cap="flat" cmpd="sng" algn="ctr">
            <a:solidFill>
              <a:schemeClr val="accent1">
                <a:lumMod val="50000"/>
              </a:schemeClr>
            </a:solidFill>
            <a:prstDash val="solid"/>
            <a:round/>
            <a:headEnd type="none" w="med" len="med"/>
            <a:tailEnd type="none" w="med" len="med"/>
          </a:ln>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r>
              <a:rPr kumimoji="0" lang="en-US" altLang="zh-CN" sz="1400" b="0" i="0" u="none" strike="noStrike" cap="none" normalizeH="0" baseline="0" smtClean="0">
                <a:ln>
                  <a:noFill/>
                </a:ln>
                <a:solidFill>
                  <a:schemeClr val="tx1"/>
                </a:solidFill>
                <a:effectLst/>
                <a:latin typeface="Arial" pitchFamily="34" charset="0"/>
                <a:ea typeface="宋体" panose="02010600030101010101" pitchFamily="2" charset="-122"/>
              </a:rPr>
              <a:t>U</a:t>
            </a:r>
            <a:r>
              <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rPr>
              <a:t>型箍固定方法不正确</a:t>
            </a:r>
            <a:endPar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endParaRPr>
          </a:p>
        </p:txBody>
      </p:sp>
      <p:cxnSp>
        <p:nvCxnSpPr>
          <p:cNvPr id="58" name="直接箭头连接符 57"/>
          <p:cNvCxnSpPr>
            <a:stCxn id="52" idx="3"/>
          </p:cNvCxnSpPr>
          <p:nvPr/>
        </p:nvCxnSpPr>
        <p:spPr bwMode="auto">
          <a:xfrm flipH="1">
            <a:off x="7882195" y="3318240"/>
            <a:ext cx="424212" cy="380583"/>
          </a:xfrm>
          <a:prstGeom prst="straightConnector1">
            <a:avLst/>
          </a:prstGeom>
          <a:solidFill>
            <a:schemeClr val="accent1"/>
          </a:solidFill>
          <a:ln w="9525" cap="flat" cmpd="sng" algn="ctr">
            <a:solidFill>
              <a:schemeClr val="tx1"/>
            </a:solidFill>
            <a:prstDash val="solid"/>
            <a:round/>
            <a:headEnd type="none" w="med" len="med"/>
            <a:tailEnd type="arrow"/>
          </a:ln>
        </p:spPr>
      </p:cxnSp>
      <p:sp>
        <p:nvSpPr>
          <p:cNvPr id="59" name="椭圆 58"/>
          <p:cNvSpPr/>
          <p:nvPr/>
        </p:nvSpPr>
        <p:spPr bwMode="auto">
          <a:xfrm>
            <a:off x="553766" y="3770641"/>
            <a:ext cx="2613056" cy="360420"/>
          </a:xfrm>
          <a:prstGeom prst="ellipse">
            <a:avLst/>
          </a:prstGeom>
          <a:solidFill>
            <a:schemeClr val="accent2"/>
          </a:solidFill>
          <a:ln w="9525" cap="flat" cmpd="sng" algn="ctr">
            <a:solidFill>
              <a:schemeClr val="accent1">
                <a:lumMod val="50000"/>
              </a:schemeClr>
            </a:solidFill>
            <a:prstDash val="solid"/>
            <a:round/>
            <a:headEnd type="none" w="med" len="med"/>
            <a:tailEnd type="none" w="med" len="med"/>
          </a:ln>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r>
              <a:rPr lang="zh-CN" altLang="en-US" sz="1400" smtClean="0"/>
              <a:t>未使用定位专用工具</a:t>
            </a:r>
            <a:endPar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endParaRPr>
          </a:p>
        </p:txBody>
      </p:sp>
      <p:cxnSp>
        <p:nvCxnSpPr>
          <p:cNvPr id="61" name="直接箭头连接符 60"/>
          <p:cNvCxnSpPr>
            <a:stCxn id="59" idx="6"/>
            <a:endCxn id="22" idx="1"/>
          </p:cNvCxnSpPr>
          <p:nvPr/>
        </p:nvCxnSpPr>
        <p:spPr bwMode="auto">
          <a:xfrm>
            <a:off x="3166822" y="3950851"/>
            <a:ext cx="577203" cy="0"/>
          </a:xfrm>
          <a:prstGeom prst="straightConnector1">
            <a:avLst/>
          </a:prstGeom>
          <a:solidFill>
            <a:schemeClr val="accent1"/>
          </a:solidFill>
          <a:ln w="9525" cap="flat" cmpd="sng" algn="ctr">
            <a:solidFill>
              <a:schemeClr val="tx1"/>
            </a:solidFill>
            <a:prstDash val="solid"/>
            <a:round/>
            <a:headEnd type="none" w="med" len="med"/>
            <a:tailEnd type="arrow"/>
          </a:ln>
        </p:spPr>
      </p:cxnSp>
      <p:sp>
        <p:nvSpPr>
          <p:cNvPr id="62" name="椭圆 61"/>
          <p:cNvSpPr/>
          <p:nvPr/>
        </p:nvSpPr>
        <p:spPr bwMode="auto">
          <a:xfrm>
            <a:off x="7191510" y="5240829"/>
            <a:ext cx="1656184" cy="360420"/>
          </a:xfrm>
          <a:prstGeom prst="ellipse">
            <a:avLst/>
          </a:prstGeom>
          <a:solidFill>
            <a:schemeClr val="accent2"/>
          </a:solidFill>
          <a:ln w="9525" cap="flat" cmpd="sng" algn="ctr">
            <a:solidFill>
              <a:schemeClr val="accent1">
                <a:lumMod val="50000"/>
              </a:schemeClr>
            </a:solidFill>
            <a:prstDash val="solid"/>
            <a:round/>
            <a:headEnd type="none" w="med" len="med"/>
            <a:tailEnd type="none" w="med" len="med"/>
          </a:ln>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r>
              <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rPr>
              <a:t>测量误差大</a:t>
            </a:r>
            <a:endPar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endParaRPr>
          </a:p>
        </p:txBody>
      </p:sp>
      <p:sp>
        <p:nvSpPr>
          <p:cNvPr id="68" name="椭圆 67"/>
          <p:cNvSpPr/>
          <p:nvPr/>
        </p:nvSpPr>
        <p:spPr bwMode="auto">
          <a:xfrm>
            <a:off x="6884887" y="4618685"/>
            <a:ext cx="2232248" cy="360420"/>
          </a:xfrm>
          <a:prstGeom prst="ellipse">
            <a:avLst/>
          </a:prstGeom>
          <a:solidFill>
            <a:schemeClr val="accent2"/>
          </a:solidFill>
          <a:ln w="9525" cap="flat" cmpd="sng" algn="ctr">
            <a:solidFill>
              <a:schemeClr val="accent1">
                <a:lumMod val="50000"/>
              </a:schemeClr>
            </a:solidFill>
            <a:prstDash val="solid"/>
            <a:round/>
            <a:headEnd type="none" w="med" len="med"/>
            <a:tailEnd type="none" w="med" len="med"/>
          </a:ln>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r>
              <a:rPr kumimoji="0" lang="en-US" altLang="zh-CN" sz="1400" b="0" i="0" u="none" strike="noStrike" cap="none" normalizeH="0" baseline="0" smtClean="0">
                <a:ln>
                  <a:noFill/>
                </a:ln>
                <a:solidFill>
                  <a:schemeClr val="tx1"/>
                </a:solidFill>
                <a:effectLst/>
                <a:latin typeface="Arial" pitchFamily="34" charset="0"/>
                <a:ea typeface="宋体" panose="02010600030101010101" pitchFamily="2" charset="-122"/>
              </a:rPr>
              <a:t>U</a:t>
            </a:r>
            <a:r>
              <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rPr>
              <a:t>型箍排布不合理</a:t>
            </a:r>
            <a:endPar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endParaRPr>
          </a:p>
        </p:txBody>
      </p:sp>
      <p:sp>
        <p:nvSpPr>
          <p:cNvPr id="73" name="椭圆 72"/>
          <p:cNvSpPr/>
          <p:nvPr/>
        </p:nvSpPr>
        <p:spPr bwMode="auto">
          <a:xfrm>
            <a:off x="3863595" y="4618685"/>
            <a:ext cx="2614443" cy="360420"/>
          </a:xfrm>
          <a:prstGeom prst="ellipse">
            <a:avLst/>
          </a:prstGeom>
          <a:solidFill>
            <a:schemeClr val="accent2"/>
          </a:solidFill>
          <a:ln w="9525" cap="flat" cmpd="sng" algn="ctr">
            <a:solidFill>
              <a:schemeClr val="accent1">
                <a:lumMod val="50000"/>
              </a:schemeClr>
            </a:solidFill>
            <a:prstDash val="solid"/>
            <a:round/>
            <a:headEnd type="none" w="med" len="med"/>
            <a:tailEnd type="none" w="med" len="med"/>
          </a:ln>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r>
              <a:rPr lang="zh-CN" altLang="en-US" sz="1400" smtClean="0"/>
              <a:t>底梁主筋位置不准确</a:t>
            </a:r>
            <a:endPar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endParaRPr>
          </a:p>
        </p:txBody>
      </p:sp>
      <p:cxnSp>
        <p:nvCxnSpPr>
          <p:cNvPr id="75" name="直接箭头连接符 74"/>
          <p:cNvCxnSpPr>
            <a:stCxn id="73" idx="0"/>
          </p:cNvCxnSpPr>
          <p:nvPr/>
        </p:nvCxnSpPr>
        <p:spPr bwMode="auto">
          <a:xfrm flipH="1" flipV="1">
            <a:off x="5069522" y="4202879"/>
            <a:ext cx="101295" cy="415806"/>
          </a:xfrm>
          <a:prstGeom prst="straightConnector1">
            <a:avLst/>
          </a:prstGeom>
          <a:solidFill>
            <a:schemeClr val="accent1"/>
          </a:solidFill>
          <a:ln w="9525" cap="flat" cmpd="sng" algn="ctr">
            <a:solidFill>
              <a:schemeClr val="tx1"/>
            </a:solidFill>
            <a:prstDash val="solid"/>
            <a:round/>
            <a:headEnd type="none" w="med" len="med"/>
            <a:tailEnd type="arrow"/>
          </a:ln>
        </p:spPr>
      </p:cxnSp>
      <p:sp>
        <p:nvSpPr>
          <p:cNvPr id="76" name="椭圆 75"/>
          <p:cNvSpPr/>
          <p:nvPr/>
        </p:nvSpPr>
        <p:spPr bwMode="auto">
          <a:xfrm>
            <a:off x="2738997" y="5240829"/>
            <a:ext cx="2326412" cy="360420"/>
          </a:xfrm>
          <a:prstGeom prst="ellipse">
            <a:avLst/>
          </a:prstGeom>
          <a:solidFill>
            <a:schemeClr val="accent2"/>
          </a:solidFill>
          <a:ln w="9525" cap="flat" cmpd="sng" algn="ctr">
            <a:solidFill>
              <a:schemeClr val="accent1">
                <a:lumMod val="50000"/>
              </a:schemeClr>
            </a:solidFill>
            <a:prstDash val="solid"/>
            <a:round/>
            <a:headEnd type="none" w="med" len="med"/>
            <a:tailEnd type="none" w="med" len="med"/>
          </a:ln>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r>
              <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rPr>
              <a:t>工人调正不到位</a:t>
            </a:r>
            <a:endPar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endParaRPr>
          </a:p>
        </p:txBody>
      </p:sp>
      <p:cxnSp>
        <p:nvCxnSpPr>
          <p:cNvPr id="78" name="直接箭头连接符 77"/>
          <p:cNvCxnSpPr>
            <a:stCxn id="76" idx="7"/>
            <a:endCxn id="73" idx="4"/>
          </p:cNvCxnSpPr>
          <p:nvPr/>
        </p:nvCxnSpPr>
        <p:spPr bwMode="auto">
          <a:xfrm flipV="1">
            <a:off x="4724714" y="4979105"/>
            <a:ext cx="446103" cy="314506"/>
          </a:xfrm>
          <a:prstGeom prst="straightConnector1">
            <a:avLst/>
          </a:prstGeom>
          <a:solidFill>
            <a:schemeClr val="accent1"/>
          </a:solidFill>
          <a:ln w="9525" cap="flat" cmpd="sng" algn="ctr">
            <a:solidFill>
              <a:schemeClr val="tx1"/>
            </a:solidFill>
            <a:prstDash val="solid"/>
            <a:round/>
            <a:headEnd type="none" w="med" len="med"/>
            <a:tailEnd type="arrow"/>
          </a:ln>
        </p:spPr>
      </p:cxnSp>
      <p:sp>
        <p:nvSpPr>
          <p:cNvPr id="81" name="椭圆 80"/>
          <p:cNvSpPr/>
          <p:nvPr/>
        </p:nvSpPr>
        <p:spPr bwMode="auto">
          <a:xfrm>
            <a:off x="1657468" y="4618685"/>
            <a:ext cx="1842439" cy="360420"/>
          </a:xfrm>
          <a:prstGeom prst="ellipse">
            <a:avLst/>
          </a:prstGeom>
          <a:solidFill>
            <a:schemeClr val="accent2"/>
          </a:solidFill>
          <a:ln w="9525" cap="flat" cmpd="sng" algn="ctr">
            <a:solidFill>
              <a:schemeClr val="accent1">
                <a:lumMod val="50000"/>
              </a:schemeClr>
            </a:solidFill>
            <a:prstDash val="solid"/>
            <a:round/>
            <a:headEnd type="none" w="med" len="med"/>
            <a:tailEnd type="none" w="med" len="med"/>
          </a:ln>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r>
              <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rPr>
              <a:t>垂直度有偏差</a:t>
            </a:r>
            <a:endPar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endParaRPr>
          </a:p>
        </p:txBody>
      </p:sp>
      <p:cxnSp>
        <p:nvCxnSpPr>
          <p:cNvPr id="85" name="直接箭头连接符 84"/>
          <p:cNvCxnSpPr>
            <a:stCxn id="76" idx="1"/>
            <a:endCxn id="81" idx="4"/>
          </p:cNvCxnSpPr>
          <p:nvPr/>
        </p:nvCxnSpPr>
        <p:spPr bwMode="auto">
          <a:xfrm flipH="1" flipV="1">
            <a:off x="2578688" y="4979105"/>
            <a:ext cx="501004" cy="314506"/>
          </a:xfrm>
          <a:prstGeom prst="straightConnector1">
            <a:avLst/>
          </a:prstGeom>
          <a:solidFill>
            <a:schemeClr val="accent1"/>
          </a:solidFill>
          <a:ln w="9525" cap="flat" cmpd="sng" algn="ctr">
            <a:solidFill>
              <a:schemeClr val="tx1"/>
            </a:solidFill>
            <a:prstDash val="solid"/>
            <a:round/>
            <a:headEnd type="none" w="med" len="med"/>
            <a:tailEnd type="arrow"/>
          </a:ln>
        </p:spPr>
      </p:cxnSp>
      <p:cxnSp>
        <p:nvCxnSpPr>
          <p:cNvPr id="88" name="直接箭头连接符 87"/>
          <p:cNvCxnSpPr>
            <a:stCxn id="81" idx="7"/>
          </p:cNvCxnSpPr>
          <p:nvPr/>
        </p:nvCxnSpPr>
        <p:spPr bwMode="auto">
          <a:xfrm flipV="1">
            <a:off x="3230088" y="4202879"/>
            <a:ext cx="633507" cy="468588"/>
          </a:xfrm>
          <a:prstGeom prst="straightConnector1">
            <a:avLst/>
          </a:prstGeom>
          <a:solidFill>
            <a:schemeClr val="accent1"/>
          </a:solidFill>
          <a:ln w="9525" cap="flat" cmpd="sng" algn="ctr">
            <a:solidFill>
              <a:schemeClr val="tx1"/>
            </a:solidFill>
            <a:prstDash val="solid"/>
            <a:round/>
            <a:headEnd type="none" w="med" len="med"/>
            <a:tailEnd type="arrow"/>
          </a:ln>
        </p:spPr>
      </p:cxnSp>
      <p:cxnSp>
        <p:nvCxnSpPr>
          <p:cNvPr id="92" name="直接箭头连接符 91"/>
          <p:cNvCxnSpPr>
            <a:stCxn id="62" idx="0"/>
            <a:endCxn id="68" idx="4"/>
          </p:cNvCxnSpPr>
          <p:nvPr/>
        </p:nvCxnSpPr>
        <p:spPr bwMode="auto">
          <a:xfrm flipH="1" flipV="1">
            <a:off x="8001011" y="4979105"/>
            <a:ext cx="18591" cy="261724"/>
          </a:xfrm>
          <a:prstGeom prst="straightConnector1">
            <a:avLst/>
          </a:prstGeom>
          <a:solidFill>
            <a:schemeClr val="accent1"/>
          </a:solidFill>
          <a:ln w="9525" cap="flat" cmpd="sng" algn="ctr">
            <a:solidFill>
              <a:schemeClr val="tx1"/>
            </a:solidFill>
            <a:prstDash val="solid"/>
            <a:round/>
            <a:headEnd type="none" w="med" len="med"/>
            <a:tailEnd type="arrow"/>
          </a:ln>
        </p:spPr>
      </p:cxnSp>
      <p:cxnSp>
        <p:nvCxnSpPr>
          <p:cNvPr id="95" name="直接箭头连接符 94"/>
          <p:cNvCxnSpPr>
            <a:stCxn id="68" idx="0"/>
          </p:cNvCxnSpPr>
          <p:nvPr/>
        </p:nvCxnSpPr>
        <p:spPr bwMode="auto">
          <a:xfrm flipH="1" flipV="1">
            <a:off x="7666170" y="4202879"/>
            <a:ext cx="334841" cy="415806"/>
          </a:xfrm>
          <a:prstGeom prst="straightConnector1">
            <a:avLst/>
          </a:prstGeom>
          <a:solidFill>
            <a:schemeClr val="accent1"/>
          </a:solidFill>
          <a:ln w="9525" cap="flat" cmpd="sng" algn="ctr">
            <a:solidFill>
              <a:schemeClr val="tx1"/>
            </a:solidFill>
            <a:prstDash val="solid"/>
            <a:round/>
            <a:headEnd type="none" w="med" len="med"/>
            <a:tailEnd type="arrow"/>
          </a:ln>
        </p:spPr>
      </p:cxnSp>
      <p:sp>
        <p:nvSpPr>
          <p:cNvPr id="96" name="矩形 95"/>
          <p:cNvSpPr/>
          <p:nvPr/>
        </p:nvSpPr>
        <p:spPr>
          <a:xfrm>
            <a:off x="697781" y="6093296"/>
            <a:ext cx="9995044" cy="507831"/>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indent="304800">
              <a:lnSpc>
                <a:spcPct val="150000"/>
              </a:lnSpc>
              <a:spcAft>
                <a:spcPct val="0"/>
              </a:spcAft>
            </a:pPr>
            <a:r>
              <a:rPr lang="zh-CN" altLang="zh-CN" kern="100" smtClean="0">
                <a:latin typeface="黑体" panose="02010609060101010101" pitchFamily="49" charset="-122"/>
                <a:ea typeface="黑体" panose="02010609060101010101" pitchFamily="49" charset="-122"/>
                <a:cs typeface="Times New Roman" panose="02020603050405020304" pitchFamily="18" charset="0"/>
              </a:rPr>
              <a:t>制</a:t>
            </a:r>
            <a:r>
              <a:rPr lang="zh-CN" altLang="en-US" kern="100">
                <a:latin typeface="黑体" panose="02010609060101010101" pitchFamily="49" charset="-122"/>
                <a:ea typeface="黑体" panose="02010609060101010101" pitchFamily="49" charset="-122"/>
                <a:cs typeface="Times New Roman" panose="02020603050405020304" pitchFamily="18" charset="0"/>
              </a:rPr>
              <a:t>图</a:t>
            </a:r>
            <a:r>
              <a:rPr lang="zh-CN" altLang="zh-CN" kern="100" smtClean="0">
                <a:latin typeface="黑体" panose="02010609060101010101" pitchFamily="49" charset="-122"/>
                <a:ea typeface="黑体" panose="02010609060101010101" pitchFamily="49" charset="-122"/>
                <a:cs typeface="Times New Roman" panose="02020603050405020304" pitchFamily="18" charset="0"/>
              </a:rPr>
              <a:t>人：</a:t>
            </a:r>
            <a:r>
              <a:rPr lang="zh-CN" altLang="en-US" kern="100" smtClean="0">
                <a:latin typeface="黑体" panose="02010609060101010101" pitchFamily="49" charset="-122"/>
                <a:ea typeface="黑体" panose="02010609060101010101" pitchFamily="49" charset="-122"/>
                <a:cs typeface="Times New Roman" panose="02020603050405020304" pitchFamily="18" charset="0"/>
              </a:rPr>
              <a:t>邬学伟</a:t>
            </a:r>
            <a:r>
              <a:rPr lang="en-US" altLang="zh-CN" kern="100">
                <a:latin typeface="黑体" panose="02010609060101010101" pitchFamily="49" charset="-122"/>
                <a:ea typeface="黑体" panose="02010609060101010101" pitchFamily="49" charset="-122"/>
                <a:cs typeface="Times New Roman" panose="02020603050405020304" pitchFamily="18" charset="0"/>
              </a:rPr>
              <a:t>	                     </a:t>
            </a:r>
            <a:r>
              <a:rPr lang="en-US" altLang="zh-CN" kern="100" smtClean="0">
                <a:latin typeface="黑体" panose="02010609060101010101" pitchFamily="49" charset="-122"/>
                <a:ea typeface="黑体" panose="02010609060101010101" pitchFamily="49" charset="-122"/>
                <a:cs typeface="Times New Roman" panose="02020603050405020304" pitchFamily="18" charset="0"/>
              </a:rPr>
              <a:t>                    </a:t>
            </a:r>
            <a:r>
              <a:rPr lang="zh-CN" altLang="zh-CN" kern="100" smtClean="0">
                <a:latin typeface="黑体" panose="02010609060101010101" pitchFamily="49" charset="-122"/>
                <a:ea typeface="黑体" panose="02010609060101010101" pitchFamily="49" charset="-122"/>
                <a:cs typeface="Times New Roman" panose="02020603050405020304" pitchFamily="18" charset="0"/>
              </a:rPr>
              <a:t>日</a:t>
            </a:r>
            <a:r>
              <a:rPr lang="zh-CN" altLang="zh-CN" kern="100">
                <a:latin typeface="黑体" panose="02010609060101010101" pitchFamily="49" charset="-122"/>
                <a:ea typeface="黑体" panose="02010609060101010101" pitchFamily="49" charset="-122"/>
                <a:cs typeface="Times New Roman" panose="02020603050405020304" pitchFamily="18" charset="0"/>
              </a:rPr>
              <a:t>期：</a:t>
            </a:r>
            <a:r>
              <a:rPr lang="en-US" altLang="zh-CN" kern="100" smtClean="0">
                <a:latin typeface="黑体" panose="02010609060101010101" pitchFamily="49" charset="-122"/>
                <a:ea typeface="黑体" panose="02010609060101010101" pitchFamily="49" charset="-122"/>
                <a:cs typeface="Times New Roman" panose="02020603050405020304" pitchFamily="18" charset="0"/>
              </a:rPr>
              <a:t>2023</a:t>
            </a:r>
            <a:r>
              <a:rPr lang="zh-CN" altLang="zh-CN" kern="100" smtClean="0">
                <a:latin typeface="黑体" panose="02010609060101010101" pitchFamily="49" charset="-122"/>
                <a:ea typeface="黑体" panose="02010609060101010101" pitchFamily="49" charset="-122"/>
                <a:cs typeface="Times New Roman" panose="02020603050405020304" pitchFamily="18" charset="0"/>
              </a:rPr>
              <a:t>年</a:t>
            </a:r>
            <a:r>
              <a:rPr lang="en-US" altLang="zh-CN" kern="100" smtClean="0">
                <a:latin typeface="黑体" panose="02010609060101010101" pitchFamily="49" charset="-122"/>
                <a:ea typeface="黑体" panose="02010609060101010101" pitchFamily="49" charset="-122"/>
                <a:cs typeface="Times New Roman" panose="02020603050405020304" pitchFamily="18" charset="0"/>
              </a:rPr>
              <a:t>8</a:t>
            </a:r>
            <a:r>
              <a:rPr lang="zh-CN" altLang="zh-CN" kern="100" smtClean="0">
                <a:latin typeface="黑体" panose="02010609060101010101" pitchFamily="49" charset="-122"/>
                <a:ea typeface="黑体" panose="02010609060101010101" pitchFamily="49" charset="-122"/>
                <a:cs typeface="Times New Roman" panose="02020603050405020304" pitchFamily="18" charset="0"/>
              </a:rPr>
              <a:t>月</a:t>
            </a:r>
            <a:r>
              <a:rPr lang="en-US" altLang="zh-CN" kern="100" smtClean="0">
                <a:latin typeface="黑体" panose="02010609060101010101" pitchFamily="49" charset="-122"/>
                <a:ea typeface="黑体" panose="02010609060101010101" pitchFamily="49" charset="-122"/>
                <a:cs typeface="Times New Roman" panose="02020603050405020304" pitchFamily="18" charset="0"/>
              </a:rPr>
              <a:t>25</a:t>
            </a:r>
            <a:r>
              <a:rPr lang="zh-CN" altLang="zh-CN" kern="100" smtClean="0">
                <a:latin typeface="黑体" panose="02010609060101010101" pitchFamily="49" charset="-122"/>
                <a:ea typeface="黑体" panose="02010609060101010101" pitchFamily="49" charset="-122"/>
                <a:cs typeface="Times New Roman" panose="02020603050405020304" pitchFamily="18" charset="0"/>
              </a:rPr>
              <a:t>日</a:t>
            </a:r>
            <a:endParaRPr lang="zh-CN" altLang="zh-CN" sz="1400" kern="100">
              <a:latin typeface="黑体" panose="02010609060101010101" pitchFamily="49" charset="-122"/>
              <a:ea typeface="黑体" panose="02010609060101010101" pitchFamily="49" charset="-122"/>
              <a:cs typeface="Times New Roman" panose="02020603050405020304" pitchFamily="18" charset="0"/>
            </a:endParaRPr>
          </a:p>
        </p:txBody>
      </p:sp>
      <p:sp>
        <p:nvSpPr>
          <p:cNvPr id="100" name="矩形 99"/>
          <p:cNvSpPr/>
          <p:nvPr/>
        </p:nvSpPr>
        <p:spPr>
          <a:xfrm>
            <a:off x="4460846" y="5702736"/>
            <a:ext cx="2723823" cy="369332"/>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a:solidFill>
                  <a:schemeClr val="accent1"/>
                </a:solidFill>
                <a:latin typeface="黑体" panose="02010609060101010101" pitchFamily="49" charset="-122"/>
                <a:ea typeface="黑体" panose="02010609060101010101" pitchFamily="49" charset="-122"/>
              </a:rPr>
              <a:t>图</a:t>
            </a:r>
            <a:r>
              <a:rPr lang="en-US" altLang="zh-CN" smtClean="0">
                <a:solidFill>
                  <a:schemeClr val="accent1"/>
                </a:solidFill>
                <a:latin typeface="黑体" panose="02010609060101010101" pitchFamily="49" charset="-122"/>
                <a:ea typeface="黑体" panose="02010609060101010101" pitchFamily="49" charset="-122"/>
              </a:rPr>
              <a:t>6-1   </a:t>
            </a:r>
            <a:r>
              <a:rPr lang="zh-CN" altLang="en-US" smtClean="0">
                <a:solidFill>
                  <a:schemeClr val="accent1"/>
                </a:solidFill>
                <a:latin typeface="黑体" panose="02010609060101010101" pitchFamily="49" charset="-122"/>
                <a:ea typeface="黑体" panose="02010609060101010101" pitchFamily="49" charset="-122"/>
              </a:rPr>
              <a:t>要因分析关联图</a:t>
            </a:r>
            <a:endParaRPr lang="zh-CN" altLang="en-US"/>
          </a:p>
        </p:txBody>
      </p:sp>
      <p:sp>
        <p:nvSpPr>
          <p:cNvPr id="37" name="椭圆 36"/>
          <p:cNvSpPr/>
          <p:nvPr/>
        </p:nvSpPr>
        <p:spPr bwMode="auto">
          <a:xfrm>
            <a:off x="717131" y="3010602"/>
            <a:ext cx="2286325" cy="360420"/>
          </a:xfrm>
          <a:prstGeom prst="ellipse">
            <a:avLst/>
          </a:prstGeom>
          <a:solidFill>
            <a:schemeClr val="accent2"/>
          </a:solidFill>
          <a:ln w="9525" cap="flat" cmpd="sng" algn="ctr">
            <a:solidFill>
              <a:schemeClr val="accent1">
                <a:lumMod val="50000"/>
              </a:schemeClr>
            </a:solidFill>
            <a:prstDash val="solid"/>
            <a:round/>
            <a:headEnd type="none" w="med" len="med"/>
            <a:tailEnd type="none" w="med" len="med"/>
          </a:ln>
        </p:spPr>
        <p:txBody>
          <a:bodyPr vert="horz" wrap="square" lIns="91440" tIns="45720" rIns="91440" bIns="45720" numCol="1" rtlCol="0" anchor="t" anchorCtr="0" compatLnSpc="1"/>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lnSpc>
                <a:spcPct val="100000"/>
              </a:lnSpc>
              <a:spcBef>
                <a:spcPct val="0"/>
              </a:spcBef>
              <a:spcAft>
                <a:spcPct val="0"/>
              </a:spcAft>
              <a:buClrTx/>
              <a:buSzTx/>
              <a:buFont typeface="Arial" pitchFamily="34" charset="0"/>
              <a:buNone/>
            </a:pPr>
            <a:r>
              <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rPr>
              <a:t>定位筋固定不正确</a:t>
            </a:r>
            <a:endParaRPr kumimoji="0" lang="zh-CN" altLang="en-US" sz="1400" b="0" i="0" u="none" strike="noStrike" cap="none" normalizeH="0" baseline="0" smtClean="0">
              <a:ln>
                <a:noFill/>
              </a:ln>
              <a:solidFill>
                <a:schemeClr val="tx1"/>
              </a:solidFill>
              <a:effectLst/>
              <a:latin typeface="Arial" pitchFamily="34" charset="0"/>
              <a:ea typeface="宋体" panose="02010600030101010101" pitchFamily="2" charset="-122"/>
            </a:endParaRPr>
          </a:p>
        </p:txBody>
      </p:sp>
      <p:cxnSp>
        <p:nvCxnSpPr>
          <p:cNvPr id="8" name="直接箭头连接符 7"/>
          <p:cNvCxnSpPr>
            <a:stCxn id="37" idx="4"/>
            <a:endCxn id="59" idx="0"/>
          </p:cNvCxnSpPr>
          <p:nvPr/>
        </p:nvCxnSpPr>
        <p:spPr bwMode="auto">
          <a:xfrm flipH="1">
            <a:off x="1860294" y="3371022"/>
            <a:ext cx="0" cy="399619"/>
          </a:xfrm>
          <a:prstGeom prst="straightConnector1">
            <a:avLst/>
          </a:prstGeom>
          <a:solidFill>
            <a:schemeClr val="accent1"/>
          </a:solidFill>
          <a:ln w="9525" cap="flat" cmpd="sng" algn="ctr">
            <a:solidFill>
              <a:schemeClr val="tx1"/>
            </a:solidFill>
            <a:prstDash val="solid"/>
            <a:round/>
            <a:headEnd type="none" w="med" len="med"/>
            <a:tailEnd type="arrow"/>
          </a:ln>
        </p:spPr>
      </p:cxnSp>
    </p:spTree>
  </p:cSld>
  <p:clrMapOvr>
    <a:masterClrMapping/>
  </p:clrMapOvr>
  <mc:AlternateContent>
    <mc:Choice xmlns:p14="http://schemas.microsoft.com/office/powerpoint/2010/main" Requires="p14">
      <p:transition advClick="0" advTm="2000" p14:dur="10"/>
    </mc:Choice>
    <mc:Fallback>
      <p:transition advClick="0" advTm="2000"/>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任意多边形 3"/>
          <p:cNvSpPr>
            <a:spLocks noChangeArrowheads="1"/>
          </p:cNvSpPr>
          <p:nvPr/>
        </p:nvSpPr>
        <p:spPr bwMode="auto">
          <a:xfrm flipH="1" flipV="1">
            <a:off x="4672807" y="3019426"/>
            <a:ext cx="7521575" cy="1679575"/>
          </a:xfrm>
          <a:custGeom>
            <a:gdLst>
              <a:gd name="T0" fmla="*/ 7001022 w 7521532"/>
              <a:gd name="T1" fmla="*/ 1678742 h 1678742"/>
              <a:gd name="T2" fmla="*/ 0 w 7521532"/>
              <a:gd name="T3" fmla="*/ 1678742 h 1678742"/>
              <a:gd name="T4" fmla="*/ 0 w 7521532"/>
              <a:gd name="T5" fmla="*/ 2345 h 1678742"/>
              <a:gd name="T6" fmla="*/ 520510 w 7521532"/>
              <a:gd name="T7" fmla="*/ 2345 h 1678742"/>
              <a:gd name="T8" fmla="*/ 520510 w 7521532"/>
              <a:gd name="T9" fmla="*/ 0 h 1678742"/>
              <a:gd name="T10" fmla="*/ 5982046 w 7521532"/>
              <a:gd name="T11" fmla="*/ 0 h 1678742"/>
              <a:gd name="T12" fmla="*/ 7521532 w 7521532"/>
              <a:gd name="T13" fmla="*/ 1676397 h 1678742"/>
              <a:gd name="T14" fmla="*/ 6998869 w 7521532"/>
              <a:gd name="T15" fmla="*/ 1676397 h 1678742"/>
              <a:gd name="T16" fmla="*/ 0 60000 65536"/>
              <a:gd name="T17" fmla="*/ 0 60000 65536"/>
              <a:gd name="T18" fmla="*/ 0 60000 65536"/>
              <a:gd name="T19" fmla="*/ 0 60000 65536"/>
              <a:gd name="T20" fmla="*/ 0 60000 65536"/>
              <a:gd name="T21" fmla="*/ 0 60000 65536"/>
              <a:gd name="T22" fmla="*/ 0 60000 65536"/>
              <a:gd name="T23" fmla="*/ 0 60000 65536"/>
              <a:gd name="T24" fmla="*/ 0 w 7521532"/>
              <a:gd name="T25" fmla="*/ 0 h 1678742"/>
              <a:gd name="T26" fmla="*/ 7521532 w 7521532"/>
              <a:gd name="T27" fmla="*/ 1678742 h 1678742"/>
            </a:gd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521531" h="1678742">
                <a:moveTo>
                  <a:pt x="7001022" y="1678742"/>
                </a:moveTo>
                <a:lnTo>
                  <a:pt x="0" y="1678742"/>
                </a:lnTo>
                <a:lnTo>
                  <a:pt x="0" y="2345"/>
                </a:lnTo>
                <a:lnTo>
                  <a:pt x="520510" y="2345"/>
                </a:lnTo>
                <a:lnTo>
                  <a:pt x="520510" y="0"/>
                </a:lnTo>
                <a:lnTo>
                  <a:pt x="5982046" y="0"/>
                </a:lnTo>
                <a:lnTo>
                  <a:pt x="7521532" y="1676397"/>
                </a:lnTo>
                <a:lnTo>
                  <a:pt x="6998869" y="1676397"/>
                </a:lnTo>
                <a:close/>
              </a:path>
            </a:pathLst>
          </a:custGeom>
          <a:solidFill>
            <a:srgbClr val="005172"/>
          </a:solidFill>
          <a:ln>
            <a:solidFill>
              <a:srgbClr val="005172"/>
            </a:solidFill>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5" name="直接连接符 7"/>
          <p:cNvSpPr>
            <a:spLocks noChangeShapeType="1"/>
          </p:cNvSpPr>
          <p:nvPr/>
        </p:nvSpPr>
        <p:spPr bwMode="auto">
          <a:xfrm>
            <a:off x="5361781" y="3746501"/>
            <a:ext cx="2279650" cy="2570163"/>
          </a:xfrm>
          <a:prstGeom prst="line">
            <a:avLst/>
          </a:prstGeom>
          <a:noFill/>
          <a:ln w="12700" cap="flat" cmpd="sng">
            <a:solidFill>
              <a:srgbClr val="2ABDC7"/>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6" name="直接连接符 12"/>
          <p:cNvSpPr>
            <a:spLocks noChangeShapeType="1"/>
          </p:cNvSpPr>
          <p:nvPr/>
        </p:nvSpPr>
        <p:spPr bwMode="auto">
          <a:xfrm>
            <a:off x="2561338" y="639763"/>
            <a:ext cx="2279650" cy="2570162"/>
          </a:xfrm>
          <a:prstGeom prst="line">
            <a:avLst/>
          </a:prstGeom>
          <a:noFill/>
          <a:ln w="12700" cap="flat" cmpd="sng">
            <a:solidFill>
              <a:srgbClr val="4C4B50"/>
            </a:solidFill>
            <a:bevel/>
          </a:ln>
          <a:extLst>
            <a:ext uri="{909E8E84-426E-40DD-AFC4-6F175D3DCCD1}">
              <a14:hiddenFill xmlns:a14="http://schemas.microsoft.com/office/drawing/2010/main">
                <a:noFill/>
              </a14:hiddenFill>
            </a:ext>
          </a:extLst>
        </p:spPr>
        <p:txBody>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endParaRPr lang="zh-CN" altLang="en-US"/>
          </a:p>
        </p:txBody>
      </p:sp>
      <p:sp>
        <p:nvSpPr>
          <p:cNvPr id="7" name="任意多边形 16"/>
          <p:cNvSpPr>
            <a:spLocks noChangeArrowheads="1"/>
          </p:cNvSpPr>
          <p:nvPr/>
        </p:nvSpPr>
        <p:spPr bwMode="auto">
          <a:xfrm flipH="1" flipV="1">
            <a:off x="2381" y="1995489"/>
            <a:ext cx="5022850" cy="1450975"/>
          </a:xfrm>
          <a:custGeom>
            <a:gdLst>
              <a:gd name="T0" fmla="*/ 5022162 w 5022162"/>
              <a:gd name="T1" fmla="*/ 1451317 h 1451317"/>
              <a:gd name="T2" fmla="*/ 4979958 w 5022162"/>
              <a:gd name="T3" fmla="*/ 1451317 h 1451317"/>
              <a:gd name="T4" fmla="*/ 1663634 w 5022162"/>
              <a:gd name="T5" fmla="*/ 1451317 h 1451317"/>
              <a:gd name="T6" fmla="*/ 1255668 w 5022162"/>
              <a:gd name="T7" fmla="*/ 1451317 h 1451317"/>
              <a:gd name="T8" fmla="*/ 0 w 5022162"/>
              <a:gd name="T9" fmla="*/ 15123 h 1451317"/>
              <a:gd name="T10" fmla="*/ 0 w 5022162"/>
              <a:gd name="T11" fmla="*/ 0 h 1451317"/>
              <a:gd name="T12" fmla="*/ 407966 w 5022162"/>
              <a:gd name="T13" fmla="*/ 0 h 1451317"/>
              <a:gd name="T14" fmla="*/ 4979958 w 5022162"/>
              <a:gd name="T15" fmla="*/ 0 h 1451317"/>
              <a:gd name="T16" fmla="*/ 5022162 w 5022162"/>
              <a:gd name="T17" fmla="*/ 0 h 14513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022162"/>
              <a:gd name="T28" fmla="*/ 0 h 1451317"/>
              <a:gd name="T29" fmla="*/ 5022162 w 5022162"/>
              <a:gd name="T30" fmla="*/ 1451317 h 1451317"/>
            </a:gd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022162" h="1451317">
                <a:moveTo>
                  <a:pt x="5022162" y="1451317"/>
                </a:moveTo>
                <a:lnTo>
                  <a:pt x="4979958" y="1451317"/>
                </a:lnTo>
                <a:lnTo>
                  <a:pt x="1663634" y="1451317"/>
                </a:lnTo>
                <a:lnTo>
                  <a:pt x="1255668" y="1451317"/>
                </a:lnTo>
                <a:lnTo>
                  <a:pt x="0" y="15123"/>
                </a:lnTo>
                <a:lnTo>
                  <a:pt x="0" y="0"/>
                </a:lnTo>
                <a:lnTo>
                  <a:pt x="407966" y="0"/>
                </a:lnTo>
                <a:lnTo>
                  <a:pt x="4979958" y="0"/>
                </a:lnTo>
                <a:lnTo>
                  <a:pt x="5022162" y="0"/>
                </a:lnTo>
                <a:close/>
              </a:path>
            </a:pathLst>
          </a:custGeom>
          <a:solidFill>
            <a:srgbClr val="4C4B50"/>
          </a:solidFill>
          <a:ln>
            <a:noFill/>
          </a:ln>
        </p:spPr>
        <p:txBody>
          <a:bodyPr anchor="ct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ctr"/>
            <a:endParaRPr lang="zh-CN" altLang="zh-CN">
              <a:solidFill>
                <a:srgbClr val="FFFFFF"/>
              </a:solidFill>
              <a:latin typeface="宋体" panose="02010600030101010101" pitchFamily="2" charset="-122"/>
              <a:sym typeface="宋体" panose="02010600030101010101" pitchFamily="2" charset="-122"/>
            </a:endParaRPr>
          </a:p>
        </p:txBody>
      </p:sp>
      <p:sp>
        <p:nvSpPr>
          <p:cNvPr id="8" name="文本框 17"/>
          <p:cNvSpPr>
            <a:spLocks noChangeArrowheads="1"/>
          </p:cNvSpPr>
          <p:nvPr/>
        </p:nvSpPr>
        <p:spPr bwMode="auto">
          <a:xfrm>
            <a:off x="469997" y="2150885"/>
            <a:ext cx="4681474"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en-US" sz="7200" b="1">
                <a:solidFill>
                  <a:srgbClr val="FFFFFF"/>
                </a:solidFill>
                <a:latin typeface="Agency FB" panose="020b0503020202020204" pitchFamily="34" charset="0"/>
                <a:sym typeface="Impact" panose="020b0806030902050204" pitchFamily="34" charset="0"/>
              </a:rPr>
              <a:t>PART    </a:t>
            </a:r>
            <a:r>
              <a:rPr lang="en-US" sz="7200" b="1" smtClean="0">
                <a:solidFill>
                  <a:srgbClr val="FFC000"/>
                </a:solidFill>
                <a:latin typeface="Agency FB" panose="020b0503020202020204" pitchFamily="34" charset="0"/>
                <a:sym typeface="Impact" panose="020b0806030902050204" pitchFamily="34" charset="0"/>
              </a:rPr>
              <a:t>07</a:t>
            </a:r>
            <a:endParaRPr lang="en-US" sz="6000" b="1">
              <a:solidFill>
                <a:srgbClr val="FFC000"/>
              </a:solidFill>
              <a:latin typeface="Agency FB" panose="020b0503020202020204" pitchFamily="34" charset="0"/>
              <a:sym typeface="Impact" panose="020b0806030902050204" pitchFamily="34" charset="0"/>
            </a:endParaRPr>
          </a:p>
        </p:txBody>
      </p:sp>
      <p:sp>
        <p:nvSpPr>
          <p:cNvPr id="12" name="文本框 11"/>
          <p:cNvSpPr txBox="1"/>
          <p:nvPr/>
        </p:nvSpPr>
        <p:spPr>
          <a:xfrm>
            <a:off x="6098381" y="3434652"/>
            <a:ext cx="6079792" cy="830997"/>
          </a:xfrm>
          <a:prstGeom prst="rect">
            <a:avLst/>
          </a:prstGeom>
          <a:noFill/>
        </p:spPr>
        <p:txBody>
          <a:bodyPr wrap="square" rtlCol="0">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4800" b="1" smtClean="0">
                <a:solidFill>
                  <a:schemeClr val="accent2"/>
                </a:solidFill>
                <a:latin typeface="黑体" panose="02010609060101010101" pitchFamily="49" charset="-122"/>
                <a:ea typeface="黑体" panose="02010609060101010101" pitchFamily="49" charset="-122"/>
              </a:rPr>
              <a:t>确定主要原因</a:t>
            </a:r>
            <a:endParaRPr lang="en-US" altLang="zh-CN" sz="4800" b="1">
              <a:solidFill>
                <a:schemeClr val="accent2"/>
              </a:solidFill>
              <a:latin typeface="黑体" panose="02010609060101010101" pitchFamily="49" charset="-122"/>
              <a:ea typeface="黑体" panose="02010609060101010101" pitchFamily="49" charset="-122"/>
            </a:endParaRPr>
          </a:p>
        </p:txBody>
      </p:sp>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rgbClr val="F4F4F4">
            <a:alpha val="73000"/>
          </a:srgbClr>
        </a:solidFill>
        <a:effectLst/>
      </p:bgPr>
    </p:bg>
    <p:spTree>
      <p:nvGrpSpPr>
        <p:cNvPr id="1" name=""/>
        <p:cNvGrpSpPr/>
        <p:nvPr/>
      </p:nvGrpSpPr>
      <p:grpSpPr>
        <a:xfrm>
          <a:off x="0" y="0"/>
          <a:ext cx="0" cy="0"/>
        </a:xfrm>
      </p:grpSpPr>
      <p:sp>
        <p:nvSpPr>
          <p:cNvPr id="50" name="文本框 49"/>
          <p:cNvSpPr txBox="1"/>
          <p:nvPr/>
        </p:nvSpPr>
        <p:spPr>
          <a:xfrm>
            <a:off x="319848" y="142599"/>
            <a:ext cx="5112276" cy="523220"/>
          </a:xfrm>
          <a:prstGeom prst="rect">
            <a:avLst/>
          </a:prstGeom>
          <a:noFill/>
        </p:spPr>
        <p:txBody>
          <a:bodyPr wrap="square" rtlCol="0">
            <a:spAutoFit/>
          </a:bodyPr>
          <a:lstStyle>
            <a:defPPr>
              <a:defRPr lang="zh-CN"/>
            </a:defPPr>
            <a:lvl1pPr algn="ctr" rtl="0" fontAlgn="base">
              <a:spcBef>
                <a:spcPct val="0"/>
              </a:spcBef>
              <a:spcAft>
                <a:spcPct val="0"/>
              </a:spcAft>
              <a:buFont typeface="Arial" pitchFamily="34" charset="0"/>
              <a:defRPr sz="2800" b="1" kern="1200">
                <a:solidFill>
                  <a:schemeClr val="tx1"/>
                </a:solidFill>
                <a:latin typeface="+mj-ea"/>
                <a:ea typeface="+mj-ea"/>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l"/>
            <a:r>
              <a:rPr lang="en-US" altLang="zh-CN" smtClean="0"/>
              <a:t>7</a:t>
            </a:r>
            <a:r>
              <a:rPr lang="en-US" altLang="zh-CN"/>
              <a:t>.</a:t>
            </a:r>
            <a:r>
              <a:rPr lang="en-US" altLang="zh-CN" smtClean="0"/>
              <a:t> </a:t>
            </a:r>
            <a:r>
              <a:rPr lang="zh-CN" altLang="en-US" smtClean="0"/>
              <a:t>确定主要原因</a:t>
            </a:r>
            <a:endParaRPr lang="zh-CN" altLang="en-US"/>
          </a:p>
        </p:txBody>
      </p:sp>
      <p:sp>
        <p:nvSpPr>
          <p:cNvPr id="3" name="矩形 2"/>
          <p:cNvSpPr/>
          <p:nvPr/>
        </p:nvSpPr>
        <p:spPr>
          <a:xfrm>
            <a:off x="697781" y="764704"/>
            <a:ext cx="11161240" cy="481863"/>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50000"/>
              </a:lnSpc>
            </a:pPr>
            <a:r>
              <a:rPr lang="en-US" altLang="zh-CN" sz="2000" smtClean="0">
                <a:solidFill>
                  <a:schemeClr val="accent1"/>
                </a:solidFill>
                <a:latin typeface="黑体" panose="02010609060101010101" pitchFamily="49" charset="-122"/>
                <a:ea typeface="黑体" panose="02010609060101010101" pitchFamily="49" charset="-122"/>
              </a:rPr>
              <a:t>      </a:t>
            </a:r>
            <a:r>
              <a:rPr lang="zh-CN" altLang="en-US" sz="2000" smtClean="0">
                <a:solidFill>
                  <a:schemeClr val="accent1"/>
                </a:solidFill>
                <a:latin typeface="黑体" panose="02010609060101010101" pitchFamily="49" charset="-122"/>
                <a:ea typeface="黑体" panose="02010609060101010101" pitchFamily="49" charset="-122"/>
              </a:rPr>
              <a:t>根据前期的分析，</a:t>
            </a:r>
            <a:r>
              <a:rPr lang="en-US" altLang="zh-CN" sz="2000" smtClean="0">
                <a:solidFill>
                  <a:schemeClr val="accent1"/>
                </a:solidFill>
                <a:latin typeface="黑体" panose="02010609060101010101" pitchFamily="49" charset="-122"/>
                <a:ea typeface="黑体" panose="02010609060101010101" pitchFamily="49" charset="-122"/>
              </a:rPr>
              <a:t>QC</a:t>
            </a:r>
            <a:r>
              <a:rPr lang="zh-CN" altLang="en-US" sz="2000" smtClean="0">
                <a:solidFill>
                  <a:schemeClr val="accent1"/>
                </a:solidFill>
                <a:latin typeface="黑体" panose="02010609060101010101" pitchFamily="49" charset="-122"/>
                <a:ea typeface="黑体" panose="02010609060101010101" pitchFamily="49" charset="-122"/>
              </a:rPr>
              <a:t>小组找到了</a:t>
            </a:r>
            <a:r>
              <a:rPr lang="en-US" altLang="zh-CN" sz="2000" smtClean="0">
                <a:solidFill>
                  <a:schemeClr val="accent1"/>
                </a:solidFill>
                <a:latin typeface="黑体" panose="02010609060101010101" pitchFamily="49" charset="-122"/>
                <a:ea typeface="黑体" panose="02010609060101010101" pitchFamily="49" charset="-122"/>
              </a:rPr>
              <a:t>7</a:t>
            </a:r>
            <a:r>
              <a:rPr lang="zh-CN" altLang="en-US" sz="2000" smtClean="0">
                <a:solidFill>
                  <a:schemeClr val="accent1"/>
                </a:solidFill>
                <a:latin typeface="黑体" panose="02010609060101010101" pitchFamily="49" charset="-122"/>
                <a:ea typeface="黑体" panose="02010609060101010101" pitchFamily="49" charset="-122"/>
              </a:rPr>
              <a:t>条末端因素，并制定了要因确认计划表（表 </a:t>
            </a:r>
            <a:r>
              <a:rPr lang="en-US" altLang="zh-CN" sz="2000" smtClean="0">
                <a:solidFill>
                  <a:schemeClr val="accent1"/>
                </a:solidFill>
                <a:latin typeface="黑体" panose="02010609060101010101" pitchFamily="49" charset="-122"/>
                <a:ea typeface="黑体" panose="02010609060101010101" pitchFamily="49" charset="-122"/>
              </a:rPr>
              <a:t>7-1</a:t>
            </a:r>
            <a:r>
              <a:rPr lang="zh-CN" altLang="en-US" sz="2000" smtClean="0">
                <a:solidFill>
                  <a:schemeClr val="accent1"/>
                </a:solidFill>
                <a:latin typeface="黑体" panose="02010609060101010101" pitchFamily="49" charset="-122"/>
                <a:ea typeface="黑体" panose="02010609060101010101" pitchFamily="49" charset="-122"/>
              </a:rPr>
              <a:t>）。</a:t>
            </a:r>
            <a:endParaRPr lang="zh-CN" altLang="en-US" sz="2000">
              <a:solidFill>
                <a:schemeClr val="accent1"/>
              </a:solidFill>
              <a:latin typeface="黑体" panose="02010609060101010101" pitchFamily="49" charset="-122"/>
              <a:ea typeface="黑体" panose="02010609060101010101" pitchFamily="49" charset="-122"/>
            </a:endParaRPr>
          </a:p>
        </p:txBody>
      </p:sp>
      <p:graphicFrame>
        <p:nvGraphicFramePr>
          <p:cNvPr id="42" name="表格 41"/>
          <p:cNvGraphicFramePr>
            <a:graphicFrameLocks noGrp="1"/>
          </p:cNvGraphicFramePr>
          <p:nvPr/>
        </p:nvGraphicFramePr>
        <p:xfrm>
          <a:off x="953402" y="1916832"/>
          <a:ext cx="9721080" cy="3888662"/>
        </p:xfrm>
        <a:graphic>
          <a:graphicData uri="http://schemas.openxmlformats.org/drawingml/2006/table">
            <a:tbl>
              <a:tblPr firstRow="1" firstCol="1" bandRow="1">
                <a:tableStyleId>{17292A2E-F333-43FB-9621-5CBBE7FDCDCB}</a:tableStyleId>
              </a:tblPr>
              <a:tblGrid>
                <a:gridCol w="521543"/>
                <a:gridCol w="2358777"/>
                <a:gridCol w="2736304"/>
                <a:gridCol w="1080120"/>
                <a:gridCol w="1368152"/>
                <a:gridCol w="1656184"/>
              </a:tblGrid>
              <a:tr h="411578">
                <a:tc>
                  <a:txBody>
                    <a:bodyPr vert="horz" wrap="square"/>
                    <a:lstStyle/>
                    <a:p>
                      <a:pPr algn="ctr"/>
                      <a:r>
                        <a:rPr lang="zh-CN" sz="1400">
                          <a:solidFill>
                            <a:schemeClr val="accent2"/>
                          </a:solidFill>
                          <a:effectLst/>
                        </a:rPr>
                        <a:t>序号</a:t>
                      </a:r>
                      <a:endParaRPr lang="zh-CN" sz="1400">
                        <a:solidFill>
                          <a:schemeClr val="accent2"/>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sz="1400">
                          <a:solidFill>
                            <a:schemeClr val="accent2"/>
                          </a:solidFill>
                          <a:effectLst/>
                        </a:rPr>
                        <a:t>末端因素</a:t>
                      </a:r>
                      <a:endParaRPr lang="zh-CN" sz="1400">
                        <a:solidFill>
                          <a:schemeClr val="accent2"/>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2"/>
                          </a:solidFill>
                          <a:effectLst/>
                        </a:rPr>
                        <a:t>确认内容</a:t>
                      </a:r>
                      <a:endParaRPr lang="zh-CN" sz="1400">
                        <a:solidFill>
                          <a:schemeClr val="accent2"/>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2"/>
                          </a:solidFill>
                          <a:effectLst/>
                          <a:latin typeface="黑体" panose="02010609060101010101" pitchFamily="49" charset="-122"/>
                          <a:ea typeface="黑体" panose="02010609060101010101" pitchFamily="49" charset="-122"/>
                          <a:cs typeface="Times New Roman" panose="02020603050405020304" pitchFamily="18" charset="0"/>
                        </a:rPr>
                        <a:t>确认方法</a:t>
                      </a:r>
                      <a:endParaRPr lang="zh-CN" sz="1400">
                        <a:solidFill>
                          <a:schemeClr val="accent2"/>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2"/>
                          </a:solidFill>
                          <a:effectLst/>
                          <a:latin typeface="黑体" panose="02010609060101010101" pitchFamily="49" charset="-122"/>
                          <a:ea typeface="黑体" panose="02010609060101010101" pitchFamily="49" charset="-122"/>
                          <a:cs typeface="Times New Roman" panose="02020603050405020304" pitchFamily="18" charset="0"/>
                        </a:rPr>
                        <a:t>负责人</a:t>
                      </a:r>
                      <a:endParaRPr lang="zh-CN" sz="1400">
                        <a:solidFill>
                          <a:schemeClr val="accent2"/>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2"/>
                          </a:solidFill>
                          <a:effectLst/>
                          <a:latin typeface="黑体" panose="02010609060101010101" pitchFamily="49" charset="-122"/>
                          <a:ea typeface="黑体" panose="02010609060101010101" pitchFamily="49" charset="-122"/>
                          <a:cs typeface="Times New Roman" panose="02020603050405020304" pitchFamily="18" charset="0"/>
                        </a:rPr>
                        <a:t>时间</a:t>
                      </a:r>
                      <a:endParaRPr lang="zh-CN" sz="1400">
                        <a:solidFill>
                          <a:schemeClr val="accent2"/>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49231">
                <a:tc>
                  <a:txBody>
                    <a:bodyPr vert="horz" wrap="square"/>
                    <a:lstStyle/>
                    <a:p>
                      <a:pPr algn="ctr"/>
                      <a:r>
                        <a:rPr lang="en-US" sz="1400">
                          <a:effectLst/>
                        </a:rPr>
                        <a:t>1</a:t>
                      </a:r>
                      <a:endParaRPr lang="zh-CN" sz="1400">
                        <a:solidFill>
                          <a:schemeClr val="tx1"/>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l"/>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质检人员检查不到位</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l"/>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质检人员检查不到位对症结影响程度</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调查分析</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朱忆</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2023</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年</a:t>
                      </a: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8</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月</a:t>
                      </a: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25</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日</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49231">
                <a:tc>
                  <a:txBody>
                    <a:bodyPr vert="horz" wrap="square"/>
                    <a:lstStyle/>
                    <a:p>
                      <a:pPr algn="ctr"/>
                      <a:r>
                        <a:rPr lang="en-US" altLang="zh-CN" sz="1400" smtClean="0">
                          <a:solidFill>
                            <a:schemeClr val="tx1"/>
                          </a:solidFill>
                          <a:effectLst/>
                          <a:latin typeface="黑体" panose="02010609060101010101" pitchFamily="49" charset="-122"/>
                          <a:ea typeface="黑体" panose="02010609060101010101" pitchFamily="49" charset="-122"/>
                          <a:cs typeface="Times New Roman" panose="02020603050405020304" pitchFamily="18" charset="0"/>
                        </a:rPr>
                        <a:t>2</a:t>
                      </a:r>
                      <a:endParaRPr lang="zh-CN" sz="1400">
                        <a:solidFill>
                          <a:schemeClr val="tx1"/>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l"/>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技术交底不到位</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l"/>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技术交底不到位对症结影响程度</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调查分析</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雷飞扬</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2023</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年</a:t>
                      </a: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8</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月</a:t>
                      </a: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23</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日</a:t>
                      </a:r>
                      <a:endParaRPr lang="zh-CN"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49231">
                <a:tc>
                  <a:txBody>
                    <a:bodyPr vert="horz" wrap="square"/>
                    <a:lstStyle/>
                    <a:p>
                      <a:pPr algn="ctr"/>
                      <a:r>
                        <a:rPr lang="en-US" altLang="zh-CN" sz="1400" smtClean="0">
                          <a:solidFill>
                            <a:schemeClr val="tx1"/>
                          </a:solidFill>
                          <a:effectLst/>
                          <a:latin typeface="黑体" panose="02010609060101010101" pitchFamily="49" charset="-122"/>
                          <a:ea typeface="黑体" panose="02010609060101010101" pitchFamily="49" charset="-122"/>
                          <a:cs typeface="Times New Roman" panose="02020603050405020304" pitchFamily="18" charset="0"/>
                        </a:rPr>
                        <a:t>3</a:t>
                      </a:r>
                      <a:endParaRPr lang="zh-CN" sz="1400">
                        <a:solidFill>
                          <a:schemeClr val="tx1"/>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l"/>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U</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型箍固定方法不正确</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U</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型箍固定方法不正确对症结影响程度</a:t>
                      </a:r>
                      <a:endParaRPr lang="zh-CN"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p>
                      <a:pPr algn="l"/>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现场试验</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雷飞扬</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2023</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年</a:t>
                      </a: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8</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月</a:t>
                      </a: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25</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日</a:t>
                      </a:r>
                      <a:endParaRPr lang="zh-CN"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49231">
                <a:tc>
                  <a:txBody>
                    <a:bodyPr vert="horz" wrap="square"/>
                    <a:lstStyle/>
                    <a:p>
                      <a:pPr algn="ctr"/>
                      <a:r>
                        <a:rPr lang="en-US" altLang="zh-CN" sz="1400" smtClean="0">
                          <a:solidFill>
                            <a:schemeClr val="tx1"/>
                          </a:solidFill>
                          <a:effectLst/>
                          <a:latin typeface="黑体" panose="02010609060101010101" pitchFamily="49" charset="-122"/>
                          <a:ea typeface="黑体" panose="02010609060101010101" pitchFamily="49" charset="-122"/>
                          <a:cs typeface="Times New Roman" panose="02020603050405020304" pitchFamily="18" charset="0"/>
                        </a:rPr>
                        <a:t>4</a:t>
                      </a:r>
                      <a:endParaRPr lang="zh-CN" sz="1400">
                        <a:solidFill>
                          <a:schemeClr val="tx1"/>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l"/>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测量误差大</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l"/>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测量误差大对症结影响程度</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现场试验</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金鹏鹏</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2023</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年</a:t>
                      </a: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8</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月</a:t>
                      </a: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24</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日</a:t>
                      </a:r>
                      <a:endParaRPr lang="zh-CN"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49231">
                <a:tc>
                  <a:txBody>
                    <a:bodyPr vert="horz" wrap="square"/>
                    <a:lstStyle/>
                    <a:p>
                      <a:pPr algn="ctr"/>
                      <a:r>
                        <a:rPr lang="en-US" altLang="zh-CN" sz="1400" smtClean="0">
                          <a:solidFill>
                            <a:schemeClr val="tx1"/>
                          </a:solidFill>
                          <a:effectLst/>
                          <a:latin typeface="黑体" panose="02010609060101010101" pitchFamily="49" charset="-122"/>
                          <a:ea typeface="黑体" panose="02010609060101010101" pitchFamily="49" charset="-122"/>
                          <a:cs typeface="Times New Roman" panose="02020603050405020304" pitchFamily="18" charset="0"/>
                        </a:rPr>
                        <a:t>5</a:t>
                      </a:r>
                      <a:endParaRPr lang="zh-CN" sz="1400">
                        <a:solidFill>
                          <a:schemeClr val="tx1"/>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l"/>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工人调正不到位</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工人调正不到位对症结影响程度</a:t>
                      </a:r>
                      <a:endParaRPr lang="zh-CN"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p>
                      <a:pPr algn="l"/>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现场试验</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王雷</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2023</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年</a:t>
                      </a: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8</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月</a:t>
                      </a: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25</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日</a:t>
                      </a:r>
                      <a:endParaRPr lang="zh-CN"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549231">
                <a:tc>
                  <a:txBody>
                    <a:bodyPr vert="horz" wrap="square"/>
                    <a:lstStyle/>
                    <a:p>
                      <a:pPr algn="ctr"/>
                      <a:r>
                        <a:rPr lang="en-US" altLang="zh-CN" sz="1400" smtClean="0">
                          <a:solidFill>
                            <a:schemeClr val="tx1"/>
                          </a:solidFill>
                          <a:effectLst/>
                          <a:latin typeface="黑体" panose="02010609060101010101" pitchFamily="49" charset="-122"/>
                          <a:ea typeface="黑体" panose="02010609060101010101" pitchFamily="49" charset="-122"/>
                          <a:cs typeface="Times New Roman" panose="02020603050405020304" pitchFamily="18" charset="0"/>
                        </a:rPr>
                        <a:t>6</a:t>
                      </a:r>
                      <a:endParaRPr lang="zh-CN" sz="1400">
                        <a:solidFill>
                          <a:schemeClr val="tx1"/>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l"/>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定位筋固定不正确</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定位筋固定不正确对症结影响程度</a:t>
                      </a:r>
                      <a:endParaRPr lang="zh-CN"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p>
                      <a:pPr algn="l"/>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现场试验</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algn="ct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王雷</a:t>
                      </a:r>
                      <a:endParaRPr lang="zh-CN" sz="140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vert="horz" wrap="square"/>
                    <a:lstStyle/>
                    <a:p>
                      <a:pPr marL="0" marR="0" indent="0" algn="ctr" defTabSz="914400" rtl="0" eaLnBrk="1" fontAlgn="auto" latinLnBrk="0" hangingPunct="1">
                        <a:lnSpc>
                          <a:spcPct val="100000"/>
                        </a:lnSpc>
                        <a:spcBef>
                          <a:spcPct val="0"/>
                        </a:spcBef>
                        <a:spcAft>
                          <a:spcPct val="0"/>
                        </a:spcAft>
                        <a:buClrTx/>
                        <a:buSzTx/>
                        <a:buFontTx/>
                        <a:buNone/>
                        <a:defRPr/>
                      </a:pP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2023</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年</a:t>
                      </a: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8</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月</a:t>
                      </a:r>
                      <a:r>
                        <a:rPr lang="en-US"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26</a:t>
                      </a:r>
                      <a:r>
                        <a:rPr lang="zh-CN" altLang="en-US"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rPr>
                        <a:t>日</a:t>
                      </a:r>
                      <a:endParaRPr lang="zh-CN" altLang="zh-CN" sz="1400" smtClean="0">
                        <a:solidFill>
                          <a:schemeClr val="accent5">
                            <a:lumMod val="50000"/>
                          </a:schemeClr>
                        </a:solidFill>
                        <a:effectLst/>
                        <a:latin typeface="黑体" panose="02010609060101010101" pitchFamily="49" charset="-122"/>
                        <a:ea typeface="黑体" panose="02010609060101010101" pitchFamily="49" charset="-122"/>
                        <a:cs typeface="Times New Roman" panose="02020603050405020304" pitchFamily="18"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bl>
          </a:graphicData>
        </a:graphic>
      </p:graphicFrame>
      <p:sp>
        <p:nvSpPr>
          <p:cNvPr id="2" name="矩形 1"/>
          <p:cNvSpPr/>
          <p:nvPr/>
        </p:nvSpPr>
        <p:spPr>
          <a:xfrm>
            <a:off x="4012504" y="1412776"/>
            <a:ext cx="2839239" cy="369332"/>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mtClean="0">
                <a:latin typeface="黑体" panose="02010609060101010101" pitchFamily="49" charset="-122"/>
                <a:ea typeface="黑体" panose="02010609060101010101" pitchFamily="49" charset="-122"/>
              </a:rPr>
              <a:t>表</a:t>
            </a:r>
            <a:r>
              <a:rPr lang="en-US" altLang="zh-CN" smtClean="0">
                <a:latin typeface="黑体" panose="02010609060101010101" pitchFamily="49" charset="-122"/>
                <a:ea typeface="黑体" panose="02010609060101010101" pitchFamily="49" charset="-122"/>
              </a:rPr>
              <a:t>7-1    </a:t>
            </a:r>
            <a:r>
              <a:rPr lang="zh-CN" altLang="en-US" smtClean="0">
                <a:latin typeface="黑体" panose="02010609060101010101" pitchFamily="49" charset="-122"/>
                <a:ea typeface="黑体" panose="02010609060101010101" pitchFamily="49" charset="-122"/>
              </a:rPr>
              <a:t>要</a:t>
            </a:r>
            <a:r>
              <a:rPr lang="zh-CN" altLang="en-US">
                <a:latin typeface="黑体" panose="02010609060101010101" pitchFamily="49" charset="-122"/>
                <a:ea typeface="黑体" panose="02010609060101010101" pitchFamily="49" charset="-122"/>
              </a:rPr>
              <a:t>因确</a:t>
            </a:r>
            <a:r>
              <a:rPr lang="zh-CN" altLang="en-US" smtClean="0">
                <a:latin typeface="黑体" panose="02010609060101010101" pitchFamily="49" charset="-122"/>
                <a:ea typeface="黑体" panose="02010609060101010101" pitchFamily="49" charset="-122"/>
              </a:rPr>
              <a:t>认计划表</a:t>
            </a:r>
            <a:endParaRPr lang="zh-CN" altLang="en-US"/>
          </a:p>
        </p:txBody>
      </p:sp>
      <p:sp>
        <p:nvSpPr>
          <p:cNvPr id="6" name="矩形 5"/>
          <p:cNvSpPr/>
          <p:nvPr/>
        </p:nvSpPr>
        <p:spPr>
          <a:xfrm>
            <a:off x="949082" y="5913067"/>
            <a:ext cx="8447807" cy="442878"/>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indent="304800">
              <a:lnSpc>
                <a:spcPct val="150000"/>
              </a:lnSpc>
              <a:spcAft>
                <a:spcPct val="0"/>
              </a:spcAft>
            </a:pPr>
            <a:r>
              <a:rPr lang="zh-CN" altLang="zh-CN" kern="100">
                <a:latin typeface="黑体" panose="02010609060101010101" pitchFamily="49" charset="-122"/>
                <a:ea typeface="黑体" panose="02010609060101010101" pitchFamily="49" charset="-122"/>
                <a:cs typeface="Times New Roman" panose="02020603050405020304" pitchFamily="18" charset="0"/>
              </a:rPr>
              <a:t>制</a:t>
            </a:r>
            <a:r>
              <a:rPr lang="zh-CN" altLang="en-US" kern="100">
                <a:latin typeface="黑体" panose="02010609060101010101" pitchFamily="49" charset="-122"/>
                <a:ea typeface="黑体" panose="02010609060101010101" pitchFamily="49" charset="-122"/>
                <a:cs typeface="Times New Roman" panose="02020603050405020304" pitchFamily="18" charset="0"/>
              </a:rPr>
              <a:t>表</a:t>
            </a:r>
            <a:r>
              <a:rPr lang="zh-CN" altLang="zh-CN" kern="100">
                <a:latin typeface="黑体" panose="02010609060101010101" pitchFamily="49" charset="-122"/>
                <a:ea typeface="黑体" panose="02010609060101010101" pitchFamily="49" charset="-122"/>
                <a:cs typeface="Times New Roman" panose="02020603050405020304" pitchFamily="18" charset="0"/>
              </a:rPr>
              <a:t>人</a:t>
            </a:r>
            <a:r>
              <a:rPr lang="zh-CN" altLang="zh-CN" kern="100" smtClean="0">
                <a:latin typeface="黑体" panose="02010609060101010101" pitchFamily="49" charset="-122"/>
                <a:ea typeface="黑体" panose="02010609060101010101" pitchFamily="49" charset="-122"/>
                <a:cs typeface="Times New Roman" panose="02020603050405020304" pitchFamily="18" charset="0"/>
              </a:rPr>
              <a:t>：</a:t>
            </a:r>
            <a:r>
              <a:rPr lang="zh-CN" altLang="en-US" kern="100" smtClean="0">
                <a:latin typeface="黑体" panose="02010609060101010101" pitchFamily="49" charset="-122"/>
                <a:ea typeface="黑体" panose="02010609060101010101" pitchFamily="49" charset="-122"/>
                <a:cs typeface="Times New Roman" panose="02020603050405020304" pitchFamily="18" charset="0"/>
              </a:rPr>
              <a:t>陈 岚</a:t>
            </a:r>
            <a:r>
              <a:rPr lang="en-US" altLang="zh-CN" kern="100">
                <a:latin typeface="黑体" panose="02010609060101010101" pitchFamily="49" charset="-122"/>
                <a:ea typeface="黑体" panose="02010609060101010101" pitchFamily="49" charset="-122"/>
                <a:cs typeface="Times New Roman" panose="02020603050405020304" pitchFamily="18" charset="0"/>
              </a:rPr>
              <a:t>	                               </a:t>
            </a:r>
            <a:r>
              <a:rPr lang="en-US" altLang="zh-CN" kern="100" smtClean="0">
                <a:latin typeface="黑体" panose="02010609060101010101" pitchFamily="49" charset="-122"/>
                <a:ea typeface="黑体" panose="02010609060101010101" pitchFamily="49" charset="-122"/>
                <a:cs typeface="Times New Roman" panose="02020603050405020304" pitchFamily="18" charset="0"/>
              </a:rPr>
              <a:t>   </a:t>
            </a:r>
            <a:r>
              <a:rPr lang="zh-CN" altLang="zh-CN" kern="100" smtClean="0">
                <a:latin typeface="黑体" panose="02010609060101010101" pitchFamily="49" charset="-122"/>
                <a:ea typeface="黑体" panose="02010609060101010101" pitchFamily="49" charset="-122"/>
                <a:cs typeface="Times New Roman" panose="02020603050405020304" pitchFamily="18" charset="0"/>
              </a:rPr>
              <a:t>日</a:t>
            </a:r>
            <a:r>
              <a:rPr lang="zh-CN" altLang="zh-CN" kern="100">
                <a:latin typeface="黑体" panose="02010609060101010101" pitchFamily="49" charset="-122"/>
                <a:ea typeface="黑体" panose="02010609060101010101" pitchFamily="49" charset="-122"/>
                <a:cs typeface="Times New Roman" panose="02020603050405020304" pitchFamily="18" charset="0"/>
              </a:rPr>
              <a:t>期：</a:t>
            </a:r>
            <a:r>
              <a:rPr lang="en-US" altLang="zh-CN" kern="100">
                <a:latin typeface="黑体" panose="02010609060101010101" pitchFamily="49" charset="-122"/>
                <a:ea typeface="黑体" panose="02010609060101010101" pitchFamily="49" charset="-122"/>
                <a:cs typeface="Times New Roman" panose="02020603050405020304" pitchFamily="18" charset="0"/>
              </a:rPr>
              <a:t>2023</a:t>
            </a:r>
            <a:r>
              <a:rPr lang="zh-CN" altLang="zh-CN" kern="100">
                <a:latin typeface="黑体" panose="02010609060101010101" pitchFamily="49" charset="-122"/>
                <a:ea typeface="黑体" panose="02010609060101010101" pitchFamily="49" charset="-122"/>
                <a:cs typeface="Times New Roman" panose="02020603050405020304" pitchFamily="18" charset="0"/>
              </a:rPr>
              <a:t>年</a:t>
            </a:r>
            <a:r>
              <a:rPr lang="en-US" altLang="zh-CN" kern="100">
                <a:latin typeface="黑体" panose="02010609060101010101" pitchFamily="49" charset="-122"/>
                <a:ea typeface="黑体" panose="02010609060101010101" pitchFamily="49" charset="-122"/>
                <a:cs typeface="Times New Roman" panose="02020603050405020304" pitchFamily="18" charset="0"/>
              </a:rPr>
              <a:t>8</a:t>
            </a:r>
            <a:r>
              <a:rPr lang="zh-CN" altLang="zh-CN" kern="100">
                <a:latin typeface="黑体" panose="02010609060101010101" pitchFamily="49" charset="-122"/>
                <a:ea typeface="黑体" panose="02010609060101010101" pitchFamily="49" charset="-122"/>
                <a:cs typeface="Times New Roman" panose="02020603050405020304" pitchFamily="18" charset="0"/>
              </a:rPr>
              <a:t>月</a:t>
            </a:r>
            <a:r>
              <a:rPr lang="en-US" altLang="zh-CN" kern="100">
                <a:latin typeface="黑体" panose="02010609060101010101" pitchFamily="49" charset="-122"/>
                <a:ea typeface="黑体" panose="02010609060101010101" pitchFamily="49" charset="-122"/>
                <a:cs typeface="Times New Roman" panose="02020603050405020304" pitchFamily="18" charset="0"/>
              </a:rPr>
              <a:t>25</a:t>
            </a:r>
            <a:r>
              <a:rPr lang="zh-CN" altLang="zh-CN" kern="100">
                <a:latin typeface="黑体" panose="02010609060101010101" pitchFamily="49" charset="-122"/>
                <a:ea typeface="黑体" panose="02010609060101010101" pitchFamily="49" charset="-122"/>
                <a:cs typeface="Times New Roman" panose="02020603050405020304" pitchFamily="18" charset="0"/>
              </a:rPr>
              <a:t>日</a:t>
            </a:r>
            <a:endParaRPr lang="zh-CN" altLang="zh-CN" kern="100">
              <a:latin typeface="黑体" panose="02010609060101010101" pitchFamily="49" charset="-122"/>
              <a:ea typeface="黑体" panose="02010609060101010101" pitchFamily="49" charset="-122"/>
              <a:cs typeface="Times New Roman" panose="02020603050405020304" pitchFamily="18" charset="0"/>
            </a:endParaRPr>
          </a:p>
        </p:txBody>
      </p:sp>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20000"/>
            <a:lumOff val="80000"/>
            <a:alpha val="73000"/>
          </a:schemeClr>
        </a:solidFill>
        <a:effectLst/>
      </p:bgPr>
    </p:bg>
    <p:spTree>
      <p:nvGrpSpPr>
        <p:cNvPr id="1" name=""/>
        <p:cNvGrpSpPr/>
        <p:nvPr/>
      </p:nvGrpSpPr>
      <p:grpSpPr>
        <a:xfrm>
          <a:off x="0" y="0"/>
          <a:ext cx="0" cy="0"/>
        </a:xfrm>
      </p:grpSpPr>
      <p:sp>
        <p:nvSpPr>
          <p:cNvPr id="50" name="文本框 49"/>
          <p:cNvSpPr txBox="1"/>
          <p:nvPr/>
        </p:nvSpPr>
        <p:spPr>
          <a:xfrm>
            <a:off x="319848" y="142599"/>
            <a:ext cx="5112276" cy="523220"/>
          </a:xfrm>
          <a:prstGeom prst="rect">
            <a:avLst/>
          </a:prstGeom>
          <a:noFill/>
        </p:spPr>
        <p:txBody>
          <a:bodyPr wrap="square" rtlCol="0">
            <a:spAutoFit/>
          </a:bodyPr>
          <a:lstStyle>
            <a:defPPr>
              <a:defRPr lang="zh-CN"/>
            </a:defPPr>
            <a:lvl1pPr algn="ctr" rtl="0" fontAlgn="base">
              <a:spcBef>
                <a:spcPct val="0"/>
              </a:spcBef>
              <a:spcAft>
                <a:spcPct val="0"/>
              </a:spcAft>
              <a:buFont typeface="Arial" pitchFamily="34" charset="0"/>
              <a:defRPr sz="2800" b="1" kern="1200">
                <a:solidFill>
                  <a:schemeClr val="tx1"/>
                </a:solidFill>
                <a:latin typeface="+mj-ea"/>
                <a:ea typeface="+mj-ea"/>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l"/>
            <a:r>
              <a:rPr lang="en-US" altLang="zh-CN" smtClean="0"/>
              <a:t>7. </a:t>
            </a:r>
            <a:r>
              <a:rPr lang="zh-CN" altLang="en-US" smtClean="0"/>
              <a:t>确定主要原因</a:t>
            </a:r>
            <a:endParaRPr lang="zh-CN" altLang="en-US"/>
          </a:p>
        </p:txBody>
      </p:sp>
      <p:sp>
        <p:nvSpPr>
          <p:cNvPr id="8" name="矩形 7"/>
          <p:cNvSpPr/>
          <p:nvPr/>
        </p:nvSpPr>
        <p:spPr>
          <a:xfrm>
            <a:off x="697781" y="764704"/>
            <a:ext cx="11161240" cy="481863"/>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50000"/>
              </a:lnSpc>
            </a:pPr>
            <a:r>
              <a:rPr lang="en-US" altLang="zh-CN" sz="2000" smtClean="0">
                <a:solidFill>
                  <a:schemeClr val="accent1"/>
                </a:solidFill>
                <a:latin typeface="黑体" panose="02010609060101010101" pitchFamily="49" charset="-122"/>
                <a:ea typeface="黑体" panose="02010609060101010101" pitchFamily="49" charset="-122"/>
              </a:rPr>
              <a:t>QC</a:t>
            </a:r>
            <a:r>
              <a:rPr lang="zh-CN" altLang="en-US" sz="2000" smtClean="0">
                <a:solidFill>
                  <a:schemeClr val="accent1"/>
                </a:solidFill>
                <a:latin typeface="黑体" panose="02010609060101010101" pitchFamily="49" charset="-122"/>
                <a:ea typeface="黑体" panose="02010609060101010101" pitchFamily="49" charset="-122"/>
              </a:rPr>
              <a:t>小组对</a:t>
            </a:r>
            <a:r>
              <a:rPr lang="en-US" altLang="zh-CN" sz="2000" smtClean="0">
                <a:solidFill>
                  <a:schemeClr val="accent1"/>
                </a:solidFill>
                <a:latin typeface="黑体" panose="02010609060101010101" pitchFamily="49" charset="-122"/>
                <a:ea typeface="黑体" panose="02010609060101010101" pitchFamily="49" charset="-122"/>
              </a:rPr>
              <a:t>6</a:t>
            </a:r>
            <a:r>
              <a:rPr lang="zh-CN" altLang="en-US" sz="2000" smtClean="0">
                <a:solidFill>
                  <a:schemeClr val="accent1"/>
                </a:solidFill>
                <a:latin typeface="黑体" panose="02010609060101010101" pitchFamily="49" charset="-122"/>
                <a:ea typeface="黑体" panose="02010609060101010101" pitchFamily="49" charset="-122"/>
              </a:rPr>
              <a:t>个末端因素进行了具体调查、分析、验证、测试，逐一进行要因确认（表 </a:t>
            </a:r>
            <a:r>
              <a:rPr lang="en-US" altLang="zh-CN" sz="2000" smtClean="0">
                <a:solidFill>
                  <a:schemeClr val="accent1"/>
                </a:solidFill>
                <a:latin typeface="黑体" panose="02010609060101010101" pitchFamily="49" charset="-122"/>
                <a:ea typeface="黑体" panose="02010609060101010101" pitchFamily="49" charset="-122"/>
              </a:rPr>
              <a:t>7-1</a:t>
            </a:r>
            <a:r>
              <a:rPr lang="zh-CN" altLang="en-US" sz="2000" smtClean="0">
                <a:solidFill>
                  <a:schemeClr val="accent1"/>
                </a:solidFill>
                <a:latin typeface="黑体" panose="02010609060101010101" pitchFamily="49" charset="-122"/>
                <a:ea typeface="黑体" panose="02010609060101010101" pitchFamily="49" charset="-122"/>
              </a:rPr>
              <a:t>～表</a:t>
            </a:r>
            <a:r>
              <a:rPr lang="en-US" altLang="zh-CN" sz="2000" smtClean="0">
                <a:solidFill>
                  <a:schemeClr val="accent1"/>
                </a:solidFill>
                <a:latin typeface="黑体" panose="02010609060101010101" pitchFamily="49" charset="-122"/>
                <a:ea typeface="黑体" panose="02010609060101010101" pitchFamily="49" charset="-122"/>
              </a:rPr>
              <a:t>7-6</a:t>
            </a:r>
            <a:r>
              <a:rPr lang="zh-CN" altLang="en-US" sz="2000" smtClean="0">
                <a:solidFill>
                  <a:schemeClr val="accent1"/>
                </a:solidFill>
                <a:latin typeface="黑体" panose="02010609060101010101" pitchFamily="49" charset="-122"/>
                <a:ea typeface="黑体" panose="02010609060101010101" pitchFamily="49" charset="-122"/>
              </a:rPr>
              <a:t> ）</a:t>
            </a:r>
            <a:endParaRPr lang="zh-CN" altLang="en-US" sz="2000">
              <a:solidFill>
                <a:schemeClr val="accent1"/>
              </a:solidFill>
              <a:latin typeface="黑体" panose="02010609060101010101" pitchFamily="49" charset="-122"/>
              <a:ea typeface="黑体" panose="02010609060101010101" pitchFamily="49" charset="-122"/>
            </a:endParaRPr>
          </a:p>
        </p:txBody>
      </p:sp>
      <p:sp>
        <p:nvSpPr>
          <p:cNvPr id="9" name="矩形 8"/>
          <p:cNvSpPr/>
          <p:nvPr/>
        </p:nvSpPr>
        <p:spPr>
          <a:xfrm>
            <a:off x="697781" y="5373216"/>
            <a:ext cx="11161240" cy="481863"/>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50000"/>
              </a:lnSpc>
            </a:pPr>
            <a:r>
              <a:rPr lang="en-US" altLang="zh-CN" sz="2000" smtClean="0">
                <a:solidFill>
                  <a:schemeClr val="accent1"/>
                </a:solidFill>
                <a:latin typeface="黑体" panose="02010609060101010101" pitchFamily="49" charset="-122"/>
                <a:ea typeface="黑体" panose="02010609060101010101" pitchFamily="49" charset="-122"/>
              </a:rPr>
              <a:t> </a:t>
            </a:r>
            <a:endParaRPr lang="zh-CN" altLang="en-US" sz="2000">
              <a:solidFill>
                <a:schemeClr val="accent1"/>
              </a:solidFill>
              <a:latin typeface="黑体" panose="02010609060101010101" pitchFamily="49" charset="-122"/>
              <a:ea typeface="黑体" panose="02010609060101010101" pitchFamily="49" charset="-122"/>
            </a:endParaRPr>
          </a:p>
        </p:txBody>
      </p:sp>
      <p:sp>
        <p:nvSpPr>
          <p:cNvPr id="4" name="矩形 3"/>
          <p:cNvSpPr/>
          <p:nvPr/>
        </p:nvSpPr>
        <p:spPr>
          <a:xfrm>
            <a:off x="2580848" y="1415075"/>
            <a:ext cx="2930610" cy="307777"/>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1400" smtClean="0"/>
              <a:t>要因确认</a:t>
            </a:r>
            <a:r>
              <a:rPr lang="en-US" altLang="zh-CN" sz="1400" smtClean="0"/>
              <a:t>1                             </a:t>
            </a:r>
            <a:r>
              <a:rPr lang="zh-CN" altLang="en-US" sz="1400" smtClean="0"/>
              <a:t>表</a:t>
            </a:r>
            <a:r>
              <a:rPr lang="en-US" altLang="zh-CN" sz="1400" smtClean="0"/>
              <a:t>7-1 </a:t>
            </a:r>
            <a:endParaRPr lang="zh-CN" altLang="en-US" sz="1400"/>
          </a:p>
        </p:txBody>
      </p:sp>
      <p:pic>
        <p:nvPicPr>
          <p:cNvPr id="1028" name="Picture 4"/>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57821" y="1722852"/>
            <a:ext cx="6336704" cy="51211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0" name="Picture 2"/>
          <p:cNvPicPr>
            <a:picLocks noChangeAspect="1" noChangeArrowheads="1"/>
          </p:cNvPicPr>
          <p:nvPr/>
        </p:nvPicPr>
        <p:blipFill>
          <a:blip r:embed="rId4">
            <a:extLst>
              <a:ext uri="{28A0092B-C50C-407E-A947-70E740481C1C}">
                <a14:useLocalDpi xmlns:a14="http://schemas.microsoft.com/office/drawing/2010/main" val="0"/>
              </a:ext>
            </a:extLst>
          </a:blip>
          <a:srcRect t="7926" b="5768"/>
          <a:stretch>
            <a:fillRect/>
          </a:stretch>
        </p:blipFill>
        <p:spPr bwMode="auto">
          <a:xfrm>
            <a:off x="9799494" y="1844824"/>
            <a:ext cx="2035248" cy="3122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5">
            <a:extLst>
              <a:ext uri="{28A0092B-C50C-407E-A947-70E740481C1C}">
                <a14:useLocalDpi xmlns:a14="http://schemas.microsoft.com/office/drawing/2010/main" val="0"/>
              </a:ext>
            </a:extLst>
          </a:blip>
          <a:srcRect t="8864" b="2706"/>
          <a:stretch>
            <a:fillRect/>
          </a:stretch>
        </p:blipFill>
        <p:spPr bwMode="auto">
          <a:xfrm>
            <a:off x="7610549" y="1844824"/>
            <a:ext cx="1986364" cy="31227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lumMod val="20000"/>
            <a:lumOff val="80000"/>
          </a:schemeClr>
        </a:solidFill>
        <a:effectLst/>
      </p:bgPr>
    </p:bg>
    <p:spTree>
      <p:nvGrpSpPr>
        <p:cNvPr id="1" name=""/>
        <p:cNvGrpSpPr/>
        <p:nvPr/>
      </p:nvGrpSpPr>
      <p:grpSpPr>
        <a:xfrm>
          <a:off x="0" y="0"/>
          <a:ext cx="0" cy="0"/>
        </a:xfrm>
      </p:grpSpPr>
      <p:sp>
        <p:nvSpPr>
          <p:cNvPr id="50" name="文本框 49"/>
          <p:cNvSpPr txBox="1"/>
          <p:nvPr/>
        </p:nvSpPr>
        <p:spPr>
          <a:xfrm>
            <a:off x="319848" y="142599"/>
            <a:ext cx="5112276" cy="523220"/>
          </a:xfrm>
          <a:prstGeom prst="rect">
            <a:avLst/>
          </a:prstGeom>
          <a:noFill/>
        </p:spPr>
        <p:txBody>
          <a:bodyPr wrap="square" rtlCol="0">
            <a:spAutoFit/>
          </a:bodyPr>
          <a:lstStyle>
            <a:defPPr>
              <a:defRPr lang="zh-CN"/>
            </a:defPPr>
            <a:lvl1pPr algn="ctr" rtl="0" fontAlgn="base">
              <a:spcBef>
                <a:spcPct val="0"/>
              </a:spcBef>
              <a:spcAft>
                <a:spcPct val="0"/>
              </a:spcAft>
              <a:buFont typeface="Arial" pitchFamily="34" charset="0"/>
              <a:defRPr sz="2800" b="1" kern="1200">
                <a:solidFill>
                  <a:schemeClr val="tx1"/>
                </a:solidFill>
                <a:latin typeface="+mj-ea"/>
                <a:ea typeface="+mj-ea"/>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gn="l"/>
            <a:r>
              <a:rPr lang="en-US" altLang="zh-CN" smtClean="0"/>
              <a:t>7. </a:t>
            </a:r>
            <a:r>
              <a:rPr lang="zh-CN" altLang="en-US" smtClean="0"/>
              <a:t>确定主要原因</a:t>
            </a:r>
            <a:endParaRPr lang="zh-CN" altLang="en-US"/>
          </a:p>
        </p:txBody>
      </p:sp>
      <p:sp>
        <p:nvSpPr>
          <p:cNvPr id="9" name="矩形 8"/>
          <p:cNvSpPr/>
          <p:nvPr/>
        </p:nvSpPr>
        <p:spPr>
          <a:xfrm>
            <a:off x="697781" y="5373216"/>
            <a:ext cx="11161240" cy="481863"/>
          </a:xfrm>
          <a:prstGeom prst="rect">
            <a:avLst/>
          </a:prstGeom>
        </p:spPr>
        <p:txBody>
          <a:bodyPr wrap="squar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pPr>
              <a:lnSpc>
                <a:spcPct val="150000"/>
              </a:lnSpc>
            </a:pPr>
            <a:r>
              <a:rPr lang="en-US" altLang="zh-CN" sz="2000" smtClean="0">
                <a:solidFill>
                  <a:schemeClr val="accent1"/>
                </a:solidFill>
                <a:latin typeface="黑体" panose="02010609060101010101" pitchFamily="49" charset="-122"/>
                <a:ea typeface="黑体" panose="02010609060101010101" pitchFamily="49" charset="-122"/>
              </a:rPr>
              <a:t> </a:t>
            </a:r>
            <a:endParaRPr lang="zh-CN" altLang="en-US" sz="2000">
              <a:solidFill>
                <a:schemeClr val="accent1"/>
              </a:solidFill>
              <a:latin typeface="黑体" panose="02010609060101010101" pitchFamily="49" charset="-122"/>
              <a:ea typeface="黑体" panose="02010609060101010101" pitchFamily="49" charset="-122"/>
            </a:endParaRPr>
          </a:p>
        </p:txBody>
      </p:sp>
      <p:sp>
        <p:nvSpPr>
          <p:cNvPr id="4" name="矩形 3"/>
          <p:cNvSpPr/>
          <p:nvPr/>
        </p:nvSpPr>
        <p:spPr>
          <a:xfrm>
            <a:off x="4370189" y="1005029"/>
            <a:ext cx="2930610" cy="307777"/>
          </a:xfrm>
          <a:prstGeom prst="rect">
            <a:avLst/>
          </a:prstGeom>
        </p:spPr>
        <p:txBody>
          <a:bodyPr wrap="none">
            <a:spAutoFit/>
          </a:bodyPr>
          <a:lstStyle>
            <a:defPPr>
              <a:defRPr lang="zh-CN"/>
            </a:defPPr>
            <a:lvl1pPr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Arial" pitchFamily="34" charset="0"/>
                <a:ea typeface="宋体" panose="02010600030101010101" pitchFamily="2" charset="-122"/>
                <a:cs typeface="+mn-cs"/>
              </a:defRPr>
            </a:lvl9pPr>
          </a:lstStyle>
          <a:p>
            <a:r>
              <a:rPr lang="zh-CN" altLang="en-US" sz="1400" smtClean="0"/>
              <a:t>要因确认</a:t>
            </a:r>
            <a:r>
              <a:rPr lang="en-US" altLang="zh-CN" sz="1400" smtClean="0"/>
              <a:t>2                             </a:t>
            </a:r>
            <a:r>
              <a:rPr lang="zh-CN" altLang="en-US" sz="1400" smtClean="0"/>
              <a:t>表</a:t>
            </a:r>
            <a:r>
              <a:rPr lang="en-US" altLang="zh-CN" sz="1400"/>
              <a:t>7-2</a:t>
            </a:r>
            <a:r>
              <a:rPr lang="en-US" altLang="zh-CN" sz="1400" smtClean="0"/>
              <a:t> </a:t>
            </a:r>
            <a:endParaRPr lang="zh-CN" altLang="en-US" sz="1400"/>
          </a:p>
        </p:txBody>
      </p:sp>
      <p:pic>
        <p:nvPicPr>
          <p:cNvPr id="2053" name="Picture 5"/>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87284" y="1312806"/>
            <a:ext cx="5782233" cy="53650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mc:AlternateContent>
    <mc:Choice xmlns:p14="http://schemas.microsoft.com/office/powerpoint/2010/main" Requires="p14">
      <p:transition advClick="0" advTm="2000" p14:dur="0"/>
    </mc:Choice>
    <mc:Fallback>
      <p:transition advClick="0" advTm="2000"/>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6445"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https://d.book118.com/256144152004010044</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UNIT_TABLE_BEAUTIFY" val="smartTable{66f89414-de32-486c-ac3d-4921f3fa0ed8}"/>
  <p:tag name="TABLE_ENDDRAG_ORIGIN_RECT" val="638*247"/>
  <p:tag name="TABLE_ENDDRAG_RECT" val="79*106*638*247"/>
</p:tagLst>
</file>

<file path=ppt/tags/tag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默认设计模板">
  <a:themeElements>
    <a:clrScheme name="自定义 28">
      <a:dk1>
        <a:srgbClr val="005D7F"/>
      </a:dk1>
      <a:lt1>
        <a:srgbClr val="1DB5CD"/>
      </a:lt1>
      <a:dk2>
        <a:srgbClr val="FFB530"/>
      </a:dk2>
      <a:lt2>
        <a:srgbClr val="FD7B3F"/>
      </a:lt2>
      <a:accent1>
        <a:srgbClr val="595959"/>
      </a:accent1>
      <a:accent2>
        <a:srgbClr val="FFFFFF"/>
      </a:accent2>
      <a:accent3>
        <a:srgbClr val="969696"/>
      </a:accent3>
      <a:accent4>
        <a:srgbClr val="005D7F"/>
      </a:accent4>
      <a:accent5>
        <a:srgbClr val="1DB5CD"/>
      </a:accent5>
      <a:accent6>
        <a:srgbClr val="FFB530"/>
      </a:accent6>
      <a:hlink>
        <a:srgbClr val="FD7B3F"/>
      </a:hlink>
      <a:folHlink>
        <a:srgbClr val="484849"/>
      </a:folHlink>
    </a:clrScheme>
    <a:fontScheme name="默认设计模板">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默认设计模板 1">
        <a:dk1>
          <a:srgbClr val="000000"/>
        </a:dk1>
        <a:lt1>
          <a:srgbClr val="FFFFFF"/>
        </a:lt1>
        <a:dk2>
          <a:srgbClr val="000000"/>
        </a:dk2>
        <a:lt2>
          <a:srgbClr val="808080"/>
        </a:lt2>
        <a:accent1>
          <a:srgbClr val="CFDEF3"/>
        </a:accent1>
        <a:accent2>
          <a:srgbClr val="333399"/>
        </a:accent2>
        <a:accent3>
          <a:srgbClr val="FFFFFF"/>
        </a:accent3>
        <a:accent4>
          <a:srgbClr val="000000"/>
        </a:accent4>
        <a:accent5>
          <a:srgbClr val="E4ECF8"/>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7CCFF"/>
        </a:accent1>
        <a:accent2>
          <a:srgbClr val="CCCCFF"/>
        </a:accent2>
        <a:accent3>
          <a:srgbClr val="FFFFFF"/>
        </a:accent3>
        <a:accent4>
          <a:srgbClr val="000000"/>
        </a:accent4>
        <a:accent5>
          <a:srgbClr val="C9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默认设计模板 13">
        <a:dk1>
          <a:srgbClr val="000000"/>
        </a:dk1>
        <a:lt1>
          <a:srgbClr val="FFFFD9"/>
        </a:lt1>
        <a:dk2>
          <a:srgbClr val="2B2E30"/>
        </a:dk2>
        <a:lt2>
          <a:srgbClr val="777777"/>
        </a:lt2>
        <a:accent1>
          <a:srgbClr val="7FBA00"/>
        </a:accent1>
        <a:accent2>
          <a:srgbClr val="FCDB00"/>
        </a:accent2>
        <a:accent3>
          <a:srgbClr val="FFFFE9"/>
        </a:accent3>
        <a:accent4>
          <a:srgbClr val="000000"/>
        </a:accent4>
        <a:accent5>
          <a:srgbClr val="C0D9AA"/>
        </a:accent5>
        <a:accent6>
          <a:srgbClr val="E4C600"/>
        </a:accent6>
        <a:hlink>
          <a:srgbClr val="21A3D0"/>
        </a:hlink>
        <a:folHlink>
          <a:srgbClr val="DA251D"/>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116</Paragraphs>
  <Slides>20</Slides>
  <Notes>19</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20</vt:i4>
      </vt:variant>
    </vt:vector>
  </HeadingPairs>
  <TitlesOfParts>
    <vt:vector baseType="lpstr" size="33">
      <vt:lpstr>Arial</vt:lpstr>
      <vt:lpstr>Calibri</vt:lpstr>
      <vt:lpstr>微软雅黑</vt:lpstr>
      <vt:lpstr>仿宋_GB2312</vt:lpstr>
      <vt:lpstr>宋体</vt:lpstr>
      <vt:lpstr>幼圆</vt:lpstr>
      <vt:lpstr>Kartika</vt:lpstr>
      <vt:lpstr>Open Sans</vt:lpstr>
      <vt:lpstr>Agency FB</vt:lpstr>
      <vt:lpstr>Impact</vt:lpstr>
      <vt:lpstr>黑体</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2024-09-12T04:36:17.560</cp:lastPrinted>
  <dcterms:created xsi:type="dcterms:W3CDTF">2024-09-11T20:36:17Z</dcterms:created>
  <dcterms:modified xsi:type="dcterms:W3CDTF">2024-09-11T20:36:19Z</dcterms:modified>
</cp:coreProperties>
</file>