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5BDDA-80B3-4CDB-84A3-D51E850A6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C1665-BDFE-4830-AF95-4422D66E0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66584-4C72-47E1-9443-9B46D83E2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F8FA2C-0AFB-4D9C-AE4C-DD165CABA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1DF3FF-4F1A-4261-97DA-3F693098B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9831D5-8BC2-42FE-95D5-16B53E3F6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882021-3EC5-45B9-86E1-CC4E49A03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21E2E2-00DD-4928-8269-32FAB1D01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471D5F-F24A-4D88-927C-1D6563980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59296-01A3-4A55-9A07-3F09F8AB8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88C5E-2192-44B6-9589-C347D4C28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15514104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培养学生心理健康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学生心理健康现状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培养学生心理健康的方法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48839" y="1881235"/>
            <a:ext cx="1897380" cy="7391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599459" y="1881235"/>
            <a:ext cx="1897380" cy="7391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Freeform 60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Freeform 67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Freeform 75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Freeform 76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Freeform 83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Freeform 84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Freeform 91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Freeform 92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AutoShape 94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AutoShape 95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Freeform 99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Freeform 100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AutoShape 102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AutoShape 103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Freeform 107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Freeform 108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AutoShape 110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AutoShape 111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Freeform 115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Freeform 116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AutoShape 118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AutoShape 119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Freeform 123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Freeform 124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AutoShape 126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AutoShape 127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Freeform 131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Freeform 132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AutoShape 134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AutoShape 135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Freeform 139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Freeform 140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AutoShape 142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AutoShape 143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Freeform 147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Freeform 148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AutoShape 150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AutoShape 151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Freeform 155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Freeform 156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AutoShape 158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AutoShape 159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Freeform 163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Freeform 164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AutoShape 166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AutoShape 167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Freeform 171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Freeform 172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AutoShape 174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AutoShape 175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Freeform 183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AutoShape 185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Freeform 189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AutoShape 191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Freeform 195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AutoShape 197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Freeform 201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AutoShape 203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Freeform 207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AutoShape 209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Freeform 213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AutoShape 215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Freeform 219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AutoShape 221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Freeform 225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AutoShape 227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Freeform 231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AutoShape 233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Freeform 237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AutoShape 239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Freeform 243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AutoShape 245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Freeform 249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AutoShape 251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Freeform 255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AutoShape 257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Freeform 261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AutoShape 263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Freeform 267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AutoShape 269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Freeform 273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AutoShape 275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Freeform 279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AutoShape 281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Freeform 285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AutoShape 287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Freeform 291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AutoShape 293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Freeform 297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心理健康是指个体在心理、情感和社交层面上的完好状态，包括积极情绪、自我认知、人际关系和社会适应等方面的良好表现。</a:t>
            </a:r>
            <a:endParaRPr lang="en-US" sz="1100"/>
          </a:p>
        </p:txBody>
      </p:sp>
      <p:sp>
        <p:nvSpPr>
          <p:cNvPr id="299" name="AutoShape 299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心理健康不仅指没有心理疾病，更强调个体心理潜能的充分发挥和幸福感的追求。</a:t>
            </a:r>
            <a:endParaRPr lang="en-US" sz="1100"/>
          </a:p>
        </p:txBody>
      </p:sp>
      <p:sp>
        <p:nvSpPr>
          <p:cNvPr id="300" name="AutoShape 30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1" name="AutoShape 30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2" name="AutoShape 30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TextBox 32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97384" y="2173262"/>
            <a:ext cx="3857054" cy="65274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心理健康是个人全面发展的重要组成部分，对个体成长、学业和事业发展具有深远影响。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683187" y="2173262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22919" y="2564454"/>
            <a:ext cx="132397" cy="125730"/>
          </a:xfrm>
          <a:custGeom>
            <a:rect l="l" t="t" r="r" b="b"/>
            <a:pathLst>
              <a:path w="100" h="95">
                <a:moveTo>
                  <a:pt x="14" y="95"/>
                </a:moveTo>
                <a:lnTo>
                  <a:pt x="0" y="80"/>
                </a:lnTo>
                <a:lnTo>
                  <a:pt x="85" y="0"/>
                </a:lnTo>
                <a:lnTo>
                  <a:pt x="100" y="14"/>
                </a:lnTo>
                <a:lnTo>
                  <a:pt x="14" y="9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919598" y="2498255"/>
            <a:ext cx="100584" cy="100584"/>
          </a:xfrm>
          <a:custGeom>
            <a:rect l="l" t="t" r="r" b="b"/>
            <a:pathLst>
              <a:path w="32" h="32">
                <a:moveTo>
                  <a:pt x="16" y="32"/>
                </a:moveTo>
                <a:cubicBezTo>
                  <a:pt x="7" y="32"/>
                  <a:pt x="0" y="25"/>
                  <a:pt x="0" y="16"/>
                </a:cubicBezTo>
                <a:cubicBezTo>
                  <a:pt x="0" y="7"/>
                  <a:pt x="7" y="0"/>
                  <a:pt x="16" y="0"/>
                </a:cubicBezTo>
                <a:cubicBezTo>
                  <a:pt x="25" y="0"/>
                  <a:pt x="32" y="7"/>
                  <a:pt x="32" y="16"/>
                </a:cubicBezTo>
                <a:cubicBezTo>
                  <a:pt x="32" y="25"/>
                  <a:pt x="25" y="32"/>
                  <a:pt x="16" y="32"/>
                </a:cubicBezTo>
                <a:moveTo>
                  <a:pt x="16" y="8"/>
                </a:moveTo>
                <a:cubicBezTo>
                  <a:pt x="12" y="8"/>
                  <a:pt x="8" y="12"/>
                  <a:pt x="8" y="16"/>
                </a:cubicBezTo>
                <a:cubicBezTo>
                  <a:pt x="8" y="20"/>
                  <a:pt x="12" y="24"/>
                  <a:pt x="16" y="24"/>
                </a:cubicBezTo>
                <a:cubicBezTo>
                  <a:pt x="20" y="24"/>
                  <a:pt x="24" y="20"/>
                  <a:pt x="24" y="16"/>
                </a:cubicBezTo>
                <a:cubicBezTo>
                  <a:pt x="24" y="12"/>
                  <a:pt x="20" y="8"/>
                  <a:pt x="16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995036" y="2303755"/>
            <a:ext cx="207835" cy="207835"/>
          </a:xfrm>
          <a:custGeom>
            <a:rect l="l" t="t" r="r" b="b"/>
            <a:pathLst>
              <a:path w="66" h="66">
                <a:moveTo>
                  <a:pt x="32" y="66"/>
                </a:moveTo>
                <a:cubicBezTo>
                  <a:pt x="23" y="66"/>
                  <a:pt x="15" y="63"/>
                  <a:pt x="9" y="57"/>
                </a:cubicBezTo>
                <a:cubicBezTo>
                  <a:pt x="3" y="51"/>
                  <a:pt x="0" y="43"/>
                  <a:pt x="0" y="34"/>
                </a:cubicBezTo>
                <a:cubicBezTo>
                  <a:pt x="0" y="25"/>
                  <a:pt x="3" y="17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66" y="46"/>
                  <a:pt x="66" y="46"/>
                  <a:pt x="66" y="46"/>
                </a:cubicBezTo>
                <a:cubicBezTo>
                  <a:pt x="55" y="57"/>
                  <a:pt x="55" y="57"/>
                  <a:pt x="55" y="57"/>
                </a:cubicBezTo>
                <a:cubicBezTo>
                  <a:pt x="49" y="63"/>
                  <a:pt x="41" y="66"/>
                  <a:pt x="32" y="66"/>
                </a:cubicBezTo>
                <a:moveTo>
                  <a:pt x="20" y="12"/>
                </a:moveTo>
                <a:cubicBezTo>
                  <a:pt x="15" y="17"/>
                  <a:pt x="15" y="17"/>
                  <a:pt x="15" y="17"/>
                </a:cubicBezTo>
                <a:cubicBezTo>
                  <a:pt x="10" y="22"/>
                  <a:pt x="8" y="28"/>
                  <a:pt x="8" y="34"/>
                </a:cubicBezTo>
                <a:cubicBezTo>
                  <a:pt x="8" y="40"/>
                  <a:pt x="10" y="46"/>
                  <a:pt x="15" y="51"/>
                </a:cubicBezTo>
                <a:cubicBezTo>
                  <a:pt x="20" y="56"/>
                  <a:pt x="26" y="58"/>
                  <a:pt x="32" y="58"/>
                </a:cubicBezTo>
                <a:cubicBezTo>
                  <a:pt x="38" y="58"/>
                  <a:pt x="44" y="56"/>
                  <a:pt x="49" y="51"/>
                </a:cubicBezTo>
                <a:cubicBezTo>
                  <a:pt x="54" y="46"/>
                  <a:pt x="54" y="46"/>
                  <a:pt x="54" y="46"/>
                </a:cubicBezTo>
                <a:lnTo>
                  <a:pt x="20" y="1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16347" y="2385765"/>
            <a:ext cx="304419" cy="309753"/>
          </a:xfrm>
          <a:custGeom>
            <a:rect l="l" t="t" r="r" b="b"/>
            <a:pathLst>
              <a:path w="230" h="234">
                <a:moveTo>
                  <a:pt x="0" y="234"/>
                </a:moveTo>
                <a:lnTo>
                  <a:pt x="22" y="49"/>
                </a:lnTo>
                <a:lnTo>
                  <a:pt x="112" y="0"/>
                </a:lnTo>
                <a:lnTo>
                  <a:pt x="121" y="16"/>
                </a:lnTo>
                <a:lnTo>
                  <a:pt x="41" y="61"/>
                </a:lnTo>
                <a:lnTo>
                  <a:pt x="24" y="211"/>
                </a:lnTo>
                <a:lnTo>
                  <a:pt x="185" y="180"/>
                </a:lnTo>
                <a:lnTo>
                  <a:pt x="211" y="111"/>
                </a:lnTo>
                <a:lnTo>
                  <a:pt x="230" y="116"/>
                </a:lnTo>
                <a:lnTo>
                  <a:pt x="199" y="199"/>
                </a:lnTo>
                <a:lnTo>
                  <a:pt x="0" y="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683187" y="3294307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859305" y="3655733"/>
            <a:ext cx="300419" cy="162782"/>
          </a:xfrm>
          <a:custGeom>
            <a:rect l="l" t="t" r="r" b="b"/>
            <a:pathLst>
              <a:path w="226" h="123">
                <a:moveTo>
                  <a:pt x="227" y="123"/>
                </a:moveTo>
                <a:lnTo>
                  <a:pt x="0" y="123"/>
                </a:lnTo>
                <a:lnTo>
                  <a:pt x="0" y="0"/>
                </a:lnTo>
                <a:lnTo>
                  <a:pt x="19" y="0"/>
                </a:lnTo>
                <a:lnTo>
                  <a:pt x="19" y="104"/>
                </a:lnTo>
                <a:lnTo>
                  <a:pt x="208" y="104"/>
                </a:lnTo>
                <a:lnTo>
                  <a:pt x="208" y="0"/>
                </a:lnTo>
                <a:lnTo>
                  <a:pt x="227" y="0"/>
                </a:lnTo>
                <a:lnTo>
                  <a:pt x="227" y="1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811680" y="3422847"/>
            <a:ext cx="395764" cy="228981"/>
          </a:xfrm>
          <a:custGeom>
            <a:rect l="l" t="t" r="r" b="b"/>
            <a:pathLst>
              <a:path w="299" h="173">
                <a:moveTo>
                  <a:pt x="284" y="173"/>
                </a:moveTo>
                <a:lnTo>
                  <a:pt x="149" y="29"/>
                </a:lnTo>
                <a:lnTo>
                  <a:pt x="14" y="173"/>
                </a:lnTo>
                <a:lnTo>
                  <a:pt x="0" y="159"/>
                </a:lnTo>
                <a:lnTo>
                  <a:pt x="149" y="0"/>
                </a:lnTo>
                <a:lnTo>
                  <a:pt x="299" y="159"/>
                </a:lnTo>
                <a:lnTo>
                  <a:pt x="284" y="17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958650" y="3655733"/>
            <a:ext cx="100584" cy="112490"/>
          </a:xfrm>
          <a:custGeom>
            <a:rect l="l" t="t" r="r" b="b"/>
            <a:pathLst>
              <a:path w="76" h="85">
                <a:moveTo>
                  <a:pt x="76" y="85"/>
                </a:moveTo>
                <a:lnTo>
                  <a:pt x="57" y="85"/>
                </a:lnTo>
                <a:lnTo>
                  <a:pt x="57" y="19"/>
                </a:lnTo>
                <a:lnTo>
                  <a:pt x="19" y="19"/>
                </a:lnTo>
                <a:lnTo>
                  <a:pt x="19" y="85"/>
                </a:lnTo>
                <a:lnTo>
                  <a:pt x="0" y="85"/>
                </a:lnTo>
                <a:lnTo>
                  <a:pt x="0" y="0"/>
                </a:lnTo>
                <a:lnTo>
                  <a:pt x="76" y="0"/>
                </a:lnTo>
                <a:lnTo>
                  <a:pt x="76" y="8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958650" y="3530003"/>
            <a:ext cx="100584" cy="100584"/>
          </a:xfrm>
          <a:custGeom>
            <a:rect l="l" t="t" r="r" b="b"/>
            <a:pathLst>
              <a:path w="32" h="32">
                <a:moveTo>
                  <a:pt x="16" y="32"/>
                </a:moveTo>
                <a:cubicBezTo>
                  <a:pt x="7" y="32"/>
                  <a:pt x="0" y="25"/>
                  <a:pt x="0" y="16"/>
                </a:cubicBezTo>
                <a:cubicBezTo>
                  <a:pt x="0" y="7"/>
                  <a:pt x="7" y="0"/>
                  <a:pt x="16" y="0"/>
                </a:cubicBezTo>
                <a:cubicBezTo>
                  <a:pt x="25" y="0"/>
                  <a:pt x="32" y="7"/>
                  <a:pt x="32" y="16"/>
                </a:cubicBezTo>
                <a:cubicBezTo>
                  <a:pt x="32" y="25"/>
                  <a:pt x="25" y="32"/>
                  <a:pt x="16" y="32"/>
                </a:cubicBezTo>
                <a:moveTo>
                  <a:pt x="16" y="8"/>
                </a:moveTo>
                <a:cubicBezTo>
                  <a:pt x="12" y="8"/>
                  <a:pt x="8" y="12"/>
                  <a:pt x="8" y="16"/>
                </a:cubicBezTo>
                <a:cubicBezTo>
                  <a:pt x="8" y="20"/>
                  <a:pt x="12" y="24"/>
                  <a:pt x="16" y="24"/>
                </a:cubicBezTo>
                <a:cubicBezTo>
                  <a:pt x="20" y="24"/>
                  <a:pt x="24" y="20"/>
                  <a:pt x="24" y="16"/>
                </a:cubicBezTo>
                <a:cubicBezTo>
                  <a:pt x="24" y="12"/>
                  <a:pt x="20" y="8"/>
                  <a:pt x="16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692712" y="4617091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797440" y="4902032"/>
            <a:ext cx="97250" cy="165926"/>
          </a:xfrm>
          <a:custGeom>
            <a:rect l="l" t="t" r="r" b="b"/>
            <a:pathLst>
              <a:path w="28" h="48">
                <a:moveTo>
                  <a:pt x="28" y="48"/>
                </a:moveTo>
                <a:cubicBezTo>
                  <a:pt x="24" y="48"/>
                  <a:pt x="24" y="48"/>
                  <a:pt x="24" y="48"/>
                </a:cubicBezTo>
                <a:cubicBezTo>
                  <a:pt x="10" y="48"/>
                  <a:pt x="0" y="38"/>
                  <a:pt x="0" y="24"/>
                </a:cubicBezTo>
                <a:cubicBezTo>
                  <a:pt x="0" y="10"/>
                  <a:pt x="10" y="0"/>
                  <a:pt x="24" y="0"/>
                </a:cubicBezTo>
                <a:cubicBezTo>
                  <a:pt x="28" y="0"/>
                  <a:pt x="28" y="0"/>
                  <a:pt x="28" y="0"/>
                </a:cubicBezTo>
                <a:lnTo>
                  <a:pt x="28" y="48"/>
                </a:lnTo>
                <a:close/>
                <a:moveTo>
                  <a:pt x="20" y="8"/>
                </a:moveTo>
                <a:cubicBezTo>
                  <a:pt x="13" y="10"/>
                  <a:pt x="8" y="16"/>
                  <a:pt x="8" y="24"/>
                </a:cubicBezTo>
                <a:cubicBezTo>
                  <a:pt x="8" y="32"/>
                  <a:pt x="13" y="38"/>
                  <a:pt x="20" y="40"/>
                </a:cubicBezTo>
                <a:lnTo>
                  <a:pt x="20" y="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43483" y="4902032"/>
            <a:ext cx="97250" cy="165926"/>
          </a:xfrm>
          <a:custGeom>
            <a:rect l="l" t="t" r="r" b="b"/>
            <a:pathLst>
              <a:path w="28" h="48">
                <a:moveTo>
                  <a:pt x="4" y="48"/>
                </a:moveTo>
                <a:cubicBezTo>
                  <a:pt x="0" y="48"/>
                  <a:pt x="0" y="48"/>
                  <a:pt x="0" y="48"/>
                </a:cubicBezTo>
                <a:cubicBezTo>
                  <a:pt x="0" y="0"/>
                  <a:pt x="0" y="0"/>
                  <a:pt x="0" y="0"/>
                </a:cubicBezTo>
                <a:cubicBezTo>
                  <a:pt x="4" y="0"/>
                  <a:pt x="4" y="0"/>
                  <a:pt x="4" y="0"/>
                </a:cubicBezTo>
                <a:cubicBezTo>
                  <a:pt x="18" y="0"/>
                  <a:pt x="28" y="10"/>
                  <a:pt x="28" y="24"/>
                </a:cubicBezTo>
                <a:cubicBezTo>
                  <a:pt x="28" y="38"/>
                  <a:pt x="18" y="48"/>
                  <a:pt x="4" y="48"/>
                </a:cubicBezTo>
                <a:moveTo>
                  <a:pt x="8" y="8"/>
                </a:moveTo>
                <a:cubicBezTo>
                  <a:pt x="8" y="40"/>
                  <a:pt x="8" y="40"/>
                  <a:pt x="8" y="40"/>
                </a:cubicBezTo>
                <a:cubicBezTo>
                  <a:pt x="15" y="38"/>
                  <a:pt x="20" y="32"/>
                  <a:pt x="20" y="24"/>
                </a:cubicBezTo>
                <a:cubicBezTo>
                  <a:pt x="20" y="16"/>
                  <a:pt x="15" y="10"/>
                  <a:pt x="8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172058" y="5095104"/>
            <a:ext cx="41434" cy="41434"/>
          </a:xfrm>
          <a:custGeom>
            <a:rect l="l" t="t" r="r" b="b"/>
            <a:pathLst>
              <a:path w="12" h="12">
                <a:moveTo>
                  <a:pt x="0" y="12"/>
                </a:moveTo>
                <a:cubicBezTo>
                  <a:pt x="0" y="4"/>
                  <a:pt x="0" y="4"/>
                  <a:pt x="0" y="4"/>
                </a:cubicBezTo>
                <a:cubicBezTo>
                  <a:pt x="2" y="4"/>
                  <a:pt x="4" y="3"/>
                  <a:pt x="4" y="0"/>
                </a:cubicBezTo>
                <a:cubicBezTo>
                  <a:pt x="12" y="0"/>
                  <a:pt x="12" y="0"/>
                  <a:pt x="12" y="0"/>
                </a:cubicBezTo>
                <a:cubicBezTo>
                  <a:pt x="12" y="7"/>
                  <a:pt x="7" y="12"/>
                  <a:pt x="0" y="1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16337" y="5109391"/>
            <a:ext cx="55817" cy="2714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040518" y="5082150"/>
            <a:ext cx="82963" cy="82963"/>
          </a:xfrm>
          <a:custGeom>
            <a:rect l="l" t="t" r="r" b="b"/>
            <a:pathLst>
              <a:path w="24" h="24">
                <a:moveTo>
                  <a:pt x="12" y="24"/>
                </a:moveTo>
                <a:cubicBezTo>
                  <a:pt x="5" y="24"/>
                  <a:pt x="0" y="19"/>
                  <a:pt x="0" y="12"/>
                </a:cubicBezTo>
                <a:cubicBezTo>
                  <a:pt x="0" y="5"/>
                  <a:pt x="5" y="0"/>
                  <a:pt x="12" y="0"/>
                </a:cubicBezTo>
                <a:cubicBezTo>
                  <a:pt x="19" y="0"/>
                  <a:pt x="24" y="5"/>
                  <a:pt x="24" y="12"/>
                </a:cubicBezTo>
                <a:cubicBezTo>
                  <a:pt x="24" y="19"/>
                  <a:pt x="19" y="24"/>
                  <a:pt x="12" y="24"/>
                </a:cubicBezTo>
                <a:moveTo>
                  <a:pt x="12" y="8"/>
                </a:moveTo>
                <a:cubicBezTo>
                  <a:pt x="10" y="8"/>
                  <a:pt x="8" y="10"/>
                  <a:pt x="8" y="12"/>
                </a:cubicBezTo>
                <a:cubicBezTo>
                  <a:pt x="8" y="14"/>
                  <a:pt x="10" y="16"/>
                  <a:pt x="12" y="16"/>
                </a:cubicBezTo>
                <a:cubicBezTo>
                  <a:pt x="14" y="16"/>
                  <a:pt x="16" y="14"/>
                  <a:pt x="16" y="12"/>
                </a:cubicBezTo>
                <a:cubicBezTo>
                  <a:pt x="16" y="10"/>
                  <a:pt x="14" y="8"/>
                  <a:pt x="12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867448" y="4721819"/>
            <a:ext cx="304609" cy="151543"/>
          </a:xfrm>
          <a:custGeom>
            <a:rect l="l" t="t" r="r" b="b"/>
            <a:pathLst>
              <a:path w="88" h="44">
                <a:moveTo>
                  <a:pt x="88" y="44"/>
                </a:moveTo>
                <a:cubicBezTo>
                  <a:pt x="80" y="44"/>
                  <a:pt x="80" y="44"/>
                  <a:pt x="80" y="44"/>
                </a:cubicBezTo>
                <a:cubicBezTo>
                  <a:pt x="80" y="24"/>
                  <a:pt x="64" y="8"/>
                  <a:pt x="44" y="8"/>
                </a:cubicBezTo>
                <a:cubicBezTo>
                  <a:pt x="24" y="8"/>
                  <a:pt x="8" y="24"/>
                  <a:pt x="8" y="44"/>
                </a:cubicBezTo>
                <a:cubicBezTo>
                  <a:pt x="0" y="44"/>
                  <a:pt x="0" y="44"/>
                  <a:pt x="0" y="44"/>
                </a:cubicBezTo>
                <a:cubicBezTo>
                  <a:pt x="0" y="20"/>
                  <a:pt x="20" y="0"/>
                  <a:pt x="44" y="0"/>
                </a:cubicBezTo>
                <a:cubicBezTo>
                  <a:pt x="68" y="0"/>
                  <a:pt x="88" y="20"/>
                  <a:pt x="88" y="4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rcRect l="12494" r="12494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rcRect l="8813" r="8813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rcRect l="4782" r="4782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rcRect l="13776" r="13776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心理健康有助于提高个体应对压力和挫折的能力，增强心理韧性，减少焦虑、抑郁等心理问题的发生。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心理健康有助于提升个体的幸福感和生活质量，增加积极情绪和幸福感，提高生活满意度和幸福感。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学生心理健康现状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由于学业繁重、考试压力大，学生常常感到焦虑、抑郁和自卑。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75885" y="1990630"/>
            <a:ext cx="182880" cy="73533"/>
          </a:xfrm>
          <a:custGeom>
            <a:rect l="l" t="t" r="r" b="b"/>
            <a:pathLst>
              <a:path w="189" h="76">
                <a:moveTo>
                  <a:pt x="189" y="76"/>
                </a:moveTo>
                <a:lnTo>
                  <a:pt x="0" y="76"/>
                </a:lnTo>
                <a:lnTo>
                  <a:pt x="0" y="0"/>
                </a:lnTo>
                <a:lnTo>
                  <a:pt x="19" y="0"/>
                </a:lnTo>
                <a:lnTo>
                  <a:pt x="19" y="57"/>
                </a:lnTo>
                <a:lnTo>
                  <a:pt x="170" y="57"/>
                </a:lnTo>
                <a:lnTo>
                  <a:pt x="170" y="0"/>
                </a:lnTo>
                <a:lnTo>
                  <a:pt x="189" y="0"/>
                </a:lnTo>
                <a:lnTo>
                  <a:pt x="189" y="7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67801" y="1990630"/>
            <a:ext cx="54197" cy="36766"/>
          </a:xfrm>
          <a:custGeom>
            <a:rect l="l" t="t" r="r" b="b"/>
            <a:pathLst>
              <a:path w="56" h="38">
                <a:moveTo>
                  <a:pt x="56" y="38"/>
                </a:moveTo>
                <a:lnTo>
                  <a:pt x="0" y="38"/>
                </a:lnTo>
                <a:lnTo>
                  <a:pt x="0" y="0"/>
                </a:lnTo>
                <a:lnTo>
                  <a:pt x="19" y="0"/>
                </a:lnTo>
                <a:lnTo>
                  <a:pt x="19" y="19"/>
                </a:lnTo>
                <a:lnTo>
                  <a:pt x="37" y="19"/>
                </a:lnTo>
                <a:lnTo>
                  <a:pt x="37" y="0"/>
                </a:lnTo>
                <a:lnTo>
                  <a:pt x="56" y="0"/>
                </a:lnTo>
                <a:lnTo>
                  <a:pt x="56" y="3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21688" y="1936528"/>
            <a:ext cx="292227" cy="292227"/>
          </a:xfrm>
          <a:custGeom>
            <a:rect l="l" t="t" r="r" b="b"/>
            <a:pathLst>
              <a:path w="302" h="302">
                <a:moveTo>
                  <a:pt x="302" y="302"/>
                </a:moveTo>
                <a:lnTo>
                  <a:pt x="0" y="302"/>
                </a:lnTo>
                <a:lnTo>
                  <a:pt x="0" y="0"/>
                </a:lnTo>
                <a:lnTo>
                  <a:pt x="245" y="0"/>
                </a:lnTo>
                <a:lnTo>
                  <a:pt x="245" y="18"/>
                </a:lnTo>
                <a:lnTo>
                  <a:pt x="18" y="18"/>
                </a:lnTo>
                <a:lnTo>
                  <a:pt x="18" y="283"/>
                </a:lnTo>
                <a:lnTo>
                  <a:pt x="283" y="283"/>
                </a:lnTo>
                <a:lnTo>
                  <a:pt x="283" y="56"/>
                </a:lnTo>
                <a:lnTo>
                  <a:pt x="302" y="56"/>
                </a:lnTo>
                <a:lnTo>
                  <a:pt x="302" y="30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75885" y="2100929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175885" y="2136743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175885" y="2173510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与同学、老师和家长之间的沟通障碍，可能导致孤独、社交焦虑和冲突。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5694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624601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6797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734901" y="2072926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5694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624601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6797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734901" y="2036159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587835" y="2128075"/>
            <a:ext cx="147066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515255" y="1990630"/>
            <a:ext cx="292227" cy="201263"/>
          </a:xfrm>
          <a:custGeom>
            <a:rect l="l" t="t" r="r" b="b"/>
            <a:pathLst>
              <a:path w="302" h="208">
                <a:moveTo>
                  <a:pt x="302" y="208"/>
                </a:moveTo>
                <a:lnTo>
                  <a:pt x="0" y="208"/>
                </a:lnTo>
                <a:lnTo>
                  <a:pt x="0" y="28"/>
                </a:lnTo>
                <a:lnTo>
                  <a:pt x="19" y="28"/>
                </a:lnTo>
                <a:lnTo>
                  <a:pt x="19" y="189"/>
                </a:lnTo>
                <a:lnTo>
                  <a:pt x="283" y="189"/>
                </a:lnTo>
                <a:lnTo>
                  <a:pt x="283" y="19"/>
                </a:lnTo>
                <a:lnTo>
                  <a:pt x="0" y="19"/>
                </a:lnTo>
                <a:lnTo>
                  <a:pt x="0" y="0"/>
                </a:lnTo>
                <a:lnTo>
                  <a:pt x="302" y="0"/>
                </a:lnTo>
                <a:lnTo>
                  <a:pt x="302" y="2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青春期的学生情感丰富且不稳定，容易出现情绪低落、易怒、暴躁等情绪问题。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情绪波动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27" name="Freeform 27"/>
          <p:cNvSpPr/>
          <p:nvPr/>
        </p:nvSpPr>
        <p:spPr>
          <a:xfrm>
            <a:off x="5182267" y="4370832"/>
            <a:ext cx="176879" cy="175927"/>
          </a:xfrm>
          <a:custGeom>
            <a:rect l="l" t="t" r="r" b="b"/>
            <a:pathLst>
              <a:path w="187" h="186">
                <a:moveTo>
                  <a:pt x="81" y="186"/>
                </a:moveTo>
                <a:lnTo>
                  <a:pt x="0" y="106"/>
                </a:lnTo>
                <a:lnTo>
                  <a:pt x="107" y="0"/>
                </a:lnTo>
                <a:lnTo>
                  <a:pt x="187" y="80"/>
                </a:lnTo>
                <a:lnTo>
                  <a:pt x="81" y="186"/>
                </a:lnTo>
                <a:close/>
                <a:moveTo>
                  <a:pt x="26" y="106"/>
                </a:moveTo>
                <a:lnTo>
                  <a:pt x="81" y="158"/>
                </a:lnTo>
                <a:lnTo>
                  <a:pt x="159" y="80"/>
                </a:lnTo>
                <a:lnTo>
                  <a:pt x="107" y="26"/>
                </a:lnTo>
                <a:lnTo>
                  <a:pt x="26" y="10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5122640" y="4484275"/>
            <a:ext cx="120110" cy="116300"/>
          </a:xfrm>
          <a:custGeom>
            <a:rect l="l" t="t" r="r" b="b"/>
            <a:pathLst>
              <a:path w="54" h="52">
                <a:moveTo>
                  <a:pt x="26" y="52"/>
                </a:moveTo>
                <a:cubicBezTo>
                  <a:pt x="20" y="52"/>
                  <a:pt x="14" y="50"/>
                  <a:pt x="9" y="45"/>
                </a:cubicBezTo>
                <a:cubicBezTo>
                  <a:pt x="0" y="36"/>
                  <a:pt x="0" y="20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26" y="6"/>
                  <a:pt x="26" y="6"/>
                  <a:pt x="26" y="6"/>
                </a:cubicBezTo>
                <a:cubicBezTo>
                  <a:pt x="15" y="17"/>
                  <a:pt x="15" y="17"/>
                  <a:pt x="15" y="17"/>
                </a:cubicBezTo>
                <a:cubicBezTo>
                  <a:pt x="12" y="20"/>
                  <a:pt x="10" y="24"/>
                  <a:pt x="10" y="28"/>
                </a:cubicBezTo>
                <a:cubicBezTo>
                  <a:pt x="10" y="32"/>
                  <a:pt x="12" y="36"/>
                  <a:pt x="15" y="39"/>
                </a:cubicBezTo>
                <a:cubicBezTo>
                  <a:pt x="18" y="42"/>
                  <a:pt x="22" y="44"/>
                  <a:pt x="26" y="44"/>
                </a:cubicBezTo>
                <a:cubicBezTo>
                  <a:pt x="30" y="44"/>
                  <a:pt x="34" y="42"/>
                  <a:pt x="37" y="39"/>
                </a:cubicBezTo>
                <a:cubicBezTo>
                  <a:pt x="48" y="28"/>
                  <a:pt x="48" y="28"/>
                  <a:pt x="48" y="28"/>
                </a:cubicBezTo>
                <a:cubicBezTo>
                  <a:pt x="54" y="34"/>
                  <a:pt x="54" y="34"/>
                  <a:pt x="54" y="34"/>
                </a:cubicBezTo>
                <a:cubicBezTo>
                  <a:pt x="43" y="45"/>
                  <a:pt x="43" y="45"/>
                  <a:pt x="43" y="45"/>
                </a:cubicBezTo>
                <a:cubicBezTo>
                  <a:pt x="38" y="50"/>
                  <a:pt x="32" y="52"/>
                  <a:pt x="26" y="5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296662" y="4315015"/>
            <a:ext cx="116300" cy="115348"/>
          </a:xfrm>
          <a:custGeom>
            <a:rect l="l" t="t" r="r" b="b"/>
            <a:pathLst>
              <a:path w="52" h="52">
                <a:moveTo>
                  <a:pt x="34" y="52"/>
                </a:moveTo>
                <a:cubicBezTo>
                  <a:pt x="28" y="46"/>
                  <a:pt x="28" y="46"/>
                  <a:pt x="28" y="46"/>
                </a:cubicBezTo>
                <a:cubicBezTo>
                  <a:pt x="39" y="35"/>
                  <a:pt x="39" y="35"/>
                  <a:pt x="39" y="35"/>
                </a:cubicBezTo>
                <a:cubicBezTo>
                  <a:pt x="42" y="32"/>
                  <a:pt x="44" y="28"/>
                  <a:pt x="44" y="24"/>
                </a:cubicBezTo>
                <a:cubicBezTo>
                  <a:pt x="44" y="20"/>
                  <a:pt x="42" y="16"/>
                  <a:pt x="39" y="13"/>
                </a:cubicBezTo>
                <a:cubicBezTo>
                  <a:pt x="33" y="7"/>
                  <a:pt x="23" y="7"/>
                  <a:pt x="17" y="13"/>
                </a:cubicBezTo>
                <a:cubicBezTo>
                  <a:pt x="6" y="24"/>
                  <a:pt x="6" y="24"/>
                  <a:pt x="6" y="24"/>
                </a:cubicBezTo>
                <a:cubicBezTo>
                  <a:pt x="0" y="18"/>
                  <a:pt x="0" y="18"/>
                  <a:pt x="0" y="18"/>
                </a:cubicBezTo>
                <a:cubicBezTo>
                  <a:pt x="11" y="7"/>
                  <a:pt x="11" y="7"/>
                  <a:pt x="11" y="7"/>
                </a:cubicBezTo>
                <a:cubicBezTo>
                  <a:pt x="16" y="2"/>
                  <a:pt x="22" y="0"/>
                  <a:pt x="28" y="0"/>
                </a:cubicBezTo>
                <a:cubicBezTo>
                  <a:pt x="34" y="0"/>
                  <a:pt x="40" y="2"/>
                  <a:pt x="45" y="7"/>
                </a:cubicBezTo>
                <a:cubicBezTo>
                  <a:pt x="50" y="12"/>
                  <a:pt x="52" y="18"/>
                  <a:pt x="52" y="24"/>
                </a:cubicBezTo>
                <a:cubicBezTo>
                  <a:pt x="52" y="30"/>
                  <a:pt x="50" y="36"/>
                  <a:pt x="45" y="41"/>
                </a:cubicBezTo>
                <a:lnTo>
                  <a:pt x="34" y="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220081" y="4453128"/>
            <a:ext cx="27432" cy="26479"/>
          </a:xfrm>
          <a:custGeom>
            <a:rect l="l" t="t" r="r" b="b"/>
            <a:pathLst>
              <a:path w="28" h="28">
                <a:moveTo>
                  <a:pt x="15" y="28"/>
                </a:moveTo>
                <a:lnTo>
                  <a:pt x="0" y="14"/>
                </a:lnTo>
                <a:lnTo>
                  <a:pt x="15" y="0"/>
                </a:lnTo>
                <a:lnTo>
                  <a:pt x="29" y="14"/>
                </a:lnTo>
                <a:lnTo>
                  <a:pt x="15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255990" y="4444555"/>
            <a:ext cx="27432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9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265420" y="4408646"/>
            <a:ext cx="26479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47513" y="4479607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5"/>
                </a:lnTo>
                <a:lnTo>
                  <a:pt x="14" y="0"/>
                </a:lnTo>
                <a:lnTo>
                  <a:pt x="28" y="15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91900" y="4435126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学生处于自我探索和认同的关键期，可能面临自我价值感和归属感的困惑。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自我认同困惑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8562499" y="4316063"/>
            <a:ext cx="253460" cy="254508"/>
          </a:xfrm>
          <a:custGeom>
            <a:rect l="l" t="t" r="r" b="b"/>
            <a:pathLst>
              <a:path w="262" h="263">
                <a:moveTo>
                  <a:pt x="102" y="263"/>
                </a:moveTo>
                <a:lnTo>
                  <a:pt x="0" y="159"/>
                </a:lnTo>
                <a:lnTo>
                  <a:pt x="203" y="0"/>
                </a:lnTo>
                <a:lnTo>
                  <a:pt x="262" y="59"/>
                </a:lnTo>
                <a:lnTo>
                  <a:pt x="102" y="263"/>
                </a:lnTo>
                <a:close/>
                <a:moveTo>
                  <a:pt x="29" y="161"/>
                </a:moveTo>
                <a:lnTo>
                  <a:pt x="100" y="234"/>
                </a:lnTo>
                <a:lnTo>
                  <a:pt x="237" y="62"/>
                </a:lnTo>
                <a:lnTo>
                  <a:pt x="201" y="26"/>
                </a:lnTo>
                <a:lnTo>
                  <a:pt x="29" y="16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8624507" y="4371213"/>
            <a:ext cx="134493" cy="109347"/>
          </a:xfrm>
          <a:custGeom>
            <a:rect l="l" t="t" r="r" b="b"/>
            <a:pathLst>
              <a:path w="139" h="113">
                <a:moveTo>
                  <a:pt x="12" y="113"/>
                </a:moveTo>
                <a:lnTo>
                  <a:pt x="0" y="99"/>
                </a:lnTo>
                <a:lnTo>
                  <a:pt x="128" y="0"/>
                </a:lnTo>
                <a:lnTo>
                  <a:pt x="139" y="14"/>
                </a:lnTo>
                <a:lnTo>
                  <a:pt x="12" y="11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8540305" y="4495038"/>
            <a:ext cx="97727" cy="97727"/>
          </a:xfrm>
          <a:custGeom>
            <a:rect l="l" t="t" r="r" b="b"/>
            <a:pathLst>
              <a:path w="43" h="43">
                <a:moveTo>
                  <a:pt x="12" y="43"/>
                </a:moveTo>
                <a:cubicBezTo>
                  <a:pt x="0" y="31"/>
                  <a:pt x="0" y="31"/>
                  <a:pt x="0" y="31"/>
                </a:cubicBezTo>
                <a:cubicBezTo>
                  <a:pt x="3" y="29"/>
                  <a:pt x="3" y="29"/>
                  <a:pt x="3" y="29"/>
                </a:cubicBezTo>
                <a:cubicBezTo>
                  <a:pt x="8" y="24"/>
                  <a:pt x="8" y="16"/>
                  <a:pt x="3" y="12"/>
                </a:cubicBezTo>
                <a:cubicBezTo>
                  <a:pt x="0" y="9"/>
                  <a:pt x="0" y="9"/>
                  <a:pt x="0" y="9"/>
                </a:cubicBezTo>
                <a:cubicBezTo>
                  <a:pt x="9" y="0"/>
                  <a:pt x="9" y="0"/>
                  <a:pt x="9" y="0"/>
                </a:cubicBezTo>
                <a:cubicBezTo>
                  <a:pt x="14" y="6"/>
                  <a:pt x="14" y="6"/>
                  <a:pt x="14" y="6"/>
                </a:cubicBezTo>
                <a:cubicBezTo>
                  <a:pt x="11" y="9"/>
                  <a:pt x="11" y="9"/>
                  <a:pt x="11" y="9"/>
                </a:cubicBezTo>
                <a:cubicBezTo>
                  <a:pt x="16" y="16"/>
                  <a:pt x="16" y="25"/>
                  <a:pt x="11" y="31"/>
                </a:cubicBezTo>
                <a:cubicBezTo>
                  <a:pt x="12" y="32"/>
                  <a:pt x="12" y="32"/>
                  <a:pt x="12" y="32"/>
                </a:cubicBezTo>
                <a:cubicBezTo>
                  <a:pt x="18" y="27"/>
                  <a:pt x="27" y="27"/>
                  <a:pt x="34" y="32"/>
                </a:cubicBezTo>
                <a:cubicBezTo>
                  <a:pt x="37" y="29"/>
                  <a:pt x="37" y="29"/>
                  <a:pt x="37" y="29"/>
                </a:cubicBezTo>
                <a:cubicBezTo>
                  <a:pt x="43" y="34"/>
                  <a:pt x="43" y="34"/>
                  <a:pt x="43" y="34"/>
                </a:cubicBezTo>
                <a:cubicBezTo>
                  <a:pt x="34" y="43"/>
                  <a:pt x="34" y="43"/>
                  <a:pt x="34" y="43"/>
                </a:cubicBezTo>
                <a:cubicBezTo>
                  <a:pt x="31" y="40"/>
                  <a:pt x="31" y="40"/>
                  <a:pt x="31" y="40"/>
                </a:cubicBezTo>
                <a:cubicBezTo>
                  <a:pt x="27" y="35"/>
                  <a:pt x="19" y="35"/>
                  <a:pt x="14" y="40"/>
                </a:cubicBezTo>
                <a:lnTo>
                  <a:pt x="12" y="4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8533542" y="4565713"/>
            <a:ext cx="33909" cy="33909"/>
          </a:xfrm>
          <a:custGeom>
            <a:rect l="l" t="t" r="r" b="b"/>
            <a:pathLst>
              <a:path w="35" h="35">
                <a:moveTo>
                  <a:pt x="14" y="35"/>
                </a:moveTo>
                <a:lnTo>
                  <a:pt x="0" y="21"/>
                </a:lnTo>
                <a:lnTo>
                  <a:pt x="21" y="0"/>
                </a:lnTo>
                <a:lnTo>
                  <a:pt x="35" y="14"/>
                </a:lnTo>
                <a:lnTo>
                  <a:pt x="14" y="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l="17276" r="1727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sp>
        <p:nvSpPr>
          <p:cNvPr id="43" name="AutoShape 4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TextBox 6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常见的学生心理健康问题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家庭因素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家庭环境、亲子关系、家庭教育方式等都可能影响学生的心理健康。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学校因素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学习压力、师生关系、同学关系等都可能对学生的心理健康产生影响。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社会因素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社会竞争压力、网络环境、媒体信息等也可能对学生的心理健康产生影响。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个人因素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个人性格、应对压力的方式、自我调节能力等也会影响学生的心理健康。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学生心理健康问题的原因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培养学生心理健康的方法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教师应尊重学生的个性、情感和需求，理解学生的困惑和困难，建立良好的师生关系。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尊重和理解学生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教师需关注学生的情绪变化、行为表现和人际关系，及时发现学生的心理问题，提供帮助和支持。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关注学生心理健康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教师应营造一个积极、和谐、支持性的学习氛围，鼓励学生积极参与课堂活动，提高学习效果。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营造积极的学习氛围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建立良好的师生关系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https://d.book118.com/256155141043010054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2024-09-21T08:20:23.482</cp:lastPrinted>
  <dcterms:created xsi:type="dcterms:W3CDTF">2024-09-21T00:20:23Z</dcterms:created>
  <dcterms:modified xsi:type="dcterms:W3CDTF">2024-09-21T00:20:25Z</dcterms:modified>
</cp:coreProperties>
</file>