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525593-27CB-405C-8301-34B8D14436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E33DBB-53F5-4CFB-939C-81EE5DF0BB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C45820-0CCE-4223-B31B-C9D92B1484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F876E3A-812A-4FE3-9953-5648B4E5D2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206B88E-5133-4B1D-B02A-AAC567C37F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9EF732E-3867-40F2-8C2B-605B6BDDF9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0FEAB97-6AF6-4296-9004-D646B120E5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6C79318-0D35-4BAC-9D65-4A66C29483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3D0DDFA-D69B-41FB-84E6-B662C1D9FC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3301AB-D096-48DF-8907-3E5C2BD540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EBAD41-C1C5-4BAF-B060-2B5735CBB0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56211034135010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养老护理排尿护理说课课件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养老护理概述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排尿护理基础知识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养老护理中的排尿护理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案例分析与实践操作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随着社会老龄化程度的加深，养老护理的需求日益增长，其中排尿护理是养老护理中的重要一环。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社会老龄化趋势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养老机构的护理人员需要掌握专业的排尿护理知识和技能，为老年人提供优质的护理服务。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护理人员技能需求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通过本课程的学习，学生将掌握排尿护理的基本知识和技能，提高老年人的生活质量，促进老年人的身心健康。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课程意义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学生应掌握排尿生理、排尿障碍的表现及原因、排尿护理的操作流程及注意事项等基本知识。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知识目标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学生应具备为老年人进行排尿护理操作的能力，能够根据老年人的实际情况选择合适的排尿护理方法。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能力目标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9482" r="1948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培养学生的爱心、耐心和责任心，增强学生的人文关怀和服务意识，为从事养老护理工作打下坚实的基础。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素质目标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课程目标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养老护理概述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64446" y="1696307"/>
            <a:ext cx="1897380" cy="1288637"/>
            <a:chOff x="1664446" y="1696307"/>
            <a:chExt cx="1897380" cy="1288637"/>
          </a:xfrm>
        </p:grpSpPr>
        <p:sp>
          <p:nvSpPr>
            <p:cNvPr id="21" name="TextBox 21"/>
            <p:cNvSpPr txBox="1"/>
            <p:nvPr/>
          </p:nvSpPr>
          <p:spPr>
            <a:xfrm>
              <a:off x="1664446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1664446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7583853" y="1696307"/>
            <a:ext cx="1897380" cy="1288637"/>
            <a:chOff x="7583853" y="1696307"/>
            <a:chExt cx="1897380" cy="1288637"/>
          </a:xfrm>
        </p:grpSpPr>
        <p:sp>
          <p:nvSpPr>
            <p:cNvPr id="24" name="TextBox 24"/>
            <p:cNvSpPr txBox="1"/>
            <p:nvPr/>
          </p:nvSpPr>
          <p:spPr>
            <a:xfrm>
              <a:off x="7583853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583853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特点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7" name="AutoShape 27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3" name="Freeform 33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7" name="AutoShape 37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2" name="Group 42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3" name="Freeform 43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7" name="AutoShape 47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2" name="Group 52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3" name="Freeform 53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7" name="AutoShape 57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3" name="Freeform 63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7" name="AutoShape 67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3" name="Freeform 73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6" name="Group 76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7" name="AutoShape 77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2" name="Group 82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3" name="Freeform 83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7" name="AutoShape 87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2" name="Group 92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3" name="Freeform 93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6" name="Group 96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7" name="AutoShape 97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3" name="Freeform 103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6" name="Group 106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7" name="AutoShape 107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AutoShape 110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AutoShape 111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2" name="Group 112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3" name="Freeform 113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6" name="Group 116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7" name="AutoShape 117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AutoShape 120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2" name="Group 122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3" name="Freeform 123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6" name="Group 126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7" name="AutoShape 127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AutoShape 130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2" name="Group 132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3" name="Freeform 133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Freeform 134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6" name="Group 136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7" name="AutoShape 137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2" name="Group 142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3" name="Freeform 143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6" name="Group 146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7" name="AutoShape 147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2" name="Group 152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3" name="Freeform 153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Freeform 154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Freeform 155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6" name="Group 156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7" name="AutoShape 157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AutoShape 160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AutoShape 161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2" name="Group 162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3" name="Freeform 163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4" name="Freeform 164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5" name="Freeform 165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6" name="Group 166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7" name="AutoShape 167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AutoShape 170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AutoShape 171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2" name="Group 172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3" name="Freeform 173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4" name="Freeform 174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5" name="Freeform 175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6" name="Group 176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7" name="AutoShape 177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0" name="AutoShape 180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1" name="AutoShape 181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2" name="Group 182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3" name="Freeform 183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4" name="Freeform 184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5" name="Freeform 185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6" name="Group 186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7" name="AutoShape 187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0" name="AutoShape 190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1" name="AutoShape 191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2" name="Group 192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3" name="Freeform 193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4" name="Freeform 194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5" name="Freeform 195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6" name="Group 196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7" name="AutoShape 197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0" name="AutoShape 200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1" name="AutoShape 201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2" name="Group 202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3" name="Freeform 203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4" name="Freeform 204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5" name="Freeform 205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6" name="Group 206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7" name="AutoShape 207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0" name="AutoShape 210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1" name="AutoShape 211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2" name="Group 212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3" name="Freeform 213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4" name="Freeform 214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5" name="Freeform 215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6" name="Group 216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7" name="AutoShape 217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0" name="AutoShape 220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1" name="AutoShape 221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2" name="Group 222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3" name="Freeform 223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4" name="Freeform 224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5" name="Freeform 225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6" name="Group 226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7" name="AutoShape 227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AutoShape 228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9" name="AutoShape 229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0" name="Freeform 230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1" name="Group 231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2" name="AutoShape 232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3" name="AutoShape 233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4" name="Group 234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5" name="AutoShape 235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AutoShape 236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7" name="AutoShape 237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8" name="Freeform 238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9" name="Group 239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40" name="AutoShape 240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1" name="AutoShape 241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2" name="Group 242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3" name="AutoShape 243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AutoShape 244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5" name="AutoShape 245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6" name="Freeform 246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7" name="Group 247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8" name="AutoShape 248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9" name="AutoShape 249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0" name="Group 250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51" name="AutoShape 251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AutoShape 252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3" name="AutoShape 253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4" name="Freeform 254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5" name="Group 255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6" name="AutoShape 256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7" name="AutoShape 257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8" name="Group 258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9" name="AutoShape 259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AutoShape 260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1" name="AutoShape 261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2" name="Freeform 262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3" name="Group 263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4" name="AutoShape 264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5" name="AutoShape 265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6" name="Group 266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7" name="AutoShape 267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AutoShape 268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9" name="AutoShape 269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0" name="Freeform 270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1" name="Group 271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2" name="AutoShape 272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3" name="AutoShape 273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4" name="Group 274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5" name="AutoShape 275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AutoShape 276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7" name="AutoShape 277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8" name="Freeform 278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9" name="Group 279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80" name="AutoShape 280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1" name="AutoShape 281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2" name="Group 282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3" name="AutoShape 283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AutoShape 284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5" name="AutoShape 285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6" name="Freeform 286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7" name="Group 287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8" name="AutoShape 288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9" name="AutoShape 289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0" name="Group 290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91" name="AutoShape 291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AutoShape 292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3" name="AutoShape 293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4" name="Freeform 294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5" name="Group 295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6" name="AutoShape 296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7" name="AutoShape 297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8" name="Group 298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9" name="AutoShape 299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AutoShape 300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1" name="AutoShape 301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2" name="Freeform 302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3" name="Group 303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4" name="AutoShape 304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5" name="AutoShape 305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6" name="Group 306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7" name="AutoShape 307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AutoShape 308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9" name="AutoShape 309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0" name="Freeform 310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1" name="Group 311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2" name="AutoShape 312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3" name="AutoShape 313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4" name="Group 314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5" name="AutoShape 315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AutoShape 316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7" name="AutoShape 317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8" name="Freeform 318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9" name="Group 319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20" name="AutoShape 320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1" name="AutoShape 321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2" name="Group 322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3" name="AutoShape 323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AutoShape 324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5" name="AutoShape 325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6" name="Freeform 326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7" name="Group 327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8" name="AutoShape 328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9" name="AutoShape 329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0" name="Group 330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31" name="AutoShape 331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AutoShape 332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3" name="AutoShape 333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4" name="Freeform 334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5" name="Group 335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6" name="AutoShape 336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7" name="AutoShape 337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8" name="Group 338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9" name="AutoShape 339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AutoShape 340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1" name="AutoShape 341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2" name="Freeform 342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3" name="Group 343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4" name="AutoShape 344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5" name="AutoShape 345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6" name="Group 346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7" name="AutoShape 347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AutoShape 348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9" name="AutoShape 349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0" name="Freeform 350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1" name="Group 351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2" name="AutoShape 352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3" name="AutoShape 353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4" name="Group 354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5" name="AutoShape 355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AutoShape 356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7" name="AutoShape 357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8" name="Freeform 358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9" name="Group 359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60" name="AutoShape 360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1" name="AutoShape 361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2" name="Group 362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3" name="AutoShape 363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AutoShape 364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5" name="AutoShape 365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6" name="Freeform 366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7" name="Group 367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8" name="AutoShape 368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9" name="AutoShape 369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0" name="Group 370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71" name="AutoShape 371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AutoShape 372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3" name="AutoShape 373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4" name="Freeform 374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5" name="Group 375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6" name="AutoShape 376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7" name="AutoShape 377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8" name="Group 378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9" name="AutoShape 379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AutoShape 380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1" name="AutoShape 381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2" name="Freeform 382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3" name="Group 383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4" name="AutoShape 384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5" name="AutoShape 385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6" name="AutoShape 386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养老护理是指为老年人提供专业的日常生活照料、健康管理和心理支持等服务，以满足老年人在生活、健康和心理方面的需求。</a:t>
            </a:r>
            <a:endParaRPr lang="en-US" sz="1100"/>
          </a:p>
        </p:txBody>
      </p:sp>
      <p:sp>
        <p:nvSpPr>
          <p:cNvPr id="387" name="AutoShape 387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养老护理具有全面性、专业性、长期性和情感性等特点，需要护理人员具备丰富的专业知识和技能，以及高度的责任心和爱心。</a:t>
            </a:r>
            <a:endParaRPr lang="en-US" sz="1100"/>
          </a:p>
        </p:txBody>
      </p:sp>
      <p:grpSp>
        <p:nvGrpSpPr>
          <p:cNvPr id="388" name="Group 38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9" name="AutoShape 38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AutoShape 40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8" name="AutoShape 40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9" name="TextBox 40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养老护理的定义与特点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减轻家庭负担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随着社会老龄化的加剧，越来越多的老年人需要照顾。养老护理能够减轻家庭成员的负担，让他们有更多的时间和精力去关注其他家庭成员和生活。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提高生活质量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养老护理能够为老年人提供全方位的照料和服务，帮助他们保持身体健康、心理健康和社会参与度，从而提高生活质量。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促进社会和谐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养老护理能够为社会创造就业机会，促进经济发展，同时也有助于弘扬中华民族敬老爱幼的传统美德，促进社会和谐。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养老护理的重要性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养老护理起源于古代的敬老院和慈善机构，随着社会的发展和人口老龄化的加剧，逐渐发展成为一项专业的服务行业。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随着科技的进步和社会的发展，养老护理也在不断发展和创新。未来，养老护理将更加注重个性化、智能化和社区化，为老年人提供更加便捷、高效和人性化的服务。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养老护理的历史与发展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排尿护理基础知识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了解排尿系统的结构与功能是进行排尿护理的基础。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排尿系统由肾脏、输尿管、膀胱和尿道组成，主要功能是过滤血液、排泄废物和调节体液平衡。肾脏负责过滤血液，将废物和多余水分形成尿液，输尿管将尿液输送到膀胱，膀胱储存尿液，尿道将尿液排出体外。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t="5664" b="566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排尿系统的结构与功能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4878" r="24878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了解正常排尿过程与生理机制有助于判断排尿异常的原因。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正常排尿过程由神经和激素调节，当膀胱内尿液达到一定量时，刺激膀胱壁感受器，神经信号传至大脑皮层引起尿意，同时抑制抗利尿激素的分泌，促进尿液排出。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正常排尿过程与生理机制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排尿异常的原因与分类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了解排尿异常的原因与分类有助于针对性地进行护理。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排尿异常的原因包括泌尿系统感染、结石、肿瘤等病理因素，以及神经、肌肉功能障碍等生理因素。排尿异常的分类包括尿频、尿急、尿失禁、尿潴留等。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https://d.book118.com/256211034135010034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2024-09-03T22:02:37.795</cp:lastPrinted>
  <dcterms:created xsi:type="dcterms:W3CDTF">2024-09-03T14:02:37Z</dcterms:created>
  <dcterms:modified xsi:type="dcterms:W3CDTF">2024-09-03T14:02:40Z</dcterms:modified>
</cp:coreProperties>
</file>