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0851-BA0A-4835-B982-2855A0AEB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219A5-C21A-4055-AB77-DE4DFA455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6FFDB-022E-46AD-8664-28468B3F1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0B73C-3B75-440E-B1A0-9FC3B9A9D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25B44-9CA1-42F1-935C-9D45B1C8B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20B4FC-10D5-405B-8EC7-6FF5C7E26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DBC71E-DD34-44C1-99DA-B6B6F06FA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28F18-60F7-4BD5-BFFD-0C41773F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CFE5E-1319-44D3-94B5-FF4DD2A9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F9DA6-C829-4780-BB3E-91CA0622E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5C06D-C099-4CA6-9546-9B28CA5E9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332222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糖尿病的防与治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糖尿病的概述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糖尿病的预防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糖尿病的治疗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糖尿病患者的生活护理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糖尿病的监测与控制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糖尿病的概述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糖尿病的定义</a:t>
            </a:r>
            <a:endParaRPr lang="zh-CN" altLang="en-US"/>
          </a:p>
        </p:txBody>
      </p:sp>
      <p:sp>
        <p:nvSpPr>
          <p:cNvPr id="1048970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糖尿病是一种慢性代谢性疾病，主要特征是血糖水平升高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糖尿病分为1型糖尿病、2型糖尿病、妊娠糖尿病和其他特殊类型糖尿病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1型糖尿病是由于胰岛素分泌不足引起的，2型糖尿病是由于胰岛素抵抗和胰岛素分泌不足引起的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糖尿病的并发症包括心血管疾病、肾病、眼病、神经病变等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糖尿病的分类</a:t>
            </a:r>
            <a:endParaRPr lang="zh-CN" altLang="en-US"/>
          </a:p>
        </p:txBody>
      </p:sp>
      <p:sp>
        <p:nvSpPr>
          <p:cNvPr id="10490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1型糖尿病：由于胰岛素分泌不足引起的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妊娠糖尿病：怀孕期间出现的糖尿病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其他类型糖尿病：包括单基因糖尿病、药物或化学物质引起的糖尿病等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2型糖尿病：由于胰岛素抵抗或胰岛素分泌不足引起的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糖尿病的症状</a:t>
            </a:r>
            <a:endParaRPr lang="zh-CN" altLang="en-US"/>
          </a:p>
        </p:txBody>
      </p:sp>
      <p:sp>
        <p:nvSpPr>
          <p:cNvPr id="1049102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疲劳、乏力、视力模糊、皮肤瘙痒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口渴、多饮、多尿、多食、体重减轻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伤口愈合缓慢、感染风险增加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糖尿病足、糖尿病肾病、糖尿病视网膜病变等并发症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糖尿病的并发症</a:t>
            </a:r>
            <a:endParaRPr lang="zh-CN" altLang="en-US"/>
          </a:p>
        </p:txBody>
      </p:sp>
      <p:sp>
        <p:nvSpPr>
          <p:cNvPr id="1049152" name="矩形 15"/>
          <p:cNvSpPr/>
          <p:nvPr>
            <p:custDataLst>
              <p:tags r:id="rId2"/>
            </p:custDataLst>
          </p:nvPr>
        </p:nvSpPr>
        <p:spPr>
          <a:xfrm>
            <a:off x="2903956" y="1352884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心血管疾病：如冠心病、高血压等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17"/>
          <p:cNvSpPr/>
          <p:nvPr>
            <p:custDataLst>
              <p:tags r:id="rId3"/>
            </p:custDataLst>
          </p:nvPr>
        </p:nvSpPr>
        <p:spPr>
          <a:xfrm flipV="1">
            <a:off x="2835867" y="1289050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18"/>
          <p:cNvSpPr/>
          <p:nvPr>
            <p:custDataLst>
              <p:tags r:id="rId4"/>
            </p:custDataLst>
          </p:nvPr>
        </p:nvSpPr>
        <p:spPr>
          <a:xfrm flipH="1">
            <a:off x="8209281" y="1648649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7"/>
          <p:cNvSpPr/>
          <p:nvPr>
            <p:custDataLst>
              <p:tags r:id="rId5"/>
            </p:custDataLst>
          </p:nvPr>
        </p:nvSpPr>
        <p:spPr>
          <a:xfrm>
            <a:off x="2903956" y="2230249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肾脏疾病：如糖尿病肾病、肾衰竭等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29"/>
          <p:cNvSpPr/>
          <p:nvPr>
            <p:custDataLst>
              <p:tags r:id="rId6"/>
            </p:custDataLst>
          </p:nvPr>
        </p:nvSpPr>
        <p:spPr>
          <a:xfrm flipV="1">
            <a:off x="2835867" y="2166414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30"/>
          <p:cNvSpPr/>
          <p:nvPr>
            <p:custDataLst>
              <p:tags r:id="rId7"/>
            </p:custDataLst>
          </p:nvPr>
        </p:nvSpPr>
        <p:spPr>
          <a:xfrm flipH="1">
            <a:off x="8209281" y="2526013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8"/>
            </p:custDataLst>
          </p:nvPr>
        </p:nvSpPr>
        <p:spPr>
          <a:xfrm>
            <a:off x="2903956" y="3107613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眼部疾病：如糖尿病视网膜病变、白内障等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7"/>
          <p:cNvSpPr/>
          <p:nvPr>
            <p:custDataLst>
              <p:tags r:id="rId9"/>
            </p:custDataLst>
          </p:nvPr>
        </p:nvSpPr>
        <p:spPr>
          <a:xfrm flipV="1">
            <a:off x="2835867" y="3043779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8"/>
          <p:cNvSpPr/>
          <p:nvPr>
            <p:custDataLst>
              <p:tags r:id="rId10"/>
            </p:custDataLst>
          </p:nvPr>
        </p:nvSpPr>
        <p:spPr>
          <a:xfrm flipH="1">
            <a:off x="8209281" y="3403378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0"/>
          <p:cNvSpPr/>
          <p:nvPr>
            <p:custDataLst>
              <p:tags r:id="rId11"/>
            </p:custDataLst>
          </p:nvPr>
        </p:nvSpPr>
        <p:spPr>
          <a:xfrm>
            <a:off x="2903956" y="3984977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神经病变：如糖尿病神经病变、周围神经病变等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12"/>
          <p:cNvSpPr/>
          <p:nvPr>
            <p:custDataLst>
              <p:tags r:id="rId12"/>
            </p:custDataLst>
          </p:nvPr>
        </p:nvSpPr>
        <p:spPr>
          <a:xfrm flipV="1">
            <a:off x="2835867" y="3921143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13"/>
          <p:cNvSpPr/>
          <p:nvPr>
            <p:custDataLst>
              <p:tags r:id="rId13"/>
            </p:custDataLst>
          </p:nvPr>
        </p:nvSpPr>
        <p:spPr>
          <a:xfrm flipH="1">
            <a:off x="8209281" y="4280742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9"/>
          <p:cNvSpPr/>
          <p:nvPr>
            <p:custDataLst>
              <p:tags r:id="rId14"/>
            </p:custDataLst>
          </p:nvPr>
        </p:nvSpPr>
        <p:spPr>
          <a:xfrm>
            <a:off x="2903956" y="4862342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皮肤病：如糖尿病皮肤病、皮肤感染等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21"/>
          <p:cNvSpPr/>
          <p:nvPr>
            <p:custDataLst>
              <p:tags r:id="rId15"/>
            </p:custDataLst>
          </p:nvPr>
        </p:nvSpPr>
        <p:spPr>
          <a:xfrm flipV="1">
            <a:off x="2835867" y="4798508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22"/>
          <p:cNvSpPr/>
          <p:nvPr>
            <p:custDataLst>
              <p:tags r:id="rId16"/>
            </p:custDataLst>
          </p:nvPr>
        </p:nvSpPr>
        <p:spPr>
          <a:xfrm flipH="1">
            <a:off x="8209281" y="5158107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38"/>
          <p:cNvSpPr/>
          <p:nvPr>
            <p:custDataLst>
              <p:tags r:id="rId17"/>
            </p:custDataLst>
          </p:nvPr>
        </p:nvSpPr>
        <p:spPr>
          <a:xfrm>
            <a:off x="2903956" y="5739706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口腔疾病：如牙周病、口腔溃疡等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40"/>
          <p:cNvSpPr/>
          <p:nvPr>
            <p:custDataLst>
              <p:tags r:id="rId18"/>
            </p:custDataLst>
          </p:nvPr>
        </p:nvSpPr>
        <p:spPr>
          <a:xfrm flipV="1">
            <a:off x="2835867" y="5675872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41"/>
          <p:cNvSpPr/>
          <p:nvPr>
            <p:custDataLst>
              <p:tags r:id="rId19"/>
            </p:custDataLst>
          </p:nvPr>
        </p:nvSpPr>
        <p:spPr>
          <a:xfrm flipH="1">
            <a:off x="8209281" y="6035471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糖尿病的预防</a:t>
            </a:r>
            <a:endParaRPr lang="zh-CN" altLang="en-US"/>
          </a:p>
        </p:txBody>
      </p:sp>
      <p:sp>
        <p:nvSpPr>
          <p:cNvPr id="10492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健康饮食</a:t>
            </a:r>
            <a:endParaRPr lang="zh-CN" altLang="en-US"/>
          </a:p>
        </p:txBody>
      </p:sp>
      <p:sp>
        <p:nvSpPr>
          <p:cNvPr id="1049270" name="对角圆角矩形 52"/>
          <p:cNvSpPr/>
          <p:nvPr>
            <p:custDataLst>
              <p:tags r:id="rId2"/>
            </p:custDataLst>
          </p:nvPr>
        </p:nvSpPr>
        <p:spPr>
          <a:xfrm>
            <a:off x="608330" y="145719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53"/>
          <p:cNvSpPr/>
          <p:nvPr>
            <p:custDataLst>
              <p:tags r:id="rId3"/>
            </p:custDataLst>
          </p:nvPr>
        </p:nvSpPr>
        <p:spPr>
          <a:xfrm>
            <a:off x="608330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54"/>
          <p:cNvSpPr/>
          <p:nvPr>
            <p:custDataLst>
              <p:tags r:id="rId4"/>
            </p:custDataLst>
          </p:nvPr>
        </p:nvSpPr>
        <p:spPr>
          <a:xfrm>
            <a:off x="1134467" y="132516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1067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控制总热量摄入，保持体重在正常范围内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9"/>
          <p:cNvSpPr/>
          <p:nvPr>
            <p:custDataLst>
              <p:tags r:id="rId6"/>
            </p:custDataLst>
          </p:nvPr>
        </p:nvSpPr>
        <p:spPr>
          <a:xfrm>
            <a:off x="6323876" y="145719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1"/>
          <p:cNvSpPr/>
          <p:nvPr>
            <p:custDataLst>
              <p:tags r:id="rId8"/>
            </p:custDataLst>
          </p:nvPr>
        </p:nvSpPr>
        <p:spPr>
          <a:xfrm>
            <a:off x="6849353" y="132516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1727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限制糖分摄入，如糖果、糕点、饮料等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"/>
          <p:cNvSpPr/>
          <p:nvPr>
            <p:custDataLst>
              <p:tags r:id="rId10"/>
            </p:custDataLst>
          </p:nvPr>
        </p:nvSpPr>
        <p:spPr>
          <a:xfrm>
            <a:off x="608330" y="319602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6"/>
          <p:cNvSpPr/>
          <p:nvPr>
            <p:custDataLst>
              <p:tags r:id="rId11"/>
            </p:custDataLst>
          </p:nvPr>
        </p:nvSpPr>
        <p:spPr>
          <a:xfrm>
            <a:off x="608330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7"/>
          <p:cNvSpPr/>
          <p:nvPr>
            <p:custDataLst>
              <p:tags r:id="rId12"/>
            </p:custDataLst>
          </p:nvPr>
        </p:nvSpPr>
        <p:spPr>
          <a:xfrm>
            <a:off x="1134467" y="306399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增加膳食纤维摄入，如全谷类、豆类、蔬菜和水果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19602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9"/>
          <p:cNvSpPr/>
          <p:nvPr>
            <p:custDataLst>
              <p:tags r:id="rId16"/>
            </p:custDataLst>
          </p:nvPr>
        </p:nvSpPr>
        <p:spPr>
          <a:xfrm>
            <a:off x="6849353" y="306399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增加蛋白质摄入，如瘦肉、鱼、蛋、奶等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3484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17"/>
          <p:cNvSpPr/>
          <p:nvPr>
            <p:custDataLst>
              <p:tags r:id="rId20"/>
            </p:custDataLst>
          </p:nvPr>
        </p:nvSpPr>
        <p:spPr>
          <a:xfrm>
            <a:off x="1134467" y="479753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减少饱和脂肪和反式脂肪的摄入，如动物脂肪、奶油、黄油等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3484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24"/>
          <p:cNvSpPr/>
          <p:nvPr>
            <p:custDataLst>
              <p:tags r:id="rId24"/>
            </p:custDataLst>
          </p:nvPr>
        </p:nvSpPr>
        <p:spPr>
          <a:xfrm>
            <a:off x="6849353" y="479753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适量摄入维生素和矿物质，如维生素C、维生素E、钙、铁等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适量运动</a:t>
            </a:r>
            <a:endParaRPr lang="zh-CN" altLang="en-US"/>
          </a:p>
        </p:txBody>
      </p:sp>
      <p:sp>
        <p:nvSpPr>
          <p:cNvPr id="1049352" name="平行四边形 2"/>
          <p:cNvSpPr/>
          <p:nvPr>
            <p:custDataLst>
              <p:tags r:id="rId2"/>
            </p:custDataLst>
          </p:nvPr>
        </p:nvSpPr>
        <p:spPr>
          <a:xfrm>
            <a:off x="691857" y="1603382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54" name="平行四边形 2"/>
          <p:cNvSpPr/>
          <p:nvPr>
            <p:custDataLst>
              <p:tags r:id="rId3"/>
            </p:custDataLst>
          </p:nvPr>
        </p:nvSpPr>
        <p:spPr>
          <a:xfrm>
            <a:off x="608330" y="1645145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56" name="平行四边形 2"/>
          <p:cNvSpPr/>
          <p:nvPr>
            <p:custDataLst>
              <p:tags r:id="rId4"/>
            </p:custDataLst>
          </p:nvPr>
        </p:nvSpPr>
        <p:spPr>
          <a:xfrm>
            <a:off x="1058972" y="1438349"/>
            <a:ext cx="2078037" cy="46040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69000">
                <a:schemeClr val="accent1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58" name="标题"/>
          <p:cNvSpPr txBox="1"/>
          <p:nvPr>
            <p:custDataLst>
              <p:tags r:id="rId5"/>
            </p:custDataLst>
          </p:nvPr>
        </p:nvSpPr>
        <p:spPr>
          <a:xfrm>
            <a:off x="1171464" y="1438349"/>
            <a:ext cx="1852525" cy="3906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360" name="正文"/>
          <p:cNvSpPr txBox="1"/>
          <p:nvPr>
            <p:custDataLst>
              <p:tags r:id="rId6"/>
            </p:custDataLst>
          </p:nvPr>
        </p:nvSpPr>
        <p:spPr>
          <a:xfrm>
            <a:off x="1058972" y="2003504"/>
            <a:ext cx="4464781" cy="7540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运动类型：有氧运动、力量训练、柔韧性训练等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平行四边形 2"/>
          <p:cNvSpPr/>
          <p:nvPr>
            <p:custDataLst>
              <p:tags r:id="rId7"/>
            </p:custDataLst>
          </p:nvPr>
        </p:nvSpPr>
        <p:spPr>
          <a:xfrm>
            <a:off x="6369003" y="1603382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64" name="平行四边形 2"/>
          <p:cNvSpPr/>
          <p:nvPr>
            <p:custDataLst>
              <p:tags r:id="rId8"/>
            </p:custDataLst>
          </p:nvPr>
        </p:nvSpPr>
        <p:spPr>
          <a:xfrm>
            <a:off x="6285476" y="1645145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66" name="平行四边形 2"/>
          <p:cNvSpPr/>
          <p:nvPr>
            <p:custDataLst>
              <p:tags r:id="rId9"/>
            </p:custDataLst>
          </p:nvPr>
        </p:nvSpPr>
        <p:spPr>
          <a:xfrm>
            <a:off x="6736118" y="1438349"/>
            <a:ext cx="2078037" cy="46040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69000">
                <a:schemeClr val="accent4"/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68" name="标题"/>
          <p:cNvSpPr txBox="1"/>
          <p:nvPr>
            <p:custDataLst>
              <p:tags r:id="rId10"/>
            </p:custDataLst>
          </p:nvPr>
        </p:nvSpPr>
        <p:spPr>
          <a:xfrm>
            <a:off x="6848610" y="1438349"/>
            <a:ext cx="1852525" cy="3906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370" name="正文"/>
          <p:cNvSpPr txBox="1"/>
          <p:nvPr>
            <p:custDataLst>
              <p:tags r:id="rId11"/>
            </p:custDataLst>
          </p:nvPr>
        </p:nvSpPr>
        <p:spPr>
          <a:xfrm>
            <a:off x="6736118" y="2003504"/>
            <a:ext cx="4464781" cy="7540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运动频率：每周至少150分钟中等强度运动，或75分钟高强度运动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平行四边形 2"/>
          <p:cNvSpPr/>
          <p:nvPr>
            <p:custDataLst>
              <p:tags r:id="rId12"/>
            </p:custDataLst>
          </p:nvPr>
        </p:nvSpPr>
        <p:spPr>
          <a:xfrm>
            <a:off x="691857" y="3254389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/>
              </a:gs>
              <a:gs pos="100000">
                <a:schemeClr val="accent6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74" name="平行四边形 2"/>
          <p:cNvSpPr/>
          <p:nvPr>
            <p:custDataLst>
              <p:tags r:id="rId13"/>
            </p:custDataLst>
          </p:nvPr>
        </p:nvSpPr>
        <p:spPr>
          <a:xfrm>
            <a:off x="608330" y="3296152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6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6">
                    <a:lumMod val="40000"/>
                    <a:lumOff val="60000"/>
                  </a:schemeClr>
                </a:gs>
                <a:gs pos="100000">
                  <a:schemeClr val="accent6">
                    <a:lumMod val="40000"/>
                    <a:lumOff val="6000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6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76" name="平行四边形 2"/>
          <p:cNvSpPr/>
          <p:nvPr>
            <p:custDataLst>
              <p:tags r:id="rId14"/>
            </p:custDataLst>
          </p:nvPr>
        </p:nvSpPr>
        <p:spPr>
          <a:xfrm>
            <a:off x="1058972" y="3088682"/>
            <a:ext cx="2078037" cy="46040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69000">
                <a:schemeClr val="accent6"/>
              </a:gs>
              <a:gs pos="100000">
                <a:schemeClr val="accent6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78" name="标题"/>
          <p:cNvSpPr txBox="1"/>
          <p:nvPr>
            <p:custDataLst>
              <p:tags r:id="rId15"/>
            </p:custDataLst>
          </p:nvPr>
        </p:nvSpPr>
        <p:spPr>
          <a:xfrm>
            <a:off x="1171464" y="3088682"/>
            <a:ext cx="1852525" cy="3906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380" name="正文"/>
          <p:cNvSpPr txBox="1"/>
          <p:nvPr>
            <p:custDataLst>
              <p:tags r:id="rId16"/>
            </p:custDataLst>
          </p:nvPr>
        </p:nvSpPr>
        <p:spPr>
          <a:xfrm>
            <a:off x="1058972" y="3654510"/>
            <a:ext cx="4464781" cy="7540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运动强度：中等强度运动，如快走、游泳、骑自行车等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平行四边形 2"/>
          <p:cNvSpPr/>
          <p:nvPr>
            <p:custDataLst>
              <p:tags r:id="rId17"/>
            </p:custDataLst>
          </p:nvPr>
        </p:nvSpPr>
        <p:spPr>
          <a:xfrm>
            <a:off x="6369003" y="3254389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84" name="平行四边形 2"/>
          <p:cNvSpPr/>
          <p:nvPr>
            <p:custDataLst>
              <p:tags r:id="rId18"/>
            </p:custDataLst>
          </p:nvPr>
        </p:nvSpPr>
        <p:spPr>
          <a:xfrm>
            <a:off x="6285476" y="3296152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86" name="平行四边形 2"/>
          <p:cNvSpPr/>
          <p:nvPr>
            <p:custDataLst>
              <p:tags r:id="rId19"/>
            </p:custDataLst>
          </p:nvPr>
        </p:nvSpPr>
        <p:spPr>
          <a:xfrm>
            <a:off x="6736118" y="3088682"/>
            <a:ext cx="2078037" cy="46040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69000">
                <a:schemeClr val="accent1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388" name="标题"/>
          <p:cNvSpPr txBox="1"/>
          <p:nvPr>
            <p:custDataLst>
              <p:tags r:id="rId20"/>
            </p:custDataLst>
          </p:nvPr>
        </p:nvSpPr>
        <p:spPr>
          <a:xfrm>
            <a:off x="6848610" y="3088682"/>
            <a:ext cx="1852525" cy="3906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390" name="正文"/>
          <p:cNvSpPr txBox="1"/>
          <p:nvPr>
            <p:custDataLst>
              <p:tags r:id="rId21"/>
            </p:custDataLst>
          </p:nvPr>
        </p:nvSpPr>
        <p:spPr>
          <a:xfrm>
            <a:off x="6736118" y="3654510"/>
            <a:ext cx="4464781" cy="7540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运动时间：每次运动至少持续10分钟，最好达到30分钟以上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平行四边形 2"/>
          <p:cNvSpPr/>
          <p:nvPr>
            <p:custDataLst>
              <p:tags r:id="rId22"/>
            </p:custDataLst>
          </p:nvPr>
        </p:nvSpPr>
        <p:spPr>
          <a:xfrm>
            <a:off x="691857" y="4905396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平行四边形 2"/>
          <p:cNvSpPr/>
          <p:nvPr>
            <p:custDataLst>
              <p:tags r:id="rId23"/>
            </p:custDataLst>
          </p:nvPr>
        </p:nvSpPr>
        <p:spPr>
          <a:xfrm>
            <a:off x="608330" y="4947159"/>
            <a:ext cx="5208906" cy="115407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平行四边形 2"/>
          <p:cNvSpPr/>
          <p:nvPr>
            <p:custDataLst>
              <p:tags r:id="rId24"/>
            </p:custDataLst>
          </p:nvPr>
        </p:nvSpPr>
        <p:spPr>
          <a:xfrm>
            <a:off x="1058972" y="4739689"/>
            <a:ext cx="2078037" cy="460406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69000">
                <a:schemeClr val="accent4"/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标题"/>
          <p:cNvSpPr txBox="1"/>
          <p:nvPr>
            <p:custDataLst>
              <p:tags r:id="rId25"/>
            </p:custDataLst>
          </p:nvPr>
        </p:nvSpPr>
        <p:spPr>
          <a:xfrm>
            <a:off x="1171464" y="4739689"/>
            <a:ext cx="1852525" cy="3906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添加项标题</a:t>
            </a:r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26"/>
            </p:custDataLst>
          </p:nvPr>
        </p:nvSpPr>
        <p:spPr>
          <a:xfrm>
            <a:off x="1058972" y="5305517"/>
            <a:ext cx="4464781" cy="7540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注意事项：运动前热身，运动后拉伸，避免受伤；运动过程中注意监测血糖变化，及时调整运动强度和饮食。</a:t>
            </a:r>
            <a:endParaRPr lang="zh-CN" alt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控制体重</a:t>
            </a:r>
            <a:endParaRPr lang="zh-CN" altLang="en-US"/>
          </a:p>
        </p:txBody>
      </p:sp>
      <p:sp>
        <p:nvSpPr>
          <p:cNvPr id="1049436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保持健康的饮食习惯，避免高糖、高脂肪、高热量的食物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增加运动量，每周至少进行150分钟的有氧运动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保持良好的睡眠质量，避免熬夜和过度疲劳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定期进行身体检查，及时发现并控制体重超标的情况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定期检查</a:t>
            </a:r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定期检查血糖：监测血糖水平，及时发现异常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4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定期检查血压：监测血压水平，预防高血压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0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定期检查血脂：监测血脂水平，预防高血脂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6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定期检查体重：监测体重变化，预防肥胖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糖尿病的治疗</a:t>
            </a:r>
            <a:endParaRPr lang="zh-CN" altLang="en-US"/>
          </a:p>
        </p:txBody>
      </p:sp>
      <p:sp>
        <p:nvSpPr>
          <p:cNvPr id="10495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https://d.book118.com/256233222222010030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,&quot;transparency&quot;:0},{&quot;brightness&quot;:-0.2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10,&quot;pos&quot;:1,&quot;transparency&quot;:0}],&quot;type&quot;:3},&quot;glow&quot;:{&quot;colorType&quot;:0},&quot;line&quot;:{&quot;gradient&quot;:[{&quot;brightness&quot;:0.6000000238418579,&quot;colorType&quot;:1,&quot;foreColorIndex&quot;:10,&quot;pos&quot;:0,&quot;transparency&quot;:0},{&quot;brightness&quot;:0.6000000238418579,&quot;colorType&quot;:1,&quot;foreColorIndex&quot;:10,&quot;pos&quot;:1,&quot;transparency&quot;:0}],&quot;type&quot;:2},&quot;shadow&quot;:{&quot;brightness&quot;:0,&quot;colorType&quot;:1,&quot;foreColorIndex&quot;:10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.6899999976158142,&quot;transparency&quot;:0},{&quot;brightness&quot;:0.4000000059604645,&quot;colorType&quot;:1,&quot;foreColorIndex&quot;:10,&quot;pos&quot;:0,&quot;transparency&quot;:0},{&quot;brightness&quot;:0.20000000298023224,&quot;colorType&quot;:1,&quot;foreColorIndex&quot;:10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2"/>
  <p:tag name="KSO_WM_UNIT_INDEX" val="1_5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3"/>
  <p:tag name="KSO_WM_UNIT_INDEX" val="1_5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宋体</vt:lpstr>
      <vt:lpstr>微软雅黑</vt:lpstr>
      <vt:lpstr>Office Theme</vt:lpstr>
      <vt:lpstr>糖尿病的防与治</vt:lpstr>
      <vt:lpstr>目录</vt:lpstr>
      <vt:lpstr>单击添加文档标题</vt:lpstr>
      <vt:lpstr>糖尿病的概述</vt:lpstr>
      <vt:lpstr>糖尿病的定义</vt:lpstr>
      <vt:lpstr>糖尿病的分类</vt:lpstr>
      <vt:lpstr>糖尿病的症状</vt:lpstr>
      <vt:lpstr>糖尿病的并发症</vt:lpstr>
      <vt:lpstr>糖尿病的预防</vt:lpstr>
      <vt:lpstr>健康饮食</vt:lpstr>
      <vt:lpstr>适量运动</vt:lpstr>
      <vt:lpstr>控制体重</vt:lpstr>
      <vt:lpstr>定期检查</vt:lpstr>
      <vt:lpstr>糖尿病的治疗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2024-08-29T02:31:04.466</cp:lastPrinted>
  <dcterms:created xsi:type="dcterms:W3CDTF">2024-08-28T18:31:04Z</dcterms:created>
  <dcterms:modified xsi:type="dcterms:W3CDTF">2024-08-28T18:31:07Z</dcterms:modified>
</cp:coreProperties>
</file>