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6" r:id="rId39"/>
  </p:sldIdLst>
  <p:sldSz cx="9144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D2168-8D53-4111-9A9A-A18CE15ED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D2D7E-96B9-4E83-8375-C76F7CDAB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A5E7AC-B866-407B-9ACD-E555A3C63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4D8417-3408-4F30-A085-B6B7333E1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A2A6A8-F31B-4DA7-ABCA-0A148B76C4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225A56-C9AB-42C7-968D-01078D3567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96F026-9363-4F38-BE3C-815B5E385B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B56A27-1022-49E3-89DE-727EB45A1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344201-09C8-4B1F-9A7A-E409532CE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0F7A0-BA97-45B8-AF05-08AFCF94B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34141-C042-47E2-A00E-64A7F949B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bg1"/>
        </a:solidFill>
        <a:effectLst/>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5" name="灯片编号占位符 3"/>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3"/>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灯片编号占位符 3"/>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4"/>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灯片编号占位符 6"/>
          <p:cNvSpPr>
            <a:spLocks noGrp="1"/>
          </p:cNvSpPr>
          <p:nvPr>
            <p:ph type="sldNum" sz="quarter" idx="1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5" name="灯片编号占位符 2"/>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1"/>
        </a:solidFill>
        <a:effectLst/>
      </p:bgPr>
    </p:bg>
    <p:spTree>
      <p:nvGrpSpPr>
        <p:cNvPr id="1" name=""/>
        <p:cNvGrpSpPr/>
        <p:nvPr/>
      </p:nvGrpSpPr>
      <p:grpSpPr>
        <a:xfrm>
          <a:off x="0" y="0"/>
          <a:ext cx="0" cy="0"/>
        </a:xfrm>
      </p:grpSpPr>
      <p:sp>
        <p:nvSpPr>
          <p:cNvPr id="5" name="灯片编号占位符 1"/>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4572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sym typeface="Calibri" panose="020f0502020204030204" pitchFamily="34" charset="0"/>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3"/>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solidFill>
          <a:schemeClr val="bg1"/>
        </a:solid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3"/>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自定义版式">
    <p:bg>
      <p:bgPr>
        <a:solidFill>
          <a:schemeClr val="bg1"/>
        </a:solid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p>
            <a:r>
              <a:rPr lang="zh-CN" altLang="en-US" smtClean="0"/>
              <a:t>单击此处编辑母版标题样式</a:t>
            </a:r>
            <a:endParaRPr lang="zh-CN" altLang="en-US"/>
          </a:p>
        </p:txBody>
      </p:sp>
      <p:sp>
        <p:nvSpPr>
          <p:cNvPr id="5" name="灯片编号占位符 2"/>
          <p:cNvSpPr>
            <a:spLocks noGrp="1"/>
          </p:cNvSpPr>
          <p:nvPr>
            <p:ph type="sldNum" sz="quarter" idx="4"/>
          </p:nvPr>
        </p:nvSpPr>
        <p:spPr bwMode="auto">
          <a:xfrm>
            <a:off x="6553200" y="6356350"/>
            <a:ext cx="21336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latin typeface="Calibri" panose="020f0502020204030204" pitchFamily="34" charset="0"/>
                <a:sym typeface="Calibri" panose="020f0502020204030204" pitchFamily="34" charset="0"/>
              </a:rPr>
              <a:t/>
            </a:fld>
            <a:endParaRPr lang="zh-CN" altLang="en-US">
              <a:latin typeface="Calibri" panose="020f0502020204030204" pitchFamily="34" charset="0"/>
              <a:ea typeface="PMingLiU" pitchFamily="18" charset="-120"/>
              <a:sym typeface="Calibri" panose="020f050202020403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4098" name="标题占位符 1"/>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4099" name="文本占位符 2"/>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28" name="幻灯片编号占位符 5"/>
          <p:cNvSpPr>
            <a:spLocks noGrp="1" noChangeArrowheads="1"/>
          </p:cNvSpPr>
          <p:nvPr>
            <p:ph type="sldNum" sz="quarter" idx="4"/>
          </p:nvPr>
        </p:nvSpPr>
        <p:spPr bwMode="auto">
          <a:xfrm>
            <a:off x="6553200" y="6356350"/>
            <a:ext cx="2133600" cy="365125"/>
          </a:xfrm>
          <a:prstGeom prst="rect">
            <a:avLst/>
          </a:prstGeom>
          <a:noFill/>
          <a:ln w="9525">
            <a:noFill/>
            <a:miter lim="800000"/>
          </a:ln>
        </p:spPr>
        <p:txBody>
          <a:bodyPr vert="horz" wrap="square" lIns="91440" tIns="45720" rIns="91440" bIns="45720" numCol="1" anchor="ctr" anchorCtr="0" compatLnSpc="1"/>
          <a:lstStyle>
            <a:defPPr>
              <a:defRPr lang="zh-CN"/>
            </a:defPPr>
            <a:lvl1pPr marL="0" lvl="0" indent="0" algn="r" defTabSz="457200" rtl="0" eaLnBrk="0" fontAlgn="base" latinLnBrk="0" hangingPunct="0">
              <a:lnSpc>
                <a:spcPct val="100000"/>
              </a:lnSpc>
              <a:spcBef>
                <a:spcPct val="0"/>
              </a:spcBef>
              <a:spcAft>
                <a:spcPct val="0"/>
              </a:spcAft>
              <a:buFont typeface="Arial" pitchFamily="34" charset="0"/>
              <a:buNone/>
              <a:defRPr sz="1200" b="1" i="0" u="none" kern="1200" baseline="0">
                <a:solidFill>
                  <a:srgbClr val="7F7F7F"/>
                </a:solidFill>
                <a:latin typeface="Calibri" panose="020f0502020204030204"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buNone/>
            </a:pPr>
            <a:fld id="{9A0DB2DC-4C9A-4742-B13C-FB6460FD3503}" type="slidenum">
              <a:rPr lang="zh-CN" altLang="en-US">
                <a:sym typeface="Calibri" panose="020f0502020204030204" pitchFamily="34" charset="0"/>
              </a:rPr>
              <a:t/>
            </a:fld>
            <a:endParaRPr lang="zh-CN" altLang="en-US">
              <a:latin typeface="Arial" pitchFamily="34" charset="0"/>
              <a:sym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marL="457200" indent="-457200" algn="ctr" rtl="0" eaLnBrk="0" fontAlgn="base" hangingPunct="0">
        <a:spcBef>
          <a:spcPct val="0"/>
        </a:spcBef>
        <a:spcAft>
          <a:spcPct val="0"/>
        </a:spcAft>
        <a:defRPr sz="4400">
          <a:solidFill>
            <a:schemeClr val="tx1"/>
          </a:solidFill>
          <a:latin typeface="+mj-lt"/>
          <a:ea typeface="+mj-ea"/>
          <a:cs typeface="+mj-cs"/>
          <a:sym typeface="Calibri" panose="020f0502020204030204" pitchFamily="34" charset="0"/>
        </a:defRPr>
      </a:lvl1pPr>
      <a:lvl2pPr marL="4572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2pPr>
      <a:lvl3pPr marL="4572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3pPr>
      <a:lvl4pPr marL="4572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4pPr>
      <a:lvl5pPr marL="4572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5pPr>
      <a:lvl6pPr marL="9144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6pPr>
      <a:lvl7pPr marL="13716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7pPr>
      <a:lvl8pPr marL="18288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8pPr>
      <a:lvl9pPr marL="2286000" indent="-4572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9pPr>
    </p:titleStyle>
    <p:bodyStyle>
      <a:lvl1pPr marL="342900" indent="-342900" algn="l" defTabSz="457200" rtl="0" eaLnBrk="0" fontAlgn="base" hangingPunct="0">
        <a:spcBef>
          <a:spcPct val="20000"/>
        </a:spcBef>
        <a:spcAft>
          <a:spcPct val="0"/>
        </a:spcAft>
        <a:buFont typeface="Arial" pitchFamily="34" charset="0"/>
        <a:buChar char="•"/>
        <a:defRPr sz="3200">
          <a:solidFill>
            <a:schemeClr val="tx1"/>
          </a:solidFill>
          <a:latin typeface="+mn-lt"/>
          <a:ea typeface="+mn-ea"/>
          <a:cs typeface="+mn-cs"/>
          <a:sym typeface="Calibri" panose="020f0502020204030204" pitchFamily="34" charset="0"/>
        </a:defRPr>
      </a:lvl1pPr>
      <a:lvl2pPr marL="742950" indent="-285750" algn="l" defTabSz="457200" rtl="0" eaLnBrk="0" fontAlgn="base" hangingPunct="0">
        <a:spcBef>
          <a:spcPct val="20000"/>
        </a:spcBef>
        <a:spcAft>
          <a:spcPct val="0"/>
        </a:spcAft>
        <a:buFont typeface="Arial" pitchFamily="34" charset="0"/>
        <a:buChar char="–"/>
        <a:defRPr sz="2800">
          <a:solidFill>
            <a:schemeClr val="tx1"/>
          </a:solidFill>
          <a:latin typeface="+mn-lt"/>
          <a:ea typeface="+mn-ea"/>
          <a:sym typeface="Calibri" panose="020f0502020204030204" pitchFamily="34" charset="0"/>
        </a:defRPr>
      </a:lvl2pPr>
      <a:lvl3pPr marL="1143000" indent="-228600" algn="l" defTabSz="457200" rtl="0" eaLnBrk="0" fontAlgn="base" hangingPunct="0">
        <a:spcBef>
          <a:spcPct val="20000"/>
        </a:spcBef>
        <a:spcAft>
          <a:spcPct val="0"/>
        </a:spcAft>
        <a:buFont typeface="Arial" pitchFamily="34" charset="0"/>
        <a:buChar char="•"/>
        <a:defRPr sz="2400">
          <a:solidFill>
            <a:schemeClr val="tx1"/>
          </a:solidFill>
          <a:latin typeface="+mn-lt"/>
          <a:ea typeface="+mn-ea"/>
          <a:sym typeface="Calibri" panose="020f0502020204030204" pitchFamily="34" charset="0"/>
        </a:defRPr>
      </a:lvl3pPr>
      <a:lvl4pPr marL="16002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4pPr>
      <a:lvl5pPr marL="20574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5pPr>
      <a:lvl6pPr marL="25146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6pPr>
      <a:lvl7pPr marL="29718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7pPr>
      <a:lvl8pPr marL="34290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8pPr>
      <a:lvl9pPr marL="3886200" indent="-228600" algn="l" defTabSz="457200" rtl="0" eaLnBrk="0" fontAlgn="base" hangingPunct="0">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4.jpeg" /><Relationship Id="rId3" Type="http://schemas.openxmlformats.org/officeDocument/2006/relationships/hyperlink" Target="&#21488;&#22823;&#22120;&#23448;2&#29615;&#29615;&#30456;&#25187;.wmv" TargetMode="Ex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5.png" /><Relationship Id="rId3" Type="http://schemas.openxmlformats.org/officeDocument/2006/relationships/hyperlink" Target="&#21488;&#22823;&#22120;&#23448;3&#31995;&#32479;&#24615;&#20998;&#26512;.wmv"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wm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8.wmf"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9.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0306605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shadeToTitle="1">
        <a:gradFill rotWithShape="1">
          <a:gsLst>
            <a:gs pos="0">
              <a:srgbClr val="FFFFFF"/>
            </a:gs>
            <a:gs pos="100000">
              <a:srgbClr val="949494"/>
            </a:gs>
          </a:gsLst>
          <a:path path="shape">
            <a:fillToRect l="50000" t="50000" r="50000" b="50000"/>
          </a:path>
        </a:gradFill>
        <a:effectLst/>
      </p:bgPr>
    </p:bg>
    <p:spTree>
      <p:nvGrpSpPr>
        <p:cNvPr id="1" name=""/>
        <p:cNvGrpSpPr/>
        <p:nvPr/>
      </p:nvGrpSpPr>
      <p:grpSpPr>
        <a:xfrm>
          <a:off x="0" y="0"/>
          <a:ext cx="0" cy="0"/>
        </a:xfrm>
      </p:grpSpPr>
      <p:sp>
        <p:nvSpPr>
          <p:cNvPr id="17410" name="Rectangle 6"/>
          <p:cNvSpPr/>
          <p:nvPr/>
        </p:nvSpPr>
        <p:spPr>
          <a:xfrm>
            <a:off x="0" y="1524000"/>
            <a:ext cx="9144000" cy="1143000"/>
          </a:xfrm>
          <a:prstGeom prst="rect">
            <a:avLst/>
          </a:prstGeom>
          <a:solidFill>
            <a:srgbClr val="FFFFFF"/>
          </a:solidFill>
          <a:ln w="508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Arial" pitchFamily="34" charset="0"/>
            </a:endParaRPr>
          </a:p>
        </p:txBody>
      </p:sp>
      <p:sp>
        <p:nvSpPr>
          <p:cNvPr id="17411" name="Rectangle 7"/>
          <p:cNvSpPr/>
          <p:nvPr/>
        </p:nvSpPr>
        <p:spPr>
          <a:xfrm>
            <a:off x="0" y="1600200"/>
            <a:ext cx="1295400" cy="990600"/>
          </a:xfrm>
          <a:prstGeom prst="rect">
            <a:avLst/>
          </a:prstGeom>
          <a:solidFill>
            <a:srgbClr val="11A23E"/>
          </a:solidFill>
          <a:ln w="508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Arial" pitchFamily="34" charset="0"/>
            </a:endParaRPr>
          </a:p>
        </p:txBody>
      </p:sp>
      <p:sp>
        <p:nvSpPr>
          <p:cNvPr id="17412" name="Rectangle 8"/>
          <p:cNvSpPr/>
          <p:nvPr/>
        </p:nvSpPr>
        <p:spPr>
          <a:xfrm>
            <a:off x="1371600" y="1600200"/>
            <a:ext cx="7772400" cy="990600"/>
          </a:xfrm>
          <a:prstGeom prst="rect">
            <a:avLst/>
          </a:prstGeom>
          <a:solidFill>
            <a:srgbClr val="063890"/>
          </a:solidFill>
          <a:ln w="508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Arial" pitchFamily="34" charset="0"/>
            </a:endParaRPr>
          </a:p>
        </p:txBody>
      </p:sp>
      <p:sp>
        <p:nvSpPr>
          <p:cNvPr id="17413" name="文本占位符 5"/>
          <p:cNvSpPr>
            <a:spLocks noGrp="1"/>
          </p:cNvSpPr>
          <p:nvPr>
            <p:ph type="body" idx="4294967295"/>
          </p:nvPr>
        </p:nvSpPr>
        <p:spPr>
          <a:xfrm>
            <a:off x="1076325" y="2743200"/>
            <a:ext cx="7418388" cy="3421063"/>
          </a:xfrm>
        </p:spPr>
        <p:txBody>
          <a:bodyPr vert="horz" wrap="square" lIns="91440" tIns="45720" rIns="91440" bIns="45720" anchor="t" anchorCtr="0"/>
          <a:lstStyle/>
          <a:p>
            <a:pPr eaLnBrk="1" hangingPunct="1">
              <a:buNone/>
            </a:pPr>
            <a:r>
              <a:rPr lang="zh-CN" altLang="en-US" sz="4800" b="1">
                <a:solidFill>
                  <a:srgbClr val="FF0000"/>
                </a:solidFill>
              </a:rPr>
              <a:t>从错误中学习</a:t>
            </a:r>
            <a:endParaRPr lang="en-US" altLang="zh-CN" sz="4800" b="1">
              <a:solidFill>
                <a:srgbClr val="FF0000"/>
              </a:solidFill>
            </a:endParaRPr>
          </a:p>
          <a:p>
            <a:pPr eaLnBrk="1" hangingPunct="1">
              <a:buNone/>
            </a:pPr>
            <a:endParaRPr lang="en-US" altLang="zh-CN" sz="2800">
              <a:solidFill>
                <a:schemeClr val="tx2"/>
              </a:solidFill>
            </a:endParaRPr>
          </a:p>
          <a:p>
            <a:pPr eaLnBrk="1" hangingPunct="1">
              <a:buNone/>
            </a:pPr>
            <a:r>
              <a:rPr lang="zh-CN" altLang="en-US" sz="3000" b="1">
                <a:solidFill>
                  <a:srgbClr val="002060"/>
                </a:solidFill>
              </a:rPr>
              <a:t>                                  </a:t>
            </a:r>
            <a:endParaRPr lang="zh-CN" altLang="en-US" b="1">
              <a:solidFill>
                <a:srgbClr val="002060"/>
              </a:solidFill>
            </a:endParaRPr>
          </a:p>
        </p:txBody>
      </p:sp>
      <p:sp>
        <p:nvSpPr>
          <p:cNvPr id="17414" name="标题 5"/>
          <p:cNvSpPr>
            <a:spLocks noGrp="1"/>
          </p:cNvSpPr>
          <p:nvPr>
            <p:ph type="title"/>
          </p:nvPr>
        </p:nvSpPr>
        <p:spPr>
          <a:xfrm>
            <a:off x="1371600" y="1600200"/>
            <a:ext cx="7620000" cy="990600"/>
          </a:xfrm>
        </p:spPr>
        <p:txBody>
          <a:bodyPr vert="horz" wrap="square" lIns="91440" tIns="45720" rIns="91440" bIns="45720" anchor="ctr" anchorCtr="0"/>
          <a:lstStyle/>
          <a:p>
            <a:pPr algn="l" eaLnBrk="1" hangingPunct="1"/>
            <a:r>
              <a:rPr lang="zh-CN" altLang="en-US" sz="6000" b="1">
                <a:solidFill>
                  <a:srgbClr val="FF0000"/>
                </a:solidFill>
                <a:latin typeface="黑体" panose="02010609060101010101" pitchFamily="49" charset="-122"/>
                <a:ea typeface="黑体" panose="02010609060101010101" pitchFamily="49" charset="-122"/>
                <a:sym typeface="黑体" panose="02010609060101010101" pitchFamily="49" charset="-122"/>
              </a:rPr>
              <a:t>根本原因分析</a:t>
            </a:r>
            <a:r>
              <a:rPr lang="en-US" altLang="zh-CN" sz="6000" b="1">
                <a:solidFill>
                  <a:srgbClr val="FF0000"/>
                </a:solidFill>
                <a:latin typeface="黑体" panose="02010609060101010101" pitchFamily="49" charset="-122"/>
                <a:ea typeface="黑体" panose="02010609060101010101" pitchFamily="49" charset="-122"/>
                <a:sym typeface="黑体" panose="02010609060101010101" pitchFamily="49" charset="-122"/>
              </a:rPr>
              <a:t>-RCA</a:t>
            </a:r>
            <a:endParaRPr lang="zh-CN" altLang="en-US" sz="6000" b="1">
              <a:solidFill>
                <a:srgbClr val="FF0000"/>
              </a:solidFill>
              <a:latin typeface="黑体" panose="02010609060101010101" pitchFamily="49" charset="-122"/>
              <a:ea typeface="黑体" panose="02010609060101010101" pitchFamily="49" charset="-122"/>
              <a:sym typeface="黑体" panose="020106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标题 5"/>
          <p:cNvSpPr>
            <a:spLocks noGrp="1"/>
          </p:cNvSpPr>
          <p:nvPr>
            <p:ph type="title"/>
          </p:nvPr>
        </p:nvSpPr>
        <p:spPr/>
        <p:txBody>
          <a:bodyPr vert="horz" wrap="square" lIns="91440" tIns="45720" rIns="91440" bIns="45720" anchor="ctr" anchorCtr="0"/>
          <a:lstStyle/>
          <a:p>
            <a:endParaRPr lang="zh-CN" altLang="zh-CN">
              <a:latin typeface="黑体" panose="02010609060101010101" pitchFamily="49" charset="-122"/>
              <a:ea typeface="黑体" panose="02010609060101010101" pitchFamily="49" charset="-122"/>
              <a:sym typeface="黑体" panose="02010609060101010101" pitchFamily="49" charset="-122"/>
            </a:endParaRPr>
          </a:p>
        </p:txBody>
      </p:sp>
      <p:sp>
        <p:nvSpPr>
          <p:cNvPr id="18435" name="内容占位符 6"/>
          <p:cNvSpPr>
            <a:spLocks noGrp="1"/>
          </p:cNvSpPr>
          <p:nvPr>
            <p:ph sz="quarter" idx="1"/>
          </p:nvPr>
        </p:nvSpPr>
        <p:spPr>
          <a:xfrm>
            <a:off x="609600" y="1397000"/>
            <a:ext cx="8153400" cy="4775200"/>
          </a:xfrm>
        </p:spPr>
        <p:txBody>
          <a:bodyPr vert="horz" wrap="square" lIns="91440" tIns="45720" rIns="91440" bIns="45720" anchor="t" anchorCtr="0"/>
          <a:lstStyle>
            <a:lvl1pPr lvl="0">
              <a:buClrTx/>
              <a:buSzTx/>
              <a:buFont typeface="Arial" pitchFamily="34" charset="0"/>
              <a:defRPr sz="2400"/>
            </a:lvl1pPr>
            <a:lvl2pPr lvl="1">
              <a:buClrTx/>
              <a:buSzTx/>
              <a:buFont typeface="Arial" pitchFamily="34" charset="0"/>
              <a:defRPr sz="2000"/>
            </a:lvl2pPr>
            <a:lvl3pPr lvl="2">
              <a:buClrTx/>
              <a:buSzTx/>
              <a:buFont typeface="Arial" pitchFamily="34" charset="0"/>
              <a:defRPr sz="1800"/>
            </a:lvl3pPr>
            <a:lvl4pPr lvl="3">
              <a:buClrTx/>
              <a:buSzTx/>
              <a:buFont typeface="Arial" pitchFamily="34" charset="0"/>
              <a:defRPr sz="1600"/>
            </a:lvl4pPr>
            <a:lvl5pPr lvl="4">
              <a:buClrTx/>
              <a:buSzTx/>
              <a:buFont typeface="Arial" pitchFamily="34" charset="0"/>
              <a:defRPr sz="1600"/>
            </a:lvl5pPr>
          </a:lstStyle>
          <a:p>
            <a:pPr lvl="0"/>
            <a:endParaRPr lang="zh-CN" altLang="zh-CN" sz="3200"/>
          </a:p>
        </p:txBody>
      </p:sp>
      <p:pic>
        <p:nvPicPr>
          <p:cNvPr id="18436" name="Picture 4"/>
          <p:cNvPicPr>
            <a:picLocks noChangeAspect="1"/>
          </p:cNvPicPr>
          <p:nvPr/>
        </p:nvPicPr>
        <p:blipFill>
          <a:blip r:embed="rId2"/>
          <a:stretch>
            <a:fillRect/>
          </a:stretch>
        </p:blipFill>
        <p:spPr>
          <a:xfrm>
            <a:off x="0" y="0"/>
            <a:ext cx="9144000" cy="6858000"/>
          </a:xfrm>
          <a:prstGeom prst="rect">
            <a:avLst/>
          </a:prstGeom>
          <a:noFill/>
          <a:ln w="9525">
            <a:noFill/>
          </a:ln>
        </p:spPr>
      </p:pic>
      <p:sp>
        <p:nvSpPr>
          <p:cNvPr id="18437" name="椭圆 8"/>
          <p:cNvSpPr/>
          <p:nvPr/>
        </p:nvSpPr>
        <p:spPr>
          <a:xfrm>
            <a:off x="2339975" y="2492375"/>
            <a:ext cx="3960813" cy="649288"/>
          </a:xfrm>
          <a:prstGeom prst="ellipse">
            <a:avLst/>
          </a:prstGeom>
          <a:noFill/>
          <a:ln w="38100" cap="flat" cmpd="sng">
            <a:solidFill>
              <a:srgbClr val="FF0000"/>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FFFFFF"/>
              </a:solidFill>
              <a:latin typeface="宋体" panose="02010600030101010101" pitchFamily="2" charset="-122"/>
              <a:sym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1945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9460"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19461"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4000" b="1">
                <a:latin typeface="黑体" panose="02010609060101010101" pitchFamily="49" charset="-122"/>
                <a:ea typeface="黑体" panose="02010609060101010101" pitchFamily="49" charset="-122"/>
                <a:sym typeface="华文细黑" panose="02010600040101010101" pitchFamily="2" charset="-122"/>
              </a:rPr>
              <a:t>一般名词</a:t>
            </a:r>
            <a:endParaRPr lang="en-US" altLang="zh-CN" sz="1800" b="1">
              <a:latin typeface="黑体" panose="02010609060101010101" pitchFamily="49" charset="-122"/>
              <a:ea typeface="黑体" panose="02010609060101010101" pitchFamily="49" charset="-122"/>
              <a:sym typeface="华文细黑" panose="02010600040101010101" pitchFamily="2" charset="-122"/>
            </a:endParaRPr>
          </a:p>
        </p:txBody>
      </p:sp>
      <p:sp>
        <p:nvSpPr>
          <p:cNvPr id="19462" name="Rectangle 3"/>
          <p:cNvSpPr>
            <a:spLocks noGrp="1"/>
          </p:cNvSpPr>
          <p:nvPr>
            <p:ph idx="1"/>
          </p:nvPr>
        </p:nvSpPr>
        <p:spPr>
          <a:xfrm>
            <a:off x="701675" y="1346200"/>
            <a:ext cx="8213725" cy="4779963"/>
          </a:xfrm>
        </p:spPr>
        <p:txBody>
          <a:bodyPr vert="horz" wrap="square" lIns="91440" tIns="45720" rIns="91440" bIns="45720" anchor="t" anchorCtr="0"/>
          <a:lstStyle/>
          <a:p>
            <a:pPr eaLnBrk="1" hangingPunct="1">
              <a:lnSpc>
                <a:spcPct val="90000"/>
              </a:lnSpc>
            </a:pPr>
            <a:r>
              <a:rPr lang="zh-CN" altLang="en-US" sz="2800" b="1">
                <a:solidFill>
                  <a:srgbClr val="FF0000"/>
                </a:solidFill>
              </a:rPr>
              <a:t>警讯事件（</a:t>
            </a:r>
            <a:r>
              <a:rPr lang="en-US" altLang="zh-CN" sz="2800" b="1">
                <a:solidFill>
                  <a:srgbClr val="FF0000"/>
                </a:solidFill>
              </a:rPr>
              <a:t>Sentinel Event</a:t>
            </a:r>
            <a:r>
              <a:rPr lang="zh-CN" altLang="en-US" sz="2800" b="1">
                <a:solidFill>
                  <a:srgbClr val="FF0000"/>
                </a:solidFill>
              </a:rPr>
              <a:t>）</a:t>
            </a:r>
            <a:endParaRPr lang="en-US" altLang="zh-CN" sz="2800" b="1">
              <a:solidFill>
                <a:srgbClr val="FF0000"/>
              </a:solidFill>
            </a:endParaRPr>
          </a:p>
          <a:p>
            <a:pPr lvl="1" eaLnBrk="1" hangingPunct="1">
              <a:lnSpc>
                <a:spcPct val="90000"/>
              </a:lnSpc>
            </a:pPr>
            <a:r>
              <a:rPr lang="zh-CN" altLang="en-US" sz="2400" b="1"/>
              <a:t>发生死亡或永久功能丧失的意外事件，包括：</a:t>
            </a:r>
            <a:endParaRPr lang="en-US" altLang="zh-CN" sz="2400" b="1"/>
          </a:p>
          <a:p>
            <a:pPr marL="0" lvl="2" indent="-271780" eaLnBrk="1" hangingPunct="1">
              <a:lnSpc>
                <a:spcPct val="90000"/>
              </a:lnSpc>
              <a:buFont typeface="Wingdings 2" panose="05020102010507070707" pitchFamily="18" charset="2"/>
              <a:buChar char=""/>
            </a:pPr>
            <a:r>
              <a:rPr lang="zh-CN" altLang="en-US" sz="2100" b="1"/>
              <a:t>与患者的自然病人或潜在病情无关的意外死亡（如自杀）</a:t>
            </a:r>
            <a:endParaRPr lang="en-US" altLang="zh-CN" sz="2100" b="1"/>
          </a:p>
          <a:p>
            <a:pPr marL="0" lvl="2" indent="-271780" eaLnBrk="1" hangingPunct="1">
              <a:lnSpc>
                <a:spcPct val="90000"/>
              </a:lnSpc>
              <a:buFont typeface="Wingdings 2" panose="05020102010507070707" pitchFamily="18" charset="2"/>
              <a:buChar char=""/>
            </a:pPr>
            <a:r>
              <a:rPr lang="zh-CN" altLang="en-US" sz="2100" b="1"/>
              <a:t>与患者的自然病程或潜在病情无关的重大永久性功能丧失</a:t>
            </a:r>
            <a:endParaRPr lang="en-US" altLang="zh-CN" sz="2100" b="1"/>
          </a:p>
          <a:p>
            <a:pPr marL="0" lvl="2" indent="-271780" eaLnBrk="1" hangingPunct="1">
              <a:lnSpc>
                <a:spcPct val="90000"/>
              </a:lnSpc>
              <a:buFont typeface="Wingdings 2" panose="05020102010507070707" pitchFamily="18" charset="2"/>
              <a:buChar char=""/>
            </a:pPr>
            <a:r>
              <a:rPr lang="zh-CN" altLang="en-US" sz="2100" b="1"/>
              <a:t>错误的手术部位、错误的操作和错误的手术病人</a:t>
            </a:r>
            <a:endParaRPr lang="en-US" altLang="zh-CN" sz="2100" b="1"/>
          </a:p>
          <a:p>
            <a:pPr marL="0" lvl="2" indent="-271780" eaLnBrk="1" hangingPunct="1">
              <a:lnSpc>
                <a:spcPct val="90000"/>
              </a:lnSpc>
              <a:buFont typeface="Wingdings 2" panose="05020102010507070707" pitchFamily="18" charset="2"/>
              <a:buChar char=""/>
            </a:pPr>
            <a:r>
              <a:rPr lang="zh-CN" altLang="en-US" sz="2100" b="1"/>
              <a:t>婴儿被拐或被非亲生父母送回家</a:t>
            </a:r>
            <a:endParaRPr lang="en-US" altLang="zh-CN" sz="2100" b="1"/>
          </a:p>
          <a:p>
            <a:pPr eaLnBrk="1" hangingPunct="1">
              <a:lnSpc>
                <a:spcPct val="90000"/>
              </a:lnSpc>
            </a:pPr>
            <a:r>
              <a:rPr lang="zh-CN" altLang="en-US" sz="2800" b="1">
                <a:solidFill>
                  <a:srgbClr val="FF0000"/>
                </a:solidFill>
              </a:rPr>
              <a:t>不良事件（</a:t>
            </a:r>
            <a:r>
              <a:rPr lang="en-US" altLang="zh-CN" sz="2800" b="1">
                <a:solidFill>
                  <a:srgbClr val="FF0000"/>
                </a:solidFill>
              </a:rPr>
              <a:t>Adverse Event</a:t>
            </a:r>
            <a:r>
              <a:rPr lang="zh-CN" altLang="en-US" sz="2800" b="1">
                <a:solidFill>
                  <a:srgbClr val="FF0000"/>
                </a:solidFill>
              </a:rPr>
              <a:t>）</a:t>
            </a:r>
            <a:endParaRPr lang="zh-CN" altLang="en-US" sz="2800" b="1">
              <a:solidFill>
                <a:srgbClr val="FF0000"/>
              </a:solidFill>
            </a:endParaRPr>
          </a:p>
          <a:p>
            <a:pPr lvl="1" eaLnBrk="1" hangingPunct="1">
              <a:lnSpc>
                <a:spcPct val="90000"/>
              </a:lnSpc>
            </a:pPr>
            <a:r>
              <a:rPr lang="zh-CN" altLang="en-US" sz="2400" b="1"/>
              <a:t>在医疗机构中发生的，预料之外的、不期望的，或潜在的危险事件。</a:t>
            </a:r>
            <a:endParaRPr lang="en-US" altLang="zh-CN" b="1">
              <a:solidFill>
                <a:srgbClr val="FF0000"/>
              </a:solidFill>
            </a:endParaRPr>
          </a:p>
          <a:p>
            <a:pPr eaLnBrk="1" hangingPunct="1">
              <a:lnSpc>
                <a:spcPct val="80000"/>
              </a:lnSpc>
            </a:pPr>
            <a:r>
              <a:rPr lang="zh-CN" altLang="en-US" sz="2800" b="1">
                <a:solidFill>
                  <a:srgbClr val="FF0000"/>
                </a:solidFill>
              </a:rPr>
              <a:t>接近失误（</a:t>
            </a:r>
            <a:r>
              <a:rPr lang="en-US" altLang="zh-CN" sz="2800" b="1">
                <a:solidFill>
                  <a:srgbClr val="FF0000"/>
                </a:solidFill>
              </a:rPr>
              <a:t>Near Miss</a:t>
            </a:r>
            <a:r>
              <a:rPr lang="zh-CN" altLang="en-US" sz="2800" b="1">
                <a:solidFill>
                  <a:srgbClr val="FF0000"/>
                </a:solidFill>
              </a:rPr>
              <a:t>）</a:t>
            </a:r>
            <a:r>
              <a:rPr lang="zh-CN" altLang="en-US" sz="2800" b="1"/>
              <a:t> </a:t>
            </a:r>
            <a:endParaRPr lang="zh-CN" altLang="en-US" sz="2800" b="1"/>
          </a:p>
          <a:p>
            <a:pPr lvl="1" eaLnBrk="1" hangingPunct="1"/>
            <a:r>
              <a:rPr lang="zh-CN" altLang="en-US" sz="2400" b="1"/>
              <a:t>任何未造成危害的差错，但其再发生很有可能带来严重的不良后果。</a:t>
            </a:r>
            <a:endParaRPr lang="zh-CN" altLang="en-US" sz="4400" b="1"/>
          </a:p>
        </p:txBody>
      </p:sp>
      <p:sp>
        <p:nvSpPr>
          <p:cNvPr id="19463" name="幻灯片编号占位符 1"/>
          <p:cNvSpPr>
            <a:spLocks noGrp="1"/>
          </p:cNvSpPr>
          <p:nvPr/>
        </p:nvSpPr>
        <p:spPr>
          <a:xfrm>
            <a:off x="6553200" y="6356350"/>
            <a:ext cx="2133600" cy="365125"/>
          </a:xfrm>
          <a:prstGeom prst="rect">
            <a:avLst/>
          </a:prstGeom>
          <a:noFill/>
          <a:ln w="9525">
            <a:noFill/>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fld id="{9A0DB2DC-4C9A-4742-B13C-FB6460FD3503}" type="slidenum">
              <a:rPr lang="zh-CN" altLang="en-US">
                <a:latin typeface="Arial" pitchFamily="34" charset="0"/>
                <a:ea typeface="PMingLiU" pitchFamily="18" charset="-120"/>
              </a:rPr>
              <a:t>3</a:t>
            </a:fld>
            <a:endParaRPr lang="zh-CN" altLang="en-US">
              <a:latin typeface="Calibri" panose="020f0502020204030204" pitchFamily="34" charset="0"/>
              <a:ea typeface="PMingLiU" pitchFamily="18" charset="-120"/>
            </a:endParaRPr>
          </a:p>
        </p:txBody>
      </p:sp>
      <p:grpSp>
        <p:nvGrpSpPr>
          <p:cNvPr id="2" name="Group 9"/>
          <p:cNvGrpSpPr/>
          <p:nvPr/>
        </p:nvGrpSpPr>
        <p:grpSpPr>
          <a:xfrm>
            <a:off x="209550" y="3660775"/>
            <a:ext cx="568325" cy="1444625"/>
            <a:chExt cx="568642" cy="1445260"/>
          </a:xfrm>
        </p:grpSpPr>
        <p:sp>
          <p:nvSpPr>
            <p:cNvPr id="19466" name="左中括号 5"/>
            <p:cNvSpPr/>
            <p:nvPr/>
          </p:nvSpPr>
          <p:spPr>
            <a:xfrm>
              <a:off x="20002" y="0"/>
              <a:ext cx="548640" cy="1445260"/>
            </a:xfrm>
            <a:prstGeom prst="leftBracket">
              <a:avLst>
                <a:gd name="adj" fmla="val 21952"/>
              </a:avLst>
            </a:prstGeom>
            <a:noFill/>
            <a:ln w="25400" cap="flat" cmpd="sng">
              <a:solidFill>
                <a:schemeClr val="accent1"/>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zh-CN">
                <a:latin typeface="宋体" panose="02010600030101010101" pitchFamily="2" charset="-122"/>
                <a:sym typeface="宋体" panose="02010600030101010101" pitchFamily="2" charset="-122"/>
              </a:endParaRPr>
            </a:p>
          </p:txBody>
        </p:sp>
        <p:sp>
          <p:nvSpPr>
            <p:cNvPr id="19467" name="TextBox 6"/>
            <p:cNvSpPr/>
            <p:nvPr/>
          </p:nvSpPr>
          <p:spPr>
            <a:xfrm>
              <a:off x="0" y="165100"/>
              <a:ext cx="492443" cy="128016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a:solidFill>
                    <a:srgbClr val="000000"/>
                  </a:solidFill>
                  <a:latin typeface="Arial" pitchFamily="34" charset="0"/>
                  <a:ea typeface="PMingLiU" pitchFamily="18" charset="-120"/>
                  <a:sym typeface="宋体" panose="02010600030101010101" pitchFamily="2" charset="-122"/>
                </a:rPr>
                <a:t>异常事件</a:t>
              </a:r>
              <a:endParaRPr lang="zh-CN" altLang="en-US" sz="2000">
                <a:solidFill>
                  <a:srgbClr val="000000"/>
                </a:solidFill>
                <a:latin typeface="Arial" pitchFamily="34" charset="0"/>
                <a:ea typeface="PMingLiU" pitchFamily="18" charset="-120"/>
                <a:sym typeface="宋体" panose="02010600030101010101" pitchFamily="2" charset="-122"/>
              </a:endParaRPr>
            </a:p>
          </p:txBody>
        </p:sp>
      </p:grpSp>
      <p:sp>
        <p:nvSpPr>
          <p:cNvPr id="36876" name="右弧形箭头 12"/>
          <p:cNvSpPr/>
          <p:nvPr/>
        </p:nvSpPr>
        <p:spPr>
          <a:xfrm>
            <a:off x="5651500" y="1346200"/>
            <a:ext cx="1447800" cy="2695575"/>
          </a:xfrm>
          <a:prstGeom prst="curvedLeftArrow">
            <a:avLst>
              <a:gd name="adj1" fmla="val 24995"/>
              <a:gd name="adj2" fmla="val 50010"/>
              <a:gd name="adj3" fmla="val 25000"/>
            </a:avLst>
          </a:prstGeom>
          <a:gradFill rotWithShape="1">
            <a:gsLst>
              <a:gs pos="0">
                <a:srgbClr val="3E7FCD"/>
              </a:gs>
              <a:gs pos="100000">
                <a:srgbClr val="A3C2FF"/>
              </a:gs>
            </a:gsLst>
            <a:lin ang="16200000" scaled="1"/>
          </a:gradFill>
          <a:ln w="9525" cap="flat" cmpd="sng">
            <a:solidFill>
              <a:schemeClr val="accent1"/>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zh-CN">
              <a:latin typeface="宋体" panose="02010600030101010101" pitchFamily="2" charset="-122"/>
              <a:sym typeface="宋体" panose="02010600030101010101" pitchFamily="2"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6876"/>
                                        </p:tgtEl>
                                        <p:attrNameLst>
                                          <p:attrName>style.visibility</p:attrName>
                                        </p:attrNameLst>
                                      </p:cBhvr>
                                      <p:to>
                                        <p:strVal val="visible"/>
                                      </p:to>
                                    </p:set>
                                    <p:anim calcmode="lin" valueType="num">
                                      <p:cBhvr>
                                        <p:cTn id="13" dur="500" fill="hold"/>
                                        <p:tgtEl>
                                          <p:spTgt spid="36876"/>
                                        </p:tgtEl>
                                        <p:attrNameLst>
                                          <p:attrName>ppt_x</p:attrName>
                                        </p:attrNameLst>
                                      </p:cBhvr>
                                      <p:tavLst>
                                        <p:tav tm="0">
                                          <p:val>
                                            <p:strVal val="#ppt_x"/>
                                          </p:val>
                                        </p:tav>
                                        <p:tav tm="100000">
                                          <p:val>
                                            <p:strVal val="#ppt_x"/>
                                          </p:val>
                                        </p:tav>
                                      </p:tavLst>
                                    </p:anim>
                                    <p:anim calcmode="lin" valueType="num">
                                      <p:cBhvr>
                                        <p:cTn id="14" dur="500" fill="hold"/>
                                        <p:tgtEl>
                                          <p:spTgt spid="368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048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048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0485" name="标题 1"/>
          <p:cNvSpPr>
            <a:spLocks noGrp="1"/>
          </p:cNvSpPr>
          <p:nvPr>
            <p:ph type="title"/>
          </p:nvPr>
        </p:nvSpPr>
        <p:spPr>
          <a:xfrm>
            <a:off x="457200" y="141288"/>
            <a:ext cx="8229600" cy="704850"/>
          </a:xfrm>
        </p:spPr>
        <p:txBody>
          <a:bodyPr vert="horz" wrap="square" lIns="91440" tIns="45720" rIns="91440" bIns="45720" anchor="ctr" anchorCtr="0"/>
          <a:lstStyle/>
          <a:p>
            <a:pPr algn="l"/>
            <a:r>
              <a:rPr lang="zh-CN" altLang="en-US" sz="2800" b="1">
                <a:latin typeface="华文细黑" panose="02010600040101010101" pitchFamily="2" charset="-122"/>
                <a:ea typeface="华文细黑" panose="02010600040101010101" pitchFamily="2" charset="-122"/>
                <a:sym typeface="华文细黑" panose="02010600040101010101" pitchFamily="2" charset="-122"/>
              </a:rPr>
              <a:t>医疗安全（不良）事件按事件的严重程度分</a:t>
            </a:r>
            <a:r>
              <a:rPr lang="en-US" altLang="zh-CN" sz="2800" b="1">
                <a:latin typeface="华文细黑" panose="02010600040101010101" pitchFamily="2" charset="-122"/>
                <a:ea typeface="华文细黑" panose="02010600040101010101" pitchFamily="2" charset="-122"/>
                <a:sym typeface="华文细黑" panose="02010600040101010101" pitchFamily="2" charset="-122"/>
              </a:rPr>
              <a:t>4</a:t>
            </a:r>
            <a:r>
              <a:rPr lang="zh-CN" altLang="en-US" sz="2800" b="1">
                <a:latin typeface="华文细黑" panose="02010600040101010101" pitchFamily="2" charset="-122"/>
                <a:ea typeface="华文细黑" panose="02010600040101010101" pitchFamily="2" charset="-122"/>
                <a:sym typeface="华文细黑" panose="02010600040101010101" pitchFamily="2" charset="-122"/>
              </a:rPr>
              <a:t>个等级</a:t>
            </a:r>
            <a:endParaRPr lang="zh-CN" altLang="en-US" sz="2800" b="1">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20486" name="内容占位符 2"/>
          <p:cNvSpPr>
            <a:spLocks noGrp="1"/>
          </p:cNvSpPr>
          <p:nvPr>
            <p:ph idx="1"/>
          </p:nvPr>
        </p:nvSpPr>
        <p:spPr>
          <a:xfrm>
            <a:off x="457200" y="1346200"/>
            <a:ext cx="8229600" cy="4779963"/>
          </a:xfrm>
        </p:spPr>
        <p:txBody>
          <a:bodyPr vert="horz" wrap="square" lIns="91440" tIns="45720" rIns="91440" bIns="45720" anchor="t" anchorCtr="0"/>
          <a:lstStyle/>
          <a:p>
            <a:r>
              <a:rPr lang="zh-CN" altLang="en-US" sz="2400" b="1"/>
              <a:t>Ⅰ级事件（警告事件）</a:t>
            </a:r>
            <a:endParaRPr lang="en-US" altLang="zh-CN" sz="2400" b="1"/>
          </a:p>
          <a:p>
            <a:pPr lvl="1"/>
            <a:r>
              <a:rPr lang="zh-CN" altLang="en-US" sz="2400" b="1"/>
              <a:t>非预期的死亡，或是非疾病自然进展过程中造成永久性功能丧失</a:t>
            </a:r>
            <a:endParaRPr lang="zh-CN" altLang="en-US" sz="2400" b="1"/>
          </a:p>
          <a:p>
            <a:r>
              <a:rPr lang="zh-CN" altLang="en-US" sz="2400" b="1"/>
              <a:t>Ⅱ级事件（不良后果事件）</a:t>
            </a:r>
            <a:endParaRPr lang="en-US" altLang="zh-CN" sz="2400" b="1"/>
          </a:p>
          <a:p>
            <a:pPr lvl="1"/>
            <a:r>
              <a:rPr lang="zh-CN" altLang="en-US" sz="2400" b="1"/>
              <a:t> 在疾病医疗过程中是因诊疗活动而非疾病本身造成的病人机体与功能损害。 </a:t>
            </a:r>
            <a:endParaRPr lang="zh-CN" altLang="en-US" sz="2400" b="1"/>
          </a:p>
          <a:p>
            <a:r>
              <a:rPr lang="zh-CN" altLang="en-US" sz="2400" b="1"/>
              <a:t>Ⅲ级事件（未造成后果事件）</a:t>
            </a:r>
            <a:endParaRPr lang="en-US" altLang="zh-CN" sz="2400" b="1"/>
          </a:p>
          <a:p>
            <a:pPr lvl="1"/>
            <a:r>
              <a:rPr lang="zh-CN" altLang="en-US" sz="2400" b="1"/>
              <a:t>虽然发生了错误事实，但未给病人机体与功能造成任何损害，或有轻微后果而不需任何处理可完全康复。 </a:t>
            </a:r>
            <a:endParaRPr lang="zh-CN" altLang="en-US" sz="2400" b="1"/>
          </a:p>
          <a:p>
            <a:r>
              <a:rPr lang="zh-CN" altLang="en-US" sz="2400" b="1"/>
              <a:t>Ⅳ级事件（隐患事件）</a:t>
            </a:r>
            <a:endParaRPr lang="en-US" altLang="zh-CN" sz="2400" b="1"/>
          </a:p>
          <a:p>
            <a:pPr lvl="1"/>
            <a:r>
              <a:rPr lang="zh-CN" altLang="en-US" sz="2400" b="1"/>
              <a:t> 由于及时发现错误，但未形成事实。</a:t>
            </a:r>
            <a:endParaRPr lang="zh-CN" altLang="en-US" sz="2400" b="1"/>
          </a:p>
          <a:p>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150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150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1509" name="Rectangle 3"/>
          <p:cNvSpPr>
            <a:spLocks noGrp="1"/>
          </p:cNvSpPr>
          <p:nvPr>
            <p:ph type="body" idx="4294967295"/>
          </p:nvPr>
        </p:nvSpPr>
        <p:spPr>
          <a:xfrm>
            <a:off x="152400" y="1079500"/>
            <a:ext cx="4848225" cy="5286375"/>
          </a:xfrm>
        </p:spPr>
        <p:txBody>
          <a:bodyPr vert="horz" wrap="square" lIns="91440" tIns="45720" rIns="91440" bIns="45720" anchor="t" anchorCtr="0"/>
          <a:lstStyle/>
          <a:p>
            <a:pPr marL="92075" indent="17780" eaLnBrk="1" hangingPunct="1">
              <a:lnSpc>
                <a:spcPct val="90000"/>
              </a:lnSpc>
            </a:pPr>
            <a:r>
              <a:rPr lang="en-US" altLang="zh-CN" sz="2800">
                <a:latin typeface="华文细黑" panose="02010600040101010101" pitchFamily="2" charset="-122"/>
                <a:ea typeface="华文细黑" panose="02010600040101010101" pitchFamily="2" charset="-122"/>
                <a:sym typeface="华文细黑" panose="02010600040101010101" pitchFamily="2" charset="-122"/>
              </a:rPr>
              <a:t>Sentinel Event:</a:t>
            </a:r>
            <a:r>
              <a:rPr lang="zh-CN" altLang="en-US" sz="2800" b="1">
                <a:latin typeface="华文细黑" panose="02010600040101010101" pitchFamily="2" charset="-122"/>
                <a:ea typeface="华文细黑" panose="02010600040101010101" pitchFamily="2" charset="-122"/>
                <a:sym typeface="华文细黑" panose="02010600040101010101" pitchFamily="2" charset="-122"/>
              </a:rPr>
              <a:t>警讯事件</a:t>
            </a:r>
            <a:endParaRPr lang="zh-CN" altLang="en-US" sz="2800" b="1">
              <a:latin typeface="华文细黑" panose="02010600040101010101" pitchFamily="2" charset="-122"/>
              <a:ea typeface="华文细黑" panose="02010600040101010101" pitchFamily="2" charset="-122"/>
              <a:sym typeface="华文细黑" panose="02010600040101010101" pitchFamily="2" charset="-122"/>
            </a:endParaRPr>
          </a:p>
          <a:p>
            <a:pPr marL="92075" lvl="1" indent="17780" eaLnBrk="1" hangingPunct="1">
              <a:lnSpc>
                <a:spcPct val="90000"/>
              </a:lnSpc>
              <a:spcBef>
                <a:spcPts val="400"/>
              </a:spcBef>
              <a:buSzPct val="68000"/>
              <a:buFont typeface="Verdana" panose="020b0604030504040204" pitchFamily="34" charset="0"/>
              <a:buNone/>
            </a:pPr>
            <a:r>
              <a:rPr lang="en-US" altLang="zh-CN" sz="1600" b="1">
                <a:latin typeface="华文细黑" panose="02010600040101010101" pitchFamily="2" charset="-122"/>
                <a:ea typeface="华文细黑" panose="02010600040101010101" pitchFamily="2" charset="-122"/>
                <a:sym typeface="华文细黑" panose="02010600040101010101" pitchFamily="2" charset="-122"/>
              </a:rPr>
              <a:t>(</a:t>
            </a:r>
            <a:r>
              <a:rPr lang="zh-CN" altLang="en-US" sz="1800" b="1">
                <a:latin typeface="华文细黑" panose="02010600040101010101" pitchFamily="2" charset="-122"/>
                <a:ea typeface="华文细黑" panose="02010600040101010101" pitchFamily="2" charset="-122"/>
                <a:sym typeface="华文细黑" panose="02010600040101010101" pitchFamily="2" charset="-122"/>
              </a:rPr>
              <a:t>个案非预期的死亡或非自然病程中永久性的功能丧失</a:t>
            </a:r>
            <a:r>
              <a:rPr lang="zh-CN" altLang="en-US" sz="1600" b="1">
                <a:latin typeface="华文细黑" panose="02010600040101010101" pitchFamily="2" charset="-122"/>
                <a:ea typeface="华文细黑" panose="02010600040101010101" pitchFamily="2" charset="-122"/>
                <a:sym typeface="华文细黑" panose="02010600040101010101" pitchFamily="2" charset="-122"/>
              </a:rPr>
              <a:t>，</a:t>
            </a:r>
            <a:r>
              <a:rPr lang="zh-CN" altLang="en-US" sz="1600" b="1">
                <a:solidFill>
                  <a:srgbClr val="FF0000"/>
                </a:solidFill>
                <a:latin typeface="华文细黑" panose="02010600040101010101" pitchFamily="2" charset="-122"/>
                <a:ea typeface="华文细黑" panose="02010600040101010101" pitchFamily="2" charset="-122"/>
                <a:sym typeface="华文细黑" panose="02010600040101010101" pitchFamily="2" charset="-122"/>
              </a:rPr>
              <a:t>例如：病人自杀、拐盗婴儿、输血或使用不兼容的血品导致溶血反应、病人或手术部位辨识错误等事件</a:t>
            </a:r>
            <a:r>
              <a:rPr lang="en-US" altLang="zh-CN" sz="16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    1 </a:t>
            </a:r>
            <a:r>
              <a:rPr lang="zh-CN" altLang="en-US" sz="16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严重伤害</a:t>
            </a:r>
            <a:endParaRPr lang="zh-CN" altLang="en-US" sz="16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buNone/>
            </a:pPr>
            <a:endParaRPr lang="zh-CN" altLang="en-US" sz="1600">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pPr>
            <a:r>
              <a:rPr lang="en-US" altLang="zh-CN" sz="2800">
                <a:latin typeface="华文细黑" panose="02010600040101010101" pitchFamily="2" charset="-122"/>
                <a:ea typeface="华文细黑" panose="02010600040101010101" pitchFamily="2" charset="-122"/>
                <a:sym typeface="华文细黑" panose="02010600040101010101" pitchFamily="2" charset="-122"/>
              </a:rPr>
              <a:t>Adverse Event:</a:t>
            </a:r>
            <a:r>
              <a:rPr lang="zh-CN" altLang="en-US" sz="2800" b="1">
                <a:latin typeface="华文细黑" panose="02010600040101010101" pitchFamily="2" charset="-122"/>
                <a:ea typeface="华文细黑" panose="02010600040101010101" pitchFamily="2" charset="-122"/>
                <a:sym typeface="华文细黑" panose="02010600040101010101" pitchFamily="2" charset="-122"/>
              </a:rPr>
              <a:t>不良事件</a:t>
            </a:r>
            <a:endParaRPr lang="zh-CN" altLang="en-US" sz="2800" b="1">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buNone/>
            </a:pPr>
            <a:r>
              <a:rPr lang="en-US" altLang="zh-CN" sz="2000" b="1">
                <a:latin typeface="华文细黑" panose="02010600040101010101" pitchFamily="2" charset="-122"/>
                <a:ea typeface="华文细黑" panose="02010600040101010101" pitchFamily="2" charset="-122"/>
                <a:sym typeface="华文细黑" panose="02010600040101010101" pitchFamily="2" charset="-122"/>
              </a:rPr>
              <a:t>(</a:t>
            </a:r>
            <a:r>
              <a:rPr lang="zh-CN" altLang="en-US" sz="1800" b="1">
                <a:latin typeface="华文细黑" panose="02010600040101010101" pitchFamily="2" charset="-122"/>
                <a:ea typeface="华文细黑" panose="02010600040101010101" pitchFamily="2" charset="-122"/>
                <a:sym typeface="华文细黑" panose="02010600040101010101" pitchFamily="2" charset="-122"/>
              </a:rPr>
              <a:t>伤害事件并非导因于原有的疾病本身，而是由于医疗行为造成病人死亡、住院时间延长，或在离院时仍带有某种程度的残障</a:t>
            </a:r>
            <a:r>
              <a:rPr lang="en-US" altLang="zh-CN" sz="2000" b="1">
                <a:latin typeface="华文细黑" panose="02010600040101010101" pitchFamily="2" charset="-122"/>
                <a:ea typeface="华文细黑" panose="02010600040101010101" pitchFamily="2" charset="-122"/>
                <a:sym typeface="华文细黑" panose="02010600040101010101" pitchFamily="2" charset="-122"/>
              </a:rPr>
              <a:t>) </a:t>
            </a:r>
            <a:r>
              <a:rPr lang="en-US" altLang="zh-CN" sz="20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10-30</a:t>
            </a:r>
            <a:r>
              <a:rPr lang="zh-CN" altLang="en-US" sz="20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轻微伤害  财务损失</a:t>
            </a:r>
            <a:endParaRPr lang="zh-CN" altLang="en-US" sz="20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buNone/>
            </a:pPr>
            <a:endParaRPr lang="zh-CN" altLang="en-US" sz="1100">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pPr>
            <a:r>
              <a:rPr lang="en-US" altLang="zh-CN" sz="2800">
                <a:latin typeface="华文细黑" panose="02010600040101010101" pitchFamily="2" charset="-122"/>
                <a:ea typeface="华文细黑" panose="02010600040101010101" pitchFamily="2" charset="-122"/>
                <a:sym typeface="华文细黑" panose="02010600040101010101" pitchFamily="2" charset="-122"/>
              </a:rPr>
              <a:t>Near Miss:</a:t>
            </a:r>
            <a:r>
              <a:rPr lang="zh-CN" altLang="en-US" sz="2800" b="1">
                <a:latin typeface="华文细黑" panose="02010600040101010101" pitchFamily="2" charset="-122"/>
                <a:ea typeface="华文细黑" panose="02010600040101010101" pitchFamily="2" charset="-122"/>
                <a:sym typeface="华文细黑" panose="02010600040101010101" pitchFamily="2" charset="-122"/>
              </a:rPr>
              <a:t>接近失误</a:t>
            </a:r>
            <a:endParaRPr lang="zh-CN" altLang="en-US" sz="2800" b="1">
              <a:latin typeface="华文细黑" panose="02010600040101010101" pitchFamily="2" charset="-122"/>
              <a:ea typeface="华文细黑" panose="02010600040101010101" pitchFamily="2" charset="-122"/>
              <a:sym typeface="华文细黑" panose="02010600040101010101" pitchFamily="2" charset="-122"/>
            </a:endParaRPr>
          </a:p>
          <a:p>
            <a:pPr marL="92075" indent="17780" eaLnBrk="1" hangingPunct="1">
              <a:lnSpc>
                <a:spcPct val="90000"/>
              </a:lnSpc>
              <a:buNone/>
            </a:pPr>
            <a:r>
              <a:rPr lang="en-US" altLang="zh-CN" sz="2000" b="1">
                <a:latin typeface="华文细黑" panose="02010600040101010101" pitchFamily="2" charset="-122"/>
                <a:ea typeface="华文细黑" panose="02010600040101010101" pitchFamily="2" charset="-122"/>
                <a:sym typeface="华文细黑" panose="02010600040101010101" pitchFamily="2" charset="-122"/>
              </a:rPr>
              <a:t>(</a:t>
            </a:r>
            <a:r>
              <a:rPr lang="zh-CN" altLang="en-US" sz="1800" b="1">
                <a:latin typeface="华文细黑" panose="02010600040101010101" pitchFamily="2" charset="-122"/>
                <a:ea typeface="华文细黑" panose="02010600040101010101" pitchFamily="2" charset="-122"/>
                <a:sym typeface="华文细黑" panose="02010600040101010101" pitchFamily="2" charset="-122"/>
              </a:rPr>
              <a:t>由于不经意或是适时的介入行动，而使其原本可能导致意外、伤害或疾病的事件或情况并未真正发生</a:t>
            </a:r>
            <a:r>
              <a:rPr lang="en-US" altLang="zh-CN" sz="1800" b="1">
                <a:latin typeface="华文细黑" panose="02010600040101010101" pitchFamily="2" charset="-122"/>
                <a:ea typeface="华文细黑" panose="02010600040101010101" pitchFamily="2" charset="-122"/>
                <a:sym typeface="华文细黑" panose="02010600040101010101" pitchFamily="2" charset="-122"/>
              </a:rPr>
              <a:t>) </a:t>
            </a:r>
            <a:r>
              <a:rPr lang="en-US" altLang="zh-CN" sz="18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600</a:t>
            </a:r>
            <a:r>
              <a:rPr lang="zh-CN" altLang="en-US" sz="1800" b="1">
                <a:solidFill>
                  <a:srgbClr val="7030A0"/>
                </a:solidFill>
                <a:latin typeface="华文细黑" panose="02010600040101010101" pitchFamily="2" charset="-122"/>
                <a:ea typeface="华文细黑" panose="02010600040101010101" pitchFamily="2" charset="-122"/>
                <a:sym typeface="华文细黑" panose="02010600040101010101" pitchFamily="2" charset="-122"/>
              </a:rPr>
              <a:t>无伤害损失（几近疏失）</a:t>
            </a:r>
            <a:endParaRPr lang="zh-CN" altLang="en-US" b="1">
              <a:solidFill>
                <a:srgbClr val="7030A0"/>
              </a:solidFill>
            </a:endParaRPr>
          </a:p>
        </p:txBody>
      </p:sp>
      <p:pic>
        <p:nvPicPr>
          <p:cNvPr id="21510" name="Picture 4" descr="untitled"/>
          <p:cNvPicPr>
            <a:picLocks noChangeAspect="1"/>
          </p:cNvPicPr>
          <p:nvPr/>
        </p:nvPicPr>
        <p:blipFill>
          <a:blip r:embed="rId2"/>
          <a:srcRect t="4915"/>
          <a:stretch>
            <a:fillRect/>
          </a:stretch>
        </p:blipFill>
        <p:spPr>
          <a:xfrm>
            <a:off x="5214938" y="1065213"/>
            <a:ext cx="3849687" cy="4999037"/>
          </a:xfrm>
          <a:prstGeom prst="rect">
            <a:avLst/>
          </a:prstGeom>
          <a:noFill/>
          <a:ln w="9525">
            <a:noFill/>
          </a:ln>
        </p:spPr>
      </p:pic>
      <p:sp>
        <p:nvSpPr>
          <p:cNvPr id="21511" name="Line 5"/>
          <p:cNvSpPr/>
          <p:nvPr/>
        </p:nvSpPr>
        <p:spPr>
          <a:xfrm>
            <a:off x="4660900" y="1371600"/>
            <a:ext cx="1282700" cy="457200"/>
          </a:xfrm>
          <a:prstGeom prst="line">
            <a:avLst/>
          </a:prstGeom>
          <a:ln w="38100" cap="flat" cmpd="sng">
            <a:solidFill>
              <a:srgbClr val="FF0000"/>
            </a:solidFill>
            <a:prstDash val="solid"/>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1512" name="Line 6"/>
          <p:cNvSpPr/>
          <p:nvPr/>
        </p:nvSpPr>
        <p:spPr>
          <a:xfrm flipV="1">
            <a:off x="4660900" y="2895600"/>
            <a:ext cx="1714500" cy="0"/>
          </a:xfrm>
          <a:prstGeom prst="line">
            <a:avLst/>
          </a:prstGeom>
          <a:ln w="38100" cap="flat" cmpd="sng">
            <a:solidFill>
              <a:srgbClr val="FF0000"/>
            </a:solidFill>
            <a:prstDash val="solid"/>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1513" name="Line 7"/>
          <p:cNvSpPr/>
          <p:nvPr/>
        </p:nvSpPr>
        <p:spPr>
          <a:xfrm flipV="1">
            <a:off x="4073525" y="4343400"/>
            <a:ext cx="1565275" cy="298450"/>
          </a:xfrm>
          <a:prstGeom prst="line">
            <a:avLst/>
          </a:prstGeom>
          <a:ln w="38100" cap="flat" cmpd="sng">
            <a:solidFill>
              <a:srgbClr val="FF0000"/>
            </a:solidFill>
            <a:prstDash val="solid"/>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1514" name="Oval 8"/>
          <p:cNvSpPr/>
          <p:nvPr/>
        </p:nvSpPr>
        <p:spPr>
          <a:xfrm>
            <a:off x="5638800" y="3124200"/>
            <a:ext cx="3276600" cy="2743200"/>
          </a:xfrm>
          <a:prstGeom prst="ellipse">
            <a:avLst/>
          </a:prstGeom>
          <a:noFill/>
          <a:ln w="9525" cap="flat" cmpd="sng">
            <a:solidFill>
              <a:srgbClr val="FF0000"/>
            </a:solidFill>
            <a:prstDash val="solid"/>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endParaRPr lang="zh-CN" altLang="zh-CN">
              <a:solidFill>
                <a:srgbClr val="000000"/>
              </a:solidFill>
              <a:latin typeface="Arial" pitchFamily="34" charset="0"/>
              <a:ea typeface="PMingLiU" pitchFamily="18" charset="-120"/>
              <a:sym typeface="宋体" panose="02010600030101010101" pitchFamily="2" charset="-122"/>
            </a:endParaRPr>
          </a:p>
        </p:txBody>
      </p:sp>
      <p:sp>
        <p:nvSpPr>
          <p:cNvPr id="21515" name="Oval 9"/>
          <p:cNvSpPr/>
          <p:nvPr/>
        </p:nvSpPr>
        <p:spPr>
          <a:xfrm>
            <a:off x="5943600" y="1371600"/>
            <a:ext cx="2438400" cy="1143000"/>
          </a:xfrm>
          <a:prstGeom prst="ellipse">
            <a:avLst/>
          </a:prstGeom>
          <a:noFill/>
          <a:ln w="9525" cap="flat" cmpd="sng">
            <a:solidFill>
              <a:srgbClr val="FF0000"/>
            </a:solidFill>
            <a:prstDash val="solid"/>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endParaRPr lang="zh-CN" altLang="zh-CN">
              <a:solidFill>
                <a:srgbClr val="000000"/>
              </a:solidFill>
              <a:latin typeface="Arial" pitchFamily="34" charset="0"/>
              <a:ea typeface="PMingLiU" pitchFamily="18" charset="-120"/>
              <a:sym typeface="宋体" panose="02010600030101010101" pitchFamily="2" charset="-122"/>
            </a:endParaRPr>
          </a:p>
        </p:txBody>
      </p:sp>
      <p:sp>
        <p:nvSpPr>
          <p:cNvPr id="21516" name="TextBox 11"/>
          <p:cNvSpPr txBox="1"/>
          <p:nvPr/>
        </p:nvSpPr>
        <p:spPr>
          <a:xfrm>
            <a:off x="633413" y="236538"/>
            <a:ext cx="6740525" cy="522287"/>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事故频率的冰山效应</a:t>
            </a:r>
            <a:endParaRPr lang="zh-CN" altLang="en-US" sz="2800" b="1">
              <a:latin typeface="Arial" pitchFamily="34" charset="0"/>
            </a:endParaRPr>
          </a:p>
        </p:txBody>
      </p:sp>
    </p:spTree>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2531"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2532"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2533" name="标题 5"/>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事故频率的冰山效应</a:t>
            </a:r>
            <a:r>
              <a:rPr lang="en-US" altLang="zh-CN"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(Bird)</a:t>
            </a:r>
            <a:r>
              <a:rPr lang="en-US" altLang="zh-CN" sz="2000" b="1">
                <a:solidFill>
                  <a:srgbClr val="000000"/>
                </a:solidFill>
                <a:latin typeface="黑体" panose="02010609060101010101" pitchFamily="49" charset="-122"/>
                <a:ea typeface="黑体" panose="02010609060101010101" pitchFamily="49" charset="-122"/>
                <a:sym typeface="华文细黑" panose="02010600040101010101" pitchFamily="2" charset="-122"/>
              </a:rPr>
              <a:t>1</a:t>
            </a:r>
            <a:endPar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endParaRPr>
          </a:p>
        </p:txBody>
      </p:sp>
      <p:sp>
        <p:nvSpPr>
          <p:cNvPr id="22534" name="内容占位符 6"/>
          <p:cNvSpPr>
            <a:spLocks noGrp="1"/>
          </p:cNvSpPr>
          <p:nvPr>
            <p:ph idx="1"/>
          </p:nvPr>
        </p:nvSpPr>
        <p:spPr>
          <a:xfrm>
            <a:off x="457200" y="1346200"/>
            <a:ext cx="8229600" cy="4779963"/>
          </a:xfrm>
        </p:spPr>
        <p:txBody>
          <a:bodyPr vert="horz" wrap="square" lIns="91440" tIns="45720" rIns="91440" bIns="45720" anchor="t" anchorCtr="0"/>
          <a:lstStyle/>
          <a:p>
            <a:pPr marL="320675" indent="-320675" eaLnBrk="1" hangingPunct="1">
              <a:spcBef>
                <a:spcPct val="50000"/>
              </a:spcBef>
              <a:buFont typeface="Wingdings" panose="05000000000000000000" pitchFamily="2" charset="2"/>
              <a:buChar char=""/>
            </a:pPr>
            <a:r>
              <a:rPr lang="en-US" altLang="zh-CN" sz="2800">
                <a:latin typeface="宋体" panose="02010600030101010101" pitchFamily="2" charset="-122"/>
                <a:sym typeface="宋体" panose="02010600030101010101" pitchFamily="2" charset="-122"/>
              </a:rPr>
              <a:t>1969</a:t>
            </a:r>
            <a:r>
              <a:rPr lang="zh-CN" altLang="en-US" sz="2800">
                <a:latin typeface="宋体" panose="02010600030101010101" pitchFamily="2" charset="-122"/>
                <a:sym typeface="宋体" panose="02010600030101010101" pitchFamily="2" charset="-122"/>
              </a:rPr>
              <a:t>年北美保险公司安全主管鲍尔德（</a:t>
            </a:r>
            <a:r>
              <a:rPr lang="en-US" altLang="zh-CN" sz="2800">
                <a:latin typeface="PMingLiU" pitchFamily="18" charset="-120"/>
                <a:ea typeface="PMingLiU" pitchFamily="18" charset="-120"/>
                <a:sym typeface="PMingLiU" pitchFamily="18" charset="-120"/>
              </a:rPr>
              <a:t>Bird</a:t>
            </a:r>
            <a:r>
              <a:rPr lang="zh-CN" altLang="en-US" sz="2800">
                <a:latin typeface="宋体" panose="02010600030101010101" pitchFamily="2" charset="-122"/>
                <a:sym typeface="宋体" panose="02010600030101010101" pitchFamily="2" charset="-122"/>
              </a:rPr>
              <a:t>）针对</a:t>
            </a:r>
            <a:r>
              <a:rPr lang="en-US" altLang="zh-CN" sz="2800">
                <a:latin typeface="宋体" panose="02010600030101010101" pitchFamily="2" charset="-122"/>
                <a:sym typeface="宋体" panose="02010600030101010101" pitchFamily="2" charset="-122"/>
              </a:rPr>
              <a:t>21</a:t>
            </a:r>
            <a:r>
              <a:rPr lang="zh-CN" altLang="en-US" sz="2800">
                <a:latin typeface="宋体" panose="02010600030101010101" pitchFamily="2" charset="-122"/>
                <a:sym typeface="宋体" panose="02010600030101010101" pitchFamily="2" charset="-122"/>
              </a:rPr>
              <a:t>个行业，</a:t>
            </a:r>
            <a:r>
              <a:rPr lang="en-US" altLang="zh-CN" sz="2800">
                <a:latin typeface="宋体" panose="02010600030101010101" pitchFamily="2" charset="-122"/>
                <a:sym typeface="宋体" panose="02010600030101010101" pitchFamily="2" charset="-122"/>
              </a:rPr>
              <a:t>297</a:t>
            </a:r>
            <a:r>
              <a:rPr lang="zh-CN" altLang="en-US" sz="2800">
                <a:latin typeface="宋体" panose="02010600030101010101" pitchFamily="2" charset="-122"/>
                <a:sym typeface="宋体" panose="02010600030101010101" pitchFamily="2" charset="-122"/>
              </a:rPr>
              <a:t>家公司的</a:t>
            </a:r>
            <a:r>
              <a:rPr lang="en-US" altLang="zh-CN" sz="2800">
                <a:latin typeface="宋体" panose="02010600030101010101" pitchFamily="2" charset="-122"/>
                <a:sym typeface="宋体" panose="02010600030101010101" pitchFamily="2" charset="-122"/>
              </a:rPr>
              <a:t>175</a:t>
            </a:r>
            <a:r>
              <a:rPr lang="zh-CN" altLang="en-US" sz="2800">
                <a:latin typeface="宋体" panose="02010600030101010101" pitchFamily="2" charset="-122"/>
                <a:sym typeface="宋体" panose="02010600030101010101" pitchFamily="2" charset="-122"/>
              </a:rPr>
              <a:t>万员工所发生的事故进行分析，结果发现</a:t>
            </a:r>
            <a:r>
              <a:rPr lang="zh-CN" altLang="en-US" sz="2800">
                <a:solidFill>
                  <a:srgbClr val="FF0000"/>
                </a:solidFill>
                <a:latin typeface="宋体" panose="02010600030101010101" pitchFamily="2" charset="-122"/>
                <a:sym typeface="宋体" panose="02010600030101010101" pitchFamily="2" charset="-122"/>
              </a:rPr>
              <a:t>失能伤害</a:t>
            </a:r>
            <a:r>
              <a:rPr lang="zh-CN" altLang="en-US" sz="2800">
                <a:latin typeface="宋体" panose="02010600030101010101" pitchFamily="2" charset="-122"/>
                <a:sym typeface="宋体" panose="02010600030101010101" pitchFamily="2" charset="-122"/>
              </a:rPr>
              <a:t>、</a:t>
            </a:r>
            <a:r>
              <a:rPr lang="zh-CN" altLang="en-US" sz="2800">
                <a:solidFill>
                  <a:srgbClr val="FF0000"/>
                </a:solidFill>
                <a:latin typeface="宋体" panose="02010600030101010101" pitchFamily="2" charset="-122"/>
                <a:sym typeface="宋体" panose="02010600030101010101" pitchFamily="2" charset="-122"/>
              </a:rPr>
              <a:t>轻伤害</a:t>
            </a:r>
            <a:r>
              <a:rPr lang="zh-CN" altLang="en-US" sz="2800">
                <a:latin typeface="宋体" panose="02010600030101010101" pitchFamily="2" charset="-122"/>
                <a:sym typeface="宋体" panose="02010600030101010101" pitchFamily="2" charset="-122"/>
              </a:rPr>
              <a:t>、</a:t>
            </a:r>
            <a:r>
              <a:rPr lang="zh-CN" altLang="en-US" sz="2800">
                <a:solidFill>
                  <a:srgbClr val="FF0000"/>
                </a:solidFill>
                <a:latin typeface="宋体" panose="02010600030101010101" pitchFamily="2" charset="-122"/>
                <a:sym typeface="宋体" panose="02010600030101010101" pitchFamily="2" charset="-122"/>
              </a:rPr>
              <a:t>财物损失</a:t>
            </a:r>
            <a:r>
              <a:rPr lang="zh-CN" altLang="en-US" sz="2800">
                <a:latin typeface="宋体" panose="02010600030101010101" pitchFamily="2" charset="-122"/>
                <a:sym typeface="宋体" panose="02010600030101010101" pitchFamily="2" charset="-122"/>
              </a:rPr>
              <a:t>及</a:t>
            </a:r>
            <a:r>
              <a:rPr lang="zh-CN" altLang="en-US" sz="2800">
                <a:solidFill>
                  <a:srgbClr val="FF0000"/>
                </a:solidFill>
                <a:latin typeface="宋体" panose="02010600030101010101" pitchFamily="2" charset="-122"/>
                <a:sym typeface="宋体" panose="02010600030101010101" pitchFamily="2" charset="-122"/>
              </a:rPr>
              <a:t>无损伤事故</a:t>
            </a:r>
            <a:r>
              <a:rPr lang="zh-CN" altLang="en-US" sz="2800">
                <a:latin typeface="宋体" panose="02010600030101010101" pitchFamily="2" charset="-122"/>
                <a:sym typeface="宋体" panose="02010600030101010101" pitchFamily="2" charset="-122"/>
              </a:rPr>
              <a:t>之比例约为</a:t>
            </a:r>
            <a:endParaRPr lang="zh-CN" altLang="en-US" sz="2800">
              <a:latin typeface="PMingLiU" pitchFamily="18" charset="-120"/>
              <a:ea typeface="PMingLiU" pitchFamily="18" charset="-120"/>
              <a:sym typeface="PMingLiU" pitchFamily="18" charset="-120"/>
            </a:endParaRPr>
          </a:p>
          <a:p>
            <a:pPr marL="320675" indent="-320675" algn="ctr" eaLnBrk="1" hangingPunct="1">
              <a:spcBef>
                <a:spcPct val="50000"/>
              </a:spcBef>
              <a:buFont typeface="Wingdings" panose="05000000000000000000" pitchFamily="2" charset="2"/>
              <a:buNone/>
            </a:pPr>
            <a:r>
              <a:rPr lang="en-US" altLang="zh-CN" sz="2800">
                <a:latin typeface="PMingLiU" pitchFamily="18" charset="-120"/>
                <a:ea typeface="PMingLiU" pitchFamily="18" charset="-120"/>
                <a:sym typeface="PMingLiU" pitchFamily="18" charset="-120"/>
              </a:rPr>
              <a:t>1</a:t>
            </a:r>
            <a:r>
              <a:rPr lang="zh-CN" altLang="en-US" sz="2800">
                <a:latin typeface="PMingLiU" pitchFamily="18" charset="-120"/>
                <a:ea typeface="PMingLiU" pitchFamily="18" charset="-120"/>
                <a:sym typeface="PMingLiU" pitchFamily="18" charset="-120"/>
              </a:rPr>
              <a:t>：</a:t>
            </a:r>
            <a:r>
              <a:rPr lang="en-US" altLang="zh-CN" sz="2800">
                <a:latin typeface="PMingLiU" pitchFamily="18" charset="-120"/>
                <a:ea typeface="PMingLiU" pitchFamily="18" charset="-120"/>
                <a:sym typeface="PMingLiU" pitchFamily="18" charset="-120"/>
              </a:rPr>
              <a:t>10</a:t>
            </a:r>
            <a:r>
              <a:rPr lang="zh-CN" altLang="en-US" sz="2800">
                <a:latin typeface="PMingLiU" pitchFamily="18" charset="-120"/>
                <a:ea typeface="PMingLiU" pitchFamily="18" charset="-120"/>
                <a:sym typeface="PMingLiU" pitchFamily="18" charset="-120"/>
              </a:rPr>
              <a:t>：</a:t>
            </a:r>
            <a:r>
              <a:rPr lang="en-US" altLang="zh-CN" sz="2800">
                <a:latin typeface="PMingLiU" pitchFamily="18" charset="-120"/>
                <a:ea typeface="PMingLiU" pitchFamily="18" charset="-120"/>
                <a:sym typeface="PMingLiU" pitchFamily="18" charset="-120"/>
              </a:rPr>
              <a:t>30</a:t>
            </a:r>
            <a:r>
              <a:rPr lang="zh-CN" altLang="en-US" sz="2800">
                <a:latin typeface="PMingLiU" pitchFamily="18" charset="-120"/>
                <a:ea typeface="PMingLiU" pitchFamily="18" charset="-120"/>
                <a:sym typeface="PMingLiU" pitchFamily="18" charset="-120"/>
              </a:rPr>
              <a:t>：</a:t>
            </a:r>
            <a:r>
              <a:rPr lang="en-US" altLang="zh-CN" sz="2800">
                <a:latin typeface="PMingLiU" pitchFamily="18" charset="-120"/>
                <a:ea typeface="PMingLiU" pitchFamily="18" charset="-120"/>
                <a:sym typeface="PMingLiU" pitchFamily="18" charset="-120"/>
              </a:rPr>
              <a:t>600</a:t>
            </a:r>
            <a:endParaRPr lang="zh-CN" altLang="en-US" sz="2800">
              <a:latin typeface="PMingLiU" pitchFamily="18" charset="-120"/>
              <a:ea typeface="PMingLiU" pitchFamily="18" charset="-120"/>
              <a:sym typeface="PMingLiU" pitchFamily="18" charset="-120"/>
            </a:endParaRPr>
          </a:p>
          <a:p>
            <a:pPr marL="320675" indent="-320675" eaLnBrk="1" hangingPunct="1">
              <a:spcBef>
                <a:spcPct val="50000"/>
              </a:spcBef>
              <a:buFont typeface="Wingdings" panose="05000000000000000000" pitchFamily="2" charset="2"/>
              <a:buChar char=""/>
            </a:pPr>
            <a:r>
              <a:rPr lang="zh-CN" altLang="en-US" sz="2800">
                <a:latin typeface="宋体" panose="02010600030101010101" pitchFamily="2" charset="-122"/>
                <a:sym typeface="宋体" panose="02010600030101010101" pitchFamily="2" charset="-122"/>
              </a:rPr>
              <a:t>显示在</a:t>
            </a:r>
            <a:r>
              <a:rPr lang="zh-CN" altLang="en-US" sz="2800">
                <a:solidFill>
                  <a:srgbClr val="FF0000"/>
                </a:solidFill>
                <a:latin typeface="宋体" panose="02010600030101010101" pitchFamily="2" charset="-122"/>
                <a:sym typeface="宋体" panose="02010600030101010101" pitchFamily="2" charset="-122"/>
              </a:rPr>
              <a:t>一件失能伤害发生前，常曾有数百十次有惊无险的事故</a:t>
            </a:r>
            <a:r>
              <a:rPr lang="zh-CN" altLang="en-US" sz="2800">
                <a:latin typeface="宋体" panose="02010600030101010101" pitchFamily="2" charset="-122"/>
                <a:sym typeface="宋体" panose="02010600030101010101" pitchFamily="2" charset="-122"/>
              </a:rPr>
              <a:t>，提示过警惕而未加注意防范。</a:t>
            </a:r>
            <a:endParaRPr lang="zh-CN" altLang="en-US"/>
          </a:p>
        </p:txBody>
      </p:sp>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3555"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3556"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3557" name="标题 1"/>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事故频率的冰山效应</a:t>
            </a:r>
            <a:r>
              <a:rPr lang="en-US" altLang="zh-CN"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(Bird)</a:t>
            </a:r>
            <a:r>
              <a:rPr lang="en-US" altLang="zh-CN" sz="2000" b="1">
                <a:solidFill>
                  <a:srgbClr val="000000"/>
                </a:solidFill>
                <a:latin typeface="黑体" panose="02010609060101010101" pitchFamily="49" charset="-122"/>
                <a:ea typeface="黑体" panose="02010609060101010101" pitchFamily="49" charset="-122"/>
                <a:sym typeface="华文细黑" panose="02010600040101010101" pitchFamily="2" charset="-122"/>
              </a:rPr>
              <a:t>2</a:t>
            </a:r>
            <a:endPar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endParaRPr>
          </a:p>
        </p:txBody>
      </p:sp>
      <p:sp>
        <p:nvSpPr>
          <p:cNvPr id="23558" name="内容占位符 2"/>
          <p:cNvSpPr>
            <a:spLocks noGrp="1"/>
          </p:cNvSpPr>
          <p:nvPr>
            <p:ph idx="1"/>
          </p:nvPr>
        </p:nvSpPr>
        <p:spPr>
          <a:xfrm>
            <a:off x="457200" y="1346200"/>
            <a:ext cx="8229600" cy="4779963"/>
          </a:xfrm>
        </p:spPr>
        <p:txBody>
          <a:bodyPr vert="horz" wrap="square" lIns="91440" tIns="45720" rIns="91440" bIns="45720" anchor="t" anchorCtr="0"/>
          <a:lstStyle/>
          <a:p>
            <a:pPr eaLnBrk="1" hangingPunct="1">
              <a:lnSpc>
                <a:spcPct val="110000"/>
              </a:lnSpc>
            </a:pPr>
            <a:r>
              <a:rPr lang="zh-CN" altLang="en-US"/>
              <a:t>每</a:t>
            </a:r>
            <a:r>
              <a:rPr lang="en-US" altLang="zh-CN">
                <a:solidFill>
                  <a:srgbClr val="FF0000"/>
                </a:solidFill>
              </a:rPr>
              <a:t>1</a:t>
            </a:r>
            <a:r>
              <a:rPr lang="zh-CN" altLang="en-US"/>
              <a:t>件严重的意外事件背后</a:t>
            </a:r>
            <a:endParaRPr lang="zh-CN" altLang="en-US"/>
          </a:p>
          <a:p>
            <a:pPr eaLnBrk="1" hangingPunct="1">
              <a:lnSpc>
                <a:spcPct val="110000"/>
              </a:lnSpc>
            </a:pPr>
            <a:r>
              <a:rPr lang="zh-CN" altLang="en-US"/>
              <a:t>隐藏</a:t>
            </a:r>
            <a:r>
              <a:rPr lang="en-US" altLang="zh-CN">
                <a:solidFill>
                  <a:srgbClr val="FF0000"/>
                </a:solidFill>
              </a:rPr>
              <a:t>10</a:t>
            </a:r>
            <a:r>
              <a:rPr lang="zh-CN" altLang="en-US"/>
              <a:t>件轻微的意外事件</a:t>
            </a:r>
            <a:endParaRPr lang="zh-CN" altLang="en-US"/>
          </a:p>
          <a:p>
            <a:pPr eaLnBrk="1" hangingPunct="1">
              <a:lnSpc>
                <a:spcPct val="110000"/>
              </a:lnSpc>
            </a:pPr>
            <a:r>
              <a:rPr lang="zh-CN" altLang="en-US"/>
              <a:t>存在</a:t>
            </a:r>
            <a:r>
              <a:rPr lang="en-US" altLang="zh-CN">
                <a:solidFill>
                  <a:srgbClr val="FF0000"/>
                </a:solidFill>
              </a:rPr>
              <a:t>30</a:t>
            </a:r>
            <a:r>
              <a:rPr lang="zh-CN" altLang="en-US"/>
              <a:t>件未造成伤害的意外</a:t>
            </a:r>
            <a:endParaRPr lang="zh-CN" altLang="en-US"/>
          </a:p>
          <a:p>
            <a:pPr eaLnBrk="1" hangingPunct="1">
              <a:lnSpc>
                <a:spcPct val="110000"/>
              </a:lnSpc>
            </a:pPr>
            <a:r>
              <a:rPr lang="zh-CN" altLang="en-US"/>
              <a:t>可能存在</a:t>
            </a:r>
            <a:r>
              <a:rPr lang="en-US" altLang="zh-CN">
                <a:solidFill>
                  <a:srgbClr val="FF0000"/>
                </a:solidFill>
              </a:rPr>
              <a:t>600</a:t>
            </a:r>
            <a:r>
              <a:rPr lang="zh-CN" altLang="en-US"/>
              <a:t>件可能引发意外的异常事件</a:t>
            </a:r>
            <a:r>
              <a:rPr lang="en-US" altLang="zh-CN"/>
              <a:t>(</a:t>
            </a:r>
            <a:r>
              <a:rPr lang="zh-CN" altLang="en-US"/>
              <a:t>或不安全行为</a:t>
            </a:r>
            <a:r>
              <a:rPr lang="en-US" altLang="zh-CN"/>
              <a:t>)</a:t>
            </a:r>
            <a:endParaRPr lang="zh-CN" altLang="en-US"/>
          </a:p>
        </p:txBody>
      </p:sp>
      <p:sp>
        <p:nvSpPr>
          <p:cNvPr id="40968" name="矩形 3"/>
          <p:cNvSpPr/>
          <p:nvPr/>
        </p:nvSpPr>
        <p:spPr>
          <a:xfrm>
            <a:off x="881063" y="5029200"/>
            <a:ext cx="7291387" cy="585788"/>
          </a:xfrm>
          <a:prstGeom prst="rect">
            <a:avLst/>
          </a:prstGeom>
          <a:solidFill>
            <a:schemeClr val="accent1"/>
          </a:solidFill>
          <a:ln w="25400" cap="flat" cmpd="sng">
            <a:solidFill>
              <a:srgbClr val="395E8A"/>
            </a:solidFill>
            <a:prstDash val="solid"/>
            <a:bevel/>
            <a:headEnd type="none" w="med" len="med"/>
            <a:tailEnd type="none" w="med" len="med"/>
          </a:ln>
        </p:spPr>
        <p:txBody>
          <a:bodyPr anchor="ctr" anchorCtr="0">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3200">
                <a:latin typeface="宋体" panose="02010600030101010101" pitchFamily="2" charset="-122"/>
                <a:sym typeface="宋体" panose="02010600030101010101" pitchFamily="2" charset="-122"/>
              </a:rPr>
              <a:t>没有一件医疗伤害事件应该被忽视</a:t>
            </a:r>
            <a:endParaRPr lang="zh-CN" altLang="en-US">
              <a:latin typeface="Arial" pitchFamily="34" charset="0"/>
              <a:ea typeface="PMingLiU" pitchFamily="18" charset="-12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0968"/>
                                        </p:tgtEl>
                                        <p:attrNameLst>
                                          <p:attrName>style.visibility</p:attrName>
                                        </p:attrNameLst>
                                      </p:cBhvr>
                                      <p:to>
                                        <p:strVal val="visible"/>
                                      </p:to>
                                    </p:set>
                                    <p:animEffect filter="blinds(horizontal)">
                                      <p:cBhvr>
                                        <p:cTn id="7" dur="500"/>
                                        <p:tgtEl>
                                          <p:spTgt spid="40968"/>
                                        </p:tgtEl>
                                      </p:cBhvr>
                                    </p:animEffect>
                                  </p:childTnLst>
                                </p:cTn>
                              </p:par>
                            </p:childTnLst>
                          </p:cTn>
                        </p:par>
                        <p:par>
                          <p:cTn id="8" fill="hold" nodeType="afterGroup">
                            <p:stCondLst>
                              <p:cond delay="500"/>
                            </p:stCondLst>
                            <p:childTnLst>
                              <p:par>
                                <p:cTn id="9" presetID="5" presetClass="emph" presetSubtype="1" dur="indefinite" grpId="1" nodeType="afterEffect">
                                  <p:stCondLst>
                                    <p:cond delay="0"/>
                                  </p:stCondLst>
                                  <p:childTnLst>
                                    <p:set>
                                      <p:cBhvr override="childStyle">
                                        <p:cTn id="10" dur="indefinite"/>
                                        <p:tgtEl>
                                          <p:spTgt spid="40968"/>
                                        </p:tgtEl>
                                        <p:attrNameLst>
                                          <p:attrName>style.fontStyle</p:attrName>
                                        </p:attrNameLst>
                                      </p:cBhvr>
                                      <p:to>
                                        <p:strVal val="normal"/>
                                      </p:to>
                                    </p:set>
                                    <p:set>
                                      <p:cBhvr override="childStyle">
                                        <p:cTn id="11" dur="indefinite"/>
                                        <p:tgtEl>
                                          <p:spTgt spid="40968"/>
                                        </p:tgtEl>
                                        <p:attrNameLst>
                                          <p:attrName>style.fontWeight</p:attrName>
                                        </p:attrNameLst>
                                      </p:cBhvr>
                                      <p:to>
                                        <p:strVal val="bold"/>
                                      </p:to>
                                    </p:set>
                                    <p:set>
                                      <p:cBhvr override="childStyle">
                                        <p:cTn id="12" dur="indefinite"/>
                                        <p:tgtEl>
                                          <p:spTgt spid="40968"/>
                                        </p:tgtEl>
                                        <p:attrNameLst>
                                          <p:attrName>style.textDecorationUnderline</p:attrName>
                                        </p:attrNameLst>
                                      </p:cBhvr>
                                      <p:to>
                                        <p:strVal val="false"/>
                                      </p:to>
                                    </p:set>
                                  </p:childTnLst>
                                </p:cTn>
                              </p:par>
                            </p:childTnLst>
                          </p:cTn>
                        </p:par>
                        <p:par>
                          <p:cTn id="13" fill="hold" nodeType="afterGroup">
                            <p:stCondLst>
                              <p:cond delay="indefinite"/>
                            </p:stCondLst>
                            <p:childTnLst>
                              <p:par>
                                <p:cTn id="14" presetID="1" presetClass="emph" presetSubtype="2" dur="2000" fill="hold" nodeType="afterEffect">
                                  <p:stCondLst>
                                    <p:cond delay="0"/>
                                  </p:stCondLst>
                                  <p:childTnLst>
                                    <p:animClr clrSpc="rgb" dir="cw">
                                      <p:cBhvr>
                                        <p:cTn id="15" dur="2000" fill="hold"/>
                                        <p:tgtEl>
                                          <p:spTgt spid="40968"/>
                                        </p:tgtEl>
                                        <p:attrNameLst>
                                          <p:attrName>fillcolor</p:attrName>
                                        </p:attrNameLst>
                                      </p:cBhvr>
                                      <p:to>
                                        <a:schemeClr val="accent2"/>
                                      </p:to>
                                    </p:animClr>
                                    <p:set>
                                      <p:cBhvr>
                                        <p:cTn id="16" dur="2000" fill="hold"/>
                                        <p:tgtEl>
                                          <p:spTgt spid="40968"/>
                                        </p:tgtEl>
                                        <p:attrNameLst>
                                          <p:attrName>fill.type</p:attrName>
                                        </p:attrNameLst>
                                      </p:cBhvr>
                                      <p:to>
                                        <p:strVal val="solid"/>
                                      </p:to>
                                    </p:set>
                                    <p:set>
                                      <p:cBhvr>
                                        <p:cTn id="17" dur="2000" fill="hold"/>
                                        <p:tgtEl>
                                          <p:spTgt spid="40968"/>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8" grpId="0"/>
      <p:bldP spid="40968"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457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4580"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pic>
        <p:nvPicPr>
          <p:cNvPr id="24581" name="Picture 4" descr="untitled"/>
          <p:cNvPicPr>
            <a:picLocks noChangeAspect="1"/>
          </p:cNvPicPr>
          <p:nvPr/>
        </p:nvPicPr>
        <p:blipFill>
          <a:blip r:embed="rId2"/>
          <a:stretch>
            <a:fillRect/>
          </a:stretch>
        </p:blipFill>
        <p:spPr>
          <a:xfrm>
            <a:off x="2546350" y="1584325"/>
            <a:ext cx="3421063" cy="4672013"/>
          </a:xfrm>
          <a:prstGeom prst="rect">
            <a:avLst/>
          </a:prstGeom>
          <a:noFill/>
          <a:ln w="9525">
            <a:noFill/>
          </a:ln>
        </p:spPr>
      </p:pic>
      <p:sp>
        <p:nvSpPr>
          <p:cNvPr id="24582" name="Rectangle 5"/>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latin typeface="华文细黑" panose="02010600040101010101" pitchFamily="2" charset="-122"/>
                <a:ea typeface="华文细黑" panose="02010600040101010101" pitchFamily="2" charset="-122"/>
                <a:sym typeface="华文细黑" panose="02010600040101010101" pitchFamily="2" charset="-122"/>
              </a:rPr>
              <a:t>事故频率的冰山效应</a:t>
            </a:r>
            <a:r>
              <a:rPr lang="en-US" altLang="zh-CN" sz="3200" b="1">
                <a:latin typeface="华文细黑" panose="02010600040101010101" pitchFamily="2" charset="-122"/>
                <a:ea typeface="华文细黑" panose="02010600040101010101" pitchFamily="2" charset="-122"/>
                <a:sym typeface="华文细黑" panose="02010600040101010101" pitchFamily="2" charset="-122"/>
              </a:rPr>
              <a:t>(Bird)</a:t>
            </a:r>
            <a:endParaRPr lang="zh-CN" altLang="en-US" sz="3200" b="1">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41992" name="Line 6"/>
          <p:cNvSpPr/>
          <p:nvPr/>
        </p:nvSpPr>
        <p:spPr>
          <a:xfrm flipH="1">
            <a:off x="684213" y="3159125"/>
            <a:ext cx="7991475" cy="0"/>
          </a:xfrm>
          <a:prstGeom prst="line">
            <a:avLst/>
          </a:prstGeom>
          <a:ln w="57150" cap="flat" cmpd="sng">
            <a:solidFill>
              <a:srgbClr val="FF0000"/>
            </a:solidFill>
            <a:prstDash val="solid"/>
            <a:bevel/>
            <a:headEnd type="none" w="med" len="med"/>
            <a:tailEnd type="stealth" w="lg" len="lg"/>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1993" name="Text Box 7"/>
          <p:cNvSpPr/>
          <p:nvPr/>
        </p:nvSpPr>
        <p:spPr>
          <a:xfrm>
            <a:off x="6157913" y="1882775"/>
            <a:ext cx="2374900" cy="9159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solidFill>
                  <a:srgbClr val="FF0000"/>
                </a:solidFill>
                <a:latin typeface="Arial" pitchFamily="34" charset="0"/>
                <a:sym typeface="Arial" pitchFamily="34" charset="0"/>
              </a:rPr>
              <a:t>警讯事件</a:t>
            </a:r>
            <a:endParaRPr lang="zh-CN" altLang="en-US" b="1">
              <a:solidFill>
                <a:srgbClr val="FF0000"/>
              </a:solidFill>
              <a:latin typeface="Arial" pitchFamily="34" charset="0"/>
              <a:sym typeface="Arial" pitchFamily="34" charset="0"/>
            </a:endParaRPr>
          </a:p>
          <a:p>
            <a:pPr eaLnBrk="1" hangingPunct="1"/>
            <a:r>
              <a:rPr lang="zh-CN" altLang="en-US" b="1">
                <a:solidFill>
                  <a:srgbClr val="FF0000"/>
                </a:solidFill>
                <a:latin typeface="Arial" pitchFamily="34" charset="0"/>
                <a:sym typeface="Arial" pitchFamily="34" charset="0"/>
              </a:rPr>
              <a:t>（ </a:t>
            </a:r>
            <a:r>
              <a:rPr lang="en-US" altLang="zh-CN" b="1">
                <a:solidFill>
                  <a:srgbClr val="FF0000"/>
                </a:solidFill>
                <a:latin typeface="Arial" pitchFamily="34" charset="0"/>
                <a:sym typeface="Arial" pitchFamily="34" charset="0"/>
              </a:rPr>
              <a:t>Adverse Event,</a:t>
            </a:r>
            <a:endParaRPr lang="zh-CN" altLang="en-US" b="1">
              <a:solidFill>
                <a:srgbClr val="FF0000"/>
              </a:solidFill>
              <a:latin typeface="Arial" pitchFamily="34" charset="0"/>
              <a:sym typeface="Arial" pitchFamily="34" charset="0"/>
            </a:endParaRPr>
          </a:p>
          <a:p>
            <a:pPr eaLnBrk="1" hangingPunct="1"/>
            <a:r>
              <a:rPr lang="en-US" altLang="zh-CN" b="1">
                <a:solidFill>
                  <a:srgbClr val="FF0000"/>
                </a:solidFill>
                <a:latin typeface="Arial" pitchFamily="34" charset="0"/>
                <a:sym typeface="Arial" pitchFamily="34" charset="0"/>
              </a:rPr>
              <a:t>Sentinel Event</a:t>
            </a:r>
            <a:r>
              <a:rPr lang="zh-CN" altLang="en-US" b="1">
                <a:solidFill>
                  <a:srgbClr val="FF0000"/>
                </a:solidFill>
                <a:latin typeface="Arial" pitchFamily="34" charset="0"/>
                <a:sym typeface="Arial" pitchFamily="34" charset="0"/>
              </a:rPr>
              <a:t>）</a:t>
            </a:r>
            <a:endParaRPr lang="zh-CN" altLang="en-US">
              <a:latin typeface="Arial" pitchFamily="34" charset="0"/>
              <a:ea typeface="PMingLiU" pitchFamily="18" charset="-120"/>
            </a:endParaRPr>
          </a:p>
        </p:txBody>
      </p:sp>
      <p:sp>
        <p:nvSpPr>
          <p:cNvPr id="41994" name="Text Box 9"/>
          <p:cNvSpPr/>
          <p:nvPr/>
        </p:nvSpPr>
        <p:spPr>
          <a:xfrm>
            <a:off x="6229350" y="3182938"/>
            <a:ext cx="2663825" cy="119062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solidFill>
                  <a:srgbClr val="FF0000"/>
                </a:solidFill>
                <a:latin typeface="Arial" pitchFamily="34" charset="0"/>
                <a:sym typeface="Arial" pitchFamily="34" charset="0"/>
              </a:rPr>
              <a:t>不良事件</a:t>
            </a:r>
            <a:endParaRPr lang="zh-CN" altLang="en-US" b="1">
              <a:solidFill>
                <a:srgbClr val="FF0000"/>
              </a:solidFill>
              <a:latin typeface="Arial" pitchFamily="34" charset="0"/>
              <a:sym typeface="Arial" pitchFamily="34" charset="0"/>
            </a:endParaRPr>
          </a:p>
          <a:p>
            <a:pPr eaLnBrk="1" hangingPunct="1"/>
            <a:r>
              <a:rPr lang="zh-CN" altLang="en-US" b="1">
                <a:solidFill>
                  <a:srgbClr val="FF0000"/>
                </a:solidFill>
                <a:latin typeface="Arial" pitchFamily="34" charset="0"/>
                <a:sym typeface="Arial" pitchFamily="34" charset="0"/>
              </a:rPr>
              <a:t>（ </a:t>
            </a:r>
            <a:r>
              <a:rPr lang="en-US" altLang="zh-CN" b="1">
                <a:solidFill>
                  <a:srgbClr val="FF0000"/>
                </a:solidFill>
                <a:latin typeface="Arial" pitchFamily="34" charset="0"/>
                <a:sym typeface="Arial" pitchFamily="34" charset="0"/>
              </a:rPr>
              <a:t>Adverse event </a:t>
            </a:r>
            <a:r>
              <a:rPr lang="zh-CN" altLang="en-US" b="1">
                <a:solidFill>
                  <a:srgbClr val="FF0000"/>
                </a:solidFill>
                <a:latin typeface="Arial" pitchFamily="34" charset="0"/>
                <a:sym typeface="Arial" pitchFamily="34" charset="0"/>
              </a:rPr>
              <a:t>）</a:t>
            </a:r>
            <a:r>
              <a:rPr lang="en-US" altLang="zh-CN" b="1">
                <a:solidFill>
                  <a:srgbClr val="FF0000"/>
                </a:solidFill>
                <a:latin typeface="Arial" pitchFamily="34" charset="0"/>
                <a:sym typeface="Arial" pitchFamily="34" charset="0"/>
              </a:rPr>
              <a:t>:</a:t>
            </a:r>
            <a:endParaRPr lang="zh-CN" altLang="en-US" b="1">
              <a:solidFill>
                <a:srgbClr val="FF0000"/>
              </a:solidFill>
              <a:latin typeface="Arial" pitchFamily="34" charset="0"/>
              <a:sym typeface="Arial" pitchFamily="34" charset="0"/>
            </a:endParaRPr>
          </a:p>
          <a:p>
            <a:pPr eaLnBrk="1" hangingPunct="1"/>
            <a:r>
              <a:rPr lang="en-US" altLang="zh-CN" b="1">
                <a:solidFill>
                  <a:srgbClr val="FF0000"/>
                </a:solidFill>
                <a:latin typeface="Arial" pitchFamily="34" charset="0"/>
                <a:sym typeface="Arial" pitchFamily="34" charset="0"/>
              </a:rPr>
              <a:t>Error Present</a:t>
            </a:r>
            <a:endParaRPr lang="zh-CN" altLang="en-US" b="1">
              <a:solidFill>
                <a:srgbClr val="FF0000"/>
              </a:solidFill>
              <a:latin typeface="Arial" pitchFamily="34" charset="0"/>
              <a:sym typeface="Arial" pitchFamily="34" charset="0"/>
            </a:endParaRPr>
          </a:p>
          <a:p>
            <a:pPr eaLnBrk="1" hangingPunct="1"/>
            <a:r>
              <a:rPr lang="en-US" altLang="zh-CN" b="1">
                <a:solidFill>
                  <a:srgbClr val="FF0000"/>
                </a:solidFill>
                <a:latin typeface="Arial" pitchFamily="34" charset="0"/>
                <a:sym typeface="Arial" pitchFamily="34" charset="0"/>
              </a:rPr>
              <a:t>But No Harm</a:t>
            </a:r>
            <a:endParaRPr lang="zh-CN" altLang="en-US">
              <a:latin typeface="Arial" pitchFamily="34" charset="0"/>
              <a:ea typeface="PMingLiU" pitchFamily="18" charset="-120"/>
            </a:endParaRPr>
          </a:p>
        </p:txBody>
      </p:sp>
      <p:sp>
        <p:nvSpPr>
          <p:cNvPr id="41995" name="Line 10"/>
          <p:cNvSpPr/>
          <p:nvPr/>
        </p:nvSpPr>
        <p:spPr>
          <a:xfrm flipH="1">
            <a:off x="684213" y="4437063"/>
            <a:ext cx="7991475" cy="1587"/>
          </a:xfrm>
          <a:prstGeom prst="line">
            <a:avLst/>
          </a:prstGeom>
          <a:ln w="57150" cap="flat" cmpd="sng">
            <a:solidFill>
              <a:srgbClr val="FF0000"/>
            </a:solidFill>
            <a:prstDash val="solid"/>
            <a:bevel/>
            <a:headEnd type="none" w="med" len="med"/>
            <a:tailEnd type="stealth" w="lg" len="lg"/>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1996" name="Text Box 12"/>
          <p:cNvSpPr/>
          <p:nvPr/>
        </p:nvSpPr>
        <p:spPr>
          <a:xfrm>
            <a:off x="900113" y="1989138"/>
            <a:ext cx="1368425" cy="78422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en-US" altLang="zh-CN" b="1">
                <a:latin typeface="Arial" pitchFamily="34" charset="0"/>
                <a:sym typeface="Arial" pitchFamily="34" charset="0"/>
              </a:rPr>
              <a:t>1</a:t>
            </a:r>
            <a:endParaRPr lang="zh-CN" altLang="en-US" b="1">
              <a:latin typeface="Arial" pitchFamily="34" charset="0"/>
              <a:sym typeface="Arial" pitchFamily="34" charset="0"/>
            </a:endParaRPr>
          </a:p>
          <a:p>
            <a:pPr algn="ctr" eaLnBrk="1" hangingPunct="1">
              <a:spcBef>
                <a:spcPct val="50000"/>
              </a:spcBef>
            </a:pPr>
            <a:r>
              <a:rPr lang="zh-CN" altLang="en-US" b="1">
                <a:latin typeface="Arial" pitchFamily="34" charset="0"/>
                <a:sym typeface="Arial" pitchFamily="34" charset="0"/>
              </a:rPr>
              <a:t>严重伤害</a:t>
            </a:r>
            <a:endParaRPr lang="zh-CN" altLang="en-US">
              <a:latin typeface="Arial" pitchFamily="34" charset="0"/>
              <a:ea typeface="PMingLiU" pitchFamily="18" charset="-120"/>
            </a:endParaRPr>
          </a:p>
        </p:txBody>
      </p:sp>
      <p:sp>
        <p:nvSpPr>
          <p:cNvPr id="41997" name="Text Box 13"/>
          <p:cNvSpPr/>
          <p:nvPr/>
        </p:nvSpPr>
        <p:spPr>
          <a:xfrm>
            <a:off x="900113" y="3284538"/>
            <a:ext cx="1368425" cy="1062037"/>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en-US" altLang="zh-CN" b="1">
                <a:latin typeface="Arial" pitchFamily="34" charset="0"/>
                <a:sym typeface="Arial" pitchFamily="34" charset="0"/>
              </a:rPr>
              <a:t>10~30</a:t>
            </a:r>
            <a:endParaRPr lang="zh-CN" altLang="en-US" b="1">
              <a:latin typeface="Arial" pitchFamily="34" charset="0"/>
              <a:sym typeface="Arial" pitchFamily="34" charset="0"/>
            </a:endParaRPr>
          </a:p>
          <a:p>
            <a:pPr algn="ctr" eaLnBrk="1" hangingPunct="1">
              <a:spcBef>
                <a:spcPct val="50000"/>
              </a:spcBef>
            </a:pPr>
            <a:r>
              <a:rPr lang="zh-CN" altLang="en-US" b="1">
                <a:latin typeface="Arial" pitchFamily="34" charset="0"/>
                <a:sym typeface="Arial" pitchFamily="34" charset="0"/>
              </a:rPr>
              <a:t>轻微伤害</a:t>
            </a:r>
            <a:endParaRPr lang="zh-CN" altLang="en-US" b="1">
              <a:latin typeface="Arial" pitchFamily="34" charset="0"/>
              <a:sym typeface="Arial" pitchFamily="34" charset="0"/>
            </a:endParaRPr>
          </a:p>
          <a:p>
            <a:pPr algn="ctr" eaLnBrk="1" hangingPunct="1"/>
            <a:r>
              <a:rPr lang="zh-CN" altLang="en-US" b="1">
                <a:latin typeface="Arial" pitchFamily="34" charset="0"/>
                <a:sym typeface="Arial" pitchFamily="34" charset="0"/>
              </a:rPr>
              <a:t>财务损失</a:t>
            </a:r>
            <a:endParaRPr lang="zh-CN" altLang="en-US">
              <a:latin typeface="Arial" pitchFamily="34" charset="0"/>
              <a:ea typeface="PMingLiU" pitchFamily="18" charset="-120"/>
            </a:endParaRPr>
          </a:p>
        </p:txBody>
      </p:sp>
      <p:sp>
        <p:nvSpPr>
          <p:cNvPr id="41998" name="等腰三角形 11"/>
          <p:cNvSpPr/>
          <p:nvPr/>
        </p:nvSpPr>
        <p:spPr>
          <a:xfrm>
            <a:off x="1736725" y="1584325"/>
            <a:ext cx="5272088" cy="4545013"/>
          </a:xfrm>
          <a:prstGeom prst="triangle">
            <a:avLst>
              <a:gd name="adj" fmla="val 50000"/>
            </a:avLst>
          </a:prstGeom>
          <a:solidFill>
            <a:srgbClr val="4F81BD">
              <a:alpha val="14117"/>
            </a:srgbClr>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FFFFFF"/>
              </a:solidFill>
              <a:latin typeface="宋体" panose="02010600030101010101" pitchFamily="2" charset="-122"/>
              <a:sym typeface="宋体" panose="02010600030101010101" pitchFamily="2" charset="-122"/>
            </a:endParaRPr>
          </a:p>
        </p:txBody>
      </p:sp>
      <p:sp>
        <p:nvSpPr>
          <p:cNvPr id="41999" name="Text Box 14"/>
          <p:cNvSpPr/>
          <p:nvPr/>
        </p:nvSpPr>
        <p:spPr>
          <a:xfrm>
            <a:off x="755650" y="4724400"/>
            <a:ext cx="1512888" cy="92392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latin typeface="Arial" pitchFamily="34" charset="0"/>
                <a:sym typeface="Arial" pitchFamily="34" charset="0"/>
              </a:rPr>
              <a:t>600</a:t>
            </a:r>
            <a:endParaRPr lang="zh-CN" altLang="en-US" b="1">
              <a:latin typeface="Arial" pitchFamily="34" charset="0"/>
              <a:sym typeface="Arial" pitchFamily="34" charset="0"/>
            </a:endParaRPr>
          </a:p>
          <a:p>
            <a:pPr algn="ctr" eaLnBrk="1" hangingPunct="1"/>
            <a:r>
              <a:rPr lang="zh-CN" altLang="en-US" b="1">
                <a:latin typeface="Arial" pitchFamily="34" charset="0"/>
                <a:sym typeface="Arial" pitchFamily="34" charset="0"/>
              </a:rPr>
              <a:t>无伤害损失</a:t>
            </a:r>
            <a:endParaRPr lang="zh-CN" altLang="en-US" b="1">
              <a:latin typeface="Arial" pitchFamily="34" charset="0"/>
              <a:sym typeface="Arial" pitchFamily="34" charset="0"/>
            </a:endParaRPr>
          </a:p>
          <a:p>
            <a:pPr algn="ctr" eaLnBrk="1" hangingPunct="1"/>
            <a:r>
              <a:rPr lang="zh-CN" altLang="en-US" b="1">
                <a:latin typeface="Arial" pitchFamily="34" charset="0"/>
                <a:sym typeface="Arial" pitchFamily="34" charset="0"/>
              </a:rPr>
              <a:t>（几近疏失）</a:t>
            </a:r>
            <a:endParaRPr lang="zh-CN" altLang="en-US">
              <a:latin typeface="Arial" pitchFamily="34" charset="0"/>
              <a:ea typeface="PMingLiU" pitchFamily="18" charset="-120"/>
            </a:endParaRPr>
          </a:p>
        </p:txBody>
      </p:sp>
      <p:sp>
        <p:nvSpPr>
          <p:cNvPr id="42000" name="Text Box 11"/>
          <p:cNvSpPr/>
          <p:nvPr/>
        </p:nvSpPr>
        <p:spPr>
          <a:xfrm>
            <a:off x="6229350" y="4581525"/>
            <a:ext cx="2663825" cy="120015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b="1">
                <a:solidFill>
                  <a:srgbClr val="FF0000"/>
                </a:solidFill>
                <a:latin typeface="Arial" pitchFamily="34" charset="0"/>
                <a:sym typeface="Arial" pitchFamily="34" charset="0"/>
              </a:rPr>
              <a:t>接近失误</a:t>
            </a:r>
            <a:endParaRPr lang="en-US" altLang="zh-CN" b="1">
              <a:solidFill>
                <a:srgbClr val="FF0000"/>
              </a:solidFill>
              <a:latin typeface="Arial" pitchFamily="34" charset="0"/>
              <a:sym typeface="Arial" pitchFamily="34" charset="0"/>
            </a:endParaRPr>
          </a:p>
          <a:p>
            <a:pPr eaLnBrk="1" hangingPunct="1"/>
            <a:r>
              <a:rPr lang="zh-CN" altLang="en-US" b="1">
                <a:solidFill>
                  <a:srgbClr val="FF0000"/>
                </a:solidFill>
                <a:latin typeface="Arial" pitchFamily="34" charset="0"/>
                <a:sym typeface="Arial" pitchFamily="34" charset="0"/>
              </a:rPr>
              <a:t>（ </a:t>
            </a:r>
            <a:r>
              <a:rPr lang="en-US" altLang="zh-CN" b="1">
                <a:solidFill>
                  <a:srgbClr val="FF0000"/>
                </a:solidFill>
                <a:latin typeface="Arial" pitchFamily="34" charset="0"/>
                <a:sym typeface="Arial" pitchFamily="34" charset="0"/>
              </a:rPr>
              <a:t>Near miss </a:t>
            </a:r>
            <a:r>
              <a:rPr lang="zh-CN" altLang="en-US" b="1">
                <a:solidFill>
                  <a:srgbClr val="FF0000"/>
                </a:solidFill>
                <a:latin typeface="Arial" pitchFamily="34" charset="0"/>
                <a:sym typeface="Arial" pitchFamily="34" charset="0"/>
              </a:rPr>
              <a:t>）：</a:t>
            </a:r>
            <a:endParaRPr lang="zh-CN" altLang="en-US" b="1">
              <a:solidFill>
                <a:srgbClr val="FF0000"/>
              </a:solidFill>
              <a:latin typeface="Arial" pitchFamily="34" charset="0"/>
              <a:sym typeface="Arial" pitchFamily="34" charset="0"/>
            </a:endParaRPr>
          </a:p>
          <a:p>
            <a:pPr eaLnBrk="1" hangingPunct="1"/>
            <a:r>
              <a:rPr lang="en-US" altLang="zh-CN" b="1">
                <a:solidFill>
                  <a:srgbClr val="FF0000"/>
                </a:solidFill>
                <a:latin typeface="Arial" pitchFamily="34" charset="0"/>
                <a:sym typeface="Arial" pitchFamily="34" charset="0"/>
              </a:rPr>
              <a:t>Error Not Present</a:t>
            </a:r>
            <a:endParaRPr lang="zh-CN" altLang="en-US" b="1">
              <a:solidFill>
                <a:srgbClr val="FF0000"/>
              </a:solidFill>
              <a:latin typeface="Arial" pitchFamily="34" charset="0"/>
              <a:sym typeface="Arial" pitchFamily="34" charset="0"/>
            </a:endParaRPr>
          </a:p>
          <a:p>
            <a:pPr eaLnBrk="1" hangingPunct="1"/>
            <a:r>
              <a:rPr lang="en-US" altLang="zh-CN" b="1">
                <a:solidFill>
                  <a:srgbClr val="FF0000"/>
                </a:solidFill>
                <a:latin typeface="Arial" pitchFamily="34" charset="0"/>
                <a:sym typeface="Arial" pitchFamily="34" charset="0"/>
              </a:rPr>
              <a:t>Near Miss</a:t>
            </a:r>
            <a:endParaRPr lang="zh-CN" altLang="en-US">
              <a:latin typeface="Arial" pitchFamily="34" charset="0"/>
              <a:ea typeface="PMingLiU" pitchFamily="18" charset="-12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1998"/>
                                        </p:tgtEl>
                                        <p:attrNameLst>
                                          <p:attrName>style.visibility</p:attrName>
                                        </p:attrNameLst>
                                      </p:cBhvr>
                                      <p:to>
                                        <p:strVal val="visible"/>
                                      </p:to>
                                    </p:set>
                                    <p:anim calcmode="lin" valueType="num">
                                      <p:cBhvr>
                                        <p:cTn id="7" dur="500" fill="hold"/>
                                        <p:tgtEl>
                                          <p:spTgt spid="41998"/>
                                        </p:tgtEl>
                                        <p:attrNameLst>
                                          <p:attrName>ppt_x</p:attrName>
                                        </p:attrNameLst>
                                      </p:cBhvr>
                                      <p:tavLst>
                                        <p:tav tm="0">
                                          <p:val>
                                            <p:strVal val="#ppt_x"/>
                                          </p:val>
                                        </p:tav>
                                        <p:tav tm="100000">
                                          <p:val>
                                            <p:strVal val="#ppt_x"/>
                                          </p:val>
                                        </p:tav>
                                      </p:tavLst>
                                    </p:anim>
                                    <p:anim calcmode="lin" valueType="num">
                                      <p:cBhvr>
                                        <p:cTn id="8" dur="500" fill="hold"/>
                                        <p:tgtEl>
                                          <p:spTgt spid="4199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1995"/>
                                        </p:tgtEl>
                                        <p:attrNameLst>
                                          <p:attrName>style.visibility</p:attrName>
                                        </p:attrNameLst>
                                      </p:cBhvr>
                                      <p:to>
                                        <p:strVal val="visible"/>
                                      </p:to>
                                    </p:set>
                                    <p:anim calcmode="lin" valueType="num">
                                      <p:cBhvr>
                                        <p:cTn id="13" dur="500" fill="hold"/>
                                        <p:tgtEl>
                                          <p:spTgt spid="41995"/>
                                        </p:tgtEl>
                                        <p:attrNameLst>
                                          <p:attrName>ppt_x</p:attrName>
                                        </p:attrNameLst>
                                      </p:cBhvr>
                                      <p:tavLst>
                                        <p:tav tm="0">
                                          <p:val>
                                            <p:strVal val="#ppt_x"/>
                                          </p:val>
                                        </p:tav>
                                        <p:tav tm="100000">
                                          <p:val>
                                            <p:strVal val="#ppt_x"/>
                                          </p:val>
                                        </p:tav>
                                      </p:tavLst>
                                    </p:anim>
                                    <p:anim calcmode="lin" valueType="num">
                                      <p:cBhvr>
                                        <p:cTn id="14" dur="500" fill="hold"/>
                                        <p:tgtEl>
                                          <p:spTgt spid="4199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2000"/>
                                        </p:tgtEl>
                                        <p:attrNameLst>
                                          <p:attrName>style.visibility</p:attrName>
                                        </p:attrNameLst>
                                      </p:cBhvr>
                                      <p:to>
                                        <p:strVal val="visible"/>
                                      </p:to>
                                    </p:set>
                                    <p:anim calcmode="lin" valueType="num">
                                      <p:cBhvr>
                                        <p:cTn id="19" dur="500" fill="hold"/>
                                        <p:tgtEl>
                                          <p:spTgt spid="42000"/>
                                        </p:tgtEl>
                                        <p:attrNameLst>
                                          <p:attrName>ppt_x</p:attrName>
                                        </p:attrNameLst>
                                      </p:cBhvr>
                                      <p:tavLst>
                                        <p:tav tm="0">
                                          <p:val>
                                            <p:strVal val="#ppt_x"/>
                                          </p:val>
                                        </p:tav>
                                        <p:tav tm="100000">
                                          <p:val>
                                            <p:strVal val="#ppt_x"/>
                                          </p:val>
                                        </p:tav>
                                      </p:tavLst>
                                    </p:anim>
                                    <p:anim calcmode="lin" valueType="num">
                                      <p:cBhvr>
                                        <p:cTn id="20" dur="500" fill="hold"/>
                                        <p:tgtEl>
                                          <p:spTgt spid="42000"/>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41999"/>
                                        </p:tgtEl>
                                        <p:attrNameLst>
                                          <p:attrName>style.visibility</p:attrName>
                                        </p:attrNameLst>
                                      </p:cBhvr>
                                      <p:to>
                                        <p:strVal val="visible"/>
                                      </p:to>
                                    </p:set>
                                    <p:anim calcmode="lin" valueType="num">
                                      <p:cBhvr>
                                        <p:cTn id="23" dur="500" fill="hold"/>
                                        <p:tgtEl>
                                          <p:spTgt spid="41999"/>
                                        </p:tgtEl>
                                        <p:attrNameLst>
                                          <p:attrName>ppt_x</p:attrName>
                                        </p:attrNameLst>
                                      </p:cBhvr>
                                      <p:tavLst>
                                        <p:tav tm="0">
                                          <p:val>
                                            <p:strVal val="#ppt_x"/>
                                          </p:val>
                                        </p:tav>
                                        <p:tav tm="100000">
                                          <p:val>
                                            <p:strVal val="#ppt_x"/>
                                          </p:val>
                                        </p:tav>
                                      </p:tavLst>
                                    </p:anim>
                                    <p:anim calcmode="lin" valueType="num">
                                      <p:cBhvr>
                                        <p:cTn id="24" dur="500" fill="hold"/>
                                        <p:tgtEl>
                                          <p:spTgt spid="41999"/>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41992"/>
                                        </p:tgtEl>
                                        <p:attrNameLst>
                                          <p:attrName>style.visibility</p:attrName>
                                        </p:attrNameLst>
                                      </p:cBhvr>
                                      <p:to>
                                        <p:strVal val="visible"/>
                                      </p:to>
                                    </p:set>
                                    <p:anim calcmode="lin" valueType="num">
                                      <p:cBhvr>
                                        <p:cTn id="29" dur="500" fill="hold"/>
                                        <p:tgtEl>
                                          <p:spTgt spid="41992"/>
                                        </p:tgtEl>
                                        <p:attrNameLst>
                                          <p:attrName>ppt_x</p:attrName>
                                        </p:attrNameLst>
                                      </p:cBhvr>
                                      <p:tavLst>
                                        <p:tav tm="0">
                                          <p:val>
                                            <p:strVal val="#ppt_x"/>
                                          </p:val>
                                        </p:tav>
                                        <p:tav tm="100000">
                                          <p:val>
                                            <p:strVal val="#ppt_x"/>
                                          </p:val>
                                        </p:tav>
                                      </p:tavLst>
                                    </p:anim>
                                    <p:anim calcmode="lin" valueType="num">
                                      <p:cBhvr>
                                        <p:cTn id="30" dur="500" fill="hold"/>
                                        <p:tgtEl>
                                          <p:spTgt spid="41992"/>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41997"/>
                                        </p:tgtEl>
                                        <p:attrNameLst>
                                          <p:attrName>style.visibility</p:attrName>
                                        </p:attrNameLst>
                                      </p:cBhvr>
                                      <p:to>
                                        <p:strVal val="visible"/>
                                      </p:to>
                                    </p:set>
                                    <p:anim calcmode="lin" valueType="num">
                                      <p:cBhvr>
                                        <p:cTn id="35" dur="500" fill="hold"/>
                                        <p:tgtEl>
                                          <p:spTgt spid="41997"/>
                                        </p:tgtEl>
                                        <p:attrNameLst>
                                          <p:attrName>ppt_x</p:attrName>
                                        </p:attrNameLst>
                                      </p:cBhvr>
                                      <p:tavLst>
                                        <p:tav tm="0">
                                          <p:val>
                                            <p:strVal val="#ppt_x"/>
                                          </p:val>
                                        </p:tav>
                                        <p:tav tm="100000">
                                          <p:val>
                                            <p:strVal val="#ppt_x"/>
                                          </p:val>
                                        </p:tav>
                                      </p:tavLst>
                                    </p:anim>
                                    <p:anim calcmode="lin" valueType="num">
                                      <p:cBhvr>
                                        <p:cTn id="36" dur="500" fill="hold"/>
                                        <p:tgtEl>
                                          <p:spTgt spid="41997"/>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41994"/>
                                        </p:tgtEl>
                                        <p:attrNameLst>
                                          <p:attrName>style.visibility</p:attrName>
                                        </p:attrNameLst>
                                      </p:cBhvr>
                                      <p:to>
                                        <p:strVal val="visible"/>
                                      </p:to>
                                    </p:set>
                                    <p:anim calcmode="lin" valueType="num">
                                      <p:cBhvr>
                                        <p:cTn id="39" dur="500" fill="hold"/>
                                        <p:tgtEl>
                                          <p:spTgt spid="41994"/>
                                        </p:tgtEl>
                                        <p:attrNameLst>
                                          <p:attrName>ppt_x</p:attrName>
                                        </p:attrNameLst>
                                      </p:cBhvr>
                                      <p:tavLst>
                                        <p:tav tm="0">
                                          <p:val>
                                            <p:strVal val="#ppt_x"/>
                                          </p:val>
                                        </p:tav>
                                        <p:tav tm="100000">
                                          <p:val>
                                            <p:strVal val="#ppt_x"/>
                                          </p:val>
                                        </p:tav>
                                      </p:tavLst>
                                    </p:anim>
                                    <p:anim calcmode="lin" valueType="num">
                                      <p:cBhvr>
                                        <p:cTn id="40" dur="500" fill="hold"/>
                                        <p:tgtEl>
                                          <p:spTgt spid="41994"/>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41996"/>
                                        </p:tgtEl>
                                        <p:attrNameLst>
                                          <p:attrName>style.visibility</p:attrName>
                                        </p:attrNameLst>
                                      </p:cBhvr>
                                      <p:to>
                                        <p:strVal val="visible"/>
                                      </p:to>
                                    </p:set>
                                    <p:anim calcmode="lin" valueType="num">
                                      <p:cBhvr>
                                        <p:cTn id="45" dur="500" fill="hold"/>
                                        <p:tgtEl>
                                          <p:spTgt spid="41996"/>
                                        </p:tgtEl>
                                        <p:attrNameLst>
                                          <p:attrName>ppt_x</p:attrName>
                                        </p:attrNameLst>
                                      </p:cBhvr>
                                      <p:tavLst>
                                        <p:tav tm="0">
                                          <p:val>
                                            <p:strVal val="#ppt_x"/>
                                          </p:val>
                                        </p:tav>
                                        <p:tav tm="100000">
                                          <p:val>
                                            <p:strVal val="#ppt_x"/>
                                          </p:val>
                                        </p:tav>
                                      </p:tavLst>
                                    </p:anim>
                                    <p:anim calcmode="lin" valueType="num">
                                      <p:cBhvr>
                                        <p:cTn id="46" dur="500" fill="hold"/>
                                        <p:tgtEl>
                                          <p:spTgt spid="41996"/>
                                        </p:tgtEl>
                                        <p:attrNameLst>
                                          <p:attrName>ppt_y</p:attrName>
                                        </p:attrNameLst>
                                      </p:cBhvr>
                                      <p:tavLst>
                                        <p:tav tm="0">
                                          <p:val>
                                            <p:strVal val="1+#ppt_h/2"/>
                                          </p:val>
                                        </p:tav>
                                        <p:tav tm="100000">
                                          <p:val>
                                            <p:strVal val="#ppt_y"/>
                                          </p:val>
                                        </p:tav>
                                      </p:tavLst>
                                    </p:anim>
                                  </p:childTnLst>
                                </p:cTn>
                              </p:par>
                              <p:par>
                                <p:cTn id="47" presetID="2" presetClass="entr" presetSubtype="4" dur="500" fill="hold" grpId="0" nodeType="withEffect">
                                  <p:stCondLst>
                                    <p:cond delay="0"/>
                                  </p:stCondLst>
                                  <p:childTnLst>
                                    <p:set>
                                      <p:cBhvr>
                                        <p:cTn id="48" dur="1" fill="hold">
                                          <p:stCondLst>
                                            <p:cond delay="0"/>
                                          </p:stCondLst>
                                        </p:cTn>
                                        <p:tgtEl>
                                          <p:spTgt spid="41993"/>
                                        </p:tgtEl>
                                        <p:attrNameLst>
                                          <p:attrName>style.visibility</p:attrName>
                                        </p:attrNameLst>
                                      </p:cBhvr>
                                      <p:to>
                                        <p:strVal val="visible"/>
                                      </p:to>
                                    </p:set>
                                    <p:anim calcmode="lin" valueType="num">
                                      <p:cBhvr>
                                        <p:cTn id="49" dur="500" fill="hold"/>
                                        <p:tgtEl>
                                          <p:spTgt spid="41993"/>
                                        </p:tgtEl>
                                        <p:attrNameLst>
                                          <p:attrName>ppt_x</p:attrName>
                                        </p:attrNameLst>
                                      </p:cBhvr>
                                      <p:tavLst>
                                        <p:tav tm="0">
                                          <p:val>
                                            <p:strVal val="#ppt_x"/>
                                          </p:val>
                                        </p:tav>
                                        <p:tav tm="100000">
                                          <p:val>
                                            <p:strVal val="#ppt_x"/>
                                          </p:val>
                                        </p:tav>
                                      </p:tavLst>
                                    </p:anim>
                                    <p:anim calcmode="lin" valueType="num">
                                      <p:cBhvr>
                                        <p:cTn id="50" dur="500" fill="hold"/>
                                        <p:tgtEl>
                                          <p:spTgt spid="4199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93" grpId="0"/>
      <p:bldP spid="41994" grpId="0"/>
      <p:bldP spid="41996" grpId="0"/>
      <p:bldP spid="41997" grpId="0"/>
      <p:bldP spid="41998" grpId="0"/>
      <p:bldP spid="41999" grpId="0"/>
      <p:bldP spid="4200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560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560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5605" name="Rectangle 2"/>
          <p:cNvSpPr>
            <a:spLocks noGrp="1"/>
          </p:cNvSpPr>
          <p:nvPr>
            <p:ph type="title"/>
          </p:nvPr>
        </p:nvSpPr>
        <p:spPr>
          <a:xfrm>
            <a:off x="268288" y="141288"/>
            <a:ext cx="6567487" cy="704850"/>
          </a:xfrm>
        </p:spPr>
        <p:txBody>
          <a:bodyPr vert="horz" wrap="square" lIns="91440" tIns="45720" rIns="91440" bIns="45720" anchor="ctr" anchorCtr="0"/>
          <a:lstStyle/>
          <a:p>
            <a:pPr algn="l" eaLnBrk="1" hangingPunct="1"/>
            <a:r>
              <a:rPr lang="zh-CN" altLang="en-US" sz="3400" b="1">
                <a:latin typeface="华文细黑" panose="02010600040101010101" pitchFamily="2" charset="-122"/>
                <a:ea typeface="华文细黑" panose="02010600040101010101" pitchFamily="2" charset="-122"/>
                <a:sym typeface="华文细黑" panose="02010600040101010101" pitchFamily="2" charset="-122"/>
              </a:rPr>
              <a:t>奶酪理论  </a:t>
            </a:r>
            <a:r>
              <a:rPr lang="en-US" altLang="zh-CN" sz="3400" b="1">
                <a:latin typeface="华文细黑" panose="02010600040101010101" pitchFamily="2" charset="-122"/>
                <a:ea typeface="华文细黑" panose="02010600040101010101" pitchFamily="2" charset="-122"/>
                <a:sym typeface="华文细黑" panose="02010600040101010101" pitchFamily="2" charset="-122"/>
              </a:rPr>
              <a:t>Swiss Cheese Model</a:t>
            </a:r>
            <a:endParaRPr lang="zh-CN" altLang="en-US"/>
          </a:p>
        </p:txBody>
      </p:sp>
      <p:sp>
        <p:nvSpPr>
          <p:cNvPr id="25606"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lnSpc>
                <a:spcPct val="80000"/>
              </a:lnSpc>
              <a:spcAft>
                <a:spcPts val="600"/>
              </a:spcAft>
            </a:pPr>
            <a:r>
              <a:rPr lang="en-US" altLang="zh-CN" sz="2600">
                <a:latin typeface="华文细黑" panose="02010600040101010101" pitchFamily="2" charset="-122"/>
                <a:ea typeface="华文细黑" panose="02010600040101010101" pitchFamily="2" charset="-122"/>
                <a:sym typeface="华文细黑" panose="02010600040101010101" pitchFamily="2" charset="-122"/>
              </a:rPr>
              <a:t>1990</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年</a:t>
            </a:r>
            <a:r>
              <a:rPr lang="en-US" altLang="zh-CN" sz="2600">
                <a:latin typeface="华文细黑" panose="02010600040101010101" pitchFamily="2" charset="-122"/>
                <a:ea typeface="华文细黑" panose="02010600040101010101" pitchFamily="2" charset="-122"/>
                <a:sym typeface="华文细黑" panose="02010600040101010101" pitchFamily="2" charset="-122"/>
              </a:rPr>
              <a:t>Reason</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提出瑞士奶酪理论（</a:t>
            </a:r>
            <a:r>
              <a:rPr lang="en-US" altLang="zh-CN" sz="2600">
                <a:latin typeface="华文细黑" panose="02010600040101010101" pitchFamily="2" charset="-122"/>
                <a:ea typeface="华文细黑" panose="02010600040101010101" pitchFamily="2" charset="-122"/>
                <a:sym typeface="华文细黑" panose="02010600040101010101" pitchFamily="2" charset="-122"/>
              </a:rPr>
              <a:t>Swiss cheese model</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），解释事故原因之连锁关系链</a:t>
            </a:r>
            <a:endParaRPr lang="zh-CN" altLang="en-US" sz="2600">
              <a:latin typeface="华文细黑" panose="02010600040101010101" pitchFamily="2" charset="-122"/>
              <a:ea typeface="华文细黑" panose="02010600040101010101" pitchFamily="2" charset="-122"/>
              <a:sym typeface="华文细黑" panose="02010600040101010101" pitchFamily="2" charset="-122"/>
            </a:endParaRPr>
          </a:p>
          <a:p>
            <a:pPr eaLnBrk="1" hangingPunct="1">
              <a:lnSpc>
                <a:spcPct val="80000"/>
              </a:lnSpc>
              <a:spcAft>
                <a:spcPts val="600"/>
              </a:spcAft>
            </a:pPr>
            <a:r>
              <a:rPr lang="zh-CN" altLang="en-US" sz="2600">
                <a:solidFill>
                  <a:srgbClr val="FF0000"/>
                </a:solidFill>
                <a:latin typeface="华文细黑" panose="02010600040101010101" pitchFamily="2" charset="-122"/>
                <a:ea typeface="华文细黑" panose="02010600040101010101" pitchFamily="2" charset="-122"/>
                <a:sym typeface="华文细黑" panose="02010600040101010101" pitchFamily="2" charset="-122"/>
              </a:rPr>
              <a:t>每一片奶酪代表一个环节，亦可视为一道防线（</a:t>
            </a:r>
            <a:r>
              <a:rPr lang="en-US" altLang="zh-CN" sz="2600">
                <a:solidFill>
                  <a:srgbClr val="FF0000"/>
                </a:solidFill>
                <a:latin typeface="华文细黑" panose="02010600040101010101" pitchFamily="2" charset="-122"/>
                <a:ea typeface="华文细黑" panose="02010600040101010101" pitchFamily="2" charset="-122"/>
                <a:sym typeface="华文细黑" panose="02010600040101010101" pitchFamily="2" charset="-122"/>
              </a:rPr>
              <a:t>defensive layer</a:t>
            </a:r>
            <a:r>
              <a:rPr lang="zh-CN" altLang="en-US" sz="2600">
                <a:solidFill>
                  <a:srgbClr val="FF0000"/>
                </a:solidFill>
                <a:latin typeface="华文细黑" panose="02010600040101010101" pitchFamily="2" charset="-122"/>
                <a:ea typeface="华文细黑" panose="02010600040101010101" pitchFamily="2" charset="-122"/>
                <a:sym typeface="华文细黑" panose="02010600040101010101" pitchFamily="2" charset="-122"/>
              </a:rPr>
              <a:t>），奶酪上的空洞系此环节可能的失误点，若奶酪上的空洞连成一线，光线即能穿过，亦代表事件发生。</a:t>
            </a:r>
            <a:endParaRPr lang="zh-CN" altLang="en-US" sz="2600">
              <a:solidFill>
                <a:srgbClr val="FF0000"/>
              </a:solidFill>
              <a:latin typeface="华文细黑" panose="02010600040101010101" pitchFamily="2" charset="-122"/>
              <a:ea typeface="华文细黑" panose="02010600040101010101" pitchFamily="2" charset="-122"/>
              <a:sym typeface="华文细黑" panose="02010600040101010101" pitchFamily="2" charset="-122"/>
            </a:endParaRPr>
          </a:p>
          <a:p>
            <a:pPr eaLnBrk="1" hangingPunct="1">
              <a:lnSpc>
                <a:spcPct val="80000"/>
              </a:lnSpc>
              <a:spcAft>
                <a:spcPts val="600"/>
              </a:spcAft>
            </a:pPr>
            <a:r>
              <a:rPr lang="en-US" altLang="zh-CN" sz="2600">
                <a:latin typeface="华文细黑" panose="02010600040101010101" pitchFamily="2" charset="-122"/>
                <a:ea typeface="华文细黑" panose="02010600040101010101" pitchFamily="2" charset="-122"/>
                <a:sym typeface="华文细黑" panose="02010600040101010101" pitchFamily="2" charset="-122"/>
              </a:rPr>
              <a:t>Reason</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指出，防线（</a:t>
            </a:r>
            <a:r>
              <a:rPr lang="en-US" altLang="zh-CN" sz="2600">
                <a:latin typeface="华文细黑" panose="02010600040101010101" pitchFamily="2" charset="-122"/>
                <a:ea typeface="华文细黑" panose="02010600040101010101" pitchFamily="2" charset="-122"/>
                <a:sym typeface="华文细黑" panose="02010600040101010101" pitchFamily="2" charset="-122"/>
              </a:rPr>
              <a:t>Defences</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）上的空洞可依原因区分为前端诱发性失误（</a:t>
            </a:r>
            <a:r>
              <a:rPr lang="en-US" altLang="zh-CN" sz="2600">
                <a:latin typeface="华文细黑" panose="02010600040101010101" pitchFamily="2" charset="-122"/>
                <a:ea typeface="华文细黑" panose="02010600040101010101" pitchFamily="2" charset="-122"/>
                <a:sym typeface="华文细黑" panose="02010600040101010101" pitchFamily="2" charset="-122"/>
              </a:rPr>
              <a:t>Active failures</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）以及后端的潜在失误（</a:t>
            </a:r>
            <a:r>
              <a:rPr lang="en-US" altLang="zh-CN" sz="2600">
                <a:latin typeface="华文细黑" panose="02010600040101010101" pitchFamily="2" charset="-122"/>
                <a:ea typeface="华文细黑" panose="02010600040101010101" pitchFamily="2" charset="-122"/>
                <a:sym typeface="华文细黑" panose="02010600040101010101" pitchFamily="2" charset="-122"/>
              </a:rPr>
              <a:t>Latent failures </a:t>
            </a:r>
            <a:r>
              <a:rPr lang="zh-CN" altLang="en-US" sz="2600">
                <a:latin typeface="华文细黑" panose="02010600040101010101" pitchFamily="2" charset="-122"/>
                <a:ea typeface="华文细黑" panose="02010600040101010101" pitchFamily="2" charset="-122"/>
                <a:sym typeface="华文细黑" panose="02010600040101010101" pitchFamily="2" charset="-122"/>
              </a:rPr>
              <a:t>）</a:t>
            </a:r>
            <a:endParaRPr lang="zh-CN" altLang="en-US"/>
          </a:p>
        </p:txBody>
      </p:sp>
      <p:pic>
        <p:nvPicPr>
          <p:cNvPr id="25607" name="图片 3" descr="芝士.png"/>
          <p:cNvPicPr>
            <a:picLocks noChangeAspect="1"/>
          </p:cNvPicPr>
          <p:nvPr/>
        </p:nvPicPr>
        <p:blipFill>
          <a:blip r:embed="rId2"/>
          <a:stretch>
            <a:fillRect/>
          </a:stretch>
        </p:blipFill>
        <p:spPr>
          <a:xfrm>
            <a:off x="6097588" y="4357688"/>
            <a:ext cx="2589212" cy="1768475"/>
          </a:xfrm>
          <a:prstGeom prst="rect">
            <a:avLst/>
          </a:prstGeom>
          <a:noFill/>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662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662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pic>
        <p:nvPicPr>
          <p:cNvPr id="26629" name="Picture 2"/>
          <p:cNvPicPr>
            <a:picLocks noChangeAspect="1"/>
          </p:cNvPicPr>
          <p:nvPr/>
        </p:nvPicPr>
        <p:blipFill>
          <a:blip r:embed="rId2"/>
          <a:stretch>
            <a:fillRect/>
          </a:stretch>
        </p:blipFill>
        <p:spPr>
          <a:xfrm>
            <a:off x="1085850" y="1171575"/>
            <a:ext cx="6829425" cy="3971925"/>
          </a:xfrm>
          <a:prstGeom prst="rect">
            <a:avLst/>
          </a:prstGeom>
          <a:noFill/>
          <a:ln w="9525">
            <a:noFill/>
          </a:ln>
        </p:spPr>
      </p:pic>
      <p:sp>
        <p:nvSpPr>
          <p:cNvPr id="44039" name="椭圆形标注 6"/>
          <p:cNvSpPr/>
          <p:nvPr/>
        </p:nvSpPr>
        <p:spPr>
          <a:xfrm>
            <a:off x="-192087" y="2551113"/>
            <a:ext cx="1593850" cy="1276350"/>
          </a:xfrm>
          <a:prstGeom prst="wedgeEllipseCallout">
            <a:avLst>
              <a:gd name="adj1" fmla="val 60352"/>
              <a:gd name="adj2" fmla="val -95588"/>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医生开处方开错剂量</a:t>
            </a:r>
            <a:endParaRPr lang="zh-CN" altLang="en-US">
              <a:latin typeface="Arial" pitchFamily="34" charset="0"/>
              <a:ea typeface="PMingLiU" pitchFamily="18" charset="-120"/>
            </a:endParaRPr>
          </a:p>
        </p:txBody>
      </p:sp>
      <p:sp>
        <p:nvSpPr>
          <p:cNvPr id="44040" name="椭圆形标注 7"/>
          <p:cNvSpPr/>
          <p:nvPr/>
        </p:nvSpPr>
        <p:spPr>
          <a:xfrm>
            <a:off x="342900" y="3827463"/>
            <a:ext cx="1487488" cy="1349375"/>
          </a:xfrm>
          <a:prstGeom prst="wedgeEllipseCallout">
            <a:avLst>
              <a:gd name="adj1" fmla="val 78921"/>
              <a:gd name="adj2" fmla="val -171292"/>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护士核对医嘱未核对出来</a:t>
            </a:r>
            <a:endParaRPr lang="zh-CN" altLang="en-US">
              <a:latin typeface="Arial" pitchFamily="34" charset="0"/>
              <a:ea typeface="PMingLiU" pitchFamily="18" charset="-120"/>
            </a:endParaRPr>
          </a:p>
        </p:txBody>
      </p:sp>
      <p:sp>
        <p:nvSpPr>
          <p:cNvPr id="44041" name="椭圆形标注 8"/>
          <p:cNvSpPr/>
          <p:nvPr/>
        </p:nvSpPr>
        <p:spPr>
          <a:xfrm>
            <a:off x="1590675" y="3467100"/>
            <a:ext cx="1349375" cy="1349375"/>
          </a:xfrm>
          <a:prstGeom prst="wedgeEllipseCallout">
            <a:avLst>
              <a:gd name="adj1" fmla="val 50167"/>
              <a:gd name="adj2" fmla="val -121014"/>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药剂师核对处方未核对出来</a:t>
            </a:r>
            <a:endParaRPr lang="zh-CN" altLang="en-US">
              <a:latin typeface="Arial" pitchFamily="34" charset="0"/>
              <a:ea typeface="PMingLiU" pitchFamily="18" charset="-120"/>
            </a:endParaRPr>
          </a:p>
        </p:txBody>
      </p:sp>
      <p:sp>
        <p:nvSpPr>
          <p:cNvPr id="44042" name="椭圆形标注 9"/>
          <p:cNvSpPr/>
          <p:nvPr/>
        </p:nvSpPr>
        <p:spPr>
          <a:xfrm>
            <a:off x="1830388" y="4681538"/>
            <a:ext cx="1562100" cy="1350962"/>
          </a:xfrm>
          <a:prstGeom prst="wedgeEllipseCallout">
            <a:avLst>
              <a:gd name="adj1" fmla="val 76611"/>
              <a:gd name="adj2" fmla="val -193065"/>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药剂师摆药亦未发现</a:t>
            </a:r>
            <a:endParaRPr lang="zh-CN" altLang="en-US">
              <a:latin typeface="Arial" pitchFamily="34" charset="0"/>
              <a:ea typeface="PMingLiU" pitchFamily="18" charset="-120"/>
            </a:endParaRPr>
          </a:p>
        </p:txBody>
      </p:sp>
      <p:sp>
        <p:nvSpPr>
          <p:cNvPr id="44043" name="椭圆形标注 10"/>
          <p:cNvSpPr/>
          <p:nvPr/>
        </p:nvSpPr>
        <p:spPr>
          <a:xfrm>
            <a:off x="3209925" y="4232275"/>
            <a:ext cx="1350963" cy="1349375"/>
          </a:xfrm>
          <a:prstGeom prst="wedgeEllipseCallout">
            <a:avLst>
              <a:gd name="adj1" fmla="val 50167"/>
              <a:gd name="adj2" fmla="val -121014"/>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药师发药亦未发现</a:t>
            </a:r>
            <a:endParaRPr lang="zh-CN" altLang="en-US">
              <a:latin typeface="Arial" pitchFamily="34" charset="0"/>
              <a:ea typeface="PMingLiU" pitchFamily="18" charset="-120"/>
            </a:endParaRPr>
          </a:p>
        </p:txBody>
      </p:sp>
      <p:sp>
        <p:nvSpPr>
          <p:cNvPr id="44044" name="椭圆形标注 11"/>
          <p:cNvSpPr/>
          <p:nvPr/>
        </p:nvSpPr>
        <p:spPr>
          <a:xfrm>
            <a:off x="4156075" y="4681538"/>
            <a:ext cx="1349375" cy="1350962"/>
          </a:xfrm>
          <a:prstGeom prst="wedgeEllipseCallout">
            <a:avLst>
              <a:gd name="adj1" fmla="val 50167"/>
              <a:gd name="adj2" fmla="val -121014"/>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护士接收药品时也未发现</a:t>
            </a:r>
            <a:endParaRPr lang="zh-CN" altLang="en-US">
              <a:latin typeface="Arial" pitchFamily="34" charset="0"/>
              <a:ea typeface="PMingLiU" pitchFamily="18" charset="-120"/>
            </a:endParaRPr>
          </a:p>
        </p:txBody>
      </p:sp>
      <p:sp>
        <p:nvSpPr>
          <p:cNvPr id="44045" name="椭圆形标注 12"/>
          <p:cNvSpPr/>
          <p:nvPr/>
        </p:nvSpPr>
        <p:spPr>
          <a:xfrm>
            <a:off x="5191125" y="5049838"/>
            <a:ext cx="1349375" cy="1350962"/>
          </a:xfrm>
          <a:prstGeom prst="wedgeEllipseCallout">
            <a:avLst>
              <a:gd name="adj1" fmla="val 50167"/>
              <a:gd name="adj2" fmla="val -121014"/>
            </a:avLst>
          </a:prstGeom>
          <a:solidFill>
            <a:schemeClr val="bg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a:latin typeface="宋体" panose="02010600030101010101" pitchFamily="2" charset="-122"/>
                <a:sym typeface="宋体" panose="02010600030101010101" pitchFamily="2" charset="-122"/>
              </a:rPr>
              <a:t>护士给药时未发现</a:t>
            </a:r>
            <a:endParaRPr lang="zh-CN" altLang="en-US">
              <a:latin typeface="Arial" pitchFamily="34" charset="0"/>
              <a:ea typeface="PMingLiU" pitchFamily="18" charset="-120"/>
            </a:endParaRPr>
          </a:p>
        </p:txBody>
      </p:sp>
      <p:sp>
        <p:nvSpPr>
          <p:cNvPr id="26637" name="标题 1"/>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latin typeface="华文细黑" panose="02010600040101010101" pitchFamily="2" charset="-122"/>
                <a:ea typeface="华文细黑" panose="02010600040101010101" pitchFamily="2" charset="-122"/>
                <a:sym typeface="华文细黑" panose="02010600040101010101" pitchFamily="2" charset="-122"/>
              </a:rPr>
              <a:t>护士给药错误</a:t>
            </a:r>
            <a:endParaRPr lang="zh-CN" altLang="en-US"/>
          </a:p>
        </p:txBody>
      </p:sp>
      <p:sp>
        <p:nvSpPr>
          <p:cNvPr id="44048" name="圆角矩形 14">
            <a:hlinkClick r:id="rId3" action="ppaction://hlinkfile"/>
          </p:cNvPr>
          <p:cNvSpPr/>
          <p:nvPr/>
        </p:nvSpPr>
        <p:spPr>
          <a:xfrm>
            <a:off x="792163" y="6399213"/>
            <a:ext cx="7815262" cy="222250"/>
          </a:xfrm>
          <a:prstGeom prst="roundRect">
            <a:avLst>
              <a:gd name="adj" fmla="val 16667"/>
            </a:avLst>
          </a:prstGeom>
          <a:gradFill rotWithShape="1">
            <a:gsLst>
              <a:gs pos="0">
                <a:srgbClr val="3E7FCD"/>
              </a:gs>
              <a:gs pos="100000">
                <a:srgbClr val="A3C2FF"/>
              </a:gs>
            </a:gsLst>
            <a:lin ang="16200000" scaled="1"/>
          </a:gradFill>
          <a:ln w="9525" cap="flat" cmpd="sng">
            <a:solidFill>
              <a:schemeClr val="accent1"/>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latin typeface="宋体" panose="02010600030101010101" pitchFamily="2" charset="-122"/>
                <a:sym typeface="宋体" panose="02010600030101010101" pitchFamily="2" charset="-122"/>
              </a:rPr>
              <a:t>台大器官移植事件</a:t>
            </a:r>
            <a:r>
              <a:rPr lang="en-US" altLang="zh-CN" sz="2800">
                <a:latin typeface="Calibri" panose="020f0502020204030204" pitchFamily="34" charset="0"/>
                <a:ea typeface="PMingLiU" pitchFamily="18" charset="-120"/>
                <a:sym typeface="Calibri" panose="020f0502020204030204" pitchFamily="34" charset="0"/>
              </a:rPr>
              <a:t>-</a:t>
            </a:r>
            <a:r>
              <a:rPr lang="zh-CN" altLang="en-US" sz="2800">
                <a:latin typeface="宋体" panose="02010600030101010101" pitchFamily="2" charset="-122"/>
                <a:sym typeface="宋体" panose="02010600030101010101" pitchFamily="2" charset="-122"/>
              </a:rPr>
              <a:t>环环相扣</a:t>
            </a:r>
            <a:endParaRPr lang="zh-CN" altLang="en-US" sz="2800">
              <a:latin typeface="宋体" panose="02010600030101010101" pitchFamily="2" charset="-122"/>
              <a:sym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4039"/>
                                        </p:tgtEl>
                                        <p:attrNameLst>
                                          <p:attrName>style.visibility</p:attrName>
                                        </p:attrNameLst>
                                      </p:cBhvr>
                                      <p:to>
                                        <p:strVal val="visible"/>
                                      </p:to>
                                    </p:set>
                                    <p:anim calcmode="lin" valueType="num">
                                      <p:cBhvr>
                                        <p:cTn id="7" dur="500" fill="hold"/>
                                        <p:tgtEl>
                                          <p:spTgt spid="44039"/>
                                        </p:tgtEl>
                                        <p:attrNameLst>
                                          <p:attrName>ppt_x</p:attrName>
                                        </p:attrNameLst>
                                      </p:cBhvr>
                                      <p:tavLst>
                                        <p:tav tm="0">
                                          <p:val>
                                            <p:strVal val="#ppt_x"/>
                                          </p:val>
                                        </p:tav>
                                        <p:tav tm="100000">
                                          <p:val>
                                            <p:strVal val="#ppt_x"/>
                                          </p:val>
                                        </p:tav>
                                      </p:tavLst>
                                    </p:anim>
                                    <p:anim calcmode="lin" valueType="num">
                                      <p:cBhvr>
                                        <p:cTn id="8" dur="500" fill="hold"/>
                                        <p:tgtEl>
                                          <p:spTgt spid="4403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4040"/>
                                        </p:tgtEl>
                                        <p:attrNameLst>
                                          <p:attrName>style.visibility</p:attrName>
                                        </p:attrNameLst>
                                      </p:cBhvr>
                                      <p:to>
                                        <p:strVal val="visible"/>
                                      </p:to>
                                    </p:set>
                                    <p:anim calcmode="lin" valueType="num">
                                      <p:cBhvr>
                                        <p:cTn id="13" dur="500" fill="hold"/>
                                        <p:tgtEl>
                                          <p:spTgt spid="44040"/>
                                        </p:tgtEl>
                                        <p:attrNameLst>
                                          <p:attrName>ppt_x</p:attrName>
                                        </p:attrNameLst>
                                      </p:cBhvr>
                                      <p:tavLst>
                                        <p:tav tm="0">
                                          <p:val>
                                            <p:strVal val="#ppt_x"/>
                                          </p:val>
                                        </p:tav>
                                        <p:tav tm="100000">
                                          <p:val>
                                            <p:strVal val="#ppt_x"/>
                                          </p:val>
                                        </p:tav>
                                      </p:tavLst>
                                    </p:anim>
                                    <p:anim calcmode="lin" valueType="num">
                                      <p:cBhvr>
                                        <p:cTn id="14" dur="500" fill="hold"/>
                                        <p:tgtEl>
                                          <p:spTgt spid="4404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4041"/>
                                        </p:tgtEl>
                                        <p:attrNameLst>
                                          <p:attrName>style.visibility</p:attrName>
                                        </p:attrNameLst>
                                      </p:cBhvr>
                                      <p:to>
                                        <p:strVal val="visible"/>
                                      </p:to>
                                    </p:set>
                                    <p:anim calcmode="lin" valueType="num">
                                      <p:cBhvr>
                                        <p:cTn id="19" dur="500" fill="hold"/>
                                        <p:tgtEl>
                                          <p:spTgt spid="44041"/>
                                        </p:tgtEl>
                                        <p:attrNameLst>
                                          <p:attrName>ppt_x</p:attrName>
                                        </p:attrNameLst>
                                      </p:cBhvr>
                                      <p:tavLst>
                                        <p:tav tm="0">
                                          <p:val>
                                            <p:strVal val="#ppt_x"/>
                                          </p:val>
                                        </p:tav>
                                        <p:tav tm="100000">
                                          <p:val>
                                            <p:strVal val="#ppt_x"/>
                                          </p:val>
                                        </p:tav>
                                      </p:tavLst>
                                    </p:anim>
                                    <p:anim calcmode="lin" valueType="num">
                                      <p:cBhvr>
                                        <p:cTn id="20" dur="500" fill="hold"/>
                                        <p:tgtEl>
                                          <p:spTgt spid="4404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4042"/>
                                        </p:tgtEl>
                                        <p:attrNameLst>
                                          <p:attrName>style.visibility</p:attrName>
                                        </p:attrNameLst>
                                      </p:cBhvr>
                                      <p:to>
                                        <p:strVal val="visible"/>
                                      </p:to>
                                    </p:set>
                                    <p:anim calcmode="lin" valueType="num">
                                      <p:cBhvr>
                                        <p:cTn id="25" dur="500" fill="hold"/>
                                        <p:tgtEl>
                                          <p:spTgt spid="44042"/>
                                        </p:tgtEl>
                                        <p:attrNameLst>
                                          <p:attrName>ppt_x</p:attrName>
                                        </p:attrNameLst>
                                      </p:cBhvr>
                                      <p:tavLst>
                                        <p:tav tm="0">
                                          <p:val>
                                            <p:strVal val="#ppt_x"/>
                                          </p:val>
                                        </p:tav>
                                        <p:tav tm="100000">
                                          <p:val>
                                            <p:strVal val="#ppt_x"/>
                                          </p:val>
                                        </p:tav>
                                      </p:tavLst>
                                    </p:anim>
                                    <p:anim calcmode="lin" valueType="num">
                                      <p:cBhvr>
                                        <p:cTn id="26" dur="500" fill="hold"/>
                                        <p:tgtEl>
                                          <p:spTgt spid="4404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44043"/>
                                        </p:tgtEl>
                                        <p:attrNameLst>
                                          <p:attrName>style.visibility</p:attrName>
                                        </p:attrNameLst>
                                      </p:cBhvr>
                                      <p:to>
                                        <p:strVal val="visible"/>
                                      </p:to>
                                    </p:set>
                                    <p:anim calcmode="lin" valueType="num">
                                      <p:cBhvr>
                                        <p:cTn id="31" dur="500" fill="hold"/>
                                        <p:tgtEl>
                                          <p:spTgt spid="44043"/>
                                        </p:tgtEl>
                                        <p:attrNameLst>
                                          <p:attrName>ppt_x</p:attrName>
                                        </p:attrNameLst>
                                      </p:cBhvr>
                                      <p:tavLst>
                                        <p:tav tm="0">
                                          <p:val>
                                            <p:strVal val="#ppt_x"/>
                                          </p:val>
                                        </p:tav>
                                        <p:tav tm="100000">
                                          <p:val>
                                            <p:strVal val="#ppt_x"/>
                                          </p:val>
                                        </p:tav>
                                      </p:tavLst>
                                    </p:anim>
                                    <p:anim calcmode="lin" valueType="num">
                                      <p:cBhvr>
                                        <p:cTn id="32" dur="500" fill="hold"/>
                                        <p:tgtEl>
                                          <p:spTgt spid="44043"/>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44044"/>
                                        </p:tgtEl>
                                        <p:attrNameLst>
                                          <p:attrName>style.visibility</p:attrName>
                                        </p:attrNameLst>
                                      </p:cBhvr>
                                      <p:to>
                                        <p:strVal val="visible"/>
                                      </p:to>
                                    </p:set>
                                    <p:anim calcmode="lin" valueType="num">
                                      <p:cBhvr>
                                        <p:cTn id="37" dur="500" fill="hold"/>
                                        <p:tgtEl>
                                          <p:spTgt spid="44044"/>
                                        </p:tgtEl>
                                        <p:attrNameLst>
                                          <p:attrName>ppt_x</p:attrName>
                                        </p:attrNameLst>
                                      </p:cBhvr>
                                      <p:tavLst>
                                        <p:tav tm="0">
                                          <p:val>
                                            <p:strVal val="#ppt_x"/>
                                          </p:val>
                                        </p:tav>
                                        <p:tav tm="100000">
                                          <p:val>
                                            <p:strVal val="#ppt_x"/>
                                          </p:val>
                                        </p:tav>
                                      </p:tavLst>
                                    </p:anim>
                                    <p:anim calcmode="lin" valueType="num">
                                      <p:cBhvr>
                                        <p:cTn id="38" dur="500" fill="hold"/>
                                        <p:tgtEl>
                                          <p:spTgt spid="44044"/>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44045"/>
                                        </p:tgtEl>
                                        <p:attrNameLst>
                                          <p:attrName>style.visibility</p:attrName>
                                        </p:attrNameLst>
                                      </p:cBhvr>
                                      <p:to>
                                        <p:strVal val="visible"/>
                                      </p:to>
                                    </p:set>
                                    <p:anim calcmode="lin" valueType="num">
                                      <p:cBhvr>
                                        <p:cTn id="43" dur="500" fill="hold"/>
                                        <p:tgtEl>
                                          <p:spTgt spid="44045"/>
                                        </p:tgtEl>
                                        <p:attrNameLst>
                                          <p:attrName>ppt_x</p:attrName>
                                        </p:attrNameLst>
                                      </p:cBhvr>
                                      <p:tavLst>
                                        <p:tav tm="0">
                                          <p:val>
                                            <p:strVal val="#ppt_x"/>
                                          </p:val>
                                        </p:tav>
                                        <p:tav tm="100000">
                                          <p:val>
                                            <p:strVal val="#ppt_x"/>
                                          </p:val>
                                        </p:tav>
                                      </p:tavLst>
                                    </p:anim>
                                    <p:anim calcmode="lin" valueType="num">
                                      <p:cBhvr>
                                        <p:cTn id="44" dur="500" fill="hold"/>
                                        <p:tgtEl>
                                          <p:spTgt spid="44045"/>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44048"/>
                                        </p:tgtEl>
                                        <p:attrNameLst>
                                          <p:attrName>style.visibility</p:attrName>
                                        </p:attrNameLst>
                                      </p:cBhvr>
                                      <p:to>
                                        <p:strVal val="visible"/>
                                      </p:to>
                                    </p:set>
                                    <p:anim calcmode="lin" valueType="num">
                                      <p:cBhvr>
                                        <p:cTn id="49" dur="500" fill="hold"/>
                                        <p:tgtEl>
                                          <p:spTgt spid="44048"/>
                                        </p:tgtEl>
                                        <p:attrNameLst>
                                          <p:attrName>ppt_x</p:attrName>
                                        </p:attrNameLst>
                                      </p:cBhvr>
                                      <p:tavLst>
                                        <p:tav tm="0">
                                          <p:val>
                                            <p:strVal val="#ppt_x"/>
                                          </p:val>
                                        </p:tav>
                                        <p:tav tm="100000">
                                          <p:val>
                                            <p:strVal val="#ppt_x"/>
                                          </p:val>
                                        </p:tav>
                                      </p:tavLst>
                                    </p:anim>
                                    <p:anim calcmode="lin" valueType="num">
                                      <p:cBhvr>
                                        <p:cTn id="50" dur="500" fill="hold"/>
                                        <p:tgtEl>
                                          <p:spTgt spid="440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9" grpId="0"/>
      <p:bldP spid="44040" grpId="0"/>
      <p:bldP spid="44041" grpId="0"/>
      <p:bldP spid="44042" grpId="0"/>
      <p:bldP spid="44043" grpId="0"/>
      <p:bldP spid="44044" grpId="0"/>
      <p:bldP spid="44045" grpId="0"/>
      <p:bldP spid="4404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7651"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52"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7653" name="Rectangle 5"/>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latin typeface="华文细黑" panose="02010600040101010101" pitchFamily="2" charset="-122"/>
                <a:ea typeface="华文细黑" panose="02010600040101010101" pitchFamily="2" charset="-122"/>
                <a:sym typeface="华文细黑" panose="02010600040101010101" pitchFamily="2" charset="-122"/>
              </a:rPr>
              <a:t>医疗错误发生的模式</a:t>
            </a:r>
            <a:endParaRPr lang="zh-CN" altLang="en-US"/>
          </a:p>
        </p:txBody>
      </p:sp>
      <p:sp>
        <p:nvSpPr>
          <p:cNvPr id="27654" name="Rectangle 4"/>
          <p:cNvSpPr/>
          <p:nvPr/>
        </p:nvSpPr>
        <p:spPr>
          <a:xfrm>
            <a:off x="341313" y="2573338"/>
            <a:ext cx="1800225" cy="792162"/>
          </a:xfrm>
          <a:prstGeom prst="rect">
            <a:avLst/>
          </a:prstGeom>
          <a:solidFill>
            <a:schemeClr val="bg2"/>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solidFill>
                  <a:srgbClr val="000000"/>
                </a:solidFill>
                <a:latin typeface="Arial" pitchFamily="34" charset="0"/>
                <a:ea typeface="PMingLiU" pitchFamily="18" charset="-120"/>
                <a:sym typeface="Calibri" panose="020f0502020204030204" pitchFamily="34" charset="0"/>
              </a:rPr>
              <a:t>Situational</a:t>
            </a:r>
            <a:endParaRPr lang="zh-CN" altLang="en-US" b="1">
              <a:solidFill>
                <a:srgbClr val="000000"/>
              </a:solidFill>
              <a:latin typeface="Arial" pitchFamily="34" charset="0"/>
              <a:ea typeface="PMingLiU" pitchFamily="18" charset="-120"/>
              <a:sym typeface="Calibri" panose="020f0502020204030204" pitchFamily="34" charset="0"/>
            </a:endParaRPr>
          </a:p>
          <a:p>
            <a:pPr algn="ctr" eaLnBrk="1" hangingPunct="1"/>
            <a:r>
              <a:rPr lang="en-US" altLang="zh-CN" b="1">
                <a:solidFill>
                  <a:srgbClr val="000000"/>
                </a:solidFill>
                <a:latin typeface="Arial" pitchFamily="34" charset="0"/>
                <a:ea typeface="PMingLiU" pitchFamily="18" charset="-120"/>
                <a:sym typeface="Calibri" panose="020f0502020204030204" pitchFamily="34" charset="0"/>
              </a:rPr>
              <a:t>Factors</a:t>
            </a:r>
            <a:endParaRPr lang="zh-CN" altLang="en-US">
              <a:latin typeface="Arial" pitchFamily="34" charset="0"/>
              <a:ea typeface="PMingLiU" pitchFamily="18" charset="-120"/>
            </a:endParaRPr>
          </a:p>
        </p:txBody>
      </p:sp>
      <p:sp>
        <p:nvSpPr>
          <p:cNvPr id="27655" name="Oval 6"/>
          <p:cNvSpPr/>
          <p:nvPr/>
        </p:nvSpPr>
        <p:spPr>
          <a:xfrm>
            <a:off x="2636838" y="2365375"/>
            <a:ext cx="1223962" cy="1223963"/>
          </a:xfrm>
          <a:prstGeom prst="ellipse">
            <a:avLst/>
          </a:prstGeom>
          <a:solidFill>
            <a:schemeClr val="bg2"/>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solidFill>
                  <a:srgbClr val="000000"/>
                </a:solidFill>
                <a:latin typeface="Arial" pitchFamily="34" charset="0"/>
                <a:ea typeface="PMingLiU" pitchFamily="18" charset="-120"/>
                <a:sym typeface="Calibri" panose="020f0502020204030204" pitchFamily="34" charset="0"/>
              </a:rPr>
              <a:t>Latent</a:t>
            </a:r>
            <a:endParaRPr lang="zh-CN" altLang="en-US" b="1">
              <a:solidFill>
                <a:srgbClr val="000000"/>
              </a:solidFill>
              <a:latin typeface="Arial" pitchFamily="34" charset="0"/>
              <a:ea typeface="PMingLiU" pitchFamily="18" charset="-120"/>
              <a:sym typeface="Calibri" panose="020f0502020204030204" pitchFamily="34" charset="0"/>
            </a:endParaRPr>
          </a:p>
          <a:p>
            <a:pPr algn="ctr" eaLnBrk="1" hangingPunct="1"/>
            <a:r>
              <a:rPr lang="en-US" altLang="zh-CN" b="1">
                <a:solidFill>
                  <a:srgbClr val="000000"/>
                </a:solidFill>
                <a:latin typeface="Arial" pitchFamily="34" charset="0"/>
                <a:ea typeface="PMingLiU" pitchFamily="18" charset="-120"/>
                <a:sym typeface="Calibri" panose="020f0502020204030204" pitchFamily="34" charset="0"/>
              </a:rPr>
              <a:t>Failure</a:t>
            </a:r>
            <a:endParaRPr lang="zh-CN" altLang="en-US">
              <a:latin typeface="Arial" pitchFamily="34" charset="0"/>
              <a:ea typeface="PMingLiU" pitchFamily="18" charset="-120"/>
            </a:endParaRPr>
          </a:p>
        </p:txBody>
      </p:sp>
      <p:sp>
        <p:nvSpPr>
          <p:cNvPr id="27656" name="Oval 7"/>
          <p:cNvSpPr/>
          <p:nvPr/>
        </p:nvSpPr>
        <p:spPr>
          <a:xfrm>
            <a:off x="4240213" y="2509838"/>
            <a:ext cx="2087562" cy="936625"/>
          </a:xfrm>
          <a:prstGeom prst="ellipse">
            <a:avLst/>
          </a:prstGeom>
          <a:solidFill>
            <a:schemeClr val="bg2"/>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solidFill>
                  <a:srgbClr val="000000"/>
                </a:solidFill>
                <a:latin typeface="Arial" pitchFamily="34" charset="0"/>
                <a:ea typeface="PMingLiU" pitchFamily="18" charset="-120"/>
                <a:sym typeface="Calibri" panose="020f0502020204030204" pitchFamily="34" charset="0"/>
              </a:rPr>
              <a:t>Active Failure</a:t>
            </a:r>
            <a:endParaRPr lang="zh-CN" altLang="en-US">
              <a:latin typeface="Arial" pitchFamily="34" charset="0"/>
              <a:ea typeface="PMingLiU" pitchFamily="18" charset="-120"/>
            </a:endParaRPr>
          </a:p>
        </p:txBody>
      </p:sp>
      <p:grpSp>
        <p:nvGrpSpPr>
          <p:cNvPr id="27657" name="Group 10"/>
          <p:cNvGrpSpPr/>
          <p:nvPr/>
        </p:nvGrpSpPr>
        <p:grpSpPr>
          <a:xfrm>
            <a:off x="7335838" y="2212975"/>
            <a:ext cx="1511300" cy="1511300"/>
            <a:chExt cx="952" cy="952"/>
          </a:xfrm>
        </p:grpSpPr>
        <p:sp>
          <p:nvSpPr>
            <p:cNvPr id="27676" name="AutoShape 9"/>
            <p:cNvSpPr/>
            <p:nvPr/>
          </p:nvSpPr>
          <p:spPr>
            <a:xfrm>
              <a:off x="0" y="0"/>
              <a:ext cx="952" cy="952"/>
            </a:xfrm>
            <a:prstGeom prst="star24">
              <a:avLst>
                <a:gd name="adj" fmla="val 37500"/>
              </a:avLst>
            </a:prstGeom>
            <a:solidFill>
              <a:srgbClr val="FF5050"/>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ea typeface="PMingLiU" pitchFamily="18" charset="-120"/>
                <a:sym typeface="宋体" panose="02010600030101010101" pitchFamily="2" charset="-122"/>
              </a:endParaRPr>
            </a:p>
          </p:txBody>
        </p:sp>
        <p:sp>
          <p:nvSpPr>
            <p:cNvPr id="27677" name="AutoShape 8"/>
            <p:cNvSpPr/>
            <p:nvPr/>
          </p:nvSpPr>
          <p:spPr>
            <a:xfrm>
              <a:off x="165" y="144"/>
              <a:ext cx="635" cy="635"/>
            </a:xfrm>
            <a:prstGeom prst="star24">
              <a:avLst>
                <a:gd name="adj" fmla="val 37500"/>
              </a:avLst>
            </a:prstGeom>
            <a:solidFill>
              <a:schemeClr val="bg1"/>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ea typeface="PMingLiU" pitchFamily="18" charset="-120"/>
                <a:sym typeface="宋体" panose="02010600030101010101" pitchFamily="2" charset="-122"/>
              </a:endParaRPr>
            </a:p>
          </p:txBody>
        </p:sp>
      </p:grpSp>
      <p:sp>
        <p:nvSpPr>
          <p:cNvPr id="27658" name="Text Box 10"/>
          <p:cNvSpPr/>
          <p:nvPr/>
        </p:nvSpPr>
        <p:spPr>
          <a:xfrm>
            <a:off x="449263" y="3935413"/>
            <a:ext cx="1512887" cy="174307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工作性质</a:t>
            </a:r>
            <a:endParaRPr lang="zh-CN" altLang="en-US"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工作环境</a:t>
            </a:r>
            <a:endParaRPr lang="zh-CN" altLang="en-US"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个人因素</a:t>
            </a:r>
            <a:endParaRPr lang="zh-CN" altLang="en-US"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病人因素</a:t>
            </a:r>
            <a:endParaRPr lang="zh-CN" altLang="en-US">
              <a:latin typeface="Arial" pitchFamily="34" charset="0"/>
              <a:ea typeface="PMingLiU" pitchFamily="18" charset="-120"/>
            </a:endParaRPr>
          </a:p>
        </p:txBody>
      </p:sp>
      <p:sp>
        <p:nvSpPr>
          <p:cNvPr id="27659" name="Rectangle 11"/>
          <p:cNvSpPr/>
          <p:nvPr/>
        </p:nvSpPr>
        <p:spPr>
          <a:xfrm>
            <a:off x="6686550" y="1852613"/>
            <a:ext cx="287338" cy="2160587"/>
          </a:xfrm>
          <a:prstGeom prst="rect">
            <a:avLst/>
          </a:prstGeom>
          <a:solidFill>
            <a:srgbClr val="00CCFF"/>
          </a:soli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ea typeface="PMingLiU" pitchFamily="18" charset="-120"/>
              <a:sym typeface="宋体" panose="02010600030101010101" pitchFamily="2" charset="-122"/>
            </a:endParaRPr>
          </a:p>
        </p:txBody>
      </p:sp>
      <p:sp>
        <p:nvSpPr>
          <p:cNvPr id="27660" name="Text Box 12"/>
          <p:cNvSpPr/>
          <p:nvPr/>
        </p:nvSpPr>
        <p:spPr>
          <a:xfrm>
            <a:off x="2519363" y="3922713"/>
            <a:ext cx="1512887" cy="174307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医疗体系</a:t>
            </a:r>
            <a:endParaRPr lang="zh-CN" altLang="en-US"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医院管理</a:t>
            </a:r>
            <a:endParaRPr lang="en-US" altLang="zh-CN"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工作环境</a:t>
            </a:r>
            <a:endParaRPr lang="en-US" altLang="zh-CN" b="1">
              <a:latin typeface="Arial" pitchFamily="34" charset="0"/>
              <a:sym typeface="Arial" pitchFamily="34" charset="0"/>
            </a:endParaRPr>
          </a:p>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团队因素</a:t>
            </a:r>
            <a:endParaRPr lang="zh-CN" altLang="en-US">
              <a:latin typeface="Arial" pitchFamily="34" charset="0"/>
              <a:ea typeface="PMingLiU" pitchFamily="18" charset="-120"/>
            </a:endParaRPr>
          </a:p>
        </p:txBody>
      </p:sp>
      <p:sp>
        <p:nvSpPr>
          <p:cNvPr id="27661" name="Text Box 13"/>
          <p:cNvSpPr/>
          <p:nvPr/>
        </p:nvSpPr>
        <p:spPr>
          <a:xfrm>
            <a:off x="4527550" y="3922713"/>
            <a:ext cx="1512888" cy="86995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en-US" altLang="zh-CN">
                <a:latin typeface="Arial" pitchFamily="34" charset="0"/>
                <a:sym typeface="Arial" pitchFamily="34" charset="0"/>
              </a:rPr>
              <a:t>• </a:t>
            </a:r>
            <a:r>
              <a:rPr lang="zh-CN" altLang="en-US" b="1">
                <a:latin typeface="Arial" pitchFamily="34" charset="0"/>
                <a:sym typeface="Arial" pitchFamily="34" charset="0"/>
              </a:rPr>
              <a:t>人为错误</a:t>
            </a:r>
            <a:endParaRPr lang="zh-CN" altLang="en-US" b="1">
              <a:latin typeface="Arial" pitchFamily="34" charset="0"/>
              <a:sym typeface="Arial" pitchFamily="34" charset="0"/>
            </a:endParaRPr>
          </a:p>
          <a:p>
            <a:pPr eaLnBrk="1" hangingPunct="1">
              <a:lnSpc>
                <a:spcPct val="150000"/>
              </a:lnSpc>
            </a:pPr>
            <a:r>
              <a:rPr lang="en-US" altLang="zh-CN" b="1">
                <a:latin typeface="Arial" pitchFamily="34" charset="0"/>
                <a:sym typeface="Arial" pitchFamily="34" charset="0"/>
              </a:rPr>
              <a:t>• </a:t>
            </a:r>
            <a:r>
              <a:rPr lang="zh-CN" altLang="en-US" b="1">
                <a:latin typeface="Arial" pitchFamily="34" charset="0"/>
                <a:sym typeface="Arial" pitchFamily="34" charset="0"/>
              </a:rPr>
              <a:t>设备失常</a:t>
            </a:r>
            <a:endParaRPr lang="zh-CN" altLang="en-US">
              <a:latin typeface="Arial" pitchFamily="34" charset="0"/>
              <a:ea typeface="PMingLiU" pitchFamily="18" charset="-120"/>
            </a:endParaRPr>
          </a:p>
        </p:txBody>
      </p:sp>
      <p:sp>
        <p:nvSpPr>
          <p:cNvPr id="27662" name="Text Box 15"/>
          <p:cNvSpPr/>
          <p:nvPr/>
        </p:nvSpPr>
        <p:spPr>
          <a:xfrm>
            <a:off x="6057900" y="4283075"/>
            <a:ext cx="1512888" cy="119062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latin typeface="Arial" pitchFamily="34" charset="0"/>
                <a:sym typeface="Arial" pitchFamily="34" charset="0"/>
              </a:rPr>
              <a:t>Safety</a:t>
            </a:r>
            <a:endParaRPr lang="zh-CN" altLang="en-US" b="1">
              <a:latin typeface="Arial" pitchFamily="34" charset="0"/>
              <a:sym typeface="Arial" pitchFamily="34" charset="0"/>
            </a:endParaRPr>
          </a:p>
          <a:p>
            <a:pPr algn="ctr" eaLnBrk="1" hangingPunct="1"/>
            <a:r>
              <a:rPr lang="en-US" altLang="zh-CN" b="1">
                <a:latin typeface="Arial" pitchFamily="34" charset="0"/>
                <a:sym typeface="Arial" pitchFamily="34" charset="0"/>
              </a:rPr>
              <a:t>Barrier</a:t>
            </a:r>
            <a:endParaRPr lang="en-US" altLang="zh-CN" b="1">
              <a:latin typeface="Arial" pitchFamily="34" charset="0"/>
              <a:sym typeface="Arial" pitchFamily="34" charset="0"/>
            </a:endParaRPr>
          </a:p>
          <a:p>
            <a:pPr algn="ctr" eaLnBrk="1" hangingPunct="1"/>
            <a:endParaRPr lang="zh-CN" altLang="en-US" b="1">
              <a:latin typeface="Arial" pitchFamily="34" charset="0"/>
              <a:sym typeface="Arial" pitchFamily="34" charset="0"/>
            </a:endParaRPr>
          </a:p>
          <a:p>
            <a:pPr algn="ctr" eaLnBrk="1" hangingPunct="1"/>
            <a:r>
              <a:rPr lang="zh-CN" altLang="en-US" b="1">
                <a:latin typeface="Arial" pitchFamily="34" charset="0"/>
                <a:sym typeface="Arial" pitchFamily="34" charset="0"/>
              </a:rPr>
              <a:t>品质管控</a:t>
            </a:r>
            <a:endParaRPr lang="zh-CN" altLang="en-US">
              <a:latin typeface="Arial" pitchFamily="34" charset="0"/>
              <a:ea typeface="PMingLiU" pitchFamily="18" charset="-120"/>
            </a:endParaRPr>
          </a:p>
        </p:txBody>
      </p:sp>
      <p:sp>
        <p:nvSpPr>
          <p:cNvPr id="27663" name="Line 16"/>
          <p:cNvSpPr/>
          <p:nvPr/>
        </p:nvSpPr>
        <p:spPr>
          <a:xfrm>
            <a:off x="2141538" y="2843213"/>
            <a:ext cx="450850" cy="1587"/>
          </a:xfrm>
          <a:prstGeom prst="line">
            <a:avLst/>
          </a:prstGeom>
          <a:ln w="57150" cap="flat" cmpd="sng">
            <a:solidFill>
              <a:srgbClr val="FF0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4" name="Line 17"/>
          <p:cNvSpPr/>
          <p:nvPr/>
        </p:nvSpPr>
        <p:spPr>
          <a:xfrm>
            <a:off x="3851275" y="2843213"/>
            <a:ext cx="450850" cy="1587"/>
          </a:xfrm>
          <a:prstGeom prst="line">
            <a:avLst/>
          </a:prstGeom>
          <a:ln w="57150" cap="flat" cmpd="sng">
            <a:solidFill>
              <a:srgbClr val="FF0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5" name="Line 18"/>
          <p:cNvSpPr/>
          <p:nvPr/>
        </p:nvSpPr>
        <p:spPr>
          <a:xfrm flipH="1">
            <a:off x="2141538" y="3113088"/>
            <a:ext cx="450850" cy="1587"/>
          </a:xfrm>
          <a:prstGeom prst="line">
            <a:avLst/>
          </a:prstGeom>
          <a:ln w="57150" cap="flat" cmpd="sng">
            <a:solidFill>
              <a:srgbClr val="008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6" name="Line 19"/>
          <p:cNvSpPr/>
          <p:nvPr/>
        </p:nvSpPr>
        <p:spPr>
          <a:xfrm flipH="1">
            <a:off x="3806825" y="3113088"/>
            <a:ext cx="450850" cy="1587"/>
          </a:xfrm>
          <a:prstGeom prst="line">
            <a:avLst/>
          </a:prstGeom>
          <a:ln w="57150" cap="flat" cmpd="sng">
            <a:solidFill>
              <a:srgbClr val="008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7" name="Line 20"/>
          <p:cNvSpPr/>
          <p:nvPr/>
        </p:nvSpPr>
        <p:spPr>
          <a:xfrm>
            <a:off x="6416675" y="2798763"/>
            <a:ext cx="989013" cy="1587"/>
          </a:xfrm>
          <a:prstGeom prst="line">
            <a:avLst/>
          </a:prstGeom>
          <a:ln w="76200" cap="flat" cmpd="sng">
            <a:solidFill>
              <a:srgbClr val="FF0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8" name="Line 21"/>
          <p:cNvSpPr/>
          <p:nvPr/>
        </p:nvSpPr>
        <p:spPr>
          <a:xfrm flipH="1">
            <a:off x="6372225" y="3157538"/>
            <a:ext cx="989013" cy="1587"/>
          </a:xfrm>
          <a:prstGeom prst="line">
            <a:avLst/>
          </a:prstGeom>
          <a:ln w="76200" cap="flat" cmpd="sng">
            <a:solidFill>
              <a:srgbClr val="008000"/>
            </a:solidFill>
            <a:prstDash val="solid"/>
            <a:bevel/>
            <a:headEnd type="none" w="med" len="med"/>
            <a:tailEnd type="triangl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7669" name="Text Box 22"/>
          <p:cNvSpPr/>
          <p:nvPr/>
        </p:nvSpPr>
        <p:spPr>
          <a:xfrm>
            <a:off x="385763" y="1717675"/>
            <a:ext cx="1709737" cy="366713"/>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altLang="en-US" b="1">
                <a:latin typeface="Arial" pitchFamily="34" charset="0"/>
                <a:sym typeface="Arial" pitchFamily="34" charset="0"/>
              </a:rPr>
              <a:t>情境因素</a:t>
            </a:r>
            <a:endParaRPr lang="zh-CN" altLang="en-US">
              <a:latin typeface="Arial" pitchFamily="34" charset="0"/>
              <a:ea typeface="PMingLiU" pitchFamily="18" charset="-120"/>
            </a:endParaRPr>
          </a:p>
        </p:txBody>
      </p:sp>
      <p:sp>
        <p:nvSpPr>
          <p:cNvPr id="27670" name="Text Box 23"/>
          <p:cNvSpPr/>
          <p:nvPr/>
        </p:nvSpPr>
        <p:spPr>
          <a:xfrm>
            <a:off x="2411413" y="1711325"/>
            <a:ext cx="1709737" cy="366713"/>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altLang="en-US" b="1">
                <a:latin typeface="Arial" pitchFamily="34" charset="0"/>
                <a:sym typeface="Arial" pitchFamily="34" charset="0"/>
              </a:rPr>
              <a:t>潜在失误</a:t>
            </a:r>
            <a:endParaRPr lang="zh-CN" altLang="en-US">
              <a:latin typeface="Arial" pitchFamily="34" charset="0"/>
              <a:ea typeface="PMingLiU" pitchFamily="18" charset="-120"/>
            </a:endParaRPr>
          </a:p>
        </p:txBody>
      </p:sp>
      <p:sp>
        <p:nvSpPr>
          <p:cNvPr id="27671" name="Text Box 24"/>
          <p:cNvSpPr/>
          <p:nvPr/>
        </p:nvSpPr>
        <p:spPr>
          <a:xfrm>
            <a:off x="4437063" y="1673225"/>
            <a:ext cx="1709737" cy="366713"/>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altLang="en-US" b="1">
                <a:latin typeface="Arial" pitchFamily="34" charset="0"/>
                <a:sym typeface="Arial" pitchFamily="34" charset="0"/>
              </a:rPr>
              <a:t>诱发失误</a:t>
            </a:r>
            <a:endParaRPr lang="zh-CN" altLang="en-US">
              <a:latin typeface="Arial" pitchFamily="34" charset="0"/>
              <a:ea typeface="PMingLiU" pitchFamily="18" charset="-120"/>
            </a:endParaRPr>
          </a:p>
        </p:txBody>
      </p:sp>
      <p:sp>
        <p:nvSpPr>
          <p:cNvPr id="27672" name="Text Box 25"/>
          <p:cNvSpPr/>
          <p:nvPr/>
        </p:nvSpPr>
        <p:spPr>
          <a:xfrm>
            <a:off x="7272338" y="1673225"/>
            <a:ext cx="1709737" cy="366713"/>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en-US" altLang="zh-CN" b="1">
                <a:latin typeface="Arial" pitchFamily="34" charset="0"/>
                <a:sym typeface="Arial" pitchFamily="34" charset="0"/>
              </a:rPr>
              <a:t>Accident</a:t>
            </a:r>
            <a:endParaRPr lang="zh-CN" altLang="en-US">
              <a:latin typeface="Arial" pitchFamily="34" charset="0"/>
              <a:ea typeface="PMingLiU" pitchFamily="18" charset="-120"/>
            </a:endParaRPr>
          </a:p>
        </p:txBody>
      </p:sp>
      <p:grpSp>
        <p:nvGrpSpPr>
          <p:cNvPr id="27673" name="Group 28"/>
          <p:cNvGrpSpPr/>
          <p:nvPr/>
        </p:nvGrpSpPr>
        <p:grpSpPr>
          <a:xfrm>
            <a:off x="950913" y="5919788"/>
            <a:ext cx="7242175" cy="1193800"/>
            <a:chExt cx="4562" cy="752"/>
          </a:xfrm>
        </p:grpSpPr>
        <p:pic>
          <p:nvPicPr>
            <p:cNvPr id="27674" name="TextBox 23"/>
            <p:cNvPicPr/>
            <p:nvPr/>
          </p:nvPicPr>
          <p:blipFill>
            <a:blip r:embed="rId2"/>
            <a:stretch>
              <a:fillRect/>
            </a:stretch>
          </p:blipFill>
          <p:spPr>
            <a:xfrm>
              <a:off x="0" y="0"/>
              <a:ext cx="4562" cy="752"/>
            </a:xfrm>
            <a:prstGeom prst="rect">
              <a:avLst/>
            </a:prstGeom>
            <a:noFill/>
            <a:ln w="9525">
              <a:noFill/>
            </a:ln>
          </p:spPr>
        </p:pic>
        <p:sp>
          <p:nvSpPr>
            <p:cNvPr id="27675" name="Text Box 23">
              <a:hlinkClick r:id="rId3" action="ppaction://hlinkfile"/>
            </p:cNvPr>
            <p:cNvSpPr/>
            <p:nvPr/>
          </p:nvSpPr>
          <p:spPr>
            <a:xfrm>
              <a:off x="41" y="75"/>
              <a:ext cx="4480" cy="446"/>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4000" b="1">
                  <a:solidFill>
                    <a:srgbClr val="FF0000"/>
                  </a:solidFill>
                  <a:latin typeface="隶书" panose="02010509060101010101" pitchFamily="49" charset="-122"/>
                  <a:ea typeface="隶书" panose="02010509060101010101" pitchFamily="49" charset="-122"/>
                  <a:sym typeface="隶书" panose="02010509060101010101" pitchFamily="49" charset="-122"/>
                </a:rPr>
                <a:t>医疗错误的发生并非意外</a:t>
              </a:r>
              <a:r>
                <a:rPr lang="en-US" altLang="zh-CN" sz="4000" b="1">
                  <a:solidFill>
                    <a:srgbClr val="FF0000"/>
                  </a:solidFill>
                  <a:latin typeface="隶书" panose="02010509060101010101" pitchFamily="49" charset="-122"/>
                  <a:ea typeface="隶书" panose="02010509060101010101" pitchFamily="49" charset="-122"/>
                  <a:sym typeface="隶书" panose="02010509060101010101" pitchFamily="49" charset="-122"/>
                </a:rPr>
                <a:t>!</a:t>
              </a:r>
              <a:endParaRPr lang="zh-CN" altLang="en-US">
                <a:latin typeface="Arial" pitchFamily="34" charset="0"/>
                <a:ea typeface="PMingLiU" pitchFamily="18" charset="-120"/>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8675"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8676"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8677" name="Rectangle 3"/>
          <p:cNvSpPr>
            <a:spLocks noGrp="1"/>
          </p:cNvSpPr>
          <p:nvPr>
            <p:ph idx="1"/>
          </p:nvPr>
        </p:nvSpPr>
        <p:spPr>
          <a:xfrm>
            <a:off x="457200" y="1346200"/>
            <a:ext cx="8229600" cy="4779963"/>
          </a:xfrm>
        </p:spPr>
        <p:txBody>
          <a:bodyPr vert="horz" wrap="square" lIns="91440" tIns="45720" rIns="91440" bIns="45720" anchor="t" anchorCtr="0"/>
          <a:lstStyle/>
          <a:p>
            <a:pPr algn="ctr" eaLnBrk="1" hangingPunct="1">
              <a:buFont typeface="Wingdings" panose="05000000000000000000" pitchFamily="2" charset="2"/>
              <a:buNone/>
            </a:pPr>
            <a:endParaRPr lang="zh-CN" altLang="en-US" b="1"/>
          </a:p>
          <a:p>
            <a:pPr algn="ctr" eaLnBrk="1" hangingPunct="1">
              <a:buFont typeface="Wingdings" panose="05000000000000000000" pitchFamily="2" charset="2"/>
              <a:buNone/>
            </a:pPr>
            <a:r>
              <a:rPr lang="zh-CN" altLang="en-US" sz="3400" b="1"/>
              <a:t>从错误中学习的工具</a:t>
            </a:r>
            <a:r>
              <a:rPr lang="en-US" altLang="zh-CN" sz="3400" b="1">
                <a:latin typeface="Arial" pitchFamily="34" charset="0"/>
                <a:sym typeface="Arial" pitchFamily="34" charset="0"/>
              </a:rPr>
              <a:t>——</a:t>
            </a:r>
            <a:r>
              <a:rPr lang="zh-CN" altLang="en-US" sz="3400" b="1"/>
              <a:t>根本原因分析</a:t>
            </a:r>
            <a:endParaRPr lang="zh-CN" altLang="en-US" sz="3400" b="1"/>
          </a:p>
          <a:p>
            <a:pPr eaLnBrk="1" hangingPunct="1">
              <a:buFont typeface="Wingdings" panose="05000000000000000000" pitchFamily="2" charset="2"/>
              <a:buNone/>
            </a:pPr>
            <a:endParaRPr lang="zh-CN" altLang="en-US" b="1"/>
          </a:p>
        </p:txBody>
      </p:sp>
      <p:pic>
        <p:nvPicPr>
          <p:cNvPr id="28678" name="Picture 4" descr="MCj01933480000[1]"/>
          <p:cNvPicPr>
            <a:picLocks noChangeAspect="1"/>
          </p:cNvPicPr>
          <p:nvPr/>
        </p:nvPicPr>
        <p:blipFill>
          <a:blip r:embed="rId2"/>
          <a:stretch>
            <a:fillRect/>
          </a:stretch>
        </p:blipFill>
        <p:spPr>
          <a:xfrm>
            <a:off x="2540000" y="2640013"/>
            <a:ext cx="4967288" cy="3760787"/>
          </a:xfrm>
          <a:prstGeom prst="rect">
            <a:avLst/>
          </a:prstGeom>
          <a:noFill/>
          <a:ln w="9525">
            <a:noFill/>
          </a:ln>
        </p:spPr>
      </p:pic>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969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29700"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29701" name="Rectangle 4"/>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en-US" altLang="zh-CN" sz="2800" b="1">
                <a:solidFill>
                  <a:srgbClr val="000000"/>
                </a:solidFill>
                <a:latin typeface="微软雅黑" panose="020b0503020204020204" pitchFamily="34" charset="-122"/>
                <a:ea typeface="微软雅黑" panose="020b0503020204020204" pitchFamily="34" charset="-122"/>
                <a:sym typeface="Times New Roman" panose="02020603050405020304" pitchFamily="18" charset="0"/>
              </a:rPr>
              <a:t>Root Cause Analysis…</a:t>
            </a:r>
            <a:br>
              <a:rPr lang="zh-CN" altLang="en-US" sz="2800" b="1">
                <a:solidFill>
                  <a:srgbClr val="000000"/>
                </a:solidFill>
                <a:latin typeface="微软雅黑" panose="020b0503020204020204" pitchFamily="34" charset="-122"/>
                <a:ea typeface="微软雅黑" panose="020b0503020204020204" pitchFamily="34" charset="-122"/>
                <a:sym typeface="Times New Roman" panose="02020603050405020304" pitchFamily="18" charset="0"/>
              </a:rPr>
            </a:br>
            <a:r>
              <a:rPr lang="zh-CN" altLang="en-US" sz="2800" b="1">
                <a:solidFill>
                  <a:srgbClr val="FF0000"/>
                </a:solidFill>
                <a:latin typeface="微软雅黑" panose="020b0503020204020204" pitchFamily="34" charset="-122"/>
                <a:ea typeface="微软雅黑" panose="020b0503020204020204" pitchFamily="34" charset="-122"/>
                <a:sym typeface="Times New Roman" panose="02020603050405020304" pitchFamily="18" charset="0"/>
              </a:rPr>
              <a:t>根本原因分析</a:t>
            </a:r>
            <a:r>
              <a:rPr lang="en-US" altLang="zh-CN" sz="2800" b="1">
                <a:solidFill>
                  <a:srgbClr val="FF0000"/>
                </a:solidFill>
                <a:latin typeface="微软雅黑" panose="020b0503020204020204" pitchFamily="34" charset="-122"/>
                <a:ea typeface="微软雅黑" panose="020b0503020204020204" pitchFamily="34" charset="-122"/>
                <a:sym typeface="Times New Roman" panose="02020603050405020304" pitchFamily="18" charset="0"/>
              </a:rPr>
              <a:t>…</a:t>
            </a:r>
            <a:endParaRPr lang="zh-CN" altLang="en-US" sz="4000"/>
          </a:p>
        </p:txBody>
      </p:sp>
      <p:sp>
        <p:nvSpPr>
          <p:cNvPr id="29702" name="内容占位符 1"/>
          <p:cNvSpPr>
            <a:spLocks noGrp="1"/>
          </p:cNvSpPr>
          <p:nvPr>
            <p:ph idx="1"/>
          </p:nvPr>
        </p:nvSpPr>
        <p:spPr>
          <a:xfrm>
            <a:off x="457200" y="1592263"/>
            <a:ext cx="8229600" cy="4533900"/>
          </a:xfrm>
        </p:spPr>
        <p:txBody>
          <a:bodyPr vert="horz" wrap="square" lIns="91440" tIns="45720" rIns="91440" bIns="45720" anchor="t" anchorCtr="0"/>
          <a:lstStyle/>
          <a:p>
            <a:pPr eaLnBrk="1" hangingPunct="1"/>
            <a:r>
              <a:rPr lang="en-US" altLang="zh-CN" sz="2800" i="1">
                <a:latin typeface="Verdana" panose="020b0604030504040204" pitchFamily="34" charset="0"/>
                <a:sym typeface="Verdana" panose="020b0604030504040204" pitchFamily="34" charset="0"/>
              </a:rPr>
              <a:t>. . . a process for identifying the basic or causal factors that underlie variation in </a:t>
            </a:r>
            <a:r>
              <a:rPr lang="en-US" altLang="zh-CN" sz="2800" i="1">
                <a:solidFill>
                  <a:srgbClr val="FF0000"/>
                </a:solidFill>
                <a:latin typeface="Verdana" panose="020b0604030504040204" pitchFamily="34" charset="0"/>
                <a:sym typeface="Verdana" panose="020b0604030504040204" pitchFamily="34" charset="0"/>
              </a:rPr>
              <a:t>performance</a:t>
            </a:r>
            <a:r>
              <a:rPr lang="en-US" altLang="zh-CN" sz="2800" i="1">
                <a:latin typeface="Verdana" panose="020b0604030504040204" pitchFamily="34" charset="0"/>
                <a:sym typeface="Verdana" panose="020b0604030504040204" pitchFamily="34" charset="0"/>
              </a:rPr>
              <a:t>, including the occurrence or possible occurrence of a sentinel event.</a:t>
            </a:r>
            <a:endParaRPr lang="en-US" altLang="zh-CN" sz="2800">
              <a:latin typeface="Verdana" panose="020b0604030504040204" pitchFamily="34" charset="0"/>
              <a:sym typeface="Verdana" panose="020b0604030504040204" pitchFamily="34" charset="0"/>
            </a:endParaRPr>
          </a:p>
          <a:p>
            <a:pPr eaLnBrk="1" hangingPunct="1"/>
            <a:r>
              <a:rPr lang="en-US" altLang="zh-CN" sz="2800">
                <a:latin typeface="Verdana" panose="020b0604030504040204" pitchFamily="34" charset="0"/>
                <a:sym typeface="Verdana" panose="020b0604030504040204" pitchFamily="34" charset="0"/>
              </a:rPr>
              <a:t>. . .</a:t>
            </a:r>
            <a:r>
              <a:rPr lang="zh-CN" altLang="en-US" sz="2800" b="1">
                <a:latin typeface="Verdana" panose="020b0604030504040204" pitchFamily="34" charset="0"/>
                <a:sym typeface="Verdana" panose="020b0604030504040204" pitchFamily="34" charset="0"/>
              </a:rPr>
              <a:t>是一个用于找出造成</a:t>
            </a:r>
            <a:r>
              <a:rPr lang="zh-CN" altLang="en-US" sz="2800" b="1">
                <a:solidFill>
                  <a:srgbClr val="FF0000"/>
                </a:solidFill>
                <a:latin typeface="Verdana" panose="020b0604030504040204" pitchFamily="34" charset="0"/>
                <a:sym typeface="Verdana" panose="020b0604030504040204" pitchFamily="34" charset="0"/>
              </a:rPr>
              <a:t>绩效变异</a:t>
            </a:r>
            <a:r>
              <a:rPr lang="zh-CN" altLang="en-US" sz="2800" b="1">
                <a:latin typeface="Verdana" panose="020b0604030504040204" pitchFamily="34" charset="0"/>
                <a:sym typeface="Verdana" panose="020b0604030504040204" pitchFamily="34" charset="0"/>
              </a:rPr>
              <a:t>的</a:t>
            </a:r>
            <a:r>
              <a:rPr lang="zh-CN" altLang="en-US" sz="2800" b="1">
                <a:solidFill>
                  <a:srgbClr val="FF0000"/>
                </a:solidFill>
                <a:latin typeface="Verdana" panose="020b0604030504040204" pitchFamily="34" charset="0"/>
                <a:sym typeface="Verdana" panose="020b0604030504040204" pitchFamily="34" charset="0"/>
              </a:rPr>
              <a:t>最基本或根本原因</a:t>
            </a:r>
            <a:r>
              <a:rPr lang="zh-CN" altLang="en-US" sz="2800" b="1">
                <a:latin typeface="Verdana" panose="020b0604030504040204" pitchFamily="34" charset="0"/>
                <a:sym typeface="Verdana" panose="020b0604030504040204" pitchFamily="34" charset="0"/>
              </a:rPr>
              <a:t>的程序。所谓的绩效变异包括已发生的或可能发生的警讯事件。</a:t>
            </a:r>
            <a:r>
              <a:rPr lang="zh-CN" altLang="en-US" sz="2800">
                <a:latin typeface="Verdana" panose="020b0604030504040204" pitchFamily="34" charset="0"/>
                <a:sym typeface="Verdana" panose="020b0604030504040204" pitchFamily="34" charset="0"/>
              </a:rPr>
              <a:t> </a:t>
            </a:r>
            <a:endParaRPr lang="zh-CN" altLang="en-US"/>
          </a:p>
        </p:txBody>
      </p:sp>
    </p:spTree>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072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072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0725"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en-US" altLang="zh-CN" sz="4000" b="1">
                <a:solidFill>
                  <a:srgbClr val="000000"/>
                </a:solidFill>
                <a:latin typeface="黑体" panose="02010609060101010101" pitchFamily="49" charset="-122"/>
                <a:ea typeface="黑体" panose="02010609060101010101" pitchFamily="49" charset="-122"/>
                <a:sym typeface="华文细黑" panose="02010600040101010101" pitchFamily="2" charset="-122"/>
              </a:rPr>
              <a:t>RCA</a:t>
            </a:r>
            <a:r>
              <a:rPr lang="zh-CN" altLang="en-US" sz="4000" b="1">
                <a:solidFill>
                  <a:srgbClr val="000000"/>
                </a:solidFill>
                <a:latin typeface="黑体" panose="02010609060101010101" pitchFamily="49" charset="-122"/>
                <a:ea typeface="黑体" panose="02010609060101010101" pitchFamily="49" charset="-122"/>
                <a:sym typeface="华文细黑" panose="02010600040101010101" pitchFamily="2" charset="-122"/>
              </a:rPr>
              <a:t>的核心价值</a:t>
            </a:r>
            <a:endParaRPr lang="zh-CN" altLang="en-US"/>
          </a:p>
        </p:txBody>
      </p:sp>
      <p:sp>
        <p:nvSpPr>
          <p:cNvPr id="30726"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lnSpc>
                <a:spcPct val="150000"/>
              </a:lnSpc>
            </a:pPr>
            <a:r>
              <a:rPr lang="zh-CN" altLang="en-US" b="1">
                <a:solidFill>
                  <a:srgbClr val="FF0000"/>
                </a:solidFill>
              </a:rPr>
              <a:t>避免未来类似事件再发生</a:t>
            </a:r>
            <a:endParaRPr lang="zh-CN" altLang="en-US" b="1">
              <a:solidFill>
                <a:srgbClr val="FF0000"/>
              </a:solidFill>
            </a:endParaRPr>
          </a:p>
          <a:p>
            <a:pPr eaLnBrk="1" hangingPunct="1">
              <a:lnSpc>
                <a:spcPct val="150000"/>
              </a:lnSpc>
            </a:pPr>
            <a:r>
              <a:rPr lang="zh-CN" altLang="en-US" b="1">
                <a:solidFill>
                  <a:srgbClr val="FF0000"/>
                </a:solidFill>
              </a:rPr>
              <a:t>找出预防措施的工具</a:t>
            </a:r>
            <a:endParaRPr lang="zh-CN" altLang="en-US" b="1">
              <a:solidFill>
                <a:srgbClr val="FF0000"/>
              </a:solidFill>
            </a:endParaRPr>
          </a:p>
          <a:p>
            <a:pPr eaLnBrk="1" hangingPunct="1">
              <a:lnSpc>
                <a:spcPct val="150000"/>
              </a:lnSpc>
            </a:pPr>
            <a:r>
              <a:rPr lang="zh-CN" altLang="en-US" b="1">
                <a:solidFill>
                  <a:srgbClr val="FF0000"/>
                </a:solidFill>
              </a:rPr>
              <a:t>分析着眼于整个系统及过程面，而非个人执行上的归咎责任</a:t>
            </a:r>
            <a:endParaRPr lang="zh-CN" altLang="en-US" b="1">
              <a:solidFill>
                <a:srgbClr val="FF0000"/>
              </a:solidFill>
            </a:endParaRPr>
          </a:p>
          <a:p>
            <a:pPr eaLnBrk="1" hangingPunct="1">
              <a:lnSpc>
                <a:spcPct val="150000"/>
              </a:lnSpc>
            </a:pPr>
            <a:r>
              <a:rPr lang="zh-CN" altLang="en-US" b="1">
                <a:solidFill>
                  <a:srgbClr val="FF0000"/>
                </a:solidFill>
              </a:rPr>
              <a:t>最终成果是要制定可行的“行动计划”</a:t>
            </a:r>
            <a:endParaRPr lang="zh-CN" altLang="en-US" b="1">
              <a:solidFill>
                <a:srgbClr val="FF0000"/>
              </a:solidFill>
            </a:endParaRPr>
          </a:p>
          <a:p>
            <a:pPr eaLnBrk="1" hangingPunct="1">
              <a:lnSpc>
                <a:spcPct val="150000"/>
              </a:lnSpc>
            </a:pPr>
            <a:r>
              <a:rPr lang="zh-CN" altLang="en-US" b="1">
                <a:solidFill>
                  <a:srgbClr val="FF0000"/>
                </a:solidFill>
              </a:rPr>
              <a:t>营造安全文化的过程之一</a:t>
            </a:r>
            <a:endParaRPr lang="zh-CN" altLang="en-US" b="1">
              <a:solidFill>
                <a:srgbClr val="FF0000"/>
              </a:solidFill>
            </a:endParaRPr>
          </a:p>
        </p:txBody>
      </p:sp>
    </p:spTree>
  </p:cSld>
  <p:clrMapOvr>
    <a:masterClrMapping/>
  </p:clrMapOvr>
  <p:transition spd="slow"/>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174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174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1749"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rPr>
              <a:t>为什么要进行根本原因分析？</a:t>
            </a:r>
            <a:r>
              <a:rPr lang="en-US" altLang="zh-CN" sz="1600" b="1">
                <a:latin typeface="DFKai-SB" pitchFamily="65" charset="-120"/>
                <a:ea typeface="黑体" panose="02010609060101010101" pitchFamily="49" charset="-122"/>
                <a:sym typeface="DFKai-SB" pitchFamily="65" charset="-120"/>
              </a:rPr>
              <a:t>1</a:t>
            </a:r>
            <a:endPar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endParaRPr>
          </a:p>
        </p:txBody>
      </p:sp>
      <p:sp>
        <p:nvSpPr>
          <p:cNvPr id="31750" name="Rectangle 3"/>
          <p:cNvSpPr>
            <a:spLocks noGrp="1"/>
          </p:cNvSpPr>
          <p:nvPr>
            <p:ph idx="1"/>
          </p:nvPr>
        </p:nvSpPr>
        <p:spPr>
          <a:xfrm>
            <a:off x="457200" y="1346200"/>
            <a:ext cx="8229600" cy="4779963"/>
          </a:xfrm>
        </p:spPr>
        <p:txBody>
          <a:bodyPr vert="horz" wrap="square" lIns="91440" tIns="45720" rIns="91440" bIns="45720" anchor="t" anchorCtr="0"/>
          <a:lstStyle/>
          <a:p>
            <a:pPr marL="320675" indent="-320675" eaLnBrk="1" hangingPunct="1">
              <a:lnSpc>
                <a:spcPct val="90000"/>
              </a:lnSpc>
              <a:buFont typeface="Wingdings" panose="05000000000000000000" pitchFamily="2" charset="2"/>
              <a:buNone/>
            </a:pPr>
            <a:r>
              <a:rPr lang="zh-CN" altLang="en-US" sz="2800" b="1"/>
              <a:t>为防止类似事故的再次发生，医院必须进行</a:t>
            </a:r>
            <a:endParaRPr lang="zh-CN" altLang="en-US" sz="2800" b="1"/>
          </a:p>
          <a:p>
            <a:pPr marL="320675" indent="-320675" eaLnBrk="1" hangingPunct="1">
              <a:lnSpc>
                <a:spcPct val="90000"/>
              </a:lnSpc>
              <a:buFont typeface="Wingdings" panose="05000000000000000000" pitchFamily="2" charset="2"/>
              <a:buNone/>
            </a:pPr>
            <a:r>
              <a:rPr lang="zh-CN" altLang="en-US" sz="2800" b="1">
                <a:solidFill>
                  <a:srgbClr val="A50021"/>
                </a:solidFill>
              </a:rPr>
              <a:t>根本原因分析：</a:t>
            </a:r>
            <a:endParaRPr lang="zh-CN" altLang="en-US" sz="2800" b="1">
              <a:solidFill>
                <a:srgbClr val="A50021"/>
              </a:solidFill>
            </a:endParaRPr>
          </a:p>
          <a:p>
            <a:pPr marL="320675" indent="-320675" eaLnBrk="1" hangingPunct="1">
              <a:lnSpc>
                <a:spcPct val="90000"/>
              </a:lnSpc>
              <a:buFont typeface="Wingdings" panose="05000000000000000000" pitchFamily="2" charset="2"/>
              <a:buChar char=""/>
            </a:pPr>
            <a:r>
              <a:rPr lang="zh-CN" altLang="en-US" sz="2800"/>
              <a:t>对已发生的事件要进行</a:t>
            </a:r>
            <a:r>
              <a:rPr lang="zh-CN" altLang="en-US" sz="2800">
                <a:solidFill>
                  <a:srgbClr val="FF0000"/>
                </a:solidFill>
              </a:rPr>
              <a:t>深入的调查</a:t>
            </a:r>
            <a:endParaRPr lang="zh-CN" altLang="en-US" sz="2800">
              <a:solidFill>
                <a:srgbClr val="FF0000"/>
              </a:solidFill>
            </a:endParaRPr>
          </a:p>
          <a:p>
            <a:pPr marL="320675" indent="-320675" eaLnBrk="1" hangingPunct="1">
              <a:lnSpc>
                <a:spcPct val="90000"/>
              </a:lnSpc>
              <a:buFont typeface="Wingdings" panose="05000000000000000000" pitchFamily="2" charset="2"/>
              <a:buChar char=""/>
            </a:pPr>
            <a:r>
              <a:rPr lang="zh-CN" altLang="en-US" sz="2800"/>
              <a:t>查明、了解和强调不良事件的</a:t>
            </a:r>
            <a:r>
              <a:rPr lang="zh-CN" altLang="en-US" sz="2800">
                <a:solidFill>
                  <a:srgbClr val="FF0000"/>
                </a:solidFill>
              </a:rPr>
              <a:t>潜在原因</a:t>
            </a:r>
            <a:r>
              <a:rPr lang="zh-CN" altLang="en-US" sz="2800"/>
              <a:t>，如  </a:t>
            </a:r>
            <a:endParaRPr lang="en-US" altLang="zh-CN" sz="2800"/>
          </a:p>
          <a:p>
            <a:pPr lvl="2" eaLnBrk="1" hangingPunct="1">
              <a:lnSpc>
                <a:spcPct val="90000"/>
              </a:lnSpc>
              <a:buFont typeface="Wingdings" panose="05000000000000000000" pitchFamily="2" charset="2"/>
              <a:buChar char="u"/>
            </a:pPr>
            <a:r>
              <a:rPr lang="zh-CN" altLang="en-US" sz="2800"/>
              <a:t>文化环境</a:t>
            </a:r>
            <a:endParaRPr lang="en-US" altLang="zh-CN" sz="2800"/>
          </a:p>
          <a:p>
            <a:pPr lvl="2" eaLnBrk="1" hangingPunct="1">
              <a:lnSpc>
                <a:spcPct val="90000"/>
              </a:lnSpc>
              <a:buFont typeface="Wingdings" panose="05000000000000000000" pitchFamily="2" charset="2"/>
              <a:buChar char="u"/>
            </a:pPr>
            <a:r>
              <a:rPr lang="zh-CN" altLang="en-US" sz="2800"/>
              <a:t>职工教育和人员编制</a:t>
            </a:r>
            <a:endParaRPr lang="en-US" altLang="zh-CN" sz="2800"/>
          </a:p>
          <a:p>
            <a:pPr lvl="2" eaLnBrk="1" hangingPunct="1">
              <a:lnSpc>
                <a:spcPct val="90000"/>
              </a:lnSpc>
              <a:buFont typeface="Wingdings" panose="05000000000000000000" pitchFamily="2" charset="2"/>
              <a:buChar char="u"/>
            </a:pPr>
            <a:r>
              <a:rPr lang="zh-CN" altLang="en-US" sz="2800"/>
              <a:t>信息管理</a:t>
            </a:r>
            <a:endParaRPr lang="en-US" altLang="zh-CN" sz="2800"/>
          </a:p>
          <a:p>
            <a:pPr lvl="2" eaLnBrk="1" hangingPunct="1">
              <a:lnSpc>
                <a:spcPct val="90000"/>
              </a:lnSpc>
              <a:buFont typeface="Wingdings" panose="05000000000000000000" pitchFamily="2" charset="2"/>
              <a:buChar char="u"/>
            </a:pPr>
            <a:r>
              <a:rPr lang="zh-CN" altLang="en-US" sz="2800"/>
              <a:t>沟通</a:t>
            </a:r>
            <a:endParaRPr lang="en-US" altLang="zh-CN" sz="2800"/>
          </a:p>
          <a:p>
            <a:pPr lvl="2" eaLnBrk="1" hangingPunct="1">
              <a:lnSpc>
                <a:spcPct val="90000"/>
              </a:lnSpc>
              <a:buFont typeface="Wingdings" panose="05000000000000000000" pitchFamily="2" charset="2"/>
              <a:buChar char="u"/>
            </a:pPr>
            <a:r>
              <a:rPr lang="zh-CN" altLang="en-US" sz="2800"/>
              <a:t>环境设施</a:t>
            </a:r>
            <a:endParaRPr lang="en-US" altLang="zh-CN" sz="2800"/>
          </a:p>
          <a:p>
            <a:pPr lvl="2" eaLnBrk="1" hangingPunct="1">
              <a:lnSpc>
                <a:spcPct val="90000"/>
              </a:lnSpc>
              <a:buFont typeface="Wingdings" panose="05000000000000000000" pitchFamily="2" charset="2"/>
              <a:buChar char="u"/>
            </a:pPr>
            <a:r>
              <a:rPr lang="en-US" altLang="zh-CN" sz="2800"/>
              <a:t>……</a:t>
            </a:r>
            <a:endParaRPr lang="zh-CN" altLang="en-US" sz="2800"/>
          </a:p>
        </p:txBody>
      </p:sp>
    </p:spTree>
  </p:cSld>
  <p:clrMapOvr>
    <a:masterClrMapping/>
  </p:clrMapOvr>
  <p:transition spd="slow"/>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2771"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2772"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2773" name="Rectangle 2"/>
          <p:cNvSpPr>
            <a:spLocks noGrp="1"/>
          </p:cNvSpPr>
          <p:nvPr>
            <p:ph type="title"/>
          </p:nvPr>
        </p:nvSpPr>
        <p:spPr>
          <a:xfrm>
            <a:off x="457200" y="141288"/>
            <a:ext cx="60960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rPr>
              <a:t>为什么要进行根本原因分析？</a:t>
            </a:r>
            <a:endParaRPr lang="zh-CN" altLang="en-US" sz="1600" b="1">
              <a:solidFill>
                <a:srgbClr val="000000"/>
              </a:solidFill>
              <a:latin typeface="黑体" panose="02010609060101010101" pitchFamily="49" charset="-122"/>
              <a:ea typeface="黑体" panose="02010609060101010101" pitchFamily="49" charset="-122"/>
              <a:sym typeface="黑体" panose="02010609060101010101" pitchFamily="49" charset="-122"/>
            </a:endParaRPr>
          </a:p>
        </p:txBody>
      </p:sp>
      <p:sp>
        <p:nvSpPr>
          <p:cNvPr id="32774"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lnSpc>
                <a:spcPct val="150000"/>
              </a:lnSpc>
            </a:pPr>
            <a:r>
              <a:rPr lang="zh-CN" altLang="en-US" b="1"/>
              <a:t>了解事件如何</a:t>
            </a:r>
            <a:r>
              <a:rPr lang="en-US" altLang="zh-CN" b="1"/>
              <a:t>/</a:t>
            </a:r>
            <a:r>
              <a:rPr lang="zh-CN" altLang="en-US" b="1"/>
              <a:t>为何发生（或发展趋势）</a:t>
            </a:r>
            <a:endParaRPr lang="en-US" altLang="zh-CN" b="1"/>
          </a:p>
          <a:p>
            <a:pPr eaLnBrk="1" hangingPunct="1">
              <a:lnSpc>
                <a:spcPct val="150000"/>
              </a:lnSpc>
            </a:pPr>
            <a:r>
              <a:rPr lang="zh-CN" altLang="en-US" b="1"/>
              <a:t>分析事件的</a:t>
            </a:r>
            <a:r>
              <a:rPr lang="zh-CN" altLang="en-US" b="1">
                <a:solidFill>
                  <a:srgbClr val="FF0000"/>
                </a:solidFill>
              </a:rPr>
              <a:t>表面（近端）原因</a:t>
            </a:r>
            <a:r>
              <a:rPr lang="zh-CN" altLang="en-US" b="1"/>
              <a:t>，找出</a:t>
            </a:r>
            <a:r>
              <a:rPr lang="zh-CN" altLang="en-US" b="1">
                <a:solidFill>
                  <a:srgbClr val="FF0000"/>
                </a:solidFill>
              </a:rPr>
              <a:t>根本原因</a:t>
            </a:r>
            <a:endParaRPr lang="zh-CN" altLang="en-US" b="1"/>
          </a:p>
          <a:p>
            <a:pPr eaLnBrk="1" hangingPunct="1">
              <a:lnSpc>
                <a:spcPct val="150000"/>
              </a:lnSpc>
            </a:pPr>
            <a:r>
              <a:rPr lang="zh-CN" altLang="en-US" b="1"/>
              <a:t>从事件中吸取教训，并制定标准</a:t>
            </a:r>
            <a:r>
              <a:rPr lang="en-US" altLang="zh-CN" b="1"/>
              <a:t>/</a:t>
            </a:r>
            <a:r>
              <a:rPr lang="zh-CN" altLang="en-US" b="1"/>
              <a:t>流程（防止同样或类似事件再次发生）</a:t>
            </a:r>
            <a:br>
              <a:rPr lang="zh-CN" altLang="en-US"/>
            </a:br>
            <a:endParaRPr lang="zh-CN" altLang="en-US"/>
          </a:p>
        </p:txBody>
      </p:sp>
    </p:spTree>
  </p:cSld>
  <p:clrMapOvr>
    <a:masterClrMapping/>
  </p:clrMapOvr>
  <p:transition spd="slow"/>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3795"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3796"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3797" name="Rectangle 3"/>
          <p:cNvSpPr>
            <a:spLocks noGrp="1"/>
          </p:cNvSpPr>
          <p:nvPr>
            <p:ph idx="1"/>
          </p:nvPr>
        </p:nvSpPr>
        <p:spPr>
          <a:xfrm>
            <a:off x="457200" y="1338263"/>
            <a:ext cx="8229600" cy="4781550"/>
          </a:xfrm>
        </p:spPr>
        <p:txBody>
          <a:bodyPr vert="horz" wrap="square" lIns="91440" tIns="45720" rIns="91440" bIns="45720" anchor="t" anchorCtr="0"/>
          <a:lstStyle/>
          <a:p>
            <a:pPr>
              <a:lnSpc>
                <a:spcPct val="150000"/>
              </a:lnSpc>
            </a:pPr>
            <a:r>
              <a:rPr lang="zh-CN" altLang="en-US" sz="2800" b="1"/>
              <a:t>不良事件（包括警戒事件）</a:t>
            </a:r>
            <a:endParaRPr lang="en-US" altLang="zh-CN" sz="2800" b="1"/>
          </a:p>
          <a:p>
            <a:pPr lvl="1">
              <a:lnSpc>
                <a:spcPct val="150000"/>
              </a:lnSpc>
            </a:pPr>
            <a:r>
              <a:rPr lang="zh-CN" altLang="en-US" sz="2400" b="1">
                <a:solidFill>
                  <a:srgbClr val="C00000"/>
                </a:solidFill>
                <a:latin typeface="DFKai-SB" pitchFamily="65" charset="-120"/>
                <a:ea typeface="华文细黑" panose="02010600040101010101" pitchFamily="2" charset="-122"/>
                <a:sym typeface="DFKai-SB" pitchFamily="65" charset="-120"/>
              </a:rPr>
              <a:t>严重度矩阵</a:t>
            </a:r>
            <a:r>
              <a:rPr lang="en-US" altLang="zh-CN" sz="2400" b="1"/>
              <a:t>SAC</a:t>
            </a:r>
            <a:r>
              <a:rPr lang="zh-CN" altLang="en-US" sz="2400" b="1"/>
              <a:t>风险评估为一级或二级的事件</a:t>
            </a:r>
            <a:endParaRPr lang="en-US" altLang="zh-CN" sz="2400" b="1"/>
          </a:p>
          <a:p>
            <a:pPr>
              <a:lnSpc>
                <a:spcPct val="150000"/>
              </a:lnSpc>
            </a:pPr>
            <a:r>
              <a:rPr lang="zh-CN" altLang="en-US" sz="2800" b="1"/>
              <a:t>有不良趋势</a:t>
            </a:r>
            <a:endParaRPr lang="en-US" altLang="zh-CN" sz="2800" b="1"/>
          </a:p>
          <a:p>
            <a:pPr lvl="1">
              <a:lnSpc>
                <a:spcPct val="150000"/>
              </a:lnSpc>
            </a:pPr>
            <a:r>
              <a:rPr lang="zh-CN" altLang="en-US" sz="2400" b="1"/>
              <a:t>风险评估为三级或四级，但发生频率高</a:t>
            </a:r>
            <a:endParaRPr lang="en-US" altLang="zh-CN" sz="2400" b="1"/>
          </a:p>
          <a:p>
            <a:pPr lvl="1">
              <a:lnSpc>
                <a:spcPct val="150000"/>
              </a:lnSpc>
            </a:pPr>
            <a:r>
              <a:rPr lang="zh-CN" altLang="en-US" sz="2400" b="1"/>
              <a:t>发生频率逐年上升</a:t>
            </a:r>
            <a:endParaRPr lang="en-US" altLang="zh-CN" sz="2400" b="1"/>
          </a:p>
          <a:p>
            <a:pPr>
              <a:lnSpc>
                <a:spcPct val="150000"/>
              </a:lnSpc>
            </a:pPr>
            <a:r>
              <a:rPr lang="zh-CN" altLang="en-US" sz="2800" b="1"/>
              <a:t>导因于系统因素</a:t>
            </a:r>
            <a:r>
              <a:rPr lang="en-US" altLang="zh-CN" sz="2800" b="1"/>
              <a:t>(</a:t>
            </a:r>
            <a:r>
              <a:rPr lang="zh-CN" altLang="en-US" sz="2800" b="1"/>
              <a:t>利用</a:t>
            </a:r>
            <a:r>
              <a:rPr lang="en-US" altLang="zh-CN" sz="2800" b="1"/>
              <a:t>IDT</a:t>
            </a:r>
            <a:r>
              <a:rPr lang="zh-CN" altLang="en-US" sz="2800" b="1"/>
              <a:t>决策树判断</a:t>
            </a:r>
            <a:r>
              <a:rPr lang="en-US" altLang="zh-CN" sz="2800" b="1"/>
              <a:t>)</a:t>
            </a:r>
            <a:endParaRPr lang="zh-CN" altLang="en-US" sz="2800" b="1"/>
          </a:p>
          <a:p>
            <a:pPr>
              <a:lnSpc>
                <a:spcPct val="150000"/>
              </a:lnSpc>
            </a:pPr>
            <a:r>
              <a:rPr lang="zh-CN" altLang="en-US" sz="2800" b="1"/>
              <a:t>具特殊学习价值</a:t>
            </a:r>
            <a:endParaRPr lang="en-US" altLang="zh-CN" sz="2800" b="1"/>
          </a:p>
        </p:txBody>
      </p:sp>
      <p:sp>
        <p:nvSpPr>
          <p:cNvPr id="33798" name="Rectangle 2"/>
          <p:cNvSpPr>
            <a:spLocks noGrp="1"/>
          </p:cNvSpPr>
          <p:nvPr>
            <p:ph type="title"/>
          </p:nvPr>
        </p:nvSpPr>
        <p:spPr>
          <a:xfrm>
            <a:off x="457200" y="141288"/>
            <a:ext cx="6434138" cy="704850"/>
          </a:xfrm>
        </p:spPr>
        <p:txBody>
          <a:bodyPr vert="horz" wrap="square" lIns="91440" tIns="45720" rIns="91440" bIns="45720" anchor="ctr" anchorCtr="0"/>
          <a:lstStyle/>
          <a:p>
            <a:pPr algn="l"/>
            <a:r>
              <a:rPr lang="zh-CN" altLang="en-US" sz="3600" b="1">
                <a:solidFill>
                  <a:srgbClr val="000000"/>
                </a:solidFill>
                <a:latin typeface="华文细黑" panose="02010600040101010101" pitchFamily="2" charset="-122"/>
                <a:ea typeface="华文细黑" panose="02010600040101010101" pitchFamily="2" charset="-122"/>
                <a:sym typeface="华文细黑" panose="02010600040101010101" pitchFamily="2" charset="-122"/>
              </a:rPr>
              <a:t>什么时候进行根本原因分析？</a:t>
            </a:r>
            <a:endParaRPr lang="zh-CN" altLang="en-US"/>
          </a:p>
        </p:txBody>
      </p:sp>
    </p:spTree>
  </p:cSld>
  <p:clrMapOvr>
    <a:masterClrMapping/>
  </p:clrMapOvr>
  <p:transition spd="slow"/>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圆角矩形 7"/>
          <p:cNvSpPr/>
          <p:nvPr/>
        </p:nvSpPr>
        <p:spPr>
          <a:xfrm>
            <a:off x="115888" y="188913"/>
            <a:ext cx="8928100" cy="1093787"/>
          </a:xfrm>
          <a:prstGeom prst="roundRect">
            <a:avLst>
              <a:gd name="adj" fmla="val 3477"/>
            </a:avLst>
          </a:prstGeom>
          <a:solidFill>
            <a:srgbClr val="2F68CD"/>
          </a:solidFill>
          <a:ln w="254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481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4820" name="Rectangle 2"/>
          <p:cNvSpPr>
            <a:spLocks noGrp="1"/>
          </p:cNvSpPr>
          <p:nvPr>
            <p:ph type="title"/>
          </p:nvPr>
        </p:nvSpPr>
        <p:spPr>
          <a:xfrm>
            <a:off x="0" y="44450"/>
            <a:ext cx="9144000" cy="525463"/>
          </a:xfrm>
          <a:gradFill rotWithShape="1">
            <a:gsLst>
              <a:gs pos="0">
                <a:srgbClr val="FF953D">
                  <a:alpha val="100000"/>
                </a:srgbClr>
              </a:gs>
              <a:gs pos="100000">
                <a:srgbClr val="FFD1BB">
                  <a:alpha val="100000"/>
                </a:srgbClr>
              </a:gs>
            </a:gsLst>
            <a:lin ang="16200000" scaled="1"/>
          </a:gradFill>
          <a:ln>
            <a:solidFill>
              <a:srgbClr val="F79646">
                <a:alpha val="100000"/>
              </a:srgbClr>
            </a:solidFill>
            <a:bevel/>
          </a:ln>
        </p:spPr>
        <p:txBody>
          <a:bodyPr vert="horz" wrap="square" lIns="91440" tIns="45720" rIns="91440" bIns="45720" anchor="ctr" anchorCtr="0"/>
          <a:lstStyle/>
          <a:p>
            <a:pPr eaLnBrk="1" hangingPunct="1"/>
            <a:r>
              <a:rPr lang="zh-CN" altLang="en-US" sz="3200" b="1">
                <a:solidFill>
                  <a:srgbClr val="C00000"/>
                </a:solidFill>
                <a:latin typeface="DFKai-SB" pitchFamily="65" charset="-120"/>
                <a:ea typeface="华文细黑" panose="02010600040101010101" pitchFamily="2" charset="-122"/>
                <a:sym typeface="DFKai-SB" pitchFamily="65" charset="-120"/>
              </a:rPr>
              <a:t>严重度矩阵</a:t>
            </a:r>
            <a:r>
              <a:rPr lang="en-US" altLang="zh-CN" sz="3200" b="1">
                <a:solidFill>
                  <a:srgbClr val="C00000"/>
                </a:solidFill>
                <a:latin typeface="DFKai-SB" pitchFamily="65" charset="-120"/>
                <a:ea typeface="华文细黑" panose="02010600040101010101" pitchFamily="2" charset="-122"/>
                <a:sym typeface="DFKai-SB" pitchFamily="65" charset="-120"/>
              </a:rPr>
              <a:t>(SAC)</a:t>
            </a:r>
            <a:r>
              <a:rPr lang="en-US" altLang="zh-CN" sz="1600" b="1">
                <a:solidFill>
                  <a:srgbClr val="C00000"/>
                </a:solidFill>
                <a:latin typeface="DFKai-SB" pitchFamily="65" charset="-120"/>
                <a:ea typeface="华文细黑" panose="02010600040101010101" pitchFamily="2" charset="-122"/>
                <a:sym typeface="DFKai-SB" pitchFamily="65" charset="-120"/>
              </a:rPr>
              <a:t>1</a:t>
            </a:r>
            <a:endParaRPr lang="zh-CN" altLang="en-US" sz="4000">
              <a:solidFill>
                <a:srgbClr val="C00000"/>
              </a:solidFill>
            </a:endParaRPr>
          </a:p>
        </p:txBody>
      </p:sp>
      <p:graphicFrame>
        <p:nvGraphicFramePr>
          <p:cNvPr id="34821" name="表格 34820"/>
          <p:cNvGraphicFramePr>
            <a:graphicFrameLocks noGrp="1"/>
          </p:cNvGraphicFramePr>
          <p:nvPr/>
        </p:nvGraphicFramePr>
        <p:xfrm>
          <a:off x="0" y="569913"/>
          <a:ext cx="9144000" cy="2227262"/>
        </p:xfrm>
        <a:graphic>
          <a:graphicData uri="http://schemas.openxmlformats.org/drawingml/2006/table">
            <a:tbl>
              <a:tblPr/>
              <a:tblGrid>
                <a:gridCol w="1587500"/>
                <a:gridCol w="1284288"/>
                <a:gridCol w="1436687"/>
                <a:gridCol w="1358900"/>
                <a:gridCol w="1360488"/>
                <a:gridCol w="2116137"/>
              </a:tblGrid>
              <a:tr h="627063">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en-US" altLang="zh-CN" b="1">
                          <a:latin typeface="Times New Roman" panose="02020603050405020304" pitchFamily="18" charset="0"/>
                          <a:ea typeface="DFKai-SB" pitchFamily="65" charset="-120"/>
                          <a:sym typeface="PMingLiU" pitchFamily="18" charset="-120"/>
                        </a:rPr>
                        <a:t>                </a:t>
                      </a:r>
                      <a:r>
                        <a:rPr lang="zh-CN" altLang="en-US" b="1">
                          <a:latin typeface="Times New Roman" panose="02020603050405020304" pitchFamily="18" charset="0"/>
                          <a:ea typeface="DFKai-SB" pitchFamily="65" charset="-120"/>
                          <a:sym typeface="PMingLiU" pitchFamily="18" charset="-120"/>
                        </a:rPr>
                        <a:t>结果           </a:t>
                      </a:r>
                      <a:endParaRPr lang="en-US" altLang="zh-CN" b="1">
                        <a:latin typeface="Times New Roman" panose="02020603050405020304" pitchFamily="18" charset="0"/>
                        <a:ea typeface="DFKai-SB" pitchFamily="65" charset="-120"/>
                        <a:sym typeface="PMingLiU" pitchFamily="18" charset="-120"/>
                      </a:endParaRPr>
                    </a:p>
                    <a:p>
                      <a:pPr marL="342900" lvl="0" indent="-342900" eaLnBrk="1" hangingPunct="1">
                        <a:buFontTx/>
                        <a:buNone/>
                      </a:pPr>
                      <a:r>
                        <a:rPr lang="zh-CN" altLang="en-US" b="1">
                          <a:latin typeface="Times New Roman" panose="02020603050405020304" pitchFamily="18" charset="0"/>
                          <a:ea typeface="DFKai-SB" pitchFamily="65" charset="-120"/>
                          <a:sym typeface="PMingLiU" pitchFamily="18" charset="-120"/>
                        </a:rPr>
                        <a:t>频率</a:t>
                      </a:r>
                      <a:endParaRPr lang="zh-CN" altLang="en-US" b="1">
                        <a:latin typeface="Times New Roman" panose="02020603050405020304" pitchFamily="18" charset="0"/>
                        <a:ea typeface="DFKai-SB" pitchFamily="65" charset="-120"/>
                        <a:sym typeface="PMingLiU" pitchFamily="18" charset="-12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w="12700" cap="flat" cmpd="sng">
                      <a:solidFill>
                        <a:srgbClr val="000000"/>
                      </a:solidFill>
                      <a:prstDash val="solid"/>
                      <a:bevel/>
                      <a:headEnd type="none" w="med" len="med"/>
                      <a:tailEnd type="none" w="med" len="med"/>
                    </a:lnTlToBr>
                    <a:lnBlToTr>
                      <a:noFill/>
                    </a:lnBlToTr>
                    <a:solidFill>
                      <a:srgbClr val="DDDDDD"/>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fontAlgn="ctr" hangingPunct="1">
                        <a:buFontTx/>
                        <a:buNone/>
                      </a:pPr>
                      <a:r>
                        <a:rPr lang="zh-CN" altLang="en-US" b="1">
                          <a:latin typeface="Times New Roman" panose="02020603050405020304" pitchFamily="18" charset="0"/>
                          <a:ea typeface="DFKai-SB" pitchFamily="65" charset="-120"/>
                          <a:sym typeface="PMingLiU" pitchFamily="18" charset="-120"/>
                        </a:rPr>
                        <a:t>严重</a:t>
                      </a:r>
                      <a:endParaRPr lang="zh-CN" altLang="en-US" sz="2800">
                        <a:latin typeface="Calibri" panose="020f0502020204030204" pitchFamily="34" charset="0"/>
                        <a:sym typeface="Calibri" panose="020f0502020204030204" pitchFamily="34" charset="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fontAlgn="ctr" hangingPunct="1">
                        <a:buFontTx/>
                        <a:buNone/>
                      </a:pPr>
                      <a:r>
                        <a:rPr lang="zh-CN" altLang="en-US" sz="1600" b="1">
                          <a:latin typeface="DFKai-SB" pitchFamily="65" charset="-120"/>
                          <a:ea typeface="DFKai-SB" pitchFamily="65" charset="-120"/>
                          <a:sym typeface="DFKai-SB" pitchFamily="65" charset="-120"/>
                        </a:rPr>
                        <a:t>重度</a:t>
                      </a:r>
                      <a:endParaRPr lang="zh-CN" altLang="en-US" sz="1600" b="1">
                        <a:latin typeface="Times New Roman" panose="02020603050405020304" pitchFamily="18" charset="0"/>
                        <a:ea typeface="DFKai-SB" pitchFamily="65" charset="-120"/>
                        <a:sym typeface="Times New Roman" panose="02020603050405020304" pitchFamily="18" charset="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fontAlgn="ctr" hangingPunct="1">
                        <a:buFontTx/>
                        <a:buNone/>
                      </a:pPr>
                      <a:r>
                        <a:rPr lang="zh-CN" altLang="en-US" sz="1600" b="1">
                          <a:latin typeface="DFKai-SB" pitchFamily="65" charset="-120"/>
                          <a:ea typeface="DFKai-SB" pitchFamily="65" charset="-120"/>
                          <a:sym typeface="DFKai-SB" pitchFamily="65" charset="-120"/>
                        </a:rPr>
                        <a:t>中度</a:t>
                      </a:r>
                      <a:endParaRPr lang="zh-CN" altLang="en-US" sz="1600" b="1">
                        <a:latin typeface="Times New Roman" panose="02020603050405020304" pitchFamily="18" charset="0"/>
                        <a:ea typeface="DFKai-SB" pitchFamily="65" charset="-120"/>
                        <a:sym typeface="Times New Roman" panose="02020603050405020304" pitchFamily="18" charset="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fontAlgn="ctr" hangingPunct="1">
                        <a:buFontTx/>
                        <a:buNone/>
                      </a:pPr>
                      <a:r>
                        <a:rPr lang="zh-CN" altLang="en-US" sz="1600" b="1">
                          <a:latin typeface="DFKai-SB" pitchFamily="65" charset="-120"/>
                          <a:ea typeface="DFKai-SB" pitchFamily="65" charset="-120"/>
                          <a:sym typeface="DFKai-SB" pitchFamily="65" charset="-120"/>
                        </a:rPr>
                        <a:t>轻度</a:t>
                      </a:r>
                      <a:endParaRPr lang="zh-CN" altLang="en-US" sz="1600" b="1">
                        <a:latin typeface="Times New Roman" panose="02020603050405020304" pitchFamily="18" charset="0"/>
                        <a:ea typeface="DFKai-SB" pitchFamily="65" charset="-120"/>
                        <a:sym typeface="Times New Roman" panose="02020603050405020304" pitchFamily="18" charset="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fontAlgn="ctr" hangingPunct="1">
                        <a:buFontTx/>
                        <a:buNone/>
                      </a:pPr>
                      <a:r>
                        <a:rPr lang="zh-CN" altLang="en-US" sz="1600" b="1">
                          <a:latin typeface="DFKai-SB" pitchFamily="65" charset="-120"/>
                          <a:ea typeface="DFKai-SB" pitchFamily="65" charset="-120"/>
                          <a:sym typeface="DFKai-SB" pitchFamily="65" charset="-120"/>
                        </a:rPr>
                        <a:t>轻微</a:t>
                      </a:r>
                      <a:endParaRPr lang="zh-CN" altLang="en-US" sz="1600" b="1">
                        <a:latin typeface="Times New Roman" panose="02020603050405020304" pitchFamily="18" charset="0"/>
                        <a:ea typeface="DFKai-SB" pitchFamily="65" charset="-120"/>
                        <a:sym typeface="Times New Roman" panose="02020603050405020304" pitchFamily="18" charset="0"/>
                      </a:endParaRPr>
                    </a:p>
                  </a:txBody>
                  <a:tcPr marT="34304" marB="34304"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DDDDDD"/>
                    </a:solidFill>
                  </a:tcPr>
                </a:tc>
              </a:tr>
              <a:tr h="279400">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zh-CN" altLang="en-US" b="1">
                          <a:latin typeface="Times New Roman" panose="02020603050405020304" pitchFamily="18" charset="0"/>
                          <a:ea typeface="DFKai-SB" pitchFamily="65" charset="-120"/>
                          <a:sym typeface="PMingLiU" pitchFamily="18" charset="-120"/>
                        </a:rPr>
                        <a:t>数周</a:t>
                      </a:r>
                      <a:endParaRPr lang="zh-CN" altLang="en-US" b="1">
                        <a:latin typeface="Times New Roman" panose="02020603050405020304" pitchFamily="18" charset="0"/>
                        <a:ea typeface="DFKai-SB" pitchFamily="65" charset="-120"/>
                        <a:sym typeface="PMingLiU" pitchFamily="18" charset="-12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no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r>
              <a:tr h="361950">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zh-CN" altLang="en-US" b="1">
                          <a:latin typeface="Times New Roman" panose="02020603050405020304" pitchFamily="18" charset="0"/>
                          <a:ea typeface="DFKai-SB" pitchFamily="65" charset="-120"/>
                          <a:sym typeface="PMingLiU" pitchFamily="18" charset="-120"/>
                        </a:rPr>
                        <a:t>一年数次</a:t>
                      </a:r>
                      <a:endParaRPr lang="zh-CN" altLang="en-US" b="1">
                        <a:latin typeface="Times New Roman" panose="02020603050405020304" pitchFamily="18" charset="0"/>
                        <a:ea typeface="DFKai-SB" pitchFamily="65" charset="-120"/>
                        <a:sym typeface="PMingLiU" pitchFamily="18" charset="-12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no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r>
              <a:tr h="347662">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en-US" altLang="zh-CN" b="1">
                          <a:latin typeface="Times New Roman" panose="02020603050405020304" pitchFamily="18" charset="0"/>
                          <a:ea typeface="DFKai-SB" pitchFamily="65" charset="-120"/>
                          <a:sym typeface="PMingLiU" pitchFamily="18" charset="-120"/>
                        </a:rPr>
                        <a:t>1-2</a:t>
                      </a:r>
                      <a:r>
                        <a:rPr lang="zh-CN" altLang="en-US" b="1">
                          <a:latin typeface="Times New Roman" panose="02020603050405020304" pitchFamily="18" charset="0"/>
                          <a:ea typeface="DFKai-SB" pitchFamily="65" charset="-120"/>
                          <a:sym typeface="PMingLiU" pitchFamily="18" charset="-120"/>
                        </a:rPr>
                        <a:t>年一次</a:t>
                      </a:r>
                      <a:endParaRPr lang="zh-CN" altLang="en-US" b="1">
                        <a:latin typeface="Times New Roman" panose="02020603050405020304" pitchFamily="18" charset="0"/>
                        <a:ea typeface="DFKai-SB" pitchFamily="65" charset="-120"/>
                        <a:sym typeface="PMingLiU" pitchFamily="18" charset="-12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no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r>
              <a:tr h="293688">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en-US" altLang="zh-CN" b="1">
                          <a:latin typeface="Times New Roman" panose="02020603050405020304" pitchFamily="18" charset="0"/>
                          <a:ea typeface="DFKai-SB" pitchFamily="65" charset="-120"/>
                          <a:sym typeface="PMingLiU" pitchFamily="18" charset="-120"/>
                        </a:rPr>
                        <a:t>2-5</a:t>
                      </a:r>
                      <a:r>
                        <a:rPr lang="zh-CN" altLang="en-US" b="1">
                          <a:latin typeface="Times New Roman" panose="02020603050405020304" pitchFamily="18" charset="0"/>
                          <a:ea typeface="DFKai-SB" pitchFamily="65" charset="-120"/>
                          <a:sym typeface="PMingLiU" pitchFamily="18" charset="-120"/>
                        </a:rPr>
                        <a:t>年一次</a:t>
                      </a:r>
                      <a:endParaRPr lang="zh-CN" altLang="en-US" b="1">
                        <a:latin typeface="Times New Roman" panose="02020603050405020304" pitchFamily="18" charset="0"/>
                        <a:ea typeface="DFKai-SB" pitchFamily="65" charset="-120"/>
                        <a:sym typeface="PMingLiU" pitchFamily="18" charset="-12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no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1</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00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r>
              <a:tr h="317500">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eaLnBrk="1" hangingPunct="1">
                        <a:buFontTx/>
                        <a:buNone/>
                      </a:pPr>
                      <a:r>
                        <a:rPr lang="en-US" altLang="zh-CN" b="1">
                          <a:latin typeface="Times New Roman" panose="02020603050405020304" pitchFamily="18" charset="0"/>
                          <a:ea typeface="DFKai-SB" pitchFamily="65" charset="-120"/>
                          <a:sym typeface="PMingLiU" pitchFamily="18" charset="-120"/>
                        </a:rPr>
                        <a:t>5</a:t>
                      </a:r>
                      <a:r>
                        <a:rPr lang="zh-CN" altLang="en-US" b="1">
                          <a:latin typeface="Times New Roman" panose="02020603050405020304" pitchFamily="18" charset="0"/>
                          <a:ea typeface="DFKai-SB" pitchFamily="65" charset="-120"/>
                          <a:sym typeface="PMingLiU" pitchFamily="18" charset="-120"/>
                        </a:rPr>
                        <a:t>年以上</a:t>
                      </a:r>
                      <a:endParaRPr lang="zh-CN" altLang="en-US" b="1">
                        <a:latin typeface="Times New Roman" panose="02020603050405020304" pitchFamily="18" charset="0"/>
                        <a:ea typeface="DFKai-SB" pitchFamily="65" charset="-120"/>
                        <a:sym typeface="PMingLiU" pitchFamily="18" charset="-12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no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2</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99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3</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FFFF00"/>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c>
                  <a:txBody>
                    <a:bodyPr vert="horz" wrap="square"/>
                    <a:lstStyle>
                      <a:lvl1pPr marL="0" lvl="0" indent="0" algn="l" defTabSz="4572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marL="342900" lvl="0" indent="-342900" algn="ctr" eaLnBrk="1" hangingPunct="1">
                        <a:buFontTx/>
                        <a:buNone/>
                      </a:pPr>
                      <a:r>
                        <a:rPr lang="en-US" altLang="zh-CN" b="1">
                          <a:latin typeface="Times New Roman" panose="02020603050405020304" pitchFamily="18" charset="0"/>
                          <a:ea typeface="DFKai-SB" pitchFamily="65" charset="-120"/>
                          <a:sym typeface="Times New Roman" panose="02020603050405020304" pitchFamily="18" charset="0"/>
                        </a:rPr>
                        <a:t>4</a:t>
                      </a:r>
                      <a:endParaRPr lang="en-US" altLang="zh-CN" b="1">
                        <a:latin typeface="Times New Roman" panose="02020603050405020304" pitchFamily="18" charset="0"/>
                        <a:ea typeface="DFKai-SB" pitchFamily="65" charset="-120"/>
                        <a:sym typeface="Times New Roman" panose="02020603050405020304" pitchFamily="18" charset="0"/>
                      </a:endParaRPr>
                    </a:p>
                  </a:txBody>
                  <a:tcPr marL="90000" marR="90000" marT="0" marB="0" anchor="ctr">
                    <a:lnL w="12700" cap="flat" cmpd="sng">
                      <a:solidFill>
                        <a:srgbClr val="000000"/>
                      </a:solidFill>
                      <a:prstDash val="solid"/>
                      <a:bevel/>
                      <a:headEnd type="none" w="med" len="med"/>
                      <a:tailEnd type="none" w="med" len="med"/>
                    </a:lnL>
                    <a:lnR w="12700" cap="flat" cmpd="sng">
                      <a:solidFill>
                        <a:srgbClr val="000000"/>
                      </a:solidFill>
                      <a:prstDash val="solid"/>
                      <a:bevel/>
                      <a:headEnd type="none" w="med" len="med"/>
                      <a:tailEnd type="none" w="med" len="med"/>
                    </a:lnR>
                    <a:lnT w="12700" cap="flat" cmpd="sng">
                      <a:solidFill>
                        <a:srgbClr val="000000"/>
                      </a:solidFill>
                      <a:prstDash val="solid"/>
                      <a:bevel/>
                      <a:headEnd type="none" w="med" len="med"/>
                      <a:tailEnd type="none" w="med" len="med"/>
                    </a:lnT>
                    <a:lnB w="12700" cap="flat" cmpd="sng">
                      <a:solidFill>
                        <a:srgbClr val="000000"/>
                      </a:solidFill>
                      <a:prstDash val="solid"/>
                      <a:bevel/>
                      <a:headEnd type="none" w="med" len="med"/>
                      <a:tailEnd type="none" w="med" len="med"/>
                    </a:lnB>
                    <a:lnTlToBr>
                      <a:noFill/>
                    </a:lnTlToBr>
                    <a:lnBlToTr>
                      <a:noFill/>
                    </a:lnBlToTr>
                    <a:solidFill>
                      <a:srgbClr val="ABD5FF"/>
                    </a:solidFill>
                  </a:tcPr>
                </a:tc>
              </a:tr>
            </a:tbl>
          </a:graphicData>
        </a:graphic>
      </p:graphicFrame>
      <p:graphicFrame>
        <p:nvGraphicFramePr>
          <p:cNvPr id="52285" name="Group 84"/>
          <p:cNvGraphicFramePr>
            <a:graphicFrameLocks noGrp="1"/>
          </p:cNvGraphicFramePr>
          <p:nvPr/>
        </p:nvGraphicFramePr>
        <p:xfrm>
          <a:off x="0" y="2781300"/>
          <a:ext cx="9144000" cy="4041775"/>
        </p:xfrm>
        <a:graphic>
          <a:graphicData uri="http://schemas.openxmlformats.org/drawingml/2006/table">
            <a:tbl>
              <a:tblPr/>
              <a:tblGrid>
                <a:gridCol w="2898775"/>
                <a:gridCol w="1709738"/>
                <a:gridCol w="1636712"/>
                <a:gridCol w="1635125"/>
                <a:gridCol w="1263650"/>
              </a:tblGrid>
              <a:tr h="282575">
                <a:tc gridSpan="5">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结果</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301625">
                <a:tc>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800" b="1" i="0" u="none" strike="noStrike" cap="none" normalizeH="0" baseline="0" smtClean="0">
                          <a:ln>
                            <a:noFill/>
                          </a:ln>
                          <a:solidFill>
                            <a:schemeClr val="tx1"/>
                          </a:solidFill>
                          <a:effectLst/>
                          <a:latin typeface="Times New Roman" panose="02020603050405020304" pitchFamily="18" charset="0"/>
                          <a:ea typeface="DFKai-SB" pitchFamily="65" charset="-120"/>
                          <a:sym typeface="PMingLiU" pitchFamily="18" charset="-120"/>
                        </a:rPr>
                        <a:t>严重</a:t>
                      </a:r>
                      <a:endParaRPr kumimoji="0" lang="zh-CN" sz="2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sym typeface="Calibri" panose="020f0502020204030204" pitchFamily="34"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重度</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中度</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轻度</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c>
                  <a:txBody>
                    <a:bodyPr vert="horz" wrap="square"/>
                    <a:lstStyle/>
                    <a:p>
                      <a:pPr marL="342900" marR="0" lvl="0" indent="-342900" algn="ctr" defTabSz="457200" rtl="0" eaLnBrk="1" fontAlgn="ctr"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轻微</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anchor="ctr"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DDDDDD"/>
                    </a:solidFill>
                  </a:tcPr>
                </a:tc>
              </a:tr>
              <a:tr h="3457575">
                <a:tc>
                  <a:txBody>
                    <a:bodyPr vert="horz" wrap="square"/>
                    <a:lstStyle/>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病人因非疾病因素死亡，或有以下之状况：</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1.</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手术部位或病人身份错误</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2.</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院内自杀</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3.</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器物或物料留置体内需手术移除</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4.</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血管内气栓塞致死或导致严重神经学后遗症</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5.</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输血相关之溶血反应</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6.</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药物错误致死</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7.</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产妇致死或因生产所致之严重后遗症</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8.</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新生儿遗失或抱错婴儿</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9.</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现行法律所规定须报告之事项</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FFFFFF"/>
                    </a:solidFill>
                  </a:tcPr>
                </a:tc>
                <a:tc>
                  <a:txBody>
                    <a:bodyPr vert="horz" wrap="square"/>
                    <a:lstStyle/>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病人因非疾病因素造成永久性功能丧失，或有以下情况：</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1.</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因医疗意外致容貌毁损</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2.</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心智障碍病人走失</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3.</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对病人或医院员工发生身体或语言恐吓或威胁事件</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FFFFFF"/>
                    </a:solidFill>
                  </a:tcPr>
                </a:tc>
                <a:tc>
                  <a:txBody>
                    <a:bodyPr vert="horz" wrap="square"/>
                    <a:lstStyle/>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病人因非疾病因素造成永久性功能障碍，或有以下情况：</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1.</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因医疗意外事件造成住院时间延长</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2.</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因医疗意外事件需后续之手术处置</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PMingLiU" pitchFamily="18" charset="-120"/>
                          <a:ea typeface="DFKai-SB" pitchFamily="65" charset="-120"/>
                          <a:sym typeface="PMingLiU" pitchFamily="18" charset="-120"/>
                        </a:rPr>
                        <a:t>　</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FFFFFF"/>
                    </a:solidFill>
                  </a:tcPr>
                </a:tc>
                <a:tc>
                  <a:txBody>
                    <a:bodyPr vert="horz" wrap="square"/>
                    <a:lstStyle/>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病人因非疾病因素导致医疗照护之增加，包括以下情况：</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1.</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再评估或诊断</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2.</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额外的医疗处置</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rPr>
                        <a:t>3.</a:t>
                      </a:r>
                      <a:r>
                        <a:rPr kumimoji="0" lang="zh-CN" altLang="en-US"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轻至其他医疗机构</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p>
                      <a:pPr marL="0" marR="0" lvl="0" indent="0" algn="l" defTabSz="457200" rtl="0" eaLnBrk="1" fontAlgn="t" latinLnBrk="0" hangingPunct="1">
                        <a:lnSpc>
                          <a:spcPct val="100000"/>
                        </a:lnSpc>
                        <a:spcBef>
                          <a:spcPct val="0"/>
                        </a:spcBef>
                        <a:spcAft>
                          <a:spcPct val="0"/>
                        </a:spcAft>
                        <a:buClrTx/>
                        <a:buSzTx/>
                        <a:buFontTx/>
                        <a:buNone/>
                      </a:pPr>
                      <a:r>
                        <a:rPr kumimoji="0" lang="zh-CN" altLang="en-US" sz="1600" b="1" i="0" u="none" strike="noStrike" cap="none" normalizeH="0" baseline="0" smtClean="0">
                          <a:ln>
                            <a:noFill/>
                          </a:ln>
                          <a:solidFill>
                            <a:schemeClr val="tx1"/>
                          </a:solidFill>
                          <a:effectLst/>
                          <a:latin typeface="PMingLiU" pitchFamily="18" charset="-120"/>
                          <a:ea typeface="DFKai-SB" pitchFamily="65" charset="-120"/>
                          <a:sym typeface="PMingLiU" pitchFamily="18" charset="-120"/>
                        </a:rPr>
                        <a:t>　</a:t>
                      </a:r>
                      <a:endParaRPr kumimoji="0" lang="zh-CN" altLang="en-US"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FFFFFF"/>
                    </a:solidFill>
                  </a:tcPr>
                </a:tc>
                <a:tc>
                  <a:txBody>
                    <a:bodyPr vert="horz" wrap="square"/>
                    <a:lstStyle/>
                    <a:p>
                      <a:pPr marL="0" marR="0" lvl="0" indent="0" algn="l" defTabSz="457200" rtl="0" eaLnBrk="1" fontAlgn="t" latinLnBrk="0" hangingPunct="1">
                        <a:lnSpc>
                          <a:spcPct val="100000"/>
                        </a:lnSpc>
                        <a:spcBef>
                          <a:spcPct val="0"/>
                        </a:spcBef>
                        <a:spcAft>
                          <a:spcPct val="0"/>
                        </a:spcAft>
                        <a:buClrTx/>
                        <a:buSzTx/>
                        <a:buFontTx/>
                        <a:buNone/>
                      </a:pPr>
                      <a:r>
                        <a:rPr kumimoji="0" lang="zh-CN" sz="1600" b="1" i="0" u="none" strike="noStrike" cap="none" normalizeH="0" baseline="0" smtClean="0">
                          <a:ln>
                            <a:noFill/>
                          </a:ln>
                          <a:solidFill>
                            <a:schemeClr val="tx1"/>
                          </a:solidFill>
                          <a:effectLst/>
                          <a:latin typeface="DFKai-SB" pitchFamily="65" charset="-120"/>
                          <a:ea typeface="DFKai-SB" pitchFamily="65" charset="-120"/>
                          <a:sym typeface="DFKai-SB" pitchFamily="65" charset="-120"/>
                        </a:rPr>
                        <a:t>病人虽发生意外事件，但是未造成任何伤害也无需额外的医疗照护</a:t>
                      </a:r>
                      <a:endParaRPr kumimoji="0" lang="zh-CN" sz="1600" b="1" i="0" u="none" strike="noStrike" cap="none" normalizeH="0" baseline="0" smtClean="0">
                        <a:ln>
                          <a:noFill/>
                        </a:ln>
                        <a:solidFill>
                          <a:schemeClr val="tx1"/>
                        </a:solidFill>
                        <a:effectLst/>
                        <a:latin typeface="Times New Roman" panose="02020603050405020304" pitchFamily="18" charset="0"/>
                        <a:ea typeface="DFKai-SB" pitchFamily="65" charset="-120"/>
                        <a:sym typeface="Times New Roman" panose="02020603050405020304" pitchFamily="18" charset="0"/>
                      </a:endParaRPr>
                    </a:p>
                  </a:txBody>
                  <a:tcPr marL="36000" marR="36000" marT="13500" marB="13500" horzOverflow="overflow">
                    <a:lnL w="12700" cap="flat" cmpd="sng" algn="ctr">
                      <a:solidFill>
                        <a:srgbClr val="000000"/>
                      </a:solidFill>
                      <a:prstDash val="solid"/>
                      <a:bevel/>
                      <a:headEnd type="none" w="med" len="med"/>
                      <a:tailEnd type="none" w="med" len="med"/>
                    </a:lnL>
                    <a:lnR w="12700" cap="flat" cmpd="sng" algn="ctr">
                      <a:solidFill>
                        <a:srgbClr val="000000"/>
                      </a:solidFill>
                      <a:prstDash val="solid"/>
                      <a:bevel/>
                      <a:headEnd type="none" w="med" len="med"/>
                      <a:tailEnd type="none" w="med" len="med"/>
                    </a:lnR>
                    <a:lnT w="12700" cap="flat" cmpd="sng" algn="ctr">
                      <a:solidFill>
                        <a:srgbClr val="000000"/>
                      </a:solidFill>
                      <a:prstDash val="solid"/>
                      <a:bevel/>
                      <a:headEnd type="none" w="med" len="med"/>
                      <a:tailEnd type="none" w="med" len="med"/>
                    </a:lnT>
                    <a:lnB w="12700" cap="flat" cmpd="sng" algn="ctr">
                      <a:solidFill>
                        <a:srgbClr val="000000"/>
                      </a:solidFill>
                      <a:prstDash val="solid"/>
                      <a:bevel/>
                      <a:headEnd type="none" w="med" len="med"/>
                      <a:tailEnd type="none" w="med" len="med"/>
                    </a:lnB>
                    <a:lnTlToBr>
                      <a:noFill/>
                    </a:lnTlToBr>
                    <a:lnBlToTr>
                      <a:noFill/>
                    </a:lnBlToTr>
                    <a:solidFill>
                      <a:srgbClr val="FFFFFF"/>
                    </a:solidFill>
                  </a:tcPr>
                </a:tc>
              </a:tr>
            </a:tbl>
          </a:graphicData>
        </a:graphic>
      </p:graphicFrame>
      <p:grpSp>
        <p:nvGrpSpPr>
          <p:cNvPr id="2" name="Group 83"/>
          <p:cNvGrpSpPr/>
          <p:nvPr/>
        </p:nvGrpSpPr>
        <p:grpSpPr>
          <a:xfrm>
            <a:off x="36513" y="568325"/>
            <a:ext cx="9107487" cy="2212975"/>
            <a:chExt cx="5760" cy="1776"/>
          </a:xfrm>
        </p:grpSpPr>
        <p:sp>
          <p:nvSpPr>
            <p:cNvPr id="34896" name="Oval 82"/>
            <p:cNvSpPr/>
            <p:nvPr/>
          </p:nvSpPr>
          <p:spPr>
            <a:xfrm>
              <a:off x="0" y="0"/>
              <a:ext cx="5760" cy="521"/>
            </a:xfrm>
            <a:prstGeom prst="ellipse">
              <a:avLst/>
            </a:prstGeom>
            <a:noFill/>
            <a:ln w="38100" cap="flat" cmpd="sng">
              <a:solidFill>
                <a:srgbClr val="000080"/>
              </a:solidFill>
              <a:prstDash val="solid"/>
              <a:bevel/>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p:txBody>
        </p:sp>
        <p:sp>
          <p:nvSpPr>
            <p:cNvPr id="34897" name="AutoShape 83"/>
            <p:cNvSpPr/>
            <p:nvPr/>
          </p:nvSpPr>
          <p:spPr>
            <a:xfrm>
              <a:off x="2449" y="509"/>
              <a:ext cx="862" cy="1267"/>
            </a:xfrm>
            <a:prstGeom prst="downArrow">
              <a:avLst>
                <a:gd name="adj1" fmla="val 50000"/>
                <a:gd name="adj2" fmla="val 25000"/>
              </a:avLst>
            </a:prstGeom>
            <a:solidFill>
              <a:srgbClr val="000080"/>
            </a:solidFill>
            <a:ln w="9525" cap="flat" cmpd="sng">
              <a:solidFill>
                <a:srgbClr val="000080"/>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chemeClr val="accent2"/>
                </a:solidFill>
                <a:latin typeface="Tw Cen MT" panose="020b0602020104020603" pitchFamily="34" charset="0"/>
                <a:ea typeface="华文仿宋" panose="02010600040101010101" pitchFamily="2" charset="-122"/>
                <a:sym typeface="Tw Cen MT" panose="020b0602020104020603" pitchFamily="34" charset="0"/>
              </a:endParaRPr>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filter="box(in)">
                                      <p:cBhvr>
                                        <p:cTn id="7" dur="500"/>
                                        <p:tgtEl>
                                          <p:spTgt spid="2"/>
                                        </p:tgtEl>
                                      </p:cBhvr>
                                    </p:animEffect>
                                  </p:childTnLst>
                                </p:cTn>
                              </p:par>
                            </p:childTnLst>
                          </p:cTn>
                        </p:par>
                        <p:par>
                          <p:cTn id="8" fill="hold" nodeType="afterGroup">
                            <p:stCondLst>
                              <p:cond delay="500"/>
                            </p:stCondLst>
                            <p:childTnLst>
                              <p:par>
                                <p:cTn id="9" presetID="4" presetClass="entr" presetSubtype="16" dur="500" fill="hold" nodeType="afterEffect">
                                  <p:stCondLst>
                                    <p:cond delay="0"/>
                                  </p:stCondLst>
                                  <p:childTnLst>
                                    <p:set>
                                      <p:cBhvr>
                                        <p:cTn id="10" dur="1" fill="hold">
                                          <p:stCondLst>
                                            <p:cond delay="0"/>
                                          </p:stCondLst>
                                        </p:cTn>
                                        <p:tgtEl>
                                          <p:spTgt spid="52285"/>
                                        </p:tgtEl>
                                        <p:attrNameLst>
                                          <p:attrName>style.visibility</p:attrName>
                                        </p:attrNameLst>
                                      </p:cBhvr>
                                      <p:to>
                                        <p:strVal val="visible"/>
                                      </p:to>
                                    </p:set>
                                    <p:animEffect filter="box(in)">
                                      <p:cBhvr>
                                        <p:cTn id="11" dur="500"/>
                                        <p:tgtEl>
                                          <p:spTgt spid="52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584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584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5845"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4000" b="1">
                <a:latin typeface="DFKai-SB" pitchFamily="65" charset="-120"/>
                <a:ea typeface="黑体" panose="02010609060101010101" pitchFamily="49" charset="-122"/>
                <a:sym typeface="华文细黑" panose="02010600040101010101" pitchFamily="2" charset="-122"/>
              </a:rPr>
              <a:t>严重度矩阵</a:t>
            </a:r>
            <a:r>
              <a:rPr lang="en-US" altLang="zh-CN" sz="4000" b="1">
                <a:latin typeface="DFKai-SB" pitchFamily="65" charset="-120"/>
                <a:ea typeface="黑体" panose="02010609060101010101" pitchFamily="49" charset="-122"/>
                <a:sym typeface="华文细黑" panose="02010600040101010101" pitchFamily="2" charset="-122"/>
              </a:rPr>
              <a:t>(SAC)</a:t>
            </a:r>
            <a:r>
              <a:rPr lang="en-US" altLang="zh-CN" sz="1800" b="1">
                <a:latin typeface="DFKai-SB" pitchFamily="65" charset="-120"/>
                <a:ea typeface="黑体" panose="02010609060101010101" pitchFamily="49" charset="-122"/>
                <a:sym typeface="华文细黑" panose="02010600040101010101" pitchFamily="2" charset="-122"/>
              </a:rPr>
              <a:t>2</a:t>
            </a:r>
            <a:endParaRPr lang="zh-CN" altLang="en-US"/>
          </a:p>
        </p:txBody>
      </p:sp>
      <p:sp>
        <p:nvSpPr>
          <p:cNvPr id="35846" name="Rectangle 7"/>
          <p:cNvSpPr>
            <a:spLocks noGrp="1"/>
          </p:cNvSpPr>
          <p:nvPr>
            <p:ph idx="1"/>
          </p:nvPr>
        </p:nvSpPr>
        <p:spPr>
          <a:xfrm>
            <a:off x="342900" y="1346200"/>
            <a:ext cx="8459788" cy="4779963"/>
          </a:xfrm>
        </p:spPr>
        <p:txBody>
          <a:bodyPr vert="horz" wrap="square" lIns="91440" tIns="45720" rIns="91440" bIns="45720" anchor="t" anchorCtr="0"/>
          <a:lstStyle/>
          <a:p>
            <a:pPr marL="82550" indent="-82550" eaLnBrk="1" hangingPunct="1">
              <a:lnSpc>
                <a:spcPct val="110000"/>
              </a:lnSpc>
              <a:buFont typeface="Wingdings" panose="05000000000000000000" pitchFamily="2" charset="2"/>
              <a:buNone/>
            </a:pPr>
            <a:r>
              <a:rPr lang="en-US" altLang="zh-CN" sz="2000"/>
              <a:t>1 = Extreme Risk</a:t>
            </a:r>
            <a:endParaRPr lang="zh-CN" altLang="en-US" sz="2000"/>
          </a:p>
          <a:p>
            <a:pPr marL="539750" lvl="1" indent="-276225" eaLnBrk="1" hangingPunct="1">
              <a:lnSpc>
                <a:spcPct val="110000"/>
              </a:lnSpc>
              <a:buFont typeface="Wingdings 2" panose="05020102010507070707" pitchFamily="18" charset="2"/>
              <a:buChar char=""/>
            </a:pPr>
            <a:r>
              <a:rPr lang="zh-CN" altLang="en-US" sz="1800">
                <a:solidFill>
                  <a:srgbClr val="660066"/>
                </a:solidFill>
              </a:rPr>
              <a:t>立刻采取行动进行</a:t>
            </a:r>
            <a:r>
              <a:rPr lang="zh-CN" altLang="en-US" sz="1800" u="sng">
                <a:solidFill>
                  <a:srgbClr val="660066"/>
                </a:solidFill>
              </a:rPr>
              <a:t>根本原因分析</a:t>
            </a:r>
            <a:r>
              <a:rPr lang="zh-CN" altLang="en-US" sz="1800">
                <a:solidFill>
                  <a:srgbClr val="660066"/>
                </a:solidFill>
              </a:rPr>
              <a:t>并研拟改善行动</a:t>
            </a:r>
            <a:r>
              <a:rPr lang="en-US" altLang="zh-CN" sz="1800">
                <a:solidFill>
                  <a:srgbClr val="660066"/>
                </a:solidFill>
              </a:rPr>
              <a:t>;</a:t>
            </a:r>
            <a:r>
              <a:rPr lang="zh-CN" altLang="en-US" sz="1800" u="sng">
                <a:solidFill>
                  <a:srgbClr val="660066"/>
                </a:solidFill>
              </a:rPr>
              <a:t>立即通报院方管理阶层。</a:t>
            </a:r>
            <a:endParaRPr lang="zh-CN" altLang="en-US" sz="1800" u="sng">
              <a:solidFill>
                <a:srgbClr val="660066"/>
              </a:solidFill>
            </a:endParaRPr>
          </a:p>
          <a:p>
            <a:pPr marL="82550" indent="-82550" eaLnBrk="1" hangingPunct="1">
              <a:lnSpc>
                <a:spcPct val="110000"/>
              </a:lnSpc>
              <a:buFont typeface="Wingdings" panose="05000000000000000000" pitchFamily="2" charset="2"/>
              <a:buNone/>
            </a:pPr>
            <a:r>
              <a:rPr lang="en-US" altLang="zh-CN" sz="2000"/>
              <a:t>2 = High Risk</a:t>
            </a:r>
            <a:endParaRPr lang="zh-CN" altLang="en-US" sz="2000"/>
          </a:p>
          <a:p>
            <a:pPr marL="539750" lvl="1" indent="-276225" eaLnBrk="1" hangingPunct="1">
              <a:lnSpc>
                <a:spcPct val="110000"/>
              </a:lnSpc>
              <a:buFont typeface="Wingdings 2" panose="05020102010507070707" pitchFamily="18" charset="2"/>
              <a:buChar char=""/>
            </a:pPr>
            <a:r>
              <a:rPr lang="zh-CN" altLang="en-US" sz="1800">
                <a:solidFill>
                  <a:srgbClr val="660066"/>
                </a:solidFill>
              </a:rPr>
              <a:t>告知院方管理阶层并进行</a:t>
            </a:r>
            <a:r>
              <a:rPr lang="zh-CN" altLang="en-US" sz="1800" u="sng">
                <a:solidFill>
                  <a:srgbClr val="660066"/>
                </a:solidFill>
              </a:rPr>
              <a:t>根本原因分析</a:t>
            </a:r>
            <a:r>
              <a:rPr lang="zh-CN" altLang="en-US" sz="1800">
                <a:solidFill>
                  <a:srgbClr val="660066"/>
                </a:solidFill>
              </a:rPr>
              <a:t>或由该部门提出改善方案并持续监测。</a:t>
            </a:r>
            <a:endParaRPr lang="zh-CN" altLang="en-US" sz="1800">
              <a:solidFill>
                <a:srgbClr val="660066"/>
              </a:solidFill>
            </a:endParaRPr>
          </a:p>
          <a:p>
            <a:pPr marL="82550" indent="-82550" eaLnBrk="1" hangingPunct="1">
              <a:lnSpc>
                <a:spcPct val="110000"/>
              </a:lnSpc>
              <a:buFont typeface="Wingdings" panose="05000000000000000000" pitchFamily="2" charset="2"/>
              <a:buNone/>
            </a:pPr>
            <a:r>
              <a:rPr lang="en-US" altLang="zh-CN" sz="2000"/>
              <a:t>3 = Medium Risk</a:t>
            </a:r>
            <a:endParaRPr lang="zh-CN" altLang="en-US" sz="2000"/>
          </a:p>
          <a:p>
            <a:pPr marL="539750" lvl="1" indent="-276225" eaLnBrk="1" hangingPunct="1">
              <a:lnSpc>
                <a:spcPct val="110000"/>
              </a:lnSpc>
              <a:buFont typeface="Wingdings 2" panose="05020102010507070707" pitchFamily="18" charset="2"/>
              <a:buChar char=""/>
            </a:pPr>
            <a:r>
              <a:rPr lang="zh-CN" altLang="en-US" sz="1800"/>
              <a:t>告知部门管理者</a:t>
            </a:r>
            <a:r>
              <a:rPr lang="en-US" altLang="zh-CN" sz="1800"/>
              <a:t>;</a:t>
            </a:r>
            <a:r>
              <a:rPr lang="zh-CN" altLang="en-US" sz="1800"/>
              <a:t>但是若有财物损失则须</a:t>
            </a:r>
            <a:r>
              <a:rPr lang="zh-CN" altLang="en-US" sz="1800">
                <a:solidFill>
                  <a:srgbClr val="FF0000"/>
                </a:solidFill>
              </a:rPr>
              <a:t>告知院方管理阶层由该部门提出改善方案并持续监测。</a:t>
            </a:r>
            <a:endParaRPr lang="zh-CN" altLang="en-US" sz="1800">
              <a:solidFill>
                <a:srgbClr val="FF0000"/>
              </a:solidFill>
            </a:endParaRPr>
          </a:p>
          <a:p>
            <a:pPr marL="82550" indent="-82550" eaLnBrk="1" hangingPunct="1">
              <a:lnSpc>
                <a:spcPct val="110000"/>
              </a:lnSpc>
              <a:buFont typeface="Wingdings" panose="05000000000000000000" pitchFamily="2" charset="2"/>
              <a:buNone/>
            </a:pPr>
            <a:r>
              <a:rPr lang="en-US" altLang="zh-CN" sz="2000"/>
              <a:t>4 = Low Risk</a:t>
            </a:r>
            <a:endParaRPr lang="zh-CN" altLang="en-US" sz="2000"/>
          </a:p>
          <a:p>
            <a:pPr marL="539750" lvl="1" indent="-276225" eaLnBrk="1" hangingPunct="1">
              <a:lnSpc>
                <a:spcPct val="110000"/>
              </a:lnSpc>
              <a:buFont typeface="Wingdings 2" panose="05020102010507070707" pitchFamily="18" charset="2"/>
              <a:buChar char=""/>
            </a:pPr>
            <a:r>
              <a:rPr lang="en-US" altLang="zh-CN" sz="1800"/>
              <a:t> </a:t>
            </a:r>
            <a:r>
              <a:rPr lang="zh-CN" altLang="en-US" sz="1800"/>
              <a:t>经由常规程序处理</a:t>
            </a:r>
            <a:r>
              <a:rPr lang="en-US" altLang="zh-CN" sz="1800"/>
              <a:t>;</a:t>
            </a:r>
            <a:r>
              <a:rPr lang="zh-CN" altLang="en-US" sz="1800">
                <a:solidFill>
                  <a:srgbClr val="FF0000"/>
                </a:solidFill>
              </a:rPr>
              <a:t>由该部门提出改善方案并持续监</a:t>
            </a:r>
            <a:endParaRPr lang="zh-CN" altLang="en-US" sz="1800">
              <a:solidFill>
                <a:srgbClr val="FF0000"/>
              </a:solidFill>
            </a:endParaRPr>
          </a:p>
          <a:p>
            <a:pPr marL="539750" lvl="1" indent="-276225" eaLnBrk="1" hangingPunct="1">
              <a:lnSpc>
                <a:spcPct val="110000"/>
              </a:lnSpc>
              <a:buFont typeface="Wingdings 2" panose="05020102010507070707" pitchFamily="18" charset="2"/>
              <a:buNone/>
            </a:pPr>
            <a:r>
              <a:rPr lang="zh-CN" altLang="en-US" sz="1800"/>
              <a:t>   测。</a:t>
            </a:r>
            <a:endParaRPr lang="en-US" altLang="zh-CN" sz="1800"/>
          </a:p>
          <a:p>
            <a:pPr marL="539750" lvl="1" indent="-276225" eaLnBrk="1" hangingPunct="1">
              <a:lnSpc>
                <a:spcPct val="110000"/>
              </a:lnSpc>
              <a:buFont typeface="Wingdings 2" panose="05020102010507070707" pitchFamily="18" charset="2"/>
              <a:buNone/>
            </a:pPr>
            <a:r>
              <a:rPr lang="zh-CN" altLang="en-US" sz="1800"/>
              <a:t>附注：严重度为</a:t>
            </a:r>
            <a:r>
              <a:rPr lang="en-US" altLang="zh-CN" sz="1800"/>
              <a:t>3</a:t>
            </a:r>
            <a:r>
              <a:rPr lang="zh-CN" altLang="en-US" sz="1800"/>
              <a:t>或</a:t>
            </a:r>
            <a:r>
              <a:rPr lang="en-US" altLang="zh-CN" sz="1800"/>
              <a:t>4</a:t>
            </a:r>
            <a:r>
              <a:rPr lang="zh-CN" altLang="en-US" sz="1800"/>
              <a:t>但是可能引起外界注意能需告知 院方管理阶层  </a:t>
            </a:r>
            <a:endParaRPr lang="zh-CN" altLang="en-US" sz="1800"/>
          </a:p>
          <a:p>
            <a:pPr marL="82550" indent="-82550" eaLnBrk="1" hangingPunct="1">
              <a:buFont typeface="Wingdings" panose="05000000000000000000" pitchFamily="2" charset="2"/>
              <a:buChar char=""/>
            </a:pPr>
            <a:endParaRPr lang="zh-CN" altLang="en-US" sz="2000"/>
          </a:p>
        </p:txBody>
      </p:sp>
    </p:spTree>
  </p:cSld>
  <p:clrMapOvr>
    <a:masterClrMapping/>
  </p:clrMapOvr>
  <p:transition spd="slow"/>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686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686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6869" name="Rectangle 2"/>
          <p:cNvSpPr>
            <a:spLocks noGrp="1"/>
          </p:cNvSpPr>
          <p:nvPr>
            <p:ph type="title"/>
          </p:nvPr>
        </p:nvSpPr>
        <p:spPr>
          <a:xfrm>
            <a:off x="490538" y="266700"/>
            <a:ext cx="7793037" cy="504825"/>
          </a:xfrm>
        </p:spPr>
        <p:txBody>
          <a:bodyPr vert="horz" wrap="square" lIns="91440" tIns="45720" rIns="91440" bIns="45720" anchor="ctr" anchorCtr="0"/>
          <a:lstStyle/>
          <a:p>
            <a:pPr algn="l"/>
            <a:r>
              <a:rPr lang="zh-CN" altLang="en-US" sz="3200" b="1">
                <a:latin typeface="华文细黑" panose="02010600040101010101" pitchFamily="2" charset="-122"/>
                <a:ea typeface="华文细黑" panose="02010600040101010101" pitchFamily="2" charset="-122"/>
                <a:sym typeface="华文细黑" panose="02010600040101010101" pitchFamily="2" charset="-122"/>
              </a:rPr>
              <a:t>异常事件判定树</a:t>
            </a:r>
            <a:r>
              <a:rPr lang="en-US" altLang="zh-CN" sz="3200" b="1">
                <a:latin typeface="DFKai-SB" pitchFamily="65" charset="-120"/>
                <a:ea typeface="华文细黑" panose="02010600040101010101" pitchFamily="2" charset="-122"/>
                <a:sym typeface="DFKai-SB" pitchFamily="65" charset="-120"/>
              </a:rPr>
              <a:t>(IDT)</a:t>
            </a:r>
            <a:endParaRPr lang="zh-CN" altLang="en-US" sz="4000"/>
          </a:p>
        </p:txBody>
      </p:sp>
      <p:sp>
        <p:nvSpPr>
          <p:cNvPr id="36870" name="Rectangle 3"/>
          <p:cNvSpPr>
            <a:spLocks noGrp="1"/>
          </p:cNvSpPr>
          <p:nvPr>
            <p:ph type="body" idx="4294967295"/>
          </p:nvPr>
        </p:nvSpPr>
        <p:spPr>
          <a:xfrm>
            <a:off x="0" y="1773238"/>
            <a:ext cx="8975725" cy="4537075"/>
          </a:xfrm>
        </p:spPr>
        <p:txBody>
          <a:bodyPr vert="horz" wrap="square" lIns="91440" tIns="45720" rIns="91440" bIns="45720" anchor="t" anchorCtr="0"/>
          <a:lstStyle/>
          <a:p>
            <a:r>
              <a:rPr lang="en-US" altLang="zh-CN" sz="2800" b="1"/>
              <a:t>IDT</a:t>
            </a:r>
            <a:r>
              <a:rPr lang="zh-CN" altLang="en-US" sz="2800" b="1"/>
              <a:t>是根据流程图</a:t>
            </a:r>
            <a:r>
              <a:rPr lang="en-US" altLang="zh-CN" sz="2800" b="1"/>
              <a:t>,</a:t>
            </a:r>
            <a:r>
              <a:rPr lang="zh-CN" altLang="en-US" sz="2800" b="1"/>
              <a:t>公平且一致的检视相关的个人，把焦点集中于</a:t>
            </a:r>
            <a:r>
              <a:rPr lang="zh-CN" altLang="en-US" sz="2800" b="1">
                <a:solidFill>
                  <a:srgbClr val="FF0000"/>
                </a:solidFill>
              </a:rPr>
              <a:t>组织系统而非指责个人</a:t>
            </a:r>
            <a:r>
              <a:rPr lang="zh-CN" altLang="en-US" sz="2800" b="1"/>
              <a:t>，其中包含四个</a:t>
            </a:r>
            <a:r>
              <a:rPr lang="en-US" altLang="zh-CN" sz="2800" b="1"/>
              <a:t>tests:</a:t>
            </a:r>
            <a:endParaRPr lang="zh-CN" altLang="en-US" sz="2800" b="1"/>
          </a:p>
          <a:p>
            <a:pPr lvl="1"/>
            <a:r>
              <a:rPr lang="en-US" altLang="zh-CN" sz="2400" b="1"/>
              <a:t>1. </a:t>
            </a:r>
            <a:r>
              <a:rPr lang="zh-CN" altLang="en-US" sz="2400" b="1"/>
              <a:t>刻意伤害检视：是指此伤害是否为蓄意造成</a:t>
            </a:r>
            <a:endParaRPr lang="zh-CN" altLang="en-US" sz="2400" b="1"/>
          </a:p>
          <a:p>
            <a:pPr lvl="1"/>
            <a:r>
              <a:rPr lang="en-US" altLang="zh-CN" sz="2400" b="1"/>
              <a:t>2. </a:t>
            </a:r>
            <a:r>
              <a:rPr lang="zh-CN" altLang="en-US" sz="2400" b="1"/>
              <a:t>能力检视：是否因个人健康或其他原因而造成病人伤害</a:t>
            </a:r>
            <a:endParaRPr lang="zh-CN" altLang="en-US" sz="2400" b="1"/>
          </a:p>
          <a:p>
            <a:pPr lvl="1"/>
            <a:r>
              <a:rPr lang="en-US" altLang="zh-CN" sz="2400" b="1"/>
              <a:t>3. </a:t>
            </a:r>
            <a:r>
              <a:rPr lang="zh-CN" altLang="en-US" sz="2400" b="1"/>
              <a:t>外部检视：是否违反安全规范或标准作业规范而造成错误</a:t>
            </a:r>
            <a:endParaRPr lang="zh-CN" altLang="en-US" sz="2400" b="1"/>
          </a:p>
          <a:p>
            <a:pPr lvl="1"/>
            <a:r>
              <a:rPr lang="en-US" altLang="zh-CN" sz="2400" b="1"/>
              <a:t>4. </a:t>
            </a:r>
            <a:r>
              <a:rPr lang="zh-CN" altLang="en-US" sz="2400" b="1"/>
              <a:t>情境检视：换成另一个人是否会犯同样的错误</a:t>
            </a:r>
            <a:endParaRPr lang="zh-CN" altLang="en-US" sz="2400" b="1"/>
          </a:p>
        </p:txBody>
      </p:sp>
    </p:spTree>
  </p:cSld>
  <p:clrMapOvr>
    <a:masterClrMapping/>
  </p:clrMapOvr>
  <p:transition spd="slow"/>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圆角矩形 6"/>
          <p:cNvSpPr/>
          <p:nvPr/>
        </p:nvSpPr>
        <p:spPr>
          <a:xfrm>
            <a:off x="115888" y="188913"/>
            <a:ext cx="8928100" cy="1093787"/>
          </a:xfrm>
          <a:prstGeom prst="roundRect">
            <a:avLst>
              <a:gd name="adj" fmla="val 3477"/>
            </a:avLst>
          </a:prstGeom>
          <a:solidFill>
            <a:srgbClr val="2F68CD"/>
          </a:solidFill>
          <a:ln w="254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7891"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7892" name="标题 1"/>
          <p:cNvSpPr>
            <a:spLocks noGrp="1"/>
          </p:cNvSpPr>
          <p:nvPr>
            <p:ph type="title"/>
          </p:nvPr>
        </p:nvSpPr>
        <p:spPr>
          <a:xfrm>
            <a:off x="457200" y="274638"/>
            <a:ext cx="8229600" cy="893762"/>
          </a:xfrm>
        </p:spPr>
        <p:txBody>
          <a:bodyPr vert="horz" wrap="square" lIns="91440" tIns="45720" rIns="91440" bIns="45720" anchor="ctr" anchorCtr="0"/>
          <a:lstStyle/>
          <a:p>
            <a:endParaRPr lang="zh-CN" altLang="zh-CN" sz="3600" b="1">
              <a:solidFill>
                <a:srgbClr val="FFFFFF"/>
              </a:solidFill>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37893" name="竖排文字占位符 2"/>
          <p:cNvSpPr>
            <a:spLocks noGrp="1"/>
          </p:cNvSpPr>
          <p:nvPr>
            <p:ph type="body" idx="4294967295"/>
          </p:nvPr>
        </p:nvSpPr>
        <p:spPr>
          <a:xfrm>
            <a:off x="457200" y="1600200"/>
            <a:ext cx="8229600" cy="4525963"/>
          </a:xfrm>
        </p:spPr>
        <p:txBody>
          <a:bodyPr vert="horz" wrap="square" lIns="91440" tIns="45720" rIns="91440" bIns="45720" anchor="t" anchorCtr="0"/>
          <a:lstStyle/>
          <a:p>
            <a:endParaRPr lang="zh-CN" altLang="zh-CN"/>
          </a:p>
        </p:txBody>
      </p:sp>
      <p:sp>
        <p:nvSpPr>
          <p:cNvPr id="37894" name="灯片编号占位符 3"/>
          <p:cNvSpPr>
            <a:spLocks noGrp="1"/>
          </p:cNvSpPr>
          <p:nvPr/>
        </p:nvSpPr>
        <p:spPr>
          <a:xfrm>
            <a:off x="6553200" y="6356350"/>
            <a:ext cx="2133600" cy="365125"/>
          </a:xfrm>
          <a:prstGeom prst="rect">
            <a:avLst/>
          </a:prstGeom>
          <a:noFill/>
          <a:ln w="9525">
            <a:noFill/>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fld id="{9A0DB2DC-4C9A-4742-B13C-FB6460FD3503}" type="slidenum">
              <a:rPr lang="zh-CN" altLang="en-US">
                <a:solidFill>
                  <a:srgbClr val="7F7F7F"/>
                </a:solidFill>
                <a:latin typeface="Arial" pitchFamily="34" charset="0"/>
                <a:ea typeface="PMingLiU" pitchFamily="18" charset="-120"/>
              </a:rPr>
              <a:t>21</a:t>
            </a:fld>
            <a:endParaRPr lang="zh-CN" altLang="en-US">
              <a:solidFill>
                <a:srgbClr val="7F7F7F"/>
              </a:solidFill>
              <a:latin typeface="Calibri" panose="020f0502020204030204" pitchFamily="34" charset="0"/>
              <a:ea typeface="PMingLiU" pitchFamily="18" charset="-120"/>
            </a:endParaRPr>
          </a:p>
        </p:txBody>
      </p:sp>
      <p:pic>
        <p:nvPicPr>
          <p:cNvPr id="37895" name="Picture 2"/>
          <p:cNvPicPr>
            <a:picLocks noChangeAspect="1"/>
          </p:cNvPicPr>
          <p:nvPr/>
        </p:nvPicPr>
        <p:blipFill>
          <a:blip r:embed="rId2"/>
          <a:stretch>
            <a:fillRect/>
          </a:stretch>
        </p:blipFill>
        <p:spPr>
          <a:xfrm>
            <a:off x="0" y="0"/>
            <a:ext cx="9144000" cy="6848475"/>
          </a:xfrm>
          <a:prstGeom prst="rect">
            <a:avLst/>
          </a:prstGeom>
          <a:noFill/>
          <a:ln w="9525">
            <a:noFill/>
          </a:ln>
        </p:spPr>
      </p:pic>
    </p:spTree>
  </p:cSld>
  <p:clrMapOvr>
    <a:masterClrMapping/>
  </p:clrMapOvr>
  <p:transition spd="slow"/>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矩形 2"/>
          <p:cNvSpPr/>
          <p:nvPr/>
        </p:nvSpPr>
        <p:spPr>
          <a:xfrm>
            <a:off x="0" y="1706563"/>
            <a:ext cx="9144000" cy="2592387"/>
          </a:xfrm>
          <a:prstGeom prst="rect">
            <a:avLst/>
          </a:prstGeom>
          <a:solidFill>
            <a:srgbClr val="2F68CD"/>
          </a:solidFill>
          <a:ln w="25400">
            <a:noFill/>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4800" b="1">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38915"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8916" name="标题 1"/>
          <p:cNvSpPr>
            <a:spLocks noGrp="1"/>
          </p:cNvSpPr>
          <p:nvPr>
            <p:ph type="title"/>
          </p:nvPr>
        </p:nvSpPr>
        <p:spPr>
          <a:xfrm>
            <a:off x="0" y="1706563"/>
            <a:ext cx="9144000" cy="2592387"/>
          </a:xfrm>
        </p:spPr>
        <p:txBody>
          <a:bodyPr vert="horz" wrap="square" lIns="91440" tIns="45720" rIns="91440" bIns="45720" anchor="ctr" anchorCtr="0"/>
          <a:lstStyle/>
          <a:p>
            <a:pPr eaLnBrk="1" hangingPunct="1"/>
            <a:r>
              <a:rPr lang="zh-CN" altLang="en-US" sz="4800" b="1">
                <a:solidFill>
                  <a:srgbClr val="FFFFFF"/>
                </a:solidFill>
                <a:latin typeface="黑体" panose="02010609060101010101" pitchFamily="49" charset="-122"/>
                <a:ea typeface="黑体" panose="02010609060101010101" pitchFamily="49" charset="-122"/>
                <a:sym typeface="黑体" panose="02010609060101010101" pitchFamily="49" charset="-122"/>
              </a:rPr>
              <a:t>三、</a:t>
            </a:r>
            <a:r>
              <a:rPr lang="en-US" altLang="zh-CN" sz="4800" b="1">
                <a:solidFill>
                  <a:srgbClr val="FFFFFF"/>
                </a:solidFill>
                <a:latin typeface="黑体" panose="02010609060101010101" pitchFamily="49" charset="-122"/>
                <a:ea typeface="黑体" panose="02010609060101010101" pitchFamily="49" charset="-122"/>
                <a:sym typeface="黑体" panose="02010609060101010101" pitchFamily="49" charset="-122"/>
              </a:rPr>
              <a:t>RCA</a:t>
            </a:r>
            <a:r>
              <a:rPr lang="zh-CN" altLang="en-US" sz="4800" b="1">
                <a:solidFill>
                  <a:srgbClr val="FFFFFF"/>
                </a:solidFill>
                <a:latin typeface="黑体" panose="02010609060101010101" pitchFamily="49" charset="-122"/>
                <a:ea typeface="黑体" panose="02010609060101010101" pitchFamily="49" charset="-122"/>
                <a:sym typeface="黑体" panose="02010609060101010101" pitchFamily="49" charset="-122"/>
              </a:rPr>
              <a:t>步骤</a:t>
            </a:r>
            <a:endParaRPr lang="zh-CN" altLang="en-US"/>
          </a:p>
        </p:txBody>
      </p:sp>
    </p:spTree>
  </p:cSld>
  <p:clrMapOvr>
    <a:masterClrMapping/>
  </p:clrMapOvr>
  <p:transition spd="slow"/>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993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39940"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39941" name="Rectangle 4"/>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如何进行根本原因分析？</a:t>
            </a:r>
            <a:endParaRPr lang="zh-CN" altLang="en-US"/>
          </a:p>
        </p:txBody>
      </p:sp>
      <p:sp>
        <p:nvSpPr>
          <p:cNvPr id="39942" name="Rectangle 5"/>
          <p:cNvSpPr>
            <a:spLocks noGrp="1"/>
          </p:cNvSpPr>
          <p:nvPr>
            <p:ph idx="1"/>
          </p:nvPr>
        </p:nvSpPr>
        <p:spPr>
          <a:xfrm>
            <a:off x="457200" y="1346200"/>
            <a:ext cx="8345488" cy="4779963"/>
          </a:xfrm>
        </p:spPr>
        <p:txBody>
          <a:bodyPr vert="horz" wrap="square" lIns="91440" tIns="45720" rIns="91440" bIns="45720" anchor="t" anchorCtr="0"/>
          <a:lstStyle/>
          <a:p>
            <a:pPr eaLnBrk="1" hangingPunct="1">
              <a:lnSpc>
                <a:spcPct val="125000"/>
              </a:lnSpc>
            </a:pPr>
            <a:r>
              <a:rPr lang="zh-CN" altLang="en-US" sz="2800"/>
              <a:t>对引起不良事件相关的</a:t>
            </a:r>
            <a:r>
              <a:rPr lang="zh-CN" altLang="en-US" sz="2800">
                <a:solidFill>
                  <a:srgbClr val="FF0000"/>
                </a:solidFill>
              </a:rPr>
              <a:t>临床决策</a:t>
            </a:r>
            <a:r>
              <a:rPr lang="zh-CN" altLang="en-US" sz="2800"/>
              <a:t>和支持服务的</a:t>
            </a:r>
            <a:r>
              <a:rPr lang="zh-CN" altLang="en-US" sz="2800">
                <a:solidFill>
                  <a:srgbClr val="FF0000"/>
                </a:solidFill>
              </a:rPr>
              <a:t>流程</a:t>
            </a:r>
            <a:r>
              <a:rPr lang="zh-CN" altLang="en-US" sz="2800"/>
              <a:t>要进行全面的调查，确定引起不良事件的原因是</a:t>
            </a:r>
            <a:r>
              <a:rPr lang="zh-CN" altLang="en-US" sz="2800">
                <a:solidFill>
                  <a:srgbClr val="A50021"/>
                </a:solidFill>
              </a:rPr>
              <a:t>共性原因</a:t>
            </a:r>
            <a:r>
              <a:rPr lang="zh-CN" altLang="en-US" sz="2800"/>
              <a:t>还是</a:t>
            </a:r>
            <a:r>
              <a:rPr lang="zh-CN" altLang="en-US" sz="2800">
                <a:solidFill>
                  <a:srgbClr val="A50021"/>
                </a:solidFill>
              </a:rPr>
              <a:t>特殊原因。</a:t>
            </a:r>
            <a:endParaRPr lang="zh-CN" altLang="en-US" sz="2800">
              <a:solidFill>
                <a:srgbClr val="A50021"/>
              </a:solidFill>
            </a:endParaRPr>
          </a:p>
          <a:p>
            <a:pPr eaLnBrk="1" hangingPunct="1">
              <a:lnSpc>
                <a:spcPct val="125000"/>
              </a:lnSpc>
            </a:pPr>
            <a:r>
              <a:rPr lang="zh-CN" altLang="en-US" sz="2800"/>
              <a:t>事故发生后不要过多的责备责任人，而是要与责任人共同确定如何防止类似事故的再次发生。</a:t>
            </a:r>
            <a:endParaRPr lang="zh-CN" altLang="en-US" sz="2800">
              <a:solidFill>
                <a:srgbClr val="A50021"/>
              </a:solidFill>
            </a:endParaRPr>
          </a:p>
          <a:p>
            <a:pPr eaLnBrk="1" hangingPunct="1">
              <a:lnSpc>
                <a:spcPct val="125000"/>
              </a:lnSpc>
            </a:pPr>
            <a:r>
              <a:rPr lang="zh-CN" altLang="en-US" sz="2800"/>
              <a:t>查找引起不良事故的所有</a:t>
            </a:r>
            <a:r>
              <a:rPr lang="zh-CN" altLang="en-US" sz="2800">
                <a:solidFill>
                  <a:srgbClr val="FF0000"/>
                </a:solidFill>
              </a:rPr>
              <a:t>潜在原因</a:t>
            </a:r>
            <a:r>
              <a:rPr lang="zh-CN" altLang="en-US" sz="2800"/>
              <a:t>，然后制定预防类似事故再次发生的办法。</a:t>
            </a:r>
            <a:endParaRPr lang="zh-CN" altLang="en-US"/>
          </a:p>
        </p:txBody>
      </p:sp>
    </p:spTree>
  </p:cSld>
  <p:clrMapOvr>
    <a:masterClrMapping/>
  </p:clrMapOvr>
  <p:transition spd="slow"/>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096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096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0965" name="Rectangle 2"/>
          <p:cNvSpPr>
            <a:spLocks noGrp="1"/>
          </p:cNvSpPr>
          <p:nvPr>
            <p:ph type="title"/>
          </p:nvPr>
        </p:nvSpPr>
        <p:spPr>
          <a:xfrm>
            <a:off x="312738" y="141288"/>
            <a:ext cx="701675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rPr>
              <a:t>特殊原因与共性原因引起的变化比较</a:t>
            </a:r>
            <a:endPar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endParaRPr>
          </a:p>
        </p:txBody>
      </p:sp>
      <p:sp>
        <p:nvSpPr>
          <p:cNvPr id="40966"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r>
              <a:rPr lang="zh-CN" altLang="en-US"/>
              <a:t>当严重的不良事件（或警讯事件）发生时，相应的程序也一定会发生变化，这些变化可能是共性原因、特殊原因，或两者都有。</a:t>
            </a:r>
            <a:endParaRPr lang="zh-CN" altLang="en-US"/>
          </a:p>
          <a:p>
            <a:pPr lvl="1" eaLnBrk="1" hangingPunct="1">
              <a:buFont typeface="Wingdings" panose="05000000000000000000" pitchFamily="2" charset="2"/>
              <a:buChar char="u"/>
            </a:pPr>
            <a:r>
              <a:rPr lang="zh-CN" altLang="en-US" b="1">
                <a:solidFill>
                  <a:srgbClr val="C00000"/>
                </a:solidFill>
              </a:rPr>
              <a:t>共性原因引起的变化：</a:t>
            </a:r>
            <a:r>
              <a:rPr lang="zh-CN" altLang="en-US"/>
              <a:t>不良事件的发生可能是</a:t>
            </a:r>
            <a:r>
              <a:rPr lang="zh-CN" altLang="en-US">
                <a:solidFill>
                  <a:srgbClr val="FF0000"/>
                </a:solidFill>
              </a:rPr>
              <a:t>流程</a:t>
            </a:r>
            <a:r>
              <a:rPr lang="zh-CN" altLang="en-US"/>
              <a:t>的</a:t>
            </a:r>
            <a:r>
              <a:rPr lang="zh-CN" altLang="en-US">
                <a:solidFill>
                  <a:srgbClr val="FF0000"/>
                </a:solidFill>
              </a:rPr>
              <a:t>设计不合理引起</a:t>
            </a:r>
            <a:r>
              <a:rPr lang="zh-CN" altLang="en-US"/>
              <a:t>的。</a:t>
            </a:r>
            <a:endParaRPr lang="zh-CN" altLang="en-US"/>
          </a:p>
          <a:p>
            <a:pPr lvl="1" eaLnBrk="1" hangingPunct="1">
              <a:buFont typeface="Wingdings" panose="05000000000000000000" pitchFamily="2" charset="2"/>
              <a:buChar char="u"/>
            </a:pPr>
            <a:r>
              <a:rPr lang="zh-CN" altLang="en-US" b="1">
                <a:solidFill>
                  <a:srgbClr val="C00000"/>
                </a:solidFill>
              </a:rPr>
              <a:t>特殊原因引起的变化：</a:t>
            </a:r>
            <a:r>
              <a:rPr lang="zh-CN" altLang="en-US"/>
              <a:t>不良事件的发生是</a:t>
            </a:r>
            <a:r>
              <a:rPr lang="zh-CN" altLang="en-US">
                <a:solidFill>
                  <a:srgbClr val="FF0000"/>
                </a:solidFill>
              </a:rPr>
              <a:t>偶然</a:t>
            </a:r>
            <a:r>
              <a:rPr lang="zh-CN" altLang="en-US"/>
              <a:t>的，例如</a:t>
            </a:r>
            <a:r>
              <a:rPr lang="zh-CN" altLang="en-US">
                <a:solidFill>
                  <a:srgbClr val="FF0000"/>
                </a:solidFill>
              </a:rPr>
              <a:t>个人失误</a:t>
            </a:r>
            <a:r>
              <a:rPr lang="zh-CN" altLang="en-US"/>
              <a:t>或</a:t>
            </a:r>
            <a:r>
              <a:rPr lang="zh-CN" altLang="en-US">
                <a:solidFill>
                  <a:srgbClr val="FF0000"/>
                </a:solidFill>
              </a:rPr>
              <a:t>仪器故障</a:t>
            </a:r>
            <a:r>
              <a:rPr lang="zh-CN" altLang="en-US"/>
              <a:t>。</a:t>
            </a:r>
            <a:endParaRPr lang="zh-CN" altLang="en-US"/>
          </a:p>
        </p:txBody>
      </p:sp>
    </p:spTree>
  </p:cSld>
  <p:clrMapOvr>
    <a:masterClrMapping/>
  </p:clrMapOvr>
  <p:transition spd="slow"/>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198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198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1989" name="Rectangle 4"/>
          <p:cNvSpPr>
            <a:spLocks noGrp="1"/>
          </p:cNvSpPr>
          <p:nvPr>
            <p:ph type="title"/>
          </p:nvPr>
        </p:nvSpPr>
        <p:spPr>
          <a:xfrm>
            <a:off x="457200" y="141288"/>
            <a:ext cx="7212013"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rPr>
              <a:t>特殊原因与共性原因引起的变化比较</a:t>
            </a:r>
            <a:endParaRPr lang="zh-CN" altLang="en-US"/>
          </a:p>
        </p:txBody>
      </p:sp>
      <p:sp>
        <p:nvSpPr>
          <p:cNvPr id="41990" name="Rectangle 5"/>
          <p:cNvSpPr>
            <a:spLocks noGrp="1"/>
          </p:cNvSpPr>
          <p:nvPr>
            <p:ph idx="1"/>
          </p:nvPr>
        </p:nvSpPr>
        <p:spPr>
          <a:xfrm>
            <a:off x="457200" y="1381125"/>
            <a:ext cx="4579938" cy="4779963"/>
          </a:xfrm>
        </p:spPr>
        <p:txBody>
          <a:bodyPr vert="horz" wrap="square" lIns="91440" tIns="45720" rIns="91440" bIns="45720" anchor="t" anchorCtr="0"/>
          <a:lstStyle/>
          <a:p>
            <a:pPr eaLnBrk="1" hangingPunct="1">
              <a:buFont typeface="Wingdings" panose="05000000000000000000" pitchFamily="2" charset="2"/>
              <a:buNone/>
            </a:pPr>
            <a:r>
              <a:rPr lang="zh-CN" altLang="en-US">
                <a:solidFill>
                  <a:srgbClr val="FF0000"/>
                </a:solidFill>
              </a:rPr>
              <a:t>特殊原因</a:t>
            </a:r>
            <a:r>
              <a:rPr lang="zh-CN" altLang="en-US"/>
              <a:t>引起的变化：</a:t>
            </a:r>
            <a:endParaRPr lang="zh-CN" altLang="en-US"/>
          </a:p>
          <a:p>
            <a:pPr eaLnBrk="1" hangingPunct="1">
              <a:buFont typeface="Arial" pitchFamily="34" charset="0"/>
              <a:buChar char="•"/>
            </a:pPr>
            <a:r>
              <a:rPr lang="zh-CN" altLang="en-US"/>
              <a:t>占不良事故发生原因的不到</a:t>
            </a:r>
            <a:r>
              <a:rPr lang="en-US" altLang="zh-CN">
                <a:solidFill>
                  <a:srgbClr val="FF0000"/>
                </a:solidFill>
              </a:rPr>
              <a:t>15%</a:t>
            </a:r>
            <a:endParaRPr lang="zh-CN" altLang="en-US">
              <a:solidFill>
                <a:srgbClr val="FF0000"/>
              </a:solidFill>
            </a:endParaRPr>
          </a:p>
          <a:p>
            <a:pPr eaLnBrk="1" hangingPunct="1">
              <a:buFont typeface="Arial" pitchFamily="34" charset="0"/>
              <a:buChar char="•"/>
            </a:pPr>
            <a:r>
              <a:rPr lang="zh-CN" altLang="en-US"/>
              <a:t>对引起不良事故的特殊原因的改进需要</a:t>
            </a:r>
            <a:r>
              <a:rPr lang="zh-CN" altLang="en-US">
                <a:solidFill>
                  <a:srgbClr val="FF0000"/>
                </a:solidFill>
              </a:rPr>
              <a:t>个体</a:t>
            </a:r>
            <a:r>
              <a:rPr lang="zh-CN" altLang="en-US"/>
              <a:t>和</a:t>
            </a:r>
            <a:r>
              <a:rPr lang="zh-CN" altLang="en-US">
                <a:solidFill>
                  <a:srgbClr val="FF0000"/>
                </a:solidFill>
              </a:rPr>
              <a:t>个别事件</a:t>
            </a:r>
            <a:r>
              <a:rPr lang="zh-CN" altLang="en-US"/>
              <a:t>的改变</a:t>
            </a:r>
            <a:endParaRPr lang="zh-CN" altLang="en-US"/>
          </a:p>
        </p:txBody>
      </p:sp>
      <p:sp>
        <p:nvSpPr>
          <p:cNvPr id="41991" name="Rectangle 6"/>
          <p:cNvSpPr>
            <a:spLocks noGrp="1"/>
          </p:cNvSpPr>
          <p:nvPr>
            <p:ph sz="quarter" idx="1"/>
          </p:nvPr>
        </p:nvSpPr>
        <p:spPr>
          <a:xfrm>
            <a:off x="4818063" y="1381125"/>
            <a:ext cx="3886200" cy="4764088"/>
          </a:xfrm>
        </p:spPr>
        <p:txBody>
          <a:bodyPr vert="horz" wrap="square" lIns="91440" tIns="45720" rIns="91440" bIns="45720" anchor="t" anchorCtr="0"/>
          <a:lstStyle>
            <a:lvl1pPr lvl="0">
              <a:buClrTx/>
              <a:buSzTx/>
              <a:buFont typeface="Arial" pitchFamily="34" charset="0"/>
              <a:defRPr sz="2400"/>
            </a:lvl1pPr>
            <a:lvl2pPr lvl="1">
              <a:buClrTx/>
              <a:buSzTx/>
              <a:buFont typeface="Arial" pitchFamily="34" charset="0"/>
              <a:defRPr sz="2000"/>
            </a:lvl2pPr>
            <a:lvl3pPr lvl="2">
              <a:buClrTx/>
              <a:buSzTx/>
              <a:buFont typeface="Arial" pitchFamily="34" charset="0"/>
              <a:defRPr sz="1800"/>
            </a:lvl3pPr>
            <a:lvl4pPr lvl="3">
              <a:buClrTx/>
              <a:buSzTx/>
              <a:buFont typeface="Arial" pitchFamily="34" charset="0"/>
              <a:defRPr sz="1600"/>
            </a:lvl4pPr>
            <a:lvl5pPr lvl="4">
              <a:buClrTx/>
              <a:buSzTx/>
              <a:buFont typeface="Arial" pitchFamily="34" charset="0"/>
              <a:defRPr sz="1600"/>
            </a:lvl5pPr>
          </a:lstStyle>
          <a:p>
            <a:pPr lvl="0" eaLnBrk="1" hangingPunct="1">
              <a:buFont typeface="Wingdings" panose="05000000000000000000" pitchFamily="2" charset="2"/>
              <a:buNone/>
            </a:pPr>
            <a:r>
              <a:rPr lang="zh-CN" altLang="en-US" sz="3200">
                <a:solidFill>
                  <a:srgbClr val="FF0000"/>
                </a:solidFill>
              </a:rPr>
              <a:t>共性原因</a:t>
            </a:r>
            <a:r>
              <a:rPr lang="zh-CN" altLang="en-US" sz="3200"/>
              <a:t>引起的变化：</a:t>
            </a:r>
            <a:endParaRPr lang="zh-CN" altLang="en-US" sz="3200"/>
          </a:p>
          <a:p>
            <a:pPr lvl="0" eaLnBrk="1" hangingPunct="1">
              <a:buFont typeface="Arial" pitchFamily="34" charset="0"/>
              <a:buChar char="•"/>
            </a:pPr>
            <a:r>
              <a:rPr lang="zh-CN" altLang="en-US" sz="3200"/>
              <a:t>至少占不良事故发生原因的</a:t>
            </a:r>
            <a:r>
              <a:rPr lang="en-US" altLang="zh-CN" sz="3200">
                <a:solidFill>
                  <a:srgbClr val="FF0000"/>
                </a:solidFill>
              </a:rPr>
              <a:t>85%</a:t>
            </a:r>
            <a:endParaRPr lang="zh-CN" altLang="en-US" sz="3200">
              <a:solidFill>
                <a:srgbClr val="FF0000"/>
              </a:solidFill>
            </a:endParaRPr>
          </a:p>
          <a:p>
            <a:pPr lvl="0" eaLnBrk="1" hangingPunct="1">
              <a:buFont typeface="Arial" pitchFamily="34" charset="0"/>
              <a:buChar char="•"/>
            </a:pPr>
            <a:r>
              <a:rPr lang="zh-CN" altLang="en-US" sz="3200"/>
              <a:t>是</a:t>
            </a:r>
            <a:r>
              <a:rPr lang="zh-CN" altLang="en-US" sz="3200">
                <a:solidFill>
                  <a:srgbClr val="FF0000"/>
                </a:solidFill>
              </a:rPr>
              <a:t>制度</a:t>
            </a:r>
            <a:r>
              <a:rPr lang="zh-CN" altLang="en-US" sz="3200"/>
              <a:t>引起的</a:t>
            </a:r>
            <a:endParaRPr lang="zh-CN" altLang="en-US" sz="3200"/>
          </a:p>
          <a:p>
            <a:pPr lvl="0" eaLnBrk="1" hangingPunct="1">
              <a:buFont typeface="Arial" pitchFamily="34" charset="0"/>
              <a:buChar char="•"/>
            </a:pPr>
            <a:r>
              <a:rPr lang="zh-CN" altLang="en-US" sz="3200"/>
              <a:t>对引起不良事故的共性原因需要</a:t>
            </a:r>
            <a:r>
              <a:rPr lang="zh-CN" altLang="en-US" sz="3200">
                <a:solidFill>
                  <a:srgbClr val="FF0000"/>
                </a:solidFill>
              </a:rPr>
              <a:t>收集数据分析</a:t>
            </a:r>
            <a:r>
              <a:rPr lang="zh-CN" altLang="en-US" sz="3200"/>
              <a:t>和</a:t>
            </a:r>
            <a:r>
              <a:rPr lang="zh-CN" altLang="en-US" sz="3200">
                <a:solidFill>
                  <a:srgbClr val="FF0000"/>
                </a:solidFill>
              </a:rPr>
              <a:t>修改制度</a:t>
            </a:r>
            <a:endParaRPr lang="zh-CN" altLang="en-US" sz="3200"/>
          </a:p>
        </p:txBody>
      </p:sp>
    </p:spTree>
  </p:cSld>
  <p:clrMapOvr>
    <a:masterClrMapping/>
  </p:clrMapOvr>
  <p:transition spd="slow"/>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3011"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3012"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3013" name="标题 4"/>
          <p:cNvSpPr>
            <a:spLocks noGrp="1"/>
          </p:cNvSpPr>
          <p:nvPr>
            <p:ph type="title"/>
          </p:nvPr>
        </p:nvSpPr>
        <p:spPr>
          <a:xfrm>
            <a:off x="457200" y="141288"/>
            <a:ext cx="6931025"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黑体" panose="02010609060101010101" pitchFamily="49" charset="-122"/>
              </a:rPr>
              <a:t>特殊原因与共性原因引起的变化比较</a:t>
            </a:r>
            <a:endParaRPr lang="zh-CN" altLang="en-US" sz="3200" b="1">
              <a:latin typeface="黑体" panose="02010609060101010101" pitchFamily="49" charset="-122"/>
              <a:ea typeface="黑体" panose="02010609060101010101" pitchFamily="49" charset="-122"/>
              <a:sym typeface="黑体" panose="02010609060101010101" pitchFamily="49" charset="-122"/>
            </a:endParaRPr>
          </a:p>
        </p:txBody>
      </p:sp>
      <p:sp>
        <p:nvSpPr>
          <p:cNvPr id="43014" name="内容占位符 5"/>
          <p:cNvSpPr>
            <a:spLocks noGrp="1"/>
          </p:cNvSpPr>
          <p:nvPr>
            <p:ph idx="1"/>
          </p:nvPr>
        </p:nvSpPr>
        <p:spPr>
          <a:xfrm>
            <a:off x="457200" y="1346200"/>
            <a:ext cx="8229600" cy="4779963"/>
          </a:xfrm>
        </p:spPr>
        <p:txBody>
          <a:bodyPr vert="horz" wrap="square" lIns="91440" tIns="45720" rIns="91440" bIns="45720" anchor="t" anchorCtr="0"/>
          <a:lstStyle/>
          <a:p>
            <a:pPr marL="0" indent="0" eaLnBrk="1" hangingPunct="1"/>
            <a:r>
              <a:rPr lang="zh-CN" altLang="en-US"/>
              <a:t>对引起不良事故的特殊原因要加以确认并消除，消除引起不良事故的特殊原因可以改善其后果，但这并不能防止以后因同一特殊原因引起严重不良事件的再次发生。          </a:t>
            </a:r>
            <a:endParaRPr lang="zh-CN" altLang="en-US"/>
          </a:p>
          <a:p>
            <a:pPr marL="0" indent="0" eaLnBrk="1" hangingPunct="1">
              <a:buFont typeface="Wingdings" panose="05000000000000000000" pitchFamily="2" charset="2"/>
              <a:buNone/>
            </a:pPr>
            <a:endParaRPr lang="zh-CN" altLang="zh-CN"/>
          </a:p>
        </p:txBody>
      </p:sp>
    </p:spTree>
  </p:cSld>
  <p:clrMapOvr>
    <a:masterClrMapping/>
  </p:clrMapOvr>
  <p:transition spd="slow"/>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4035"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4036"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4037"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如何预防错误</a:t>
            </a:r>
            <a:endParaRPr lang="zh-CN" altLang="en-US"/>
          </a:p>
        </p:txBody>
      </p:sp>
      <p:sp>
        <p:nvSpPr>
          <p:cNvPr id="44038"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r>
              <a:rPr lang="en-US" altLang="zh-CN" sz="2600"/>
              <a:t>The problem is not bad people; the problem is that the system needs to be made safer.</a:t>
            </a:r>
            <a:endParaRPr lang="zh-CN" altLang="en-US" sz="2600"/>
          </a:p>
          <a:p>
            <a:pPr eaLnBrk="1" hangingPunct="1"/>
            <a:r>
              <a:rPr lang="zh-CN" altLang="en-US" sz="2600" b="1"/>
              <a:t>建立安全的系统</a:t>
            </a:r>
            <a:endParaRPr lang="zh-CN" altLang="en-US" sz="2600" b="1"/>
          </a:p>
          <a:p>
            <a:pPr eaLnBrk="1" hangingPunct="1">
              <a:buFont typeface="Wingdings" panose="05000000000000000000" pitchFamily="2" charset="2"/>
              <a:buNone/>
            </a:pPr>
            <a:r>
              <a:rPr lang="zh-CN" altLang="en-US" sz="2600"/>
              <a:t>   </a:t>
            </a:r>
            <a:r>
              <a:rPr lang="en-US" altLang="zh-CN" sz="2600"/>
              <a:t>–</a:t>
            </a:r>
            <a:r>
              <a:rPr lang="zh-CN" altLang="en-US" sz="2600"/>
              <a:t>设计一个医疗护理</a:t>
            </a:r>
            <a:r>
              <a:rPr lang="zh-CN" altLang="en-US" sz="2600">
                <a:solidFill>
                  <a:srgbClr val="FF0000"/>
                </a:solidFill>
              </a:rPr>
              <a:t>流程</a:t>
            </a:r>
            <a:r>
              <a:rPr lang="zh-CN" altLang="en-US" sz="2600"/>
              <a:t>去确认病人能</a:t>
            </a:r>
            <a:r>
              <a:rPr lang="zh-CN" altLang="en-US" sz="2600">
                <a:solidFill>
                  <a:srgbClr val="FF0000"/>
                </a:solidFill>
              </a:rPr>
              <a:t>远离</a:t>
            </a:r>
            <a:r>
              <a:rPr lang="zh-CN" altLang="en-US" sz="2600"/>
              <a:t>意外伤害</a:t>
            </a:r>
            <a:endParaRPr lang="zh-CN" altLang="en-US" sz="2600"/>
          </a:p>
          <a:p>
            <a:pPr eaLnBrk="1" hangingPunct="1">
              <a:buFont typeface="Wingdings" panose="05000000000000000000" pitchFamily="2" charset="2"/>
              <a:buNone/>
            </a:pPr>
            <a:r>
              <a:rPr lang="zh-CN" altLang="en-US" sz="2600"/>
              <a:t>   </a:t>
            </a:r>
            <a:r>
              <a:rPr lang="en-US" altLang="zh-CN" sz="2600"/>
              <a:t>–</a:t>
            </a:r>
            <a:r>
              <a:rPr lang="zh-CN" altLang="en-US" sz="2600"/>
              <a:t>因此必须有系统地将</a:t>
            </a:r>
            <a:r>
              <a:rPr lang="zh-CN" altLang="en-US" sz="2600">
                <a:solidFill>
                  <a:srgbClr val="FF0000"/>
                </a:solidFill>
              </a:rPr>
              <a:t>安全</a:t>
            </a:r>
            <a:r>
              <a:rPr lang="zh-CN" altLang="en-US" sz="2600"/>
              <a:t>建置于医疗护理</a:t>
            </a:r>
            <a:r>
              <a:rPr lang="zh-CN" altLang="en-US" sz="2600">
                <a:solidFill>
                  <a:srgbClr val="FF0000"/>
                </a:solidFill>
              </a:rPr>
              <a:t>系统</a:t>
            </a:r>
            <a:r>
              <a:rPr lang="zh-CN" altLang="en-US" sz="2600"/>
              <a:t>中</a:t>
            </a:r>
            <a:endParaRPr lang="zh-CN" altLang="en-US" sz="2600"/>
          </a:p>
          <a:p>
            <a:pPr eaLnBrk="1" hangingPunct="1"/>
            <a:r>
              <a:rPr lang="zh-CN" altLang="en-US" sz="2600" b="1"/>
              <a:t>系统性的规划</a:t>
            </a:r>
            <a:endParaRPr lang="zh-CN" altLang="en-US" sz="2600" b="1"/>
          </a:p>
          <a:p>
            <a:pPr eaLnBrk="1" hangingPunct="1">
              <a:buFont typeface="Wingdings" panose="05000000000000000000" pitchFamily="2" charset="2"/>
              <a:buNone/>
            </a:pPr>
            <a:r>
              <a:rPr lang="zh-CN" altLang="en-US" sz="2600"/>
              <a:t>   </a:t>
            </a:r>
            <a:r>
              <a:rPr lang="en-US" altLang="zh-CN" sz="2600"/>
              <a:t>–</a:t>
            </a:r>
            <a:r>
              <a:rPr lang="zh-CN" altLang="en-US" sz="2600"/>
              <a:t>让人很难去做错的事</a:t>
            </a:r>
            <a:endParaRPr lang="zh-CN" altLang="en-US" sz="2600"/>
          </a:p>
          <a:p>
            <a:pPr eaLnBrk="1" hangingPunct="1">
              <a:buFont typeface="Wingdings" panose="05000000000000000000" pitchFamily="2" charset="2"/>
              <a:buNone/>
            </a:pPr>
            <a:r>
              <a:rPr lang="zh-CN" altLang="en-US" sz="2600"/>
              <a:t>   </a:t>
            </a:r>
            <a:r>
              <a:rPr lang="en-US" altLang="zh-CN" sz="2600"/>
              <a:t>–</a:t>
            </a:r>
            <a:r>
              <a:rPr lang="zh-CN" altLang="en-US" sz="2600"/>
              <a:t>让人很简单的去做对的事</a:t>
            </a:r>
            <a:endParaRPr lang="zh-CN" altLang="en-US"/>
          </a:p>
        </p:txBody>
      </p:sp>
    </p:spTree>
  </p:cSld>
  <p:clrMapOvr>
    <a:masterClrMapping/>
  </p:clrMapOvr>
  <p:transition spd="slow"/>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5059"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5060"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5061"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根本原因分析步骤</a:t>
            </a:r>
            <a:endParaRPr lang="zh-CN" altLang="en-US"/>
          </a:p>
        </p:txBody>
      </p:sp>
      <p:sp>
        <p:nvSpPr>
          <p:cNvPr id="45062" name="AutoShape 4"/>
          <p:cNvSpPr/>
          <p:nvPr/>
        </p:nvSpPr>
        <p:spPr>
          <a:xfrm>
            <a:off x="539750" y="1797050"/>
            <a:ext cx="2817813" cy="958850"/>
          </a:xfrm>
          <a:prstGeom prst="flowChartOffpageConnector">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第一阶段</a:t>
            </a:r>
            <a:endParaRPr lang="en-US" altLang="zh-CN"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进行</a:t>
            </a:r>
            <a:r>
              <a:rPr lang="en-US" altLang="zh-CN" b="1">
                <a:solidFill>
                  <a:srgbClr val="000000"/>
                </a:solidFill>
                <a:latin typeface="Tw Cen MT" panose="020b0602020104020603" pitchFamily="34" charset="0"/>
                <a:ea typeface="华文仿宋" panose="02010600040101010101" pitchFamily="2" charset="-122"/>
                <a:sym typeface="Tw Cen MT" panose="020b0602020104020603" pitchFamily="34" charset="0"/>
              </a:rPr>
              <a:t>RCA</a:t>
            </a:r>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前的准备</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en-US" altLang="zh-CN" b="1">
                <a:solidFill>
                  <a:srgbClr val="000000"/>
                </a:solidFill>
                <a:latin typeface="Tw Cen MT" panose="020b0602020104020603" pitchFamily="34" charset="0"/>
                <a:ea typeface="华文仿宋" panose="02010600040101010101" pitchFamily="2" charset="-122"/>
                <a:sym typeface="Tw Cen MT" panose="020b0602020104020603" pitchFamily="34" charset="0"/>
              </a:rPr>
              <a:t>(</a:t>
            </a:r>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事件调查与问题确认</a:t>
            </a:r>
            <a:r>
              <a:rPr lang="en-US" altLang="zh-CN" b="1">
                <a:solidFill>
                  <a:srgbClr val="000000"/>
                </a:solidFill>
                <a:latin typeface="Tw Cen MT" panose="020b0602020104020603" pitchFamily="34" charset="0"/>
                <a:ea typeface="华文仿宋" panose="02010600040101010101" pitchFamily="2" charset="-122"/>
                <a:sym typeface="Tw Cen MT" panose="020b0602020104020603" pitchFamily="34" charset="0"/>
              </a:rPr>
              <a:t>)</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p:txBody>
      </p:sp>
      <p:sp>
        <p:nvSpPr>
          <p:cNvPr id="45063" name="AutoShape 5"/>
          <p:cNvSpPr/>
          <p:nvPr/>
        </p:nvSpPr>
        <p:spPr>
          <a:xfrm>
            <a:off x="539750" y="2719388"/>
            <a:ext cx="2817813" cy="960437"/>
          </a:xfrm>
          <a:prstGeom prst="flowChartOffpageConnector">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第二阶段</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找出近端原因</a:t>
            </a:r>
            <a:endParaRPr lang="zh-CN" altLang="en-US">
              <a:latin typeface="Arial" pitchFamily="34" charset="0"/>
              <a:ea typeface="PMingLiU" pitchFamily="18" charset="-120"/>
            </a:endParaRPr>
          </a:p>
        </p:txBody>
      </p:sp>
      <p:sp>
        <p:nvSpPr>
          <p:cNvPr id="45064" name="AutoShape 6"/>
          <p:cNvSpPr/>
          <p:nvPr/>
        </p:nvSpPr>
        <p:spPr>
          <a:xfrm>
            <a:off x="4211638" y="1797050"/>
            <a:ext cx="3816350" cy="842963"/>
          </a:xfrm>
          <a:prstGeom prst="flowChartAlternateProcess">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组织团队</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简单定义问题</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事件相关数据收集</a:t>
            </a:r>
            <a:endParaRPr lang="zh-CN" altLang="en-US">
              <a:latin typeface="Arial" pitchFamily="34" charset="0"/>
              <a:ea typeface="PMingLiU" pitchFamily="18" charset="-120"/>
            </a:endParaRPr>
          </a:p>
        </p:txBody>
      </p:sp>
      <p:sp>
        <p:nvSpPr>
          <p:cNvPr id="45065" name="AutoShape 7"/>
          <p:cNvSpPr/>
          <p:nvPr/>
        </p:nvSpPr>
        <p:spPr>
          <a:xfrm>
            <a:off x="539750" y="3652838"/>
            <a:ext cx="2817813" cy="960437"/>
          </a:xfrm>
          <a:prstGeom prst="flowChartOffpageConnector">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第三阶段</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确认根本原因</a:t>
            </a:r>
            <a:endParaRPr lang="zh-CN" altLang="en-US">
              <a:latin typeface="Arial" pitchFamily="34" charset="0"/>
              <a:ea typeface="PMingLiU" pitchFamily="18" charset="-120"/>
            </a:endParaRPr>
          </a:p>
        </p:txBody>
      </p:sp>
      <p:sp>
        <p:nvSpPr>
          <p:cNvPr id="45066" name="AutoShape 8"/>
          <p:cNvSpPr/>
          <p:nvPr/>
        </p:nvSpPr>
        <p:spPr>
          <a:xfrm>
            <a:off x="4211638" y="2717800"/>
            <a:ext cx="3816350" cy="844550"/>
          </a:xfrm>
          <a:prstGeom prst="flowChartAlternateProcess">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事件发生流程：技术因素、人为因</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素、设备因素、可控制环境因子、</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不可控制外在因子、其它因子</a:t>
            </a:r>
            <a:endParaRPr lang="zh-CN" altLang="en-US">
              <a:latin typeface="Arial" pitchFamily="34" charset="0"/>
              <a:ea typeface="PMingLiU" pitchFamily="18" charset="-120"/>
            </a:endParaRPr>
          </a:p>
        </p:txBody>
      </p:sp>
      <p:sp>
        <p:nvSpPr>
          <p:cNvPr id="45067" name="AutoShape 9"/>
          <p:cNvSpPr/>
          <p:nvPr/>
        </p:nvSpPr>
        <p:spPr>
          <a:xfrm>
            <a:off x="4211638" y="3652838"/>
            <a:ext cx="3816350" cy="844550"/>
          </a:xfrm>
          <a:prstGeom prst="flowChartAlternateProcess">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人力资源系统、信息管理系统</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环境管理系统、组织沟通系统</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无法控制因子</a:t>
            </a:r>
            <a:endParaRPr lang="zh-CN" altLang="en-US">
              <a:latin typeface="Arial" pitchFamily="34" charset="0"/>
              <a:ea typeface="PMingLiU" pitchFamily="18" charset="-120"/>
            </a:endParaRPr>
          </a:p>
        </p:txBody>
      </p:sp>
      <p:sp>
        <p:nvSpPr>
          <p:cNvPr id="45068" name="AutoShape 10"/>
          <p:cNvSpPr/>
          <p:nvPr/>
        </p:nvSpPr>
        <p:spPr>
          <a:xfrm>
            <a:off x="539750" y="4584700"/>
            <a:ext cx="2817813" cy="958850"/>
          </a:xfrm>
          <a:prstGeom prst="flowChartOffpageConnector">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第四阶段</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设计及执行改进之行</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动计划</a:t>
            </a:r>
            <a:endParaRPr lang="zh-CN" altLang="en-US">
              <a:latin typeface="Arial" pitchFamily="34" charset="0"/>
              <a:ea typeface="PMingLiU" pitchFamily="18" charset="-120"/>
            </a:endParaRPr>
          </a:p>
        </p:txBody>
      </p:sp>
      <p:sp>
        <p:nvSpPr>
          <p:cNvPr id="45069" name="AutoShape 11"/>
          <p:cNvSpPr/>
          <p:nvPr/>
        </p:nvSpPr>
        <p:spPr>
          <a:xfrm>
            <a:off x="4211638" y="4584700"/>
            <a:ext cx="3816350" cy="844550"/>
          </a:xfrm>
          <a:prstGeom prst="flowChartAlternateProcess">
            <a:avLst/>
          </a:prstGeom>
          <a:no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产生解决方案</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进行屏障分析</a:t>
            </a:r>
            <a:endPar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endParaRPr>
          </a:p>
          <a:p>
            <a:pPr algn="ctr" eaLnBrk="1" hangingPunct="1"/>
            <a:r>
              <a:rPr lang="zh-CN" altLang="en-US" b="1">
                <a:solidFill>
                  <a:srgbClr val="000000"/>
                </a:solidFill>
                <a:latin typeface="Tw Cen MT" panose="020b0602020104020603" pitchFamily="34" charset="0"/>
                <a:ea typeface="华文仿宋" panose="02010600040101010101" pitchFamily="2" charset="-122"/>
                <a:sym typeface="Tw Cen MT" panose="020b0602020104020603" pitchFamily="34" charset="0"/>
              </a:rPr>
              <a:t>确认执行成效</a:t>
            </a:r>
            <a:endParaRPr lang="zh-CN" altLang="en-US">
              <a:latin typeface="Arial" pitchFamily="34" charset="0"/>
              <a:ea typeface="PMingLiU" pitchFamily="18" charset="-120"/>
            </a:endParaRPr>
          </a:p>
        </p:txBody>
      </p:sp>
      <p:sp>
        <p:nvSpPr>
          <p:cNvPr id="45070" name="Text Box 14"/>
          <p:cNvSpPr/>
          <p:nvPr/>
        </p:nvSpPr>
        <p:spPr>
          <a:xfrm>
            <a:off x="3311525" y="1854200"/>
            <a:ext cx="944563" cy="369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en-US" altLang="zh-CN" b="1">
                <a:solidFill>
                  <a:srgbClr val="FF0000"/>
                </a:solidFill>
                <a:latin typeface="Verdana" panose="020b0604030504040204" pitchFamily="34" charset="0"/>
                <a:sym typeface="Verdana" panose="020b0604030504040204" pitchFamily="34" charset="0"/>
              </a:rPr>
              <a:t>What</a:t>
            </a:r>
            <a:endParaRPr lang="zh-CN" altLang="en-US">
              <a:latin typeface="Arial" pitchFamily="34" charset="0"/>
              <a:ea typeface="PMingLiU" pitchFamily="18" charset="-120"/>
            </a:endParaRPr>
          </a:p>
        </p:txBody>
      </p:sp>
      <p:sp>
        <p:nvSpPr>
          <p:cNvPr id="45071" name="Line 15"/>
          <p:cNvSpPr/>
          <p:nvPr/>
        </p:nvSpPr>
        <p:spPr>
          <a:xfrm>
            <a:off x="3357563" y="3089275"/>
            <a:ext cx="855662" cy="0"/>
          </a:xfrm>
          <a:prstGeom prst="line">
            <a:avLst/>
          </a:prstGeom>
          <a:ln w="76200" cap="flat" cmpd="sng">
            <a:solidFill>
              <a:srgbClr val="FF0000"/>
            </a:solidFill>
            <a:prstDash val="solid"/>
            <a:bevel/>
            <a:headEnd type="none" w="med" len="med"/>
            <a:tailEnd type="triangle" w="sm" len="sm"/>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5072" name="Text Box 16"/>
          <p:cNvSpPr/>
          <p:nvPr/>
        </p:nvSpPr>
        <p:spPr>
          <a:xfrm>
            <a:off x="3357563" y="2708275"/>
            <a:ext cx="944562" cy="369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en-US" altLang="zh-CN" b="1">
                <a:solidFill>
                  <a:srgbClr val="FF0000"/>
                </a:solidFill>
                <a:latin typeface="Verdana" panose="020b0604030504040204" pitchFamily="34" charset="0"/>
                <a:sym typeface="Verdana" panose="020b0604030504040204" pitchFamily="34" charset="0"/>
              </a:rPr>
              <a:t>Why</a:t>
            </a:r>
            <a:endParaRPr lang="zh-CN" altLang="en-US">
              <a:latin typeface="Arial" pitchFamily="34" charset="0"/>
              <a:ea typeface="PMingLiU" pitchFamily="18" charset="-120"/>
            </a:endParaRPr>
          </a:p>
        </p:txBody>
      </p:sp>
      <p:sp>
        <p:nvSpPr>
          <p:cNvPr id="45073" name="Line 17"/>
          <p:cNvSpPr/>
          <p:nvPr/>
        </p:nvSpPr>
        <p:spPr>
          <a:xfrm>
            <a:off x="3357563" y="3990975"/>
            <a:ext cx="855662" cy="0"/>
          </a:xfrm>
          <a:prstGeom prst="line">
            <a:avLst/>
          </a:prstGeom>
          <a:ln w="76200" cap="flat" cmpd="sng">
            <a:solidFill>
              <a:srgbClr val="FF0000"/>
            </a:solidFill>
            <a:prstDash val="solid"/>
            <a:bevel/>
            <a:headEnd type="none" w="med" len="med"/>
            <a:tailEnd type="triangle" w="sm" len="sm"/>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5074" name="Text Box 18"/>
          <p:cNvSpPr/>
          <p:nvPr/>
        </p:nvSpPr>
        <p:spPr>
          <a:xfrm>
            <a:off x="3402013" y="3644900"/>
            <a:ext cx="944562" cy="369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en-US" altLang="zh-CN" b="1">
                <a:solidFill>
                  <a:srgbClr val="FF0000"/>
                </a:solidFill>
                <a:latin typeface="Verdana" panose="020b0604030504040204" pitchFamily="34" charset="0"/>
                <a:sym typeface="Verdana" panose="020b0604030504040204" pitchFamily="34" charset="0"/>
              </a:rPr>
              <a:t>How</a:t>
            </a:r>
            <a:endParaRPr lang="zh-CN" altLang="en-US">
              <a:latin typeface="Arial" pitchFamily="34" charset="0"/>
              <a:ea typeface="PMingLiU" pitchFamily="18" charset="-120"/>
            </a:endParaRPr>
          </a:p>
        </p:txBody>
      </p:sp>
      <p:sp>
        <p:nvSpPr>
          <p:cNvPr id="45075" name="Line 19"/>
          <p:cNvSpPr/>
          <p:nvPr/>
        </p:nvSpPr>
        <p:spPr>
          <a:xfrm>
            <a:off x="3357563" y="4960938"/>
            <a:ext cx="855662" cy="1587"/>
          </a:xfrm>
          <a:prstGeom prst="line">
            <a:avLst/>
          </a:prstGeom>
          <a:ln w="76200" cap="flat" cmpd="sng">
            <a:solidFill>
              <a:srgbClr val="FF0000"/>
            </a:solidFill>
            <a:prstDash val="solid"/>
            <a:bevel/>
            <a:headEnd type="none" w="med" len="med"/>
            <a:tailEnd type="triangle" w="sm" len="sm"/>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5076" name="Text Box 20"/>
          <p:cNvSpPr/>
          <p:nvPr/>
        </p:nvSpPr>
        <p:spPr>
          <a:xfrm>
            <a:off x="3267075" y="4581525"/>
            <a:ext cx="1035050" cy="36830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en-US" altLang="zh-CN" b="1">
                <a:solidFill>
                  <a:srgbClr val="FF0000"/>
                </a:solidFill>
                <a:latin typeface="Verdana" panose="020b0604030504040204" pitchFamily="34" charset="0"/>
                <a:sym typeface="Verdana" panose="020b0604030504040204" pitchFamily="34" charset="0"/>
              </a:rPr>
              <a:t>Action</a:t>
            </a:r>
            <a:endParaRPr lang="en-US" altLang="zh-CN" b="1">
              <a:solidFill>
                <a:srgbClr val="FF0000"/>
              </a:solidFill>
              <a:latin typeface="Verdana" panose="020b0604030504040204" pitchFamily="34" charset="0"/>
              <a:sym typeface="Verdana" panose="020b0604030504040204" pitchFamily="34" charset="0"/>
            </a:endParaRPr>
          </a:p>
        </p:txBody>
      </p:sp>
    </p:spTree>
  </p:cSld>
  <p:clrMapOvr>
    <a:masterClrMapping/>
  </p:clrMapOvr>
  <p:transition spd="slow"/>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6083"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6084"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pic>
        <p:nvPicPr>
          <p:cNvPr id="63494" name="Picture 2" descr="BS02091_"/>
          <p:cNvPicPr>
            <a:picLocks noChangeAspect="1"/>
          </p:cNvPicPr>
          <p:nvPr/>
        </p:nvPicPr>
        <p:blipFill>
          <a:blip r:embed="rId2"/>
          <a:stretch>
            <a:fillRect/>
          </a:stretch>
        </p:blipFill>
        <p:spPr>
          <a:xfrm>
            <a:off x="1414463" y="1711325"/>
            <a:ext cx="6278562" cy="4073525"/>
          </a:xfrm>
          <a:prstGeom prst="rect">
            <a:avLst/>
          </a:prstGeom>
          <a:noFill/>
          <a:ln w="9525">
            <a:noFill/>
          </a:ln>
        </p:spPr>
      </p:pic>
      <p:sp>
        <p:nvSpPr>
          <p:cNvPr id="46086" name="矩形 5"/>
          <p:cNvSpPr/>
          <p:nvPr/>
        </p:nvSpPr>
        <p:spPr>
          <a:xfrm>
            <a:off x="457200" y="158750"/>
            <a:ext cx="7235825" cy="83185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a:solidFill>
                  <a:srgbClr val="000000"/>
                </a:solidFill>
                <a:latin typeface="Arial" pitchFamily="34" charset="0"/>
                <a:ea typeface="PMingLiU" pitchFamily="18" charset="-120"/>
                <a:sym typeface="宋体" panose="02010600030101010101" pitchFamily="2" charset="-122"/>
              </a:rPr>
              <a:t>根本原因分析第一阶段</a:t>
            </a:r>
            <a:br>
              <a:rPr lang="zh-CN" altLang="en-US" sz="2400" b="1">
                <a:solidFill>
                  <a:srgbClr val="000000"/>
                </a:solidFill>
                <a:latin typeface="Arial" pitchFamily="34" charset="0"/>
                <a:ea typeface="PMingLiU" pitchFamily="18" charset="-120"/>
                <a:sym typeface="宋体" panose="02010600030101010101" pitchFamily="2" charset="-122"/>
              </a:rPr>
            </a:br>
            <a:r>
              <a:rPr lang="zh-CN" altLang="en-US" sz="2400" b="1">
                <a:solidFill>
                  <a:srgbClr val="000000"/>
                </a:solidFill>
                <a:latin typeface="Arial" pitchFamily="34" charset="0"/>
                <a:ea typeface="PMingLiU" pitchFamily="18" charset="-120"/>
                <a:sym typeface="宋体" panose="02010600030101010101" pitchFamily="2" charset="-122"/>
              </a:rPr>
              <a:t>事件调查与问题确认</a:t>
            </a:r>
            <a:endParaRPr lang="zh-CN" altLang="en-US" b="1">
              <a:latin typeface="Arial" pitchFamily="34" charset="0"/>
              <a:ea typeface="PMingLiU" pitchFamily="18" charset="-12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16" dur="500" fill="hold" nodeType="afterEffect">
                                  <p:stCondLst>
                                    <p:cond delay="0"/>
                                  </p:stCondLst>
                                  <p:childTnLst>
                                    <p:set>
                                      <p:cBhvr>
                                        <p:cTn id="6" dur="1" fill="hold">
                                          <p:stCondLst>
                                            <p:cond delay="0"/>
                                          </p:stCondLst>
                                        </p:cTn>
                                        <p:tgtEl>
                                          <p:spTgt spid="63494"/>
                                        </p:tgtEl>
                                        <p:attrNameLst>
                                          <p:attrName>style.visibility</p:attrName>
                                        </p:attrNameLst>
                                      </p:cBhvr>
                                      <p:to>
                                        <p:strVal val="visible"/>
                                      </p:to>
                                    </p:set>
                                    <p:animEffect filter="box(in)">
                                      <p:cBhvr>
                                        <p:cTn id="7" dur="500"/>
                                        <p:tgtEl>
                                          <p:spTgt spid="634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矩形 8"/>
          <p:cNvSpPr/>
          <p:nvPr/>
        </p:nvSpPr>
        <p:spPr>
          <a:xfrm>
            <a:off x="446088" y="908050"/>
            <a:ext cx="3816350" cy="46038"/>
          </a:xfrm>
          <a:prstGeom prst="rect">
            <a:avLst/>
          </a:prstGeom>
          <a:solidFill>
            <a:srgbClr val="D71A28"/>
          </a:solidFill>
          <a:ln w="25400" cap="flat" cmpd="sng">
            <a:solidFill>
              <a:srgbClr val="D71A28"/>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7107" name="直接连接符 3"/>
          <p:cNvSpPr/>
          <p:nvPr/>
        </p:nvSpPr>
        <p:spPr>
          <a:xfrm>
            <a:off x="342900" y="6399213"/>
            <a:ext cx="8459788" cy="1587"/>
          </a:xfrm>
          <a:prstGeom prst="line">
            <a:avLst/>
          </a:prstGeom>
          <a:ln w="12700" cap="flat" cmpd="sng">
            <a:solidFill>
              <a:srgbClr val="2F68CD"/>
            </a:solidFill>
            <a:prstDash val="solid"/>
            <a:bevel/>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47108" name="矩形 10"/>
          <p:cNvSpPr/>
          <p:nvPr/>
        </p:nvSpPr>
        <p:spPr>
          <a:xfrm>
            <a:off x="1830388" y="908050"/>
            <a:ext cx="4545012" cy="46038"/>
          </a:xfrm>
          <a:prstGeom prst="rect">
            <a:avLst/>
          </a:prstGeom>
          <a:solidFill>
            <a:srgbClr val="2F68CD"/>
          </a:solidFill>
          <a:ln w="25400" cap="flat" cmpd="sng">
            <a:solidFill>
              <a:srgbClr val="2F68C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a:solidFill>
                <a:srgbClr val="FFFFFF"/>
              </a:solidFill>
              <a:latin typeface="宋体" panose="02010600030101010101" pitchFamily="2" charset="-122"/>
              <a:sym typeface="宋体" panose="02010600030101010101" pitchFamily="2" charset="-122"/>
            </a:endParaRPr>
          </a:p>
        </p:txBody>
      </p:sp>
      <p:sp>
        <p:nvSpPr>
          <p:cNvPr id="47109" name="Rectangle 2"/>
          <p:cNvSpPr>
            <a:spLocks noGrp="1"/>
          </p:cNvSpPr>
          <p:nvPr>
            <p:ph type="title"/>
          </p:nvPr>
        </p:nvSpPr>
        <p:spPr>
          <a:xfrm>
            <a:off x="457200" y="141288"/>
            <a:ext cx="5918200" cy="704850"/>
          </a:xfrm>
        </p:spPr>
        <p:txBody>
          <a:bodyPr vert="horz" wrap="square" lIns="91440" tIns="45720" rIns="91440" bIns="45720" anchor="ctr" anchorCtr="0"/>
          <a:lstStyle/>
          <a:p>
            <a:pPr algn="l" eaLnBrk="1" hangingPunct="1"/>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第一阶段</a:t>
            </a:r>
            <a:r>
              <a:rPr lang="en-US" altLang="zh-CN"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 </a:t>
            </a:r>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进行</a:t>
            </a:r>
            <a:r>
              <a:rPr lang="en-US" altLang="zh-CN"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RCA </a:t>
            </a:r>
            <a:r>
              <a:rPr lang="zh-CN" altLang="en-US" sz="3200" b="1">
                <a:solidFill>
                  <a:srgbClr val="000000"/>
                </a:solidFill>
                <a:latin typeface="黑体" panose="02010609060101010101" pitchFamily="49" charset="-122"/>
                <a:ea typeface="黑体" panose="02010609060101010101" pitchFamily="49" charset="-122"/>
                <a:sym typeface="华文细黑" panose="02010600040101010101" pitchFamily="2" charset="-122"/>
              </a:rPr>
              <a:t>前的准备</a:t>
            </a:r>
            <a:endParaRPr lang="zh-CN" altLang="en-US"/>
          </a:p>
        </p:txBody>
      </p:sp>
      <p:sp>
        <p:nvSpPr>
          <p:cNvPr id="47110" name="Rectangle 3"/>
          <p:cNvSpPr>
            <a:spLocks noGrp="1"/>
          </p:cNvSpPr>
          <p:nvPr>
            <p:ph idx="1"/>
          </p:nvPr>
        </p:nvSpPr>
        <p:spPr>
          <a:xfrm>
            <a:off x="457200" y="1346200"/>
            <a:ext cx="8229600" cy="4779963"/>
          </a:xfrm>
        </p:spPr>
        <p:txBody>
          <a:bodyPr vert="horz" wrap="square" lIns="91440" tIns="45720" rIns="91440" bIns="45720" anchor="t" anchorCtr="0"/>
          <a:lstStyle/>
          <a:p>
            <a:pPr eaLnBrk="1" hangingPunct="1">
              <a:lnSpc>
                <a:spcPct val="150000"/>
              </a:lnSpc>
            </a:pPr>
            <a:r>
              <a:rPr lang="zh-CN" altLang="en-US"/>
              <a:t>关于事件的调查必须回顾多远</a:t>
            </a:r>
            <a:r>
              <a:rPr lang="en-US" altLang="zh-CN"/>
              <a:t>?</a:t>
            </a:r>
            <a:endParaRPr lang="zh-CN" altLang="en-US"/>
          </a:p>
          <a:p>
            <a:pPr eaLnBrk="1" hangingPunct="1">
              <a:lnSpc>
                <a:spcPct val="150000"/>
              </a:lnSpc>
            </a:pPr>
            <a:r>
              <a:rPr lang="zh-CN" altLang="en-US"/>
              <a:t>必须找哪些部门或哪些人来协助</a:t>
            </a:r>
            <a:r>
              <a:rPr lang="en-US" altLang="zh-CN"/>
              <a:t>?</a:t>
            </a:r>
            <a:endParaRPr lang="zh-CN" altLang="en-US"/>
          </a:p>
          <a:p>
            <a:pPr eaLnBrk="1" hangingPunct="1">
              <a:lnSpc>
                <a:spcPct val="150000"/>
              </a:lnSpc>
            </a:pPr>
            <a:r>
              <a:rPr lang="zh-CN" altLang="en-US"/>
              <a:t>需要收集哪些数据</a:t>
            </a:r>
            <a:r>
              <a:rPr lang="en-US" altLang="zh-CN"/>
              <a:t>?</a:t>
            </a:r>
            <a:endParaRPr lang="zh-CN" altLang="en-US"/>
          </a:p>
          <a:p>
            <a:pPr eaLnBrk="1" hangingPunct="1">
              <a:lnSpc>
                <a:spcPct val="150000"/>
              </a:lnSpc>
            </a:pPr>
            <a:r>
              <a:rPr lang="zh-CN" altLang="en-US"/>
              <a:t>是否需要专家的协助</a:t>
            </a:r>
            <a:r>
              <a:rPr lang="en-US" altLang="zh-CN"/>
              <a:t>?</a:t>
            </a:r>
            <a:endParaRPr lang="zh-CN" altLang="en-US"/>
          </a:p>
        </p:txBody>
      </p:sp>
    </p:spTree>
  </p:cSld>
  <p:clrMapOvr>
    <a:masterClrMapping/>
  </p:clrMapOvr>
  <p:transition spd="slow"/>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Rectangle 3"/>
          <p:cNvSpPr>
            <a:spLocks noGrp="1"/>
          </p:cNvSpPr>
          <p:nvPr>
            <p:ph idx="1"/>
          </p:nvPr>
        </p:nvSpPr>
        <p:spPr>
          <a:xfrm>
            <a:off x="1050925" y="1412875"/>
            <a:ext cx="7553325" cy="4332288"/>
          </a:xfrm>
        </p:spPr>
        <p:txBody>
          <a:bodyPr vert="horz" wrap="square" lIns="91440" tIns="45720" rIns="91440" bIns="45720" anchor="t" anchorCtr="0"/>
          <a:lstStyle/>
          <a:p>
            <a:pPr eaLnBrk="1" hangingPunct="1">
              <a:buFont typeface="Wingdings" panose="05000000000000000000" pitchFamily="2" charset="2"/>
              <a:buNone/>
            </a:pPr>
            <a:r>
              <a:rPr lang="zh-CN" altLang="en-US" sz="2600" b="1" i="1"/>
              <a:t>对于严重不良事件或警讯事件</a:t>
            </a:r>
            <a:endParaRPr lang="zh-CN" altLang="en-US" sz="2600"/>
          </a:p>
          <a:p>
            <a:pPr eaLnBrk="1" hangingPunct="1">
              <a:buFont typeface="Arial" pitchFamily="34" charset="0"/>
              <a:buChar char="•"/>
            </a:pPr>
            <a:r>
              <a:rPr lang="zh-CN" altLang="en-US" sz="2600"/>
              <a:t>相关流程之一线工作人员</a:t>
            </a:r>
            <a:endParaRPr lang="zh-CN" altLang="en-US" sz="2600"/>
          </a:p>
          <a:p>
            <a:pPr eaLnBrk="1" hangingPunct="1">
              <a:buFont typeface="Arial" pitchFamily="34" charset="0"/>
              <a:buChar char="•"/>
            </a:pPr>
            <a:r>
              <a:rPr lang="zh-CN" altLang="en-US" sz="2600"/>
              <a:t>审慎考虑是否纳入与事件最直接的关系人</a:t>
            </a:r>
            <a:endParaRPr lang="zh-CN" altLang="en-US" sz="2600"/>
          </a:p>
          <a:p>
            <a:pPr eaLnBrk="1" hangingPunct="1">
              <a:buFont typeface="Arial" pitchFamily="34" charset="0"/>
              <a:buChar char="•"/>
            </a:pPr>
            <a:r>
              <a:rPr lang="zh-CN" altLang="en-US" sz="2600" b="1">
                <a:solidFill>
                  <a:srgbClr val="FF0000"/>
                </a:solidFill>
              </a:rPr>
              <a:t>成员</a:t>
            </a:r>
            <a:r>
              <a:rPr lang="zh-CN" altLang="en-US" sz="2600"/>
              <a:t>建议：有优秀的分析技巧，具批判性观点及态度客观等特质。</a:t>
            </a:r>
            <a:endParaRPr lang="zh-CN" altLang="en-US" sz="2600" b="1"/>
          </a:p>
          <a:p>
            <a:pPr eaLnBrk="1" hangingPunct="1">
              <a:buFont typeface="Arial" pitchFamily="34" charset="0"/>
              <a:buChar char="•"/>
            </a:pPr>
            <a:r>
              <a:rPr lang="zh-CN" altLang="en-US" sz="2600" b="1">
                <a:solidFill>
                  <a:srgbClr val="FF0000"/>
                </a:solidFill>
              </a:rPr>
              <a:t>引导者</a:t>
            </a:r>
            <a:r>
              <a:rPr lang="zh-CN" altLang="en-US" sz="2600"/>
              <a:t>：知道</a:t>
            </a:r>
            <a:r>
              <a:rPr lang="en-US" altLang="zh-CN" sz="2600"/>
              <a:t>RCA</a:t>
            </a:r>
            <a:r>
              <a:rPr lang="zh-CN" altLang="en-US" sz="2600"/>
              <a:t>如何运作的主要负责人</a:t>
            </a:r>
            <a:endParaRPr lang="zh-CN" altLang="en-US" sz="2600" b="1"/>
          </a:p>
          <a:p>
            <a:pPr eaLnBrk="1" hangingPunct="1">
              <a:buFont typeface="Arial" pitchFamily="34" charset="0"/>
              <a:buChar char="•"/>
            </a:pPr>
            <a:r>
              <a:rPr lang="zh-CN" altLang="en-US" sz="2600" b="1">
                <a:solidFill>
                  <a:srgbClr val="FF0000"/>
                </a:solidFill>
              </a:rPr>
              <a:t>领导者</a:t>
            </a:r>
            <a:r>
              <a:rPr lang="zh-CN" altLang="en-US" sz="2600"/>
              <a:t>：具与事件相关之专业知识且能主导团队运作</a:t>
            </a:r>
            <a:endParaRPr lang="en-US" altLang="zh-CN" sz="2600"/>
          </a:p>
          <a:p>
            <a:pPr algn="ctr" eaLnBrk="1" hangingPunct="1">
              <a:buNone/>
            </a:pPr>
            <a:r>
              <a:rPr lang="zh-CN" altLang="en-US" sz="2600">
                <a:solidFill>
                  <a:srgbClr val="FF0000"/>
                </a:solidFill>
              </a:rPr>
              <a:t>如警讯事件须在</a:t>
            </a:r>
            <a:r>
              <a:rPr lang="en-US" altLang="zh-CN" sz="2600">
                <a:solidFill>
                  <a:srgbClr val="FF0000"/>
                </a:solidFill>
              </a:rPr>
              <a:t>24</a:t>
            </a:r>
            <a:r>
              <a:rPr lang="zh-CN" altLang="en-US" sz="2600">
                <a:solidFill>
                  <a:srgbClr val="FF0000"/>
                </a:solidFill>
              </a:rPr>
              <a:t>小时内开始</a:t>
            </a:r>
            <a:endParaRPr lang="zh-CN" altLang="en-US"/>
          </a:p>
        </p:txBody>
      </p:sp>
      <p:sp>
        <p:nvSpPr>
          <p:cNvPr id="48131" name="Text Box 6"/>
          <p:cNvSpPr/>
          <p:nvPr/>
        </p:nvSpPr>
        <p:spPr>
          <a:xfrm>
            <a:off x="9525" y="871538"/>
            <a:ext cx="615950" cy="4873625"/>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第一阶段</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进行</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RCA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前的准备</a:t>
            </a:r>
            <a:endParaRPr lang="zh-CN" altLang="en-US">
              <a:latin typeface="Arial" pitchFamily="34" charset="0"/>
              <a:ea typeface="PMingLiU" pitchFamily="18" charset="-120"/>
            </a:endParaRPr>
          </a:p>
        </p:txBody>
      </p:sp>
      <p:sp>
        <p:nvSpPr>
          <p:cNvPr id="48132" name="AutoShape 4"/>
          <p:cNvSpPr/>
          <p:nvPr/>
        </p:nvSpPr>
        <p:spPr>
          <a:xfrm>
            <a:off x="1016000" y="103188"/>
            <a:ext cx="2835275" cy="877887"/>
          </a:xfrm>
          <a:prstGeom prst="chevron">
            <a:avLst>
              <a:gd name="adj" fmla="val 44138"/>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C00000"/>
                </a:solidFill>
                <a:latin typeface="Tw Cen MT" panose="020b0602020104020603" pitchFamily="34" charset="0"/>
                <a:ea typeface="隶书" panose="02010509060101010101" pitchFamily="49" charset="-122"/>
                <a:sym typeface="Tw Cen MT" panose="020b0602020104020603" pitchFamily="34" charset="0"/>
              </a:rPr>
              <a:t>组织团队</a:t>
            </a:r>
            <a:endParaRPr lang="zh-CN" altLang="en-US">
              <a:latin typeface="Arial" pitchFamily="34" charset="0"/>
              <a:ea typeface="PMingLiU" pitchFamily="18" charset="-120"/>
            </a:endParaRPr>
          </a:p>
        </p:txBody>
      </p:sp>
      <p:sp>
        <p:nvSpPr>
          <p:cNvPr id="48133" name="AutoShape 5"/>
          <p:cNvSpPr/>
          <p:nvPr/>
        </p:nvSpPr>
        <p:spPr>
          <a:xfrm>
            <a:off x="3222625"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定义问题</a:t>
            </a:r>
            <a:endParaRPr lang="zh-CN" altLang="en-US">
              <a:latin typeface="Arial" pitchFamily="34" charset="0"/>
              <a:ea typeface="PMingLiU" pitchFamily="18" charset="-120"/>
            </a:endParaRPr>
          </a:p>
        </p:txBody>
      </p:sp>
      <p:sp>
        <p:nvSpPr>
          <p:cNvPr id="48134" name="AutoShape 6"/>
          <p:cNvSpPr/>
          <p:nvPr/>
        </p:nvSpPr>
        <p:spPr>
          <a:xfrm>
            <a:off x="5427663"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资料收集</a:t>
            </a:r>
            <a:endParaRPr lang="zh-CN" altLang="en-US">
              <a:latin typeface="Arial" pitchFamily="34" charset="0"/>
              <a:ea typeface="PMingLiU" pitchFamily="18" charset="-120"/>
            </a:endParaRPr>
          </a:p>
        </p:txBody>
      </p:sp>
    </p:spTree>
  </p:cSld>
  <p:clrMapOvr>
    <a:masterClrMapping/>
  </p:clrMapOvr>
  <p:transition spd="slow"/>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标题 1"/>
          <p:cNvSpPr>
            <a:spLocks noGrp="1"/>
          </p:cNvSpPr>
          <p:nvPr>
            <p:ph type="title"/>
          </p:nvPr>
        </p:nvSpPr>
        <p:spPr/>
        <p:txBody>
          <a:bodyPr vert="horz" wrap="square" lIns="91440" tIns="45720" rIns="91440" bIns="45720" anchor="ctr" anchorCtr="0"/>
          <a:lstStyle/>
          <a:p>
            <a:pPr>
              <a:buNone/>
            </a:pPr>
            <a:r>
              <a:rPr lang="en-US" altLang="zh-CN"/>
              <a:t>RCA</a:t>
            </a:r>
            <a:r>
              <a:rPr lang="zh-CN" altLang="en-US"/>
              <a:t>组织团队</a:t>
            </a:r>
            <a:endParaRPr lang="zh-CN" altLang="en-US"/>
          </a:p>
        </p:txBody>
      </p:sp>
      <p:pic>
        <p:nvPicPr>
          <p:cNvPr id="49155" name="Picture 1" descr="C:\Users\Administrator\Documents\Tencent Files\547261308\Image\C2C\190DF213101A733BCD225A852E1A05F0.png"/>
          <p:cNvPicPr>
            <a:picLocks noChangeAspect="1"/>
          </p:cNvPicPr>
          <p:nvPr/>
        </p:nvPicPr>
        <p:blipFill>
          <a:blip r:embed="rId2"/>
          <a:stretch>
            <a:fillRect/>
          </a:stretch>
        </p:blipFill>
        <p:spPr>
          <a:xfrm>
            <a:off x="457200" y="1417638"/>
            <a:ext cx="8421688" cy="4968875"/>
          </a:xfrm>
          <a:prstGeom prst="rect">
            <a:avLst/>
          </a:prstGeom>
          <a:noFill/>
          <a:ln w="9525">
            <a:noFill/>
          </a:ln>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Rectangle 2"/>
          <p:cNvSpPr>
            <a:spLocks noGrp="1"/>
          </p:cNvSpPr>
          <p:nvPr>
            <p:ph idx="1"/>
          </p:nvPr>
        </p:nvSpPr>
        <p:spPr>
          <a:xfrm>
            <a:off x="946150" y="1341438"/>
            <a:ext cx="7786688" cy="4391025"/>
          </a:xfrm>
        </p:spPr>
        <p:txBody>
          <a:bodyPr vert="horz" wrap="square" lIns="91440" tIns="45720" rIns="91440" bIns="45720" anchor="t" anchorCtr="0"/>
          <a:lstStyle/>
          <a:p>
            <a:pPr eaLnBrk="1" hangingPunct="1">
              <a:buFont typeface="Wingdings" panose="05000000000000000000" pitchFamily="2" charset="2"/>
              <a:buNone/>
            </a:pPr>
            <a:r>
              <a:rPr lang="zh-CN" altLang="en-US" sz="2600" b="1" i="1"/>
              <a:t>对于调查事件属接近失误</a:t>
            </a:r>
            <a:r>
              <a:rPr lang="en-US" altLang="zh-CN" sz="2600" b="1" i="1"/>
              <a:t>﹙</a:t>
            </a:r>
            <a:r>
              <a:rPr lang="en-US" altLang="zh-CN" sz="2600" b="1"/>
              <a:t>Near miss</a:t>
            </a:r>
            <a:r>
              <a:rPr lang="en-US" altLang="zh-CN" sz="2600" b="1" i="1"/>
              <a:t>﹚</a:t>
            </a:r>
            <a:r>
              <a:rPr lang="zh-CN" altLang="en-US" sz="2600" b="1" i="1"/>
              <a:t>或轻微伤害之异常事件</a:t>
            </a:r>
            <a:endParaRPr lang="zh-CN" altLang="en-US" sz="2600" b="1"/>
          </a:p>
          <a:p>
            <a:pPr eaLnBrk="1" hangingPunct="1">
              <a:buFont typeface="Arial" pitchFamily="34" charset="0"/>
              <a:buChar char="•"/>
            </a:pPr>
            <a:r>
              <a:rPr lang="zh-CN" altLang="en-US" sz="2600"/>
              <a:t>可考虑由单一个人进行，如病房护理长、或资深品管人员等</a:t>
            </a:r>
            <a:endParaRPr lang="zh-CN" altLang="en-US" sz="2600"/>
          </a:p>
          <a:p>
            <a:pPr eaLnBrk="1" hangingPunct="1">
              <a:buFont typeface="Arial" pitchFamily="34" charset="0"/>
              <a:buChar char="•"/>
            </a:pPr>
            <a:r>
              <a:rPr lang="zh-CN" altLang="en-US" sz="2600"/>
              <a:t>该人员的特质：具独立调查能力、客观性、并有优秀的分析技巧</a:t>
            </a:r>
            <a:endParaRPr lang="zh-CN" altLang="en-US" sz="2600"/>
          </a:p>
          <a:p>
            <a:pPr eaLnBrk="1" hangingPunct="1">
              <a:buFont typeface="Arial" pitchFamily="34" charset="0"/>
              <a:buChar char="•"/>
            </a:pPr>
            <a:r>
              <a:rPr lang="zh-CN" altLang="en-US" sz="2600"/>
              <a:t>经</a:t>
            </a:r>
            <a:r>
              <a:rPr lang="en-US" altLang="zh-CN" sz="2600"/>
              <a:t>RCA</a:t>
            </a:r>
            <a:r>
              <a:rPr lang="zh-CN" altLang="en-US" sz="2600"/>
              <a:t>训练者</a:t>
            </a:r>
            <a:endParaRPr lang="zh-CN" altLang="en-US"/>
          </a:p>
        </p:txBody>
      </p:sp>
      <p:sp>
        <p:nvSpPr>
          <p:cNvPr id="50179" name="Text Box 3"/>
          <p:cNvSpPr/>
          <p:nvPr/>
        </p:nvSpPr>
        <p:spPr>
          <a:xfrm>
            <a:off x="28575" y="885825"/>
            <a:ext cx="615950" cy="5068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第一阶段</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进行</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RCA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前的准备</a:t>
            </a:r>
            <a:endParaRPr lang="zh-CN" altLang="en-US">
              <a:latin typeface="Arial" pitchFamily="34" charset="0"/>
              <a:ea typeface="PMingLiU" pitchFamily="18" charset="-120"/>
            </a:endParaRPr>
          </a:p>
        </p:txBody>
      </p:sp>
      <p:sp>
        <p:nvSpPr>
          <p:cNvPr id="50180" name="AutoShape 4"/>
          <p:cNvSpPr/>
          <p:nvPr/>
        </p:nvSpPr>
        <p:spPr>
          <a:xfrm>
            <a:off x="1016000" y="103188"/>
            <a:ext cx="2835275" cy="877887"/>
          </a:xfrm>
          <a:prstGeom prst="chevron">
            <a:avLst>
              <a:gd name="adj" fmla="val 44138"/>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C00000"/>
                </a:solidFill>
                <a:latin typeface="Tw Cen MT" panose="020b0602020104020603" pitchFamily="34" charset="0"/>
                <a:ea typeface="隶书" panose="02010509060101010101" pitchFamily="49" charset="-122"/>
                <a:sym typeface="Tw Cen MT" panose="020b0602020104020603" pitchFamily="34" charset="0"/>
              </a:rPr>
              <a:t>组织团队</a:t>
            </a:r>
            <a:endParaRPr lang="zh-CN" altLang="en-US">
              <a:latin typeface="Arial" pitchFamily="34" charset="0"/>
              <a:ea typeface="PMingLiU" pitchFamily="18" charset="-120"/>
            </a:endParaRPr>
          </a:p>
        </p:txBody>
      </p:sp>
      <p:sp>
        <p:nvSpPr>
          <p:cNvPr id="50181" name="AutoShape 5"/>
          <p:cNvSpPr/>
          <p:nvPr/>
        </p:nvSpPr>
        <p:spPr>
          <a:xfrm>
            <a:off x="3222625"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定义问题</a:t>
            </a:r>
            <a:endParaRPr lang="zh-CN" altLang="en-US">
              <a:latin typeface="Arial" pitchFamily="34" charset="0"/>
              <a:ea typeface="PMingLiU" pitchFamily="18" charset="-120"/>
            </a:endParaRPr>
          </a:p>
        </p:txBody>
      </p:sp>
      <p:sp>
        <p:nvSpPr>
          <p:cNvPr id="50182" name="AutoShape 6"/>
          <p:cNvSpPr/>
          <p:nvPr/>
        </p:nvSpPr>
        <p:spPr>
          <a:xfrm>
            <a:off x="5427663"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资料收集</a:t>
            </a:r>
            <a:endParaRPr lang="zh-CN" altLang="en-US">
              <a:latin typeface="Arial" pitchFamily="34" charset="0"/>
              <a:ea typeface="PMingLiU" pitchFamily="18" charset="-120"/>
            </a:endParaRPr>
          </a:p>
        </p:txBody>
      </p:sp>
    </p:spTree>
  </p:cSld>
  <p:clrMapOvr>
    <a:masterClrMapping/>
  </p:clrMapOvr>
  <p:transition spd="slow"/>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幻灯片编号占位符 2"/>
          <p:cNvSpPr>
            <a:spLocks noGrp="1"/>
          </p:cNvSpPr>
          <p:nvPr/>
        </p:nvSpPr>
        <p:spPr>
          <a:xfrm>
            <a:off x="6553200" y="6356350"/>
            <a:ext cx="2133600" cy="365125"/>
          </a:xfrm>
          <a:prstGeom prst="rect">
            <a:avLst/>
          </a:prstGeom>
          <a:noFill/>
          <a:ln w="9525">
            <a:noFill/>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fld id="{9A0DB2DC-4C9A-4742-B13C-FB6460FD3503}" type="slidenum">
              <a:rPr lang="zh-CN" altLang="en-US">
                <a:latin typeface="Arial" pitchFamily="34" charset="0"/>
                <a:ea typeface="PMingLiU" pitchFamily="18" charset="-120"/>
              </a:rPr>
              <a:t>34</a:t>
            </a:fld>
            <a:endParaRPr lang="zh-CN" altLang="en-US">
              <a:latin typeface="Calibri" panose="020f0502020204030204" pitchFamily="34" charset="0"/>
              <a:ea typeface="PMingLiU" pitchFamily="18" charset="-120"/>
            </a:endParaRPr>
          </a:p>
        </p:txBody>
      </p:sp>
      <p:sp>
        <p:nvSpPr>
          <p:cNvPr id="51203" name="Rectangle 2"/>
          <p:cNvSpPr>
            <a:spLocks noGrp="1"/>
          </p:cNvSpPr>
          <p:nvPr>
            <p:ph idx="1"/>
          </p:nvPr>
        </p:nvSpPr>
        <p:spPr>
          <a:xfrm>
            <a:off x="971550" y="1557338"/>
            <a:ext cx="7326313" cy="3200400"/>
          </a:xfrm>
        </p:spPr>
        <p:txBody>
          <a:bodyPr vert="horz" wrap="square" lIns="91440" tIns="45720" rIns="91440" bIns="45720" anchor="t" anchorCtr="0"/>
          <a:lstStyle/>
          <a:p>
            <a:pPr eaLnBrk="1" hangingPunct="1">
              <a:buFont typeface="Wingdings" panose="05000000000000000000" pitchFamily="2" charset="2"/>
              <a:buNone/>
            </a:pPr>
            <a:r>
              <a:rPr lang="zh-CN" altLang="en-US"/>
              <a:t>简单定义问题</a:t>
            </a:r>
            <a:endParaRPr lang="zh-CN" altLang="en-US"/>
          </a:p>
          <a:p>
            <a:pPr lvl="1" eaLnBrk="1" hangingPunct="1">
              <a:buNone/>
            </a:pPr>
            <a:r>
              <a:rPr lang="en-US" altLang="zh-CN"/>
              <a:t>A. </a:t>
            </a:r>
            <a:r>
              <a:rPr lang="zh-CN" altLang="en-US"/>
              <a:t>清楚的焦点</a:t>
            </a:r>
            <a:r>
              <a:rPr lang="en-US" altLang="zh-CN"/>
              <a:t>(</a:t>
            </a:r>
            <a:r>
              <a:rPr lang="zh-CN" altLang="en-US"/>
              <a:t>治标</a:t>
            </a:r>
            <a:r>
              <a:rPr lang="en-US" altLang="zh-CN"/>
              <a:t>or</a:t>
            </a:r>
            <a:r>
              <a:rPr lang="zh-CN" altLang="en-US"/>
              <a:t>治本</a:t>
            </a:r>
            <a:r>
              <a:rPr lang="en-US" altLang="zh-CN"/>
              <a:t>) !</a:t>
            </a:r>
            <a:endParaRPr lang="zh-CN" altLang="en-US"/>
          </a:p>
          <a:p>
            <a:pPr lvl="1" eaLnBrk="1" hangingPunct="1">
              <a:buNone/>
            </a:pPr>
            <a:r>
              <a:rPr lang="en-US" altLang="zh-CN"/>
              <a:t>B. </a:t>
            </a:r>
            <a:r>
              <a:rPr lang="zh-CN" altLang="en-US"/>
              <a:t>做错了什么</a:t>
            </a:r>
            <a:r>
              <a:rPr lang="en-US" altLang="zh-CN"/>
              <a:t>?</a:t>
            </a:r>
            <a:endParaRPr lang="zh-CN" altLang="en-US"/>
          </a:p>
          <a:p>
            <a:pPr lvl="1" eaLnBrk="1" hangingPunct="1">
              <a:buNone/>
            </a:pPr>
            <a:r>
              <a:rPr lang="en-US" altLang="zh-CN"/>
              <a:t>C. </a:t>
            </a:r>
            <a:r>
              <a:rPr lang="zh-CN" altLang="en-US"/>
              <a:t>造成的结果</a:t>
            </a:r>
            <a:r>
              <a:rPr lang="en-US" altLang="zh-CN"/>
              <a:t>?</a:t>
            </a:r>
            <a:endParaRPr lang="zh-CN" altLang="en-US"/>
          </a:p>
        </p:txBody>
      </p:sp>
      <p:sp>
        <p:nvSpPr>
          <p:cNvPr id="51204" name="Text Box 3"/>
          <p:cNvSpPr/>
          <p:nvPr/>
        </p:nvSpPr>
        <p:spPr>
          <a:xfrm>
            <a:off x="28575" y="885825"/>
            <a:ext cx="615950" cy="5068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第一阶段</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进行</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RCA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前的准备</a:t>
            </a:r>
            <a:endParaRPr lang="zh-CN" altLang="en-US">
              <a:latin typeface="Arial" pitchFamily="34" charset="0"/>
              <a:ea typeface="PMingLiU" pitchFamily="18" charset="-120"/>
            </a:endParaRPr>
          </a:p>
        </p:txBody>
      </p:sp>
      <p:sp>
        <p:nvSpPr>
          <p:cNvPr id="67589" name="Text Box 7"/>
          <p:cNvSpPr/>
          <p:nvPr/>
        </p:nvSpPr>
        <p:spPr>
          <a:xfrm>
            <a:off x="755650" y="3627438"/>
            <a:ext cx="7977188" cy="3094037"/>
          </a:xfrm>
          <a:prstGeom prst="rect">
            <a:avLst/>
          </a:prstGeom>
          <a:solidFill>
            <a:srgbClr val="FFCC99"/>
          </a:solidFill>
          <a:ln w="9525" cap="flat" cmpd="sng">
            <a:solidFill>
              <a:schemeClr val="tx1"/>
            </a:solidFill>
            <a:prstDash val="solid"/>
            <a:miter/>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2400">
                <a:latin typeface="Verdana" panose="020b0604030504040204" pitchFamily="34" charset="0"/>
                <a:ea typeface="黑体" panose="02010609060101010101" pitchFamily="49" charset="-122"/>
                <a:sym typeface="Verdana" panose="020b0604030504040204" pitchFamily="34" charset="0"/>
              </a:rPr>
              <a:t>情境简述</a:t>
            </a:r>
            <a:endParaRPr lang="zh-CN" altLang="en-US" sz="2400">
              <a:latin typeface="Verdana" panose="020b0604030504040204" pitchFamily="34" charset="0"/>
              <a:ea typeface="黑体" panose="02010609060101010101" pitchFamily="49" charset="-122"/>
              <a:sym typeface="Verdana" panose="020b0604030504040204" pitchFamily="34" charset="0"/>
            </a:endParaRPr>
          </a:p>
          <a:p>
            <a:pPr eaLnBrk="1" hangingPunct="1"/>
            <a:r>
              <a:rPr lang="en-US" altLang="zh-CN" sz="2400">
                <a:latin typeface="黑体" panose="02010609060101010101" pitchFamily="49" charset="-122"/>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帮助小组在分析问题及制订改进措施时能清楚问题的焦点</a:t>
            </a:r>
            <a:endParaRPr lang="zh-CN" altLang="en-US" sz="2400">
              <a:latin typeface="Verdana" panose="020b0604030504040204" pitchFamily="34" charset="0"/>
              <a:ea typeface="黑体" panose="02010609060101010101" pitchFamily="49" charset="-122"/>
              <a:sym typeface="Verdana" panose="020b0604030504040204" pitchFamily="34" charset="0"/>
            </a:endParaRPr>
          </a:p>
          <a:p>
            <a:pPr eaLnBrk="1" hangingPunct="1"/>
            <a:r>
              <a:rPr lang="en-US" altLang="zh-CN" sz="2400">
                <a:latin typeface="黑体" panose="02010609060101010101" pitchFamily="49" charset="-122"/>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好的定义问题要呈现</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做错什么事</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及</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造成的结果</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，不是直接放在</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为什么会发生</a:t>
            </a:r>
            <a:r>
              <a:rPr lang="zh-CN" altLang="en-US" sz="2400">
                <a:latin typeface="Arial" pitchFamily="34" charset="0"/>
                <a:ea typeface="黑体" panose="02010609060101010101" pitchFamily="49" charset="-122"/>
                <a:sym typeface="黑体" panose="02010609060101010101" pitchFamily="49" charset="-122"/>
              </a:rPr>
              <a:t>”</a:t>
            </a:r>
            <a:r>
              <a:rPr lang="zh-CN" altLang="en-US" sz="2400">
                <a:latin typeface="Verdana" panose="020b0604030504040204" pitchFamily="34" charset="0"/>
                <a:ea typeface="黑体" panose="02010609060101010101" pitchFamily="49" charset="-122"/>
                <a:sym typeface="Verdana" panose="020b0604030504040204" pitchFamily="34" charset="0"/>
              </a:rPr>
              <a:t>。</a:t>
            </a:r>
            <a:endParaRPr lang="en-US" altLang="zh-CN" sz="2400">
              <a:latin typeface="Verdana" panose="020b0604030504040204" pitchFamily="34" charset="0"/>
              <a:ea typeface="黑体" panose="02010609060101010101" pitchFamily="49" charset="-122"/>
              <a:sym typeface="Verdana" panose="020b0604030504040204" pitchFamily="34" charset="0"/>
            </a:endParaRPr>
          </a:p>
          <a:p>
            <a:pPr eaLnBrk="1" hangingPunct="1"/>
            <a:r>
              <a:rPr lang="en-US" altLang="zh-CN" sz="2400" b="1">
                <a:solidFill>
                  <a:srgbClr val="FF0000"/>
                </a:solidFill>
                <a:latin typeface="Calibri" panose="020f0502020204030204" pitchFamily="34" charset="0"/>
              </a:rPr>
              <a:t>2012/3/21 </a:t>
            </a:r>
            <a:r>
              <a:rPr lang="zh-CN" altLang="en-US" sz="2400" b="1">
                <a:solidFill>
                  <a:srgbClr val="FF0000"/>
                </a:solidFill>
                <a:latin typeface="Calibri" panose="020f0502020204030204" pitchFamily="34" charset="0"/>
              </a:rPr>
              <a:t>，</a:t>
            </a:r>
            <a:r>
              <a:rPr lang="en-US" altLang="zh-CN" sz="2400" b="1">
                <a:solidFill>
                  <a:srgbClr val="FF0000"/>
                </a:solidFill>
                <a:latin typeface="Calibri" panose="020f0502020204030204" pitchFamily="34" charset="0"/>
              </a:rPr>
              <a:t>10:40</a:t>
            </a:r>
            <a:r>
              <a:rPr lang="zh-CN" altLang="en-US" sz="2400" b="1">
                <a:solidFill>
                  <a:srgbClr val="FF0000"/>
                </a:solidFill>
                <a:latin typeface="Calibri" panose="020f0502020204030204" pitchFamily="34" charset="0"/>
              </a:rPr>
              <a:t>一例乙状结肠癌根治术中，完成结肠肿物切除及肠吻合后进行血垫点数时，发现一块小血垫边带脱落，疑遗留患者体内</a:t>
            </a:r>
            <a:endParaRPr lang="en-US" altLang="zh-CN" sz="2400" b="1">
              <a:solidFill>
                <a:srgbClr val="FF0000"/>
              </a:solidFill>
              <a:latin typeface="Calibri" panose="020f0502020204030204" pitchFamily="34" charset="0"/>
            </a:endParaRPr>
          </a:p>
          <a:p>
            <a:pPr eaLnBrk="1" hangingPunct="1"/>
            <a:endParaRPr lang="zh-CN" altLang="en-US" sz="2400">
              <a:latin typeface="Verdana" panose="020b0604030504040204" pitchFamily="34" charset="0"/>
              <a:ea typeface="黑体" panose="02010609060101010101" pitchFamily="49" charset="-122"/>
              <a:sym typeface="Verdana" panose="020b0604030504040204" pitchFamily="34" charset="0"/>
            </a:endParaRPr>
          </a:p>
        </p:txBody>
      </p:sp>
      <p:sp>
        <p:nvSpPr>
          <p:cNvPr id="51206" name="AutoShape 4"/>
          <p:cNvSpPr/>
          <p:nvPr/>
        </p:nvSpPr>
        <p:spPr>
          <a:xfrm>
            <a:off x="1016000" y="103188"/>
            <a:ext cx="2835275" cy="877887"/>
          </a:xfrm>
          <a:prstGeom prst="chevron">
            <a:avLst>
              <a:gd name="adj" fmla="val 44138"/>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组织团队</a:t>
            </a:r>
            <a:endParaRPr lang="zh-CN" altLang="en-US">
              <a:latin typeface="Arial" pitchFamily="34" charset="0"/>
              <a:ea typeface="PMingLiU" pitchFamily="18" charset="-120"/>
            </a:endParaRPr>
          </a:p>
        </p:txBody>
      </p:sp>
      <p:sp>
        <p:nvSpPr>
          <p:cNvPr id="51207" name="AutoShape 5"/>
          <p:cNvSpPr/>
          <p:nvPr/>
        </p:nvSpPr>
        <p:spPr>
          <a:xfrm>
            <a:off x="3222625"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C00000"/>
                </a:solidFill>
                <a:latin typeface="Tw Cen MT" panose="020b0602020104020603" pitchFamily="34" charset="0"/>
                <a:ea typeface="隶书" panose="02010509060101010101" pitchFamily="49" charset="-122"/>
                <a:sym typeface="Tw Cen MT" panose="020b0602020104020603" pitchFamily="34" charset="0"/>
              </a:rPr>
              <a:t>定义问题</a:t>
            </a:r>
            <a:endParaRPr lang="zh-CN" altLang="en-US">
              <a:latin typeface="Arial" pitchFamily="34" charset="0"/>
              <a:ea typeface="PMingLiU" pitchFamily="18" charset="-120"/>
            </a:endParaRPr>
          </a:p>
        </p:txBody>
      </p:sp>
      <p:sp>
        <p:nvSpPr>
          <p:cNvPr id="51208" name="AutoShape 6"/>
          <p:cNvSpPr/>
          <p:nvPr/>
        </p:nvSpPr>
        <p:spPr>
          <a:xfrm>
            <a:off x="5427663"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资料收集</a:t>
            </a:r>
            <a:endParaRPr lang="zh-CN" altLang="en-US">
              <a:latin typeface="Arial" pitchFamily="34" charset="0"/>
              <a:ea typeface="PMingLiU" pitchFamily="18" charset="-120"/>
            </a:endParaRPr>
          </a:p>
        </p:txBody>
      </p:sp>
      <p:sp>
        <p:nvSpPr>
          <p:cNvPr id="51209" name="云形标注 8"/>
          <p:cNvSpPr/>
          <p:nvPr/>
        </p:nvSpPr>
        <p:spPr>
          <a:xfrm>
            <a:off x="5603875" y="2125663"/>
            <a:ext cx="3440113" cy="1281112"/>
          </a:xfrm>
          <a:prstGeom prst="cloudCallout">
            <a:avLst>
              <a:gd name="adj1" fmla="val -60616"/>
              <a:gd name="adj2" fmla="val 106384"/>
            </a:avLst>
          </a:prstGeom>
          <a:solidFill>
            <a:srgbClr val="DAE5F1"/>
          </a:solidFill>
          <a:ln w="25400" cap="flat" cmpd="sng">
            <a:solidFill>
              <a:srgbClr val="395E8A"/>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b="1">
                <a:latin typeface="Calibri" panose="020f0502020204030204" pitchFamily="34" charset="0"/>
                <a:ea typeface="PMingLiU" pitchFamily="18" charset="-120"/>
                <a:sym typeface="Calibri" panose="020f0502020204030204" pitchFamily="34" charset="0"/>
              </a:rPr>
              <a:t>It is said that a well defined problem is a half resolved problem</a:t>
            </a:r>
            <a:endParaRPr lang="zh-CN" altLang="en-US">
              <a:latin typeface="宋体" panose="02010600030101010101" pitchFamily="2" charset="-122"/>
              <a:sym typeface="宋体" panose="02010600030101010101" pitchFamily="2"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7589"/>
                                        </p:tgtEl>
                                        <p:attrNameLst>
                                          <p:attrName>style.visibility</p:attrName>
                                        </p:attrNameLst>
                                      </p:cBhvr>
                                      <p:to>
                                        <p:strVal val="visible"/>
                                      </p:to>
                                    </p:set>
                                    <p:anim calcmode="lin" valueType="num">
                                      <p:cBhvr>
                                        <p:cTn id="7" dur="500" fill="hold"/>
                                        <p:tgtEl>
                                          <p:spTgt spid="67589"/>
                                        </p:tgtEl>
                                        <p:attrNameLst>
                                          <p:attrName>ppt_x</p:attrName>
                                        </p:attrNameLst>
                                      </p:cBhvr>
                                      <p:tavLst>
                                        <p:tav tm="0">
                                          <p:val>
                                            <p:strVal val="#ppt_x"/>
                                          </p:val>
                                        </p:tav>
                                        <p:tav tm="100000">
                                          <p:val>
                                            <p:strVal val="#ppt_x"/>
                                          </p:val>
                                        </p:tav>
                                      </p:tavLst>
                                    </p:anim>
                                    <p:anim calcmode="lin" valueType="num">
                                      <p:cBhvr>
                                        <p:cTn id="8" dur="500" fill="hold"/>
                                        <p:tgtEl>
                                          <p:spTgt spid="6758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9"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Text Box 2"/>
          <p:cNvSpPr/>
          <p:nvPr/>
        </p:nvSpPr>
        <p:spPr>
          <a:xfrm>
            <a:off x="28575" y="896938"/>
            <a:ext cx="615950" cy="4945062"/>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第一阶段</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进行</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RCA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前的准备</a:t>
            </a:r>
            <a:endParaRPr lang="zh-CN" altLang="en-US">
              <a:latin typeface="Arial" pitchFamily="34" charset="0"/>
              <a:ea typeface="PMingLiU" pitchFamily="18" charset="-120"/>
            </a:endParaRPr>
          </a:p>
        </p:txBody>
      </p:sp>
      <p:sp>
        <p:nvSpPr>
          <p:cNvPr id="52227" name="AutoShape 8"/>
          <p:cNvSpPr/>
          <p:nvPr/>
        </p:nvSpPr>
        <p:spPr>
          <a:xfrm>
            <a:off x="1150938" y="1441450"/>
            <a:ext cx="3394075" cy="1687513"/>
          </a:xfrm>
          <a:prstGeom prst="roundRect">
            <a:avLst>
              <a:gd name="adj" fmla="val 4690"/>
            </a:avLst>
          </a:prstGeom>
          <a:solidFill>
            <a:srgbClr val="B7CCE4"/>
          </a:solidFill>
          <a:ln w="57150" cap="flat" cmpd="sng">
            <a:solidFill>
              <a:srgbClr val="4B71DD"/>
            </a:solidFill>
            <a:prstDash val="solid"/>
            <a:bevel/>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sym typeface="Arial" pitchFamily="34" charset="0"/>
            </a:endParaRPr>
          </a:p>
        </p:txBody>
      </p:sp>
      <p:sp>
        <p:nvSpPr>
          <p:cNvPr id="52228" name="AutoShape 9"/>
          <p:cNvSpPr/>
          <p:nvPr/>
        </p:nvSpPr>
        <p:spPr>
          <a:xfrm>
            <a:off x="1622425" y="1238250"/>
            <a:ext cx="2025650" cy="439738"/>
          </a:xfrm>
          <a:prstGeom prst="roundRect">
            <a:avLst>
              <a:gd name="adj" fmla="val 50000"/>
            </a:avLst>
          </a:prstGeom>
          <a:gradFill rotWithShape="1">
            <a:gsLst>
              <a:gs pos="0">
                <a:srgbClr val="6D8CE5"/>
              </a:gs>
              <a:gs pos="100000">
                <a:srgbClr val="32416A"/>
              </a:gs>
            </a:gsLst>
            <a:lin ang="54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What(</a:t>
            </a:r>
            <a:r>
              <a:rPr lang="zh-CN" altLang="en-US"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什么</a:t>
            </a:r>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a:t>
            </a:r>
            <a:endParaRPr lang="zh-CN" altLang="en-US">
              <a:latin typeface="Arial" pitchFamily="34" charset="0"/>
              <a:ea typeface="PMingLiU" pitchFamily="18" charset="-120"/>
            </a:endParaRPr>
          </a:p>
        </p:txBody>
      </p:sp>
      <p:sp>
        <p:nvSpPr>
          <p:cNvPr id="52229" name="Text Box 13"/>
          <p:cNvSpPr/>
          <p:nvPr/>
        </p:nvSpPr>
        <p:spPr>
          <a:xfrm>
            <a:off x="1196975" y="1711325"/>
            <a:ext cx="3194050" cy="831850"/>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1600">
                <a:latin typeface="Verdana" panose="020b0604030504040204" pitchFamily="34" charset="0"/>
                <a:sym typeface="Verdana" panose="020b0604030504040204" pitchFamily="34" charset="0"/>
              </a:rPr>
              <a:t> </a:t>
            </a:r>
            <a:r>
              <a:rPr lang="zh-CN" altLang="en-US" sz="1600">
                <a:latin typeface="Verdana" panose="020b0604030504040204" pitchFamily="34" charset="0"/>
                <a:sym typeface="Verdana" panose="020b0604030504040204" pitchFamily="34" charset="0"/>
              </a:rPr>
              <a:t>试图解释偏差本身</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哪个对象或特定流程发生偏差？</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是什么样的偏差？</a:t>
            </a:r>
            <a:endParaRPr lang="zh-CN" altLang="en-US">
              <a:latin typeface="Arial" pitchFamily="34" charset="0"/>
              <a:ea typeface="PMingLiU" pitchFamily="18" charset="-120"/>
            </a:endParaRPr>
          </a:p>
        </p:txBody>
      </p:sp>
      <p:sp>
        <p:nvSpPr>
          <p:cNvPr id="52230" name="AutoShape 14"/>
          <p:cNvSpPr/>
          <p:nvPr/>
        </p:nvSpPr>
        <p:spPr>
          <a:xfrm>
            <a:off x="4994275" y="1441450"/>
            <a:ext cx="3394075" cy="1687513"/>
          </a:xfrm>
          <a:prstGeom prst="roundRect">
            <a:avLst>
              <a:gd name="adj" fmla="val 4690"/>
            </a:avLst>
          </a:prstGeom>
          <a:solidFill>
            <a:srgbClr val="B7CCE4"/>
          </a:solidFill>
          <a:ln w="57150" cap="flat" cmpd="sng">
            <a:solidFill>
              <a:srgbClr val="4B71DD"/>
            </a:solidFill>
            <a:prstDash val="solid"/>
            <a:bevel/>
            <a:headEnd type="none" w="med" len="med"/>
            <a:tailEnd type="none" w="med" len="med"/>
          </a:ln>
        </p:spPr>
        <p:txBody>
          <a:bodyPr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sym typeface="Arial" pitchFamily="34" charset="0"/>
            </a:endParaRPr>
          </a:p>
        </p:txBody>
      </p:sp>
      <p:sp>
        <p:nvSpPr>
          <p:cNvPr id="52231" name="AutoShape 15"/>
          <p:cNvSpPr/>
          <p:nvPr/>
        </p:nvSpPr>
        <p:spPr>
          <a:xfrm>
            <a:off x="5464175" y="1238250"/>
            <a:ext cx="2025650" cy="439738"/>
          </a:xfrm>
          <a:prstGeom prst="roundRect">
            <a:avLst>
              <a:gd name="adj" fmla="val 50000"/>
            </a:avLst>
          </a:prstGeom>
          <a:gradFill rotWithShape="1">
            <a:gsLst>
              <a:gs pos="0">
                <a:srgbClr val="6D8CE5"/>
              </a:gs>
              <a:gs pos="100000">
                <a:srgbClr val="32416A"/>
              </a:gs>
            </a:gsLst>
            <a:lin ang="54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Where(</a:t>
            </a:r>
            <a:r>
              <a:rPr lang="zh-CN" altLang="en-US"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何处</a:t>
            </a:r>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a:t>
            </a:r>
            <a:endParaRPr lang="zh-CN" altLang="en-US">
              <a:latin typeface="Arial" pitchFamily="34" charset="0"/>
              <a:ea typeface="PMingLiU" pitchFamily="18" charset="-120"/>
            </a:endParaRPr>
          </a:p>
        </p:txBody>
      </p:sp>
      <p:sp>
        <p:nvSpPr>
          <p:cNvPr id="52232" name="Text Box 16"/>
          <p:cNvSpPr/>
          <p:nvPr/>
        </p:nvSpPr>
        <p:spPr>
          <a:xfrm>
            <a:off x="5038725" y="1711325"/>
            <a:ext cx="3195638" cy="1077913"/>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1600">
                <a:latin typeface="Verdana" panose="020b0604030504040204" pitchFamily="34" charset="0"/>
                <a:sym typeface="Verdana" panose="020b0604030504040204" pitchFamily="34" charset="0"/>
              </a:rPr>
              <a:t>观察到偏差点</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哪里观察到偏差现象？</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偏差现象发生在对象的哪个部位？</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偏差现象发生在流程的哪个步骤？</a:t>
            </a:r>
            <a:endParaRPr lang="zh-CN" altLang="en-US">
              <a:latin typeface="Arial" pitchFamily="34" charset="0"/>
              <a:ea typeface="PMingLiU" pitchFamily="18" charset="-120"/>
            </a:endParaRPr>
          </a:p>
        </p:txBody>
      </p:sp>
      <p:sp>
        <p:nvSpPr>
          <p:cNvPr id="52233" name="AutoShape 17"/>
          <p:cNvSpPr/>
          <p:nvPr/>
        </p:nvSpPr>
        <p:spPr>
          <a:xfrm>
            <a:off x="1150938" y="3465513"/>
            <a:ext cx="3394075" cy="1687512"/>
          </a:xfrm>
          <a:prstGeom prst="roundRect">
            <a:avLst>
              <a:gd name="adj" fmla="val 4690"/>
            </a:avLst>
          </a:prstGeom>
          <a:solidFill>
            <a:srgbClr val="B7CCE4"/>
          </a:solidFill>
          <a:ln w="57150" cap="flat" cmpd="sng">
            <a:solidFill>
              <a:srgbClr val="4B71DD"/>
            </a:solidFill>
            <a:prstDash val="solid"/>
            <a:bevel/>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sym typeface="Arial" pitchFamily="34" charset="0"/>
            </a:endParaRPr>
          </a:p>
        </p:txBody>
      </p:sp>
      <p:sp>
        <p:nvSpPr>
          <p:cNvPr id="52234" name="AutoShape 18"/>
          <p:cNvSpPr/>
          <p:nvPr/>
        </p:nvSpPr>
        <p:spPr>
          <a:xfrm>
            <a:off x="1620838" y="3262313"/>
            <a:ext cx="2025650" cy="439737"/>
          </a:xfrm>
          <a:prstGeom prst="roundRect">
            <a:avLst>
              <a:gd name="adj" fmla="val 50000"/>
            </a:avLst>
          </a:prstGeom>
          <a:gradFill rotWithShape="1">
            <a:gsLst>
              <a:gs pos="0">
                <a:srgbClr val="6D8CE5"/>
              </a:gs>
              <a:gs pos="100000">
                <a:srgbClr val="32416A"/>
              </a:gs>
            </a:gsLst>
            <a:lin ang="54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When(</a:t>
            </a:r>
            <a:r>
              <a:rPr lang="zh-CN" altLang="en-US"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何时</a:t>
            </a:r>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a:t>
            </a:r>
            <a:endParaRPr lang="zh-CN" altLang="en-US">
              <a:latin typeface="Arial" pitchFamily="34" charset="0"/>
              <a:ea typeface="PMingLiU" pitchFamily="18" charset="-120"/>
            </a:endParaRPr>
          </a:p>
        </p:txBody>
      </p:sp>
      <p:sp>
        <p:nvSpPr>
          <p:cNvPr id="52235" name="Text Box 19"/>
          <p:cNvSpPr/>
          <p:nvPr/>
        </p:nvSpPr>
        <p:spPr>
          <a:xfrm>
            <a:off x="1195388" y="3736975"/>
            <a:ext cx="3194050" cy="13223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1600">
                <a:latin typeface="Verdana" panose="020b0604030504040204" pitchFamily="34" charset="0"/>
                <a:sym typeface="Verdana" panose="020b0604030504040204" pitchFamily="34" charset="0"/>
              </a:rPr>
              <a:t>偏差发生时间</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何时发生首次偏差现象？</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何时再次发生偏差现象？有无任何模式？</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最近一次发生偏差是什么时候？</a:t>
            </a:r>
            <a:endParaRPr lang="zh-CN" altLang="en-US">
              <a:latin typeface="Arial" pitchFamily="34" charset="0"/>
              <a:ea typeface="PMingLiU" pitchFamily="18" charset="-120"/>
            </a:endParaRPr>
          </a:p>
        </p:txBody>
      </p:sp>
      <p:sp>
        <p:nvSpPr>
          <p:cNvPr id="52236" name="AutoShape 20"/>
          <p:cNvSpPr/>
          <p:nvPr/>
        </p:nvSpPr>
        <p:spPr>
          <a:xfrm>
            <a:off x="4994275" y="3465513"/>
            <a:ext cx="3394075" cy="1687512"/>
          </a:xfrm>
          <a:prstGeom prst="roundRect">
            <a:avLst>
              <a:gd name="adj" fmla="val 4690"/>
            </a:avLst>
          </a:prstGeom>
          <a:solidFill>
            <a:srgbClr val="B7CCE4"/>
          </a:solidFill>
          <a:ln w="57150" cap="flat" cmpd="sng">
            <a:solidFill>
              <a:srgbClr val="4B71DD"/>
            </a:solidFill>
            <a:prstDash val="solid"/>
            <a:bevel/>
            <a:headEnd type="none" w="med" len="med"/>
            <a:tailEnd type="none" w="med" len="med"/>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000000"/>
              </a:solidFill>
              <a:latin typeface="Arial" pitchFamily="34" charset="0"/>
              <a:sym typeface="Arial" pitchFamily="34" charset="0"/>
            </a:endParaRPr>
          </a:p>
        </p:txBody>
      </p:sp>
      <p:sp>
        <p:nvSpPr>
          <p:cNvPr id="52237" name="AutoShape 21"/>
          <p:cNvSpPr/>
          <p:nvPr/>
        </p:nvSpPr>
        <p:spPr>
          <a:xfrm>
            <a:off x="5464175" y="3262313"/>
            <a:ext cx="2025650" cy="439737"/>
          </a:xfrm>
          <a:prstGeom prst="roundRect">
            <a:avLst>
              <a:gd name="adj" fmla="val 50000"/>
            </a:avLst>
          </a:prstGeom>
          <a:gradFill rotWithShape="1">
            <a:gsLst>
              <a:gs pos="0">
                <a:srgbClr val="6D8CE5"/>
              </a:gs>
              <a:gs pos="100000">
                <a:srgbClr val="32416A"/>
              </a:gs>
            </a:gsLst>
            <a:lin ang="54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Extent(</a:t>
            </a:r>
            <a:r>
              <a:rPr lang="zh-CN" altLang="en-US"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程度</a:t>
            </a:r>
            <a:r>
              <a:rPr lang="en-US" altLang="zh-CN" sz="2000" b="1">
                <a:solidFill>
                  <a:schemeClr val="bg1"/>
                </a:solidFill>
                <a:latin typeface="Tw Cen MT" panose="020b0602020104020603" pitchFamily="34" charset="0"/>
                <a:ea typeface="华文仿宋" panose="02010600040101010101" pitchFamily="2" charset="-122"/>
                <a:sym typeface="Tw Cen MT" panose="020b0602020104020603" pitchFamily="34" charset="0"/>
              </a:rPr>
              <a:t>)</a:t>
            </a:r>
            <a:r>
              <a:rPr lang="en-US" altLang="zh-CN">
                <a:solidFill>
                  <a:srgbClr val="000000"/>
                </a:solidFill>
                <a:latin typeface="Tw Cen MT" panose="020b0602020104020603" pitchFamily="34" charset="0"/>
                <a:ea typeface="华文仿宋" panose="02010600040101010101" pitchFamily="2" charset="-122"/>
                <a:sym typeface="Tw Cen MT" panose="020b0602020104020603" pitchFamily="34" charset="0"/>
              </a:rPr>
              <a:t> </a:t>
            </a:r>
            <a:endParaRPr lang="zh-CN" altLang="en-US">
              <a:latin typeface="Arial" pitchFamily="34" charset="0"/>
              <a:ea typeface="PMingLiU" pitchFamily="18" charset="-120"/>
            </a:endParaRPr>
          </a:p>
        </p:txBody>
      </p:sp>
      <p:sp>
        <p:nvSpPr>
          <p:cNvPr id="52238" name="Text Box 22"/>
          <p:cNvSpPr/>
          <p:nvPr/>
        </p:nvSpPr>
        <p:spPr>
          <a:xfrm>
            <a:off x="5038725" y="3736975"/>
            <a:ext cx="3195638" cy="135413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1600">
                <a:latin typeface="Verdana" panose="020b0604030504040204" pitchFamily="34" charset="0"/>
                <a:sym typeface="Verdana" panose="020b0604030504040204" pitchFamily="34" charset="0"/>
              </a:rPr>
              <a:t>偏差的广度</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有多少个对象或步骤流程发生偏差？</a:t>
            </a:r>
            <a:endParaRPr lang="zh-CN" altLang="en-US" sz="1600">
              <a:latin typeface="Verdana" panose="020b0604030504040204" pitchFamily="34" charset="0"/>
              <a:sym typeface="Verdana" panose="020b0604030504040204" pitchFamily="34" charset="0"/>
            </a:endParaRPr>
          </a:p>
          <a:p>
            <a:pPr eaLnBrk="1" hangingPunct="1">
              <a:buFont typeface="Wingdings" panose="05000000000000000000" pitchFamily="2" charset="2"/>
              <a:buChar char="l"/>
            </a:pPr>
            <a:r>
              <a:rPr lang="zh-CN" altLang="en-US" sz="1600">
                <a:latin typeface="Verdana" panose="020b0604030504040204" pitchFamily="34" charset="0"/>
                <a:sym typeface="Verdana" panose="020b0604030504040204" pitchFamily="34" charset="0"/>
              </a:rPr>
              <a:t>单一偏差的影响有多严重？趋势如何？</a:t>
            </a:r>
            <a:endParaRPr lang="zh-CN" altLang="en-US">
              <a:latin typeface="Arial" pitchFamily="34" charset="0"/>
              <a:ea typeface="PMingLiU" pitchFamily="18" charset="-120"/>
            </a:endParaRPr>
          </a:p>
        </p:txBody>
      </p:sp>
      <p:sp>
        <p:nvSpPr>
          <p:cNvPr id="52239" name="AutoShape 4"/>
          <p:cNvSpPr/>
          <p:nvPr/>
        </p:nvSpPr>
        <p:spPr>
          <a:xfrm>
            <a:off x="1016000" y="103188"/>
            <a:ext cx="2835275" cy="877887"/>
          </a:xfrm>
          <a:prstGeom prst="chevron">
            <a:avLst>
              <a:gd name="adj" fmla="val 44138"/>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组织团队</a:t>
            </a:r>
            <a:endParaRPr lang="zh-CN" altLang="en-US">
              <a:latin typeface="Arial" pitchFamily="34" charset="0"/>
              <a:ea typeface="PMingLiU" pitchFamily="18" charset="-120"/>
            </a:endParaRPr>
          </a:p>
        </p:txBody>
      </p:sp>
      <p:sp>
        <p:nvSpPr>
          <p:cNvPr id="52240" name="AutoShape 5"/>
          <p:cNvSpPr/>
          <p:nvPr/>
        </p:nvSpPr>
        <p:spPr>
          <a:xfrm>
            <a:off x="3222625"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C00000"/>
                </a:solidFill>
                <a:latin typeface="Tw Cen MT" panose="020b0602020104020603" pitchFamily="34" charset="0"/>
                <a:ea typeface="隶书" panose="02010509060101010101" pitchFamily="49" charset="-122"/>
                <a:sym typeface="Tw Cen MT" panose="020b0602020104020603" pitchFamily="34" charset="0"/>
              </a:rPr>
              <a:t>定义问题</a:t>
            </a:r>
            <a:endParaRPr lang="zh-CN" altLang="en-US">
              <a:latin typeface="Arial" pitchFamily="34" charset="0"/>
              <a:ea typeface="PMingLiU" pitchFamily="18" charset="-120"/>
            </a:endParaRPr>
          </a:p>
        </p:txBody>
      </p:sp>
      <p:sp>
        <p:nvSpPr>
          <p:cNvPr id="52241" name="AutoShape 6"/>
          <p:cNvSpPr/>
          <p:nvPr/>
        </p:nvSpPr>
        <p:spPr>
          <a:xfrm>
            <a:off x="5427663"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资料收集</a:t>
            </a:r>
            <a:endParaRPr lang="zh-CN" altLang="en-US">
              <a:latin typeface="Arial" pitchFamily="34" charset="0"/>
              <a:ea typeface="PMingLiU" pitchFamily="18" charset="-120"/>
            </a:endParaRPr>
          </a:p>
        </p:txBody>
      </p:sp>
      <p:sp>
        <p:nvSpPr>
          <p:cNvPr id="52242" name="Text Box 7"/>
          <p:cNvSpPr/>
          <p:nvPr/>
        </p:nvSpPr>
        <p:spPr>
          <a:xfrm>
            <a:off x="709613" y="5276850"/>
            <a:ext cx="7977187" cy="1130300"/>
          </a:xfrm>
          <a:prstGeom prst="rect">
            <a:avLst/>
          </a:prstGeom>
          <a:solidFill>
            <a:srgbClr val="FFCC99"/>
          </a:solidFill>
          <a:ln w="9525" cap="flat" cmpd="sng">
            <a:solidFill>
              <a:schemeClr val="tx1"/>
            </a:solidFill>
            <a:prstDash val="solid"/>
            <a:miter/>
            <a:headEnd type="none" w="med" len="med"/>
            <a:tailEnd type="none" w="med" len="med"/>
          </a:ln>
        </p:spPr>
        <p:txBody>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b="1">
                <a:solidFill>
                  <a:srgbClr val="FF0000"/>
                </a:solidFill>
                <a:latin typeface="Calibri" panose="020f0502020204030204" pitchFamily="34" charset="0"/>
              </a:rPr>
              <a:t>2012/3/21 </a:t>
            </a:r>
            <a:r>
              <a:rPr lang="zh-CN" altLang="en-US" sz="2400" b="1">
                <a:solidFill>
                  <a:srgbClr val="FF0000"/>
                </a:solidFill>
                <a:latin typeface="Calibri" panose="020f0502020204030204" pitchFamily="34" charset="0"/>
              </a:rPr>
              <a:t>，</a:t>
            </a:r>
            <a:r>
              <a:rPr lang="en-US" altLang="zh-CN" sz="2400" b="1">
                <a:solidFill>
                  <a:srgbClr val="FF0000"/>
                </a:solidFill>
                <a:latin typeface="Calibri" panose="020f0502020204030204" pitchFamily="34" charset="0"/>
              </a:rPr>
              <a:t>10:40</a:t>
            </a:r>
            <a:r>
              <a:rPr lang="zh-CN" altLang="en-US" sz="2400" b="1">
                <a:solidFill>
                  <a:srgbClr val="FF0000"/>
                </a:solidFill>
                <a:latin typeface="Calibri" panose="020f0502020204030204" pitchFamily="34" charset="0"/>
              </a:rPr>
              <a:t>一例乙状结肠癌根治术中，完成结肠肿物切除及肠吻合后进行血垫点数时，发现一块小血垫边带脱落，疑遗留患者体内</a:t>
            </a:r>
            <a:endParaRPr lang="en-US" altLang="zh-CN" sz="2400" b="1">
              <a:solidFill>
                <a:srgbClr val="FF0000"/>
              </a:solidFill>
              <a:latin typeface="Calibri" panose="020f0502020204030204" pitchFamily="34" charset="0"/>
            </a:endParaRPr>
          </a:p>
          <a:p>
            <a:pPr eaLnBrk="1" hangingPunct="1"/>
            <a:endParaRPr lang="zh-CN" altLang="en-US" sz="2400">
              <a:latin typeface="Verdana" panose="020b0604030504040204" pitchFamily="34" charset="0"/>
              <a:ea typeface="黑体" panose="02010609060101010101" pitchFamily="49" charset="-122"/>
              <a:sym typeface="Verdana" panose="020b0604030504040204" pitchFamily="34" charset="0"/>
            </a:endParaRPr>
          </a:p>
        </p:txBody>
      </p:sp>
    </p:spTree>
  </p:cSld>
  <p:clrMapOvr>
    <a:masterClrMapping/>
  </p:clrMapOvr>
  <p:transition spd="slow"/>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Rectangle 2"/>
          <p:cNvSpPr>
            <a:spLocks noGrp="1"/>
          </p:cNvSpPr>
          <p:nvPr>
            <p:ph idx="1"/>
          </p:nvPr>
        </p:nvSpPr>
        <p:spPr>
          <a:xfrm>
            <a:off x="1116013" y="1524000"/>
            <a:ext cx="7326312" cy="3200400"/>
          </a:xfrm>
        </p:spPr>
        <p:txBody>
          <a:bodyPr vert="horz" wrap="square" lIns="91440" tIns="45720" rIns="91440" bIns="45720" anchor="t" anchorCtr="0"/>
          <a:lstStyle/>
          <a:p>
            <a:pPr marL="320675" indent="-320675" eaLnBrk="1" hangingPunct="1">
              <a:lnSpc>
                <a:spcPct val="150000"/>
              </a:lnSpc>
              <a:buFont typeface="Wingdings" panose="05000000000000000000" pitchFamily="2" charset="2"/>
              <a:buNone/>
            </a:pPr>
            <a:r>
              <a:rPr lang="zh-CN" altLang="en-US" b="1"/>
              <a:t>事件相关信息收集</a:t>
            </a:r>
            <a:endParaRPr lang="zh-CN" altLang="en-US" b="1"/>
          </a:p>
          <a:p>
            <a:pPr marL="320675" indent="-320675" eaLnBrk="1" hangingPunct="1">
              <a:lnSpc>
                <a:spcPct val="150000"/>
              </a:lnSpc>
              <a:buFont typeface="Wingdings" panose="05000000000000000000" pitchFamily="2" charset="2"/>
              <a:buChar char=""/>
            </a:pPr>
            <a:r>
              <a:rPr lang="zh-CN" altLang="en-US" b="1"/>
              <a:t>信息收集包括</a:t>
            </a:r>
            <a:r>
              <a:rPr lang="zh-CN" altLang="en-US" b="1">
                <a:solidFill>
                  <a:srgbClr val="FF0000"/>
                </a:solidFill>
              </a:rPr>
              <a:t>目击者说明</a:t>
            </a:r>
            <a:r>
              <a:rPr lang="zh-CN" altLang="en-US" b="1"/>
              <a:t>与</a:t>
            </a:r>
            <a:r>
              <a:rPr lang="zh-CN" altLang="en-US" b="1">
                <a:solidFill>
                  <a:srgbClr val="FF0000"/>
                </a:solidFill>
              </a:rPr>
              <a:t>观察数据、物证</a:t>
            </a:r>
            <a:r>
              <a:rPr lang="zh-CN" altLang="en-US" b="1"/>
              <a:t>及</a:t>
            </a:r>
            <a:r>
              <a:rPr lang="zh-CN" altLang="en-US" b="1">
                <a:solidFill>
                  <a:srgbClr val="FF0000"/>
                </a:solidFill>
              </a:rPr>
              <a:t>书面文件证明</a:t>
            </a:r>
            <a:r>
              <a:rPr lang="zh-CN" altLang="en-US" b="1"/>
              <a:t>三大部分。作为之后分析的佐证。</a:t>
            </a:r>
            <a:endParaRPr lang="zh-CN" altLang="en-US" b="1"/>
          </a:p>
          <a:p>
            <a:pPr marL="320675" indent="-320675" eaLnBrk="1" hangingPunct="1">
              <a:lnSpc>
                <a:spcPct val="150000"/>
              </a:lnSpc>
              <a:buFont typeface="Wingdings" panose="05000000000000000000" pitchFamily="2" charset="2"/>
              <a:buChar char=""/>
            </a:pPr>
            <a:r>
              <a:rPr lang="zh-CN" altLang="en-US" b="1"/>
              <a:t>事件相关信息最好尽快收集，以免重要细节随着时间淡忘。</a:t>
            </a:r>
            <a:endParaRPr lang="zh-CN" altLang="en-US"/>
          </a:p>
        </p:txBody>
      </p:sp>
      <p:sp>
        <p:nvSpPr>
          <p:cNvPr id="53251" name="Text Box 3"/>
          <p:cNvSpPr/>
          <p:nvPr/>
        </p:nvSpPr>
        <p:spPr>
          <a:xfrm>
            <a:off x="28575" y="885825"/>
            <a:ext cx="615950" cy="5068888"/>
          </a:xfrm>
          <a:prstGeom prst="rect">
            <a:avLst/>
          </a:prstGeom>
          <a:noFill/>
          <a:ln w="9525">
            <a:noFill/>
          </a:ln>
        </p:spPr>
        <p:txBody>
          <a:bodyPr>
            <a:spAutoFit/>
          </a:bodyPr>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第一阶段</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进行</a:t>
            </a:r>
            <a:r>
              <a:rPr lang="en-US" altLang="zh-CN" sz="2800" b="1">
                <a:solidFill>
                  <a:srgbClr val="C00000"/>
                </a:solidFill>
                <a:latin typeface="楷体" panose="02010609060101010101" pitchFamily="49" charset="-122"/>
                <a:ea typeface="楷体" panose="02010609060101010101" pitchFamily="49" charset="-122"/>
                <a:sym typeface="楷体" panose="02010609060101010101" pitchFamily="49" charset="-122"/>
              </a:rPr>
              <a:t>RCA </a:t>
            </a:r>
            <a:r>
              <a:rPr lang="zh-CN" altLang="en-US" sz="2800" b="1">
                <a:solidFill>
                  <a:srgbClr val="C00000"/>
                </a:solidFill>
                <a:latin typeface="楷体" panose="02010609060101010101" pitchFamily="49" charset="-122"/>
                <a:ea typeface="楷体" panose="02010609060101010101" pitchFamily="49" charset="-122"/>
                <a:sym typeface="楷体" panose="02010609060101010101" pitchFamily="49" charset="-122"/>
              </a:rPr>
              <a:t>前的准备</a:t>
            </a:r>
            <a:endParaRPr lang="zh-CN" altLang="en-US">
              <a:latin typeface="Arial" pitchFamily="34" charset="0"/>
              <a:ea typeface="PMingLiU" pitchFamily="18" charset="-120"/>
            </a:endParaRPr>
          </a:p>
        </p:txBody>
      </p:sp>
      <p:sp>
        <p:nvSpPr>
          <p:cNvPr id="53252" name="AutoShape 4"/>
          <p:cNvSpPr/>
          <p:nvPr/>
        </p:nvSpPr>
        <p:spPr>
          <a:xfrm>
            <a:off x="1016000" y="103188"/>
            <a:ext cx="2835275" cy="877887"/>
          </a:xfrm>
          <a:prstGeom prst="chevron">
            <a:avLst>
              <a:gd name="adj" fmla="val 44138"/>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组织团队</a:t>
            </a:r>
            <a:endParaRPr lang="zh-CN" altLang="en-US">
              <a:latin typeface="Arial" pitchFamily="34" charset="0"/>
              <a:ea typeface="PMingLiU" pitchFamily="18" charset="-120"/>
            </a:endParaRPr>
          </a:p>
        </p:txBody>
      </p:sp>
      <p:sp>
        <p:nvSpPr>
          <p:cNvPr id="53253" name="AutoShape 5"/>
          <p:cNvSpPr/>
          <p:nvPr/>
        </p:nvSpPr>
        <p:spPr>
          <a:xfrm>
            <a:off x="3222625"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000000"/>
                </a:solidFill>
                <a:latin typeface="Tw Cen MT" panose="020b0602020104020603" pitchFamily="34" charset="0"/>
                <a:ea typeface="隶书" panose="02010509060101010101" pitchFamily="49" charset="-122"/>
                <a:sym typeface="Tw Cen MT" panose="020b0602020104020603" pitchFamily="34" charset="0"/>
              </a:rPr>
              <a:t>定义问题</a:t>
            </a:r>
            <a:endParaRPr lang="zh-CN" altLang="en-US">
              <a:latin typeface="Arial" pitchFamily="34" charset="0"/>
              <a:ea typeface="PMingLiU" pitchFamily="18" charset="-120"/>
            </a:endParaRPr>
          </a:p>
        </p:txBody>
      </p:sp>
      <p:sp>
        <p:nvSpPr>
          <p:cNvPr id="53254" name="AutoShape 6"/>
          <p:cNvSpPr/>
          <p:nvPr/>
        </p:nvSpPr>
        <p:spPr>
          <a:xfrm>
            <a:off x="5427663" y="103188"/>
            <a:ext cx="2835275" cy="877887"/>
          </a:xfrm>
          <a:prstGeom prst="chevron">
            <a:avLst>
              <a:gd name="adj" fmla="val 47921"/>
            </a:avLst>
          </a:prstGeom>
          <a:gradFill rotWithShape="1">
            <a:gsLst>
              <a:gs pos="0">
                <a:srgbClr val="FFFFFF"/>
              </a:gs>
              <a:gs pos="100000">
                <a:srgbClr val="0099FF"/>
              </a:gs>
            </a:gsLst>
            <a:lin ang="2700000" scaled="1"/>
          </a:gradFill>
          <a:ln w="9525">
            <a:noFill/>
          </a:ln>
        </p:spPr>
        <p:txBody>
          <a:bodyPr wrap="none" anchor="ctr" anchorCtr="0"/>
          <a:lstStyle>
            <a:defPPr>
              <a:defRPr lang="zh-CN"/>
            </a:defPPr>
            <a:lvl1pPr marL="0" lvl="0"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4572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r" eaLnBrk="1" hangingPunct="1"/>
            <a:r>
              <a:rPr lang="zh-CN" altLang="en-US" sz="2800" b="1">
                <a:solidFill>
                  <a:srgbClr val="C00000"/>
                </a:solidFill>
                <a:latin typeface="Tw Cen MT" panose="020b0602020104020603" pitchFamily="34" charset="0"/>
                <a:ea typeface="隶书" panose="02010509060101010101" pitchFamily="49" charset="-122"/>
                <a:sym typeface="Tw Cen MT" panose="020b0602020104020603" pitchFamily="34" charset="0"/>
              </a:rPr>
              <a:t>资料收集</a:t>
            </a:r>
            <a:endParaRPr lang="zh-CN" altLang="en-US">
              <a:latin typeface="Arial" pitchFamily="34" charset="0"/>
              <a:ea typeface="PMingLiU" pitchFamily="18" charset="-120"/>
            </a:endParaRPr>
          </a:p>
        </p:txBody>
      </p:sp>
    </p:spTree>
  </p:cSld>
  <p:clrMapOvr>
    <a:masterClrMapping/>
  </p:clrMapOvr>
  <p:transition spd="slow"/>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https://d.book118.com/257003066056006031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主题">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4572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4572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276</Paragraphs>
  <Slides>37</Slides>
  <Notes>0</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37</vt:i4>
      </vt:variant>
    </vt:vector>
  </HeadingPairs>
  <TitlesOfParts>
    <vt:vector baseType="lpstr" size="54">
      <vt:lpstr>Arial</vt:lpstr>
      <vt:lpstr>Calibri</vt:lpstr>
      <vt:lpstr>宋体</vt:lpstr>
      <vt:lpstr>PMingLiU</vt:lpstr>
      <vt:lpstr>黑体</vt:lpstr>
      <vt:lpstr>华文细黑</vt:lpstr>
      <vt:lpstr>Wingdings 2</vt:lpstr>
      <vt:lpstr>Verdana</vt:lpstr>
      <vt:lpstr>Wingdings</vt:lpstr>
      <vt:lpstr>隶书</vt:lpstr>
      <vt:lpstr>微软雅黑</vt:lpstr>
      <vt:lpstr>Times New Roman</vt:lpstr>
      <vt:lpstr>DFKai-SB</vt:lpstr>
      <vt:lpstr>Tw Cen MT</vt:lpstr>
      <vt:lpstr>华文仿宋</vt:lpstr>
      <vt:lpstr>楷体</vt:lpstr>
      <vt:lpstr>Office Theme</vt:lpstr>
      <vt:lpstr>根本原因分析-RCA</vt:lpstr>
      <vt:lpstr>PowerPoint Presentation</vt:lpstr>
      <vt:lpstr>一般名词</vt:lpstr>
      <vt:lpstr>医疗安全（不良）事件按事件的严重程度分4个等级</vt:lpstr>
      <vt:lpstr>PowerPoint Presentation</vt:lpstr>
      <vt:lpstr>事故频率的冰山效应(Bird)1</vt:lpstr>
      <vt:lpstr>事故频率的冰山效应(Bird)2</vt:lpstr>
      <vt:lpstr>事故频率的冰山效应(Bird)</vt:lpstr>
      <vt:lpstr>奶酪理论  Swiss Cheese Model</vt:lpstr>
      <vt:lpstr>护士给药错误</vt:lpstr>
      <vt:lpstr>医疗错误发生的模式</vt:lpstr>
      <vt:lpstr>PowerPoint Presentation</vt:lpstr>
      <vt:lpstr>Root Cause Analysis…根本原因分析…</vt:lpstr>
      <vt:lpstr>RCA的核心价值</vt:lpstr>
      <vt:lpstr>为什么要进行根本原因分析？1</vt:lpstr>
      <vt:lpstr>为什么要进行根本原因分析？</vt:lpstr>
      <vt:lpstr>什么时候进行根本原因分析？</vt:lpstr>
      <vt:lpstr>严重度矩阵(SAC)1</vt:lpstr>
      <vt:lpstr>严重度矩阵(SAC)2</vt:lpstr>
      <vt:lpstr>异常事件判定树(IDT)</vt:lpstr>
      <vt:lpstr>PowerPoint Presentation</vt:lpstr>
      <vt:lpstr>三、RCA步骤</vt:lpstr>
      <vt:lpstr>如何进行根本原因分析？</vt:lpstr>
      <vt:lpstr>特殊原因与共性原因引起的变化比较</vt:lpstr>
      <vt:lpstr>特殊原因与共性原因引起的变化比较</vt:lpstr>
      <vt:lpstr>特殊原因与共性原因引起的变化比较</vt:lpstr>
      <vt:lpstr>如何预防错误</vt:lpstr>
      <vt:lpstr>根本原因分析步骤</vt:lpstr>
      <vt:lpstr>PowerPoint Presentation</vt:lpstr>
      <vt:lpstr>第一阶段: 进行RCA 前的准备</vt:lpstr>
      <vt:lpstr>PowerPoint Presentation</vt:lpstr>
      <vt:lpstr>RCA组织团队</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2024-09-03T13:31:46.131</cp:lastPrinted>
  <dcterms:created xsi:type="dcterms:W3CDTF">2024-09-03T05:31:46Z</dcterms:created>
  <dcterms:modified xsi:type="dcterms:W3CDTF">2024-09-03T05:31:48Z</dcterms:modified>
</cp:coreProperties>
</file>